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80" r:id="rId3"/>
    <p:sldId id="276" r:id="rId4"/>
    <p:sldId id="281" r:id="rId5"/>
    <p:sldId id="263" r:id="rId6"/>
    <p:sldId id="265" r:id="rId7"/>
    <p:sldId id="278" r:id="rId8"/>
    <p:sldId id="266" r:id="rId9"/>
    <p:sldId id="267" r:id="rId10"/>
    <p:sldId id="256" r:id="rId11"/>
    <p:sldId id="257" r:id="rId12"/>
    <p:sldId id="258" r:id="rId13"/>
    <p:sldId id="260" r:id="rId14"/>
    <p:sldId id="261" r:id="rId15"/>
    <p:sldId id="271" r:id="rId16"/>
    <p:sldId id="273" r:id="rId17"/>
    <p:sldId id="268" r:id="rId18"/>
    <p:sldId id="26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69" d="100"/>
          <a:sy n="69" d="100"/>
        </p:scale>
        <p:origin x="-11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13887-9610-45F5-9301-CAE02AA037D0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30858-F6CE-4B85-9BE2-6F4DB19694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2BC7-89D5-4B85-9BB0-F2ECCD7FA5D1}" type="datetimeFigureOut">
              <a:rPr lang="fr-FR" smtClean="0"/>
              <a:pPr/>
              <a:t>04/04/2020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764704"/>
            <a:ext cx="79208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I</a:t>
            </a:r>
            <a:r>
              <a:rPr lang="fr-FR" sz="2800" dirty="0" smtClean="0"/>
              <a:t>*** Calcul du champ électrique et potentiel électrique  dans le cas </a:t>
            </a:r>
            <a:r>
              <a:rPr lang="fr-FR" sz="2800" dirty="0" smtClean="0">
                <a:solidFill>
                  <a:srgbClr val="FF0000"/>
                </a:solidFill>
              </a:rPr>
              <a:t>d’une distribution de charges continues  ( Linéaire, Surfacique et Volumique)</a:t>
            </a:r>
          </a:p>
          <a:p>
            <a:endParaRPr lang="fr-FR" sz="2800" dirty="0" smtClean="0">
              <a:solidFill>
                <a:srgbClr val="FF0000"/>
              </a:solidFill>
            </a:endParaRPr>
          </a:p>
          <a:p>
            <a:r>
              <a:rPr lang="fr-FR" sz="4800" dirty="0" smtClean="0"/>
              <a:t>II</a:t>
            </a:r>
            <a:r>
              <a:rPr lang="fr-FR" sz="2800" dirty="0" smtClean="0"/>
              <a:t>**** Méthode par  flux de charges : Théorème de Gauss 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100392" y="5877272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400" b="1" dirty="0" smtClean="0"/>
              <a:t>1</a:t>
            </a:r>
            <a:endParaRPr lang="fr-FR" sz="4400" b="1" dirty="0"/>
          </a:p>
        </p:txBody>
      </p:sp>
      <p:pic>
        <p:nvPicPr>
          <p:cNvPr id="9" name="~PP1246.WAV">
            <a:hlinkClick r:id="" action="ppaction://media"/>
          </p:cNvPr>
          <p:cNvPicPr>
            <a:picLocks noRot="1" noChangeAspect="1"/>
          </p:cNvPicPr>
          <p:nvPr>
            <a:wavAudioFile r:embed="rId1" name="~PP1246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882047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905.WAV">
            <a:hlinkClick r:id="" action="ppaction://media"/>
          </p:cNvPr>
          <p:cNvPicPr>
            <a:picLocks noRot="1" noChangeAspect="1"/>
          </p:cNvPicPr>
          <p:nvPr>
            <a:wavAudioFile r:embed="rId1" name="~PP390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0"/>
            <a:ext cx="439248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71601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812360" y="6093296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11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8822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49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3"/>
            <a:ext cx="2592288" cy="35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2736"/>
            <a:ext cx="896448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8388424" y="1484784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12</a:t>
            </a:r>
            <a:endParaRPr lang="fr-FR" b="1" dirty="0"/>
          </a:p>
        </p:txBody>
      </p:sp>
      <p:pic>
        <p:nvPicPr>
          <p:cNvPr id="9" name="~PP2944.WAV">
            <a:hlinkClick r:id="" action="ppaction://media"/>
          </p:cNvPr>
          <p:cNvPicPr>
            <a:picLocks noRot="1" noChangeAspect="1"/>
          </p:cNvPicPr>
          <p:nvPr>
            <a:wavAudioFile r:embed="rId1" name="~PP2944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56895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351912" y="5733256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14</a:t>
            </a:r>
            <a:endParaRPr lang="fr-FR" sz="4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496944" cy="440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641.WAV">
            <a:hlinkClick r:id="" action="ppaction://media"/>
          </p:cNvPr>
          <p:cNvPicPr>
            <a:picLocks noRot="1" noChangeAspect="1"/>
          </p:cNvPicPr>
          <p:nvPr>
            <a:wavAudioFile r:embed="rId1" name="~PP264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67544" y="476671"/>
            <a:ext cx="82080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III-</a:t>
            </a:r>
            <a:r>
              <a:rPr lang="fr-FR" sz="3200" b="1" i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fr-FR" sz="3200" b="1" i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dipôle électrostatique</a:t>
            </a:r>
            <a:endParaRPr lang="fr-FR" sz="3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1556792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On dit que Deux charges électriques ponctuelles, +q et –q de même quantité de charge , situées à une distance d=2a l’une de l’autre. Un tel système de charges est appelé </a:t>
            </a:r>
            <a:r>
              <a:rPr lang="fr-FR" sz="2000" b="1" dirty="0" smtClean="0">
                <a:solidFill>
                  <a:srgbClr val="FF0000"/>
                </a:solidFill>
              </a:rPr>
              <a:t>un dipôle électrostatique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2852936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rgbClr val="FF0000"/>
                </a:solidFill>
              </a:rPr>
              <a:t>Définition :</a:t>
            </a:r>
            <a:r>
              <a:rPr lang="fr-FR" b="1" i="1" dirty="0" smtClean="0"/>
              <a:t> </a:t>
            </a:r>
            <a:r>
              <a:rPr lang="fr-FR" sz="2400" b="1" i="1" dirty="0" smtClean="0"/>
              <a:t>on appelle moment dipolaire électrique la grandeur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8207896" y="573325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15</a:t>
            </a:r>
            <a:endParaRPr lang="fr-FR" sz="4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36004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1768.WAV">
            <a:hlinkClick r:id="" action="ppaction://media"/>
          </p:cNvPr>
          <p:cNvPicPr>
            <a:picLocks noRot="1" noChangeAspect="1"/>
          </p:cNvPicPr>
          <p:nvPr>
            <a:wavAudioFile r:embed="rId1" name="~PP176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096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279904" y="5661248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16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738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>
                <a:solidFill>
                  <a:srgbClr val="FF0000"/>
                </a:solidFill>
              </a:rPr>
              <a:t>Calcul d’un dipôle </a:t>
            </a:r>
            <a:endParaRPr lang="fr-FR" sz="4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8964488" cy="60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812360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17</a:t>
            </a:r>
            <a:endParaRPr lang="fr-FR" b="1" dirty="0"/>
          </a:p>
        </p:txBody>
      </p:sp>
      <p:pic>
        <p:nvPicPr>
          <p:cNvPr id="8" name="~PP2761.WAV">
            <a:hlinkClick r:id="" action="ppaction://media"/>
          </p:cNvPr>
          <p:cNvPicPr>
            <a:picLocks noRot="1" noChangeAspect="1"/>
          </p:cNvPicPr>
          <p:nvPr>
            <a:wavAudioFile r:embed="rId1" name="~PP276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8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55446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7560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8279904" y="5877272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18</a:t>
            </a:r>
            <a:endParaRPr lang="fr-FR" sz="4400" b="1" dirty="0"/>
          </a:p>
        </p:txBody>
      </p:sp>
      <p:pic>
        <p:nvPicPr>
          <p:cNvPr id="6" name="~PP37.WAV">
            <a:hlinkClick r:id="" action="ppaction://media"/>
          </p:cNvPr>
          <p:cNvPicPr>
            <a:picLocks noRot="1" noChangeAspect="1"/>
          </p:cNvPicPr>
          <p:nvPr>
            <a:wavAudioFile r:embed="rId1" name="~PP3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619672" y="4509120"/>
            <a:ext cx="2808312" cy="64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63688" y="3068960"/>
            <a:ext cx="2448272" cy="648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63688" y="6021288"/>
            <a:ext cx="2664296" cy="612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I-</a:t>
            </a:r>
            <a:r>
              <a:rPr lang="fr-FR" b="1" dirty="0" smtClean="0"/>
              <a:t>Calcul du champ électrique et le potentiel électrique  : cas </a:t>
            </a:r>
            <a:r>
              <a:rPr lang="fr-FR" b="1" dirty="0" smtClean="0">
                <a:solidFill>
                  <a:srgbClr val="FF0000"/>
                </a:solidFill>
              </a:rPr>
              <a:t>de  distribution de charges continues  ( Linéaire, Surfacique et Volumique)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244408" y="6088559"/>
            <a:ext cx="8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2</a:t>
            </a:r>
            <a:endParaRPr lang="fr-FR" sz="4400" b="1" dirty="0"/>
          </a:p>
        </p:txBody>
      </p:sp>
      <p:pic>
        <p:nvPicPr>
          <p:cNvPr id="18" name="~PP1479.WAV">
            <a:hlinkClick r:id="" action="ppaction://media"/>
          </p:cNvPr>
          <p:cNvPicPr>
            <a:picLocks noRot="1" noChangeAspect="1"/>
          </p:cNvPicPr>
          <p:nvPr>
            <a:wavAudioFile r:embed="rId1" name="~PP147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676456" y="6088559"/>
            <a:ext cx="467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5</a:t>
            </a:r>
            <a:endParaRPr lang="fr-FR" sz="4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388424" y="6237312"/>
            <a:ext cx="75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</a:t>
            </a:r>
            <a:endParaRPr lang="fr-FR" sz="2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31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8820472" y="6669360"/>
            <a:ext cx="32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</a:t>
            </a:r>
            <a:endParaRPr lang="fr-FR" sz="2400" b="1" dirty="0"/>
          </a:p>
        </p:txBody>
      </p:sp>
      <p:pic>
        <p:nvPicPr>
          <p:cNvPr id="14" name="~PP660.WAV">
            <a:hlinkClick r:id="" action="ppaction://media"/>
          </p:cNvPr>
          <p:cNvPicPr>
            <a:picLocks noRot="1" noChangeAspect="1"/>
          </p:cNvPicPr>
          <p:nvPr>
            <a:wavAudioFile r:embed="rId1" name="~PP66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Solution de exemple 1 </a:t>
            </a:r>
            <a:endParaRPr lang="fr-F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" y="332656"/>
            <a:ext cx="8972550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8172400" y="4046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</a:t>
            </a:r>
            <a:endParaRPr lang="fr-FR" b="1" dirty="0"/>
          </a:p>
        </p:txBody>
      </p:sp>
      <p:pic>
        <p:nvPicPr>
          <p:cNvPr id="13" name="~PP2290.WAV">
            <a:hlinkClick r:id="" action="ppaction://media"/>
          </p:cNvPr>
          <p:cNvPicPr>
            <a:picLocks noRot="1" noChangeAspect="1"/>
          </p:cNvPicPr>
          <p:nvPr>
            <a:wavAudioFile r:embed="rId1" name="~PP229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908720"/>
            <a:ext cx="49685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9144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316416" y="6088559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5</a:t>
            </a:r>
            <a:endParaRPr lang="fr-FR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08685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4067.WAV">
            <a:hlinkClick r:id="" action="ppaction://media"/>
          </p:cNvPr>
          <p:cNvPicPr>
            <a:picLocks noRot="1" noChangeAspect="1"/>
          </p:cNvPicPr>
          <p:nvPr>
            <a:wavAudioFile r:embed="rId1" name="~PP4067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028384" y="332656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6</a:t>
            </a:r>
            <a:endParaRPr lang="fr-FR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8784976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628.WAV">
            <a:hlinkClick r:id="" action="ppaction://media"/>
          </p:cNvPr>
          <p:cNvPicPr>
            <a:picLocks noRot="1" noChangeAspect="1"/>
          </p:cNvPicPr>
          <p:nvPr>
            <a:wavAudioFile r:embed="rId1" name="~PP262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Cas d’une distribution surfacique (disque chargé)</a:t>
            </a:r>
          </a:p>
          <a:p>
            <a:endParaRPr lang="fr-FR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892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884368" y="609329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7</a:t>
            </a:r>
            <a:endParaRPr lang="fr-FR" sz="3200" b="1" dirty="0"/>
          </a:p>
        </p:txBody>
      </p:sp>
      <p:pic>
        <p:nvPicPr>
          <p:cNvPr id="7" name="~PP1727.WAV">
            <a:hlinkClick r:id="" action="ppaction://media"/>
          </p:cNvPr>
          <p:cNvPicPr>
            <a:picLocks noRot="1" noChangeAspect="1"/>
          </p:cNvPicPr>
          <p:nvPr>
            <a:wavAudioFile r:embed="rId1" name="~PP172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851920" y="3645024"/>
            <a:ext cx="3600400" cy="6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788024" y="1268760"/>
            <a:ext cx="3600400" cy="61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5085184"/>
            <a:ext cx="4392488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44408" y="6021288"/>
            <a:ext cx="8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8</a:t>
            </a:r>
            <a:endParaRPr lang="fr-FR" sz="4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63050" cy="584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004048" y="692696"/>
            <a:ext cx="280831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23528" y="2852936"/>
            <a:ext cx="331236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95536" y="5301208"/>
            <a:ext cx="403244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~PP610.WAV">
            <a:hlinkClick r:id="" action="ppaction://media"/>
          </p:cNvPr>
          <p:cNvPicPr>
            <a:picLocks noRot="1" noChangeAspect="1"/>
          </p:cNvPicPr>
          <p:nvPr>
            <a:wavAudioFile r:embed="rId1" name="~PP61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0"/>
            <a:ext cx="7596336" cy="612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028384" y="608855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9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141</Words>
  <Application>Microsoft Office PowerPoint</Application>
  <PresentationFormat>Affichage à l'écran (4:3)</PresentationFormat>
  <Paragraphs>28</Paragraphs>
  <Slides>18</Slides>
  <Notes>0</Notes>
  <HiddenSlides>0</HiddenSlides>
  <MMClips>15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</dc:creator>
  <cp:lastModifiedBy>pro</cp:lastModifiedBy>
  <cp:revision>126</cp:revision>
  <dcterms:created xsi:type="dcterms:W3CDTF">2016-02-05T09:27:32Z</dcterms:created>
  <dcterms:modified xsi:type="dcterms:W3CDTF">2020-04-05T19:01:43Z</dcterms:modified>
</cp:coreProperties>
</file>