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71"/>
  </p:normalViewPr>
  <p:slideViewPr>
    <p:cSldViewPr snapToGrid="0" snapToObjects="1">
      <p:cViewPr>
        <p:scale>
          <a:sx n="90" d="100"/>
          <a:sy n="90" d="100"/>
        </p:scale>
        <p:origin x="1744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CA066-2254-49D0-84DC-503E0E808DF6}" type="doc">
      <dgm:prSet loTypeId="urn:microsoft.com/office/officeart/2005/8/layout/default#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C74A6C0E-589D-48D6-AE80-640D2E415F7F}">
      <dgm:prSet phldrT="[Texte]"/>
      <dgm:spPr/>
      <dgm:t>
        <a:bodyPr/>
        <a:lstStyle/>
        <a:p>
          <a:r>
            <a:rPr lang="fr-FR" b="1" smtClean="0"/>
            <a:t>Connaissance de l’environnement</a:t>
          </a:r>
          <a:endParaRPr lang="fr-FR" b="1" dirty="0"/>
        </a:p>
      </dgm:t>
    </dgm:pt>
    <dgm:pt modelId="{D6339028-9450-4DF5-AA40-226D3C91550D}" type="parTrans" cxnId="{33B728A3-0A41-42A5-AB0E-25F217C42BC2}">
      <dgm:prSet/>
      <dgm:spPr/>
      <dgm:t>
        <a:bodyPr/>
        <a:lstStyle/>
        <a:p>
          <a:endParaRPr lang="fr-FR"/>
        </a:p>
      </dgm:t>
    </dgm:pt>
    <dgm:pt modelId="{82EFA7A5-5760-4138-B51A-F9FA44F8F253}" type="sibTrans" cxnId="{33B728A3-0A41-42A5-AB0E-25F217C42BC2}">
      <dgm:prSet/>
      <dgm:spPr/>
      <dgm:t>
        <a:bodyPr/>
        <a:lstStyle/>
        <a:p>
          <a:endParaRPr lang="fr-FR"/>
        </a:p>
      </dgm:t>
    </dgm:pt>
    <dgm:pt modelId="{75B8F3F7-B50D-4974-A638-64837F48E2A9}">
      <dgm:prSet phldrT="[Texte]"/>
      <dgm:spPr/>
      <dgm:t>
        <a:bodyPr/>
        <a:lstStyle/>
        <a:p>
          <a:r>
            <a:rPr lang="fr-FR" b="1" smtClean="0"/>
            <a:t>Analyse des capacité </a:t>
          </a:r>
          <a:r>
            <a:rPr lang="fr-FR" smtClean="0"/>
            <a:t>de </a:t>
          </a:r>
          <a:r>
            <a:rPr lang="fr-FR" b="1" smtClean="0"/>
            <a:t>l’entreprise</a:t>
          </a:r>
          <a:endParaRPr lang="fr-FR" b="1" dirty="0"/>
        </a:p>
      </dgm:t>
    </dgm:pt>
    <dgm:pt modelId="{F7E3A66E-6AA9-4FAB-8E64-518B8018B58E}" type="parTrans" cxnId="{F954A133-BAD6-4C8B-8348-172B4764957F}">
      <dgm:prSet/>
      <dgm:spPr/>
      <dgm:t>
        <a:bodyPr/>
        <a:lstStyle/>
        <a:p>
          <a:endParaRPr lang="fr-FR"/>
        </a:p>
      </dgm:t>
    </dgm:pt>
    <dgm:pt modelId="{7234CAB2-61F0-45D3-BDE6-912BBAC84ED1}" type="sibTrans" cxnId="{F954A133-BAD6-4C8B-8348-172B4764957F}">
      <dgm:prSet/>
      <dgm:spPr/>
      <dgm:t>
        <a:bodyPr/>
        <a:lstStyle/>
        <a:p>
          <a:endParaRPr lang="fr-FR"/>
        </a:p>
      </dgm:t>
    </dgm:pt>
    <dgm:pt modelId="{D3A1C158-A05B-4390-9C50-54E5558C3EC2}">
      <dgm:prSet phldrT="[Texte]"/>
      <dgm:spPr/>
      <dgm:t>
        <a:bodyPr/>
        <a:lstStyle/>
        <a:p>
          <a:r>
            <a:rPr lang="fr-FR" b="0" smtClean="0"/>
            <a:t>Direction générale</a:t>
          </a:r>
          <a:endParaRPr lang="fr-FR" b="0" dirty="0"/>
        </a:p>
      </dgm:t>
    </dgm:pt>
    <dgm:pt modelId="{FE9B9DC2-2C90-4918-8441-8F1FB5DE35E6}" type="parTrans" cxnId="{BFD61857-C987-48A5-89EF-6B6A822E5967}">
      <dgm:prSet/>
      <dgm:spPr/>
      <dgm:t>
        <a:bodyPr/>
        <a:lstStyle/>
        <a:p>
          <a:endParaRPr lang="fr-FR"/>
        </a:p>
      </dgm:t>
    </dgm:pt>
    <dgm:pt modelId="{6F368B73-AA98-4000-8666-008A75857868}" type="sibTrans" cxnId="{BFD61857-C987-48A5-89EF-6B6A822E5967}">
      <dgm:prSet/>
      <dgm:spPr/>
      <dgm:t>
        <a:bodyPr/>
        <a:lstStyle/>
        <a:p>
          <a:endParaRPr lang="fr-FR"/>
        </a:p>
      </dgm:t>
    </dgm:pt>
    <dgm:pt modelId="{007394F7-A9CF-4426-B6F3-7150F8CBBC30}">
      <dgm:prSet phldrT="[Texte]"/>
      <dgm:spPr/>
      <dgm:t>
        <a:bodyPr/>
        <a:lstStyle/>
        <a:p>
          <a:r>
            <a:rPr lang="fr-FR" b="1" smtClean="0"/>
            <a:t>stratégie</a:t>
          </a:r>
          <a:endParaRPr lang="fr-FR" b="1" dirty="0"/>
        </a:p>
      </dgm:t>
    </dgm:pt>
    <dgm:pt modelId="{85D6DAB5-C015-4C1B-8BD6-9E130D1CBB35}" type="parTrans" cxnId="{F362DADA-A62A-44E6-975D-F73F8D932DB7}">
      <dgm:prSet/>
      <dgm:spPr/>
      <dgm:t>
        <a:bodyPr/>
        <a:lstStyle/>
        <a:p>
          <a:endParaRPr lang="fr-FR"/>
        </a:p>
      </dgm:t>
    </dgm:pt>
    <dgm:pt modelId="{FECDF16B-DDF3-4F83-AB00-849B03758EA0}" type="sibTrans" cxnId="{F362DADA-A62A-44E6-975D-F73F8D932DB7}">
      <dgm:prSet/>
      <dgm:spPr/>
      <dgm:t>
        <a:bodyPr/>
        <a:lstStyle/>
        <a:p>
          <a:endParaRPr lang="fr-FR"/>
        </a:p>
      </dgm:t>
    </dgm:pt>
    <dgm:pt modelId="{B490FF15-E92C-4A19-9DD3-CC9B72CDF473}">
      <dgm:prSet phldrT="[Texte]"/>
      <dgm:spPr/>
      <dgm:t>
        <a:bodyPr/>
        <a:lstStyle/>
        <a:p>
          <a:r>
            <a:rPr lang="fr-FR" b="1" smtClean="0"/>
            <a:t>Objectifs </a:t>
          </a:r>
          <a:endParaRPr lang="fr-FR" b="1" dirty="0"/>
        </a:p>
      </dgm:t>
    </dgm:pt>
    <dgm:pt modelId="{C8F5A9BC-0BC0-4731-9E49-226565C0CEB3}" type="parTrans" cxnId="{6B757636-E5D5-46A3-9724-416EC8A11D4F}">
      <dgm:prSet/>
      <dgm:spPr/>
      <dgm:t>
        <a:bodyPr/>
        <a:lstStyle/>
        <a:p>
          <a:endParaRPr lang="fr-FR"/>
        </a:p>
      </dgm:t>
    </dgm:pt>
    <dgm:pt modelId="{AE5F33FC-2A32-469B-B4CA-7533760AEDF6}" type="sibTrans" cxnId="{6B757636-E5D5-46A3-9724-416EC8A11D4F}">
      <dgm:prSet/>
      <dgm:spPr/>
      <dgm:t>
        <a:bodyPr/>
        <a:lstStyle/>
        <a:p>
          <a:endParaRPr lang="fr-FR"/>
        </a:p>
      </dgm:t>
    </dgm:pt>
    <dgm:pt modelId="{C825EEE1-BF12-40DF-AF05-DCE6F7EADB1F}">
      <dgm:prSet phldrT="[Texte]"/>
      <dgm:spPr/>
      <dgm:t>
        <a:bodyPr/>
        <a:lstStyle/>
        <a:p>
          <a:r>
            <a:rPr lang="fr-FR" b="1" smtClean="0"/>
            <a:t>Modes d’Action </a:t>
          </a:r>
          <a:endParaRPr lang="fr-FR" b="1" dirty="0"/>
        </a:p>
      </dgm:t>
    </dgm:pt>
    <dgm:pt modelId="{C475863B-71D7-44C7-8CD4-5BE96991C190}" type="parTrans" cxnId="{6BE2E3D3-B847-4CB4-8054-6B54F6A96C72}">
      <dgm:prSet/>
      <dgm:spPr/>
      <dgm:t>
        <a:bodyPr/>
        <a:lstStyle/>
        <a:p>
          <a:endParaRPr lang="fr-FR"/>
        </a:p>
      </dgm:t>
    </dgm:pt>
    <dgm:pt modelId="{079E7F5D-AB6B-43F0-9647-FD1704254CAD}" type="sibTrans" cxnId="{6BE2E3D3-B847-4CB4-8054-6B54F6A96C72}">
      <dgm:prSet/>
      <dgm:spPr/>
      <dgm:t>
        <a:bodyPr/>
        <a:lstStyle/>
        <a:p>
          <a:endParaRPr lang="fr-FR"/>
        </a:p>
      </dgm:t>
    </dgm:pt>
    <dgm:pt modelId="{DBEB5020-BCAF-4D2C-A9B3-5ACF466F797C}">
      <dgm:prSet phldrT="[Texte]"/>
      <dgm:spPr/>
      <dgm:t>
        <a:bodyPr/>
        <a:lstStyle/>
        <a:p>
          <a:r>
            <a:rPr lang="fr-FR" b="1" smtClean="0"/>
            <a:t>Moyens</a:t>
          </a:r>
          <a:endParaRPr lang="fr-FR" b="1" dirty="0"/>
        </a:p>
      </dgm:t>
    </dgm:pt>
    <dgm:pt modelId="{C371E731-A1C2-4A51-AC7C-C5D59EB6FA56}" type="parTrans" cxnId="{D8AE1CFC-ED87-47F5-866D-2F132E1B62F3}">
      <dgm:prSet/>
      <dgm:spPr/>
      <dgm:t>
        <a:bodyPr/>
        <a:lstStyle/>
        <a:p>
          <a:endParaRPr lang="fr-FR"/>
        </a:p>
      </dgm:t>
    </dgm:pt>
    <dgm:pt modelId="{A9A80E61-A1F7-4FBA-A175-7BBC719FB6E6}" type="sibTrans" cxnId="{D8AE1CFC-ED87-47F5-866D-2F132E1B62F3}">
      <dgm:prSet/>
      <dgm:spPr/>
      <dgm:t>
        <a:bodyPr/>
        <a:lstStyle/>
        <a:p>
          <a:endParaRPr lang="fr-FR"/>
        </a:p>
      </dgm:t>
    </dgm:pt>
    <dgm:pt modelId="{4096B1CC-CE2A-4663-AF5D-412E9D5A921E}" type="pres">
      <dgm:prSet presAssocID="{051CA066-2254-49D0-84DC-503E0E808D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28ED072-B4CF-4C5F-8B10-AF555B2428EA}" type="pres">
      <dgm:prSet presAssocID="{C74A6C0E-589D-48D6-AE80-640D2E415F7F}" presName="node" presStyleLbl="node1" presStyleIdx="0" presStyleCnt="7" custLinFactNeighborX="-32" custLinFactNeighborY="-45341">
        <dgm:presLayoutVars>
          <dgm:bulletEnabled val="1"/>
        </dgm:presLayoutVars>
      </dgm:prSet>
      <dgm:spPr>
        <a:prstGeom prst="curvedRightArrow">
          <a:avLst/>
        </a:prstGeom>
      </dgm:spPr>
      <dgm:t>
        <a:bodyPr/>
        <a:lstStyle/>
        <a:p>
          <a:endParaRPr lang="fr-FR"/>
        </a:p>
      </dgm:t>
    </dgm:pt>
    <dgm:pt modelId="{3B3FA53A-214B-4C5F-B13F-CDCAB7E69F04}" type="pres">
      <dgm:prSet presAssocID="{82EFA7A5-5760-4138-B51A-F9FA44F8F253}" presName="sibTrans" presStyleCnt="0"/>
      <dgm:spPr/>
      <dgm:t>
        <a:bodyPr/>
        <a:lstStyle/>
        <a:p>
          <a:endParaRPr lang="fr-FR"/>
        </a:p>
      </dgm:t>
    </dgm:pt>
    <dgm:pt modelId="{22811EE2-9128-4332-8104-655A9C821369}" type="pres">
      <dgm:prSet presAssocID="{75B8F3F7-B50D-4974-A638-64837F48E2A9}" presName="node" presStyleLbl="node1" presStyleIdx="1" presStyleCnt="7" custLinFactNeighborX="69335" custLinFactNeighborY="-45341">
        <dgm:presLayoutVars>
          <dgm:bulletEnabled val="1"/>
        </dgm:presLayoutVars>
      </dgm:prSet>
      <dgm:spPr>
        <a:prstGeom prst="curvedLeftArrow">
          <a:avLst/>
        </a:prstGeom>
      </dgm:spPr>
      <dgm:t>
        <a:bodyPr/>
        <a:lstStyle/>
        <a:p>
          <a:endParaRPr lang="fr-FR"/>
        </a:p>
      </dgm:t>
    </dgm:pt>
    <dgm:pt modelId="{D54CF4A4-B931-4D47-B939-D9DA77A86487}" type="pres">
      <dgm:prSet presAssocID="{7234CAB2-61F0-45D3-BDE6-912BBAC84ED1}" presName="sibTrans" presStyleCnt="0"/>
      <dgm:spPr/>
      <dgm:t>
        <a:bodyPr/>
        <a:lstStyle/>
        <a:p>
          <a:endParaRPr lang="fr-FR"/>
        </a:p>
      </dgm:t>
    </dgm:pt>
    <dgm:pt modelId="{BDD3E029-9592-42DA-9C5A-F25DD99BB497}" type="pres">
      <dgm:prSet presAssocID="{D3A1C158-A05B-4390-9C50-54E5558C3EC2}" presName="node" presStyleLbl="node1" presStyleIdx="2" presStyleCnt="7" custScaleX="60484" custScaleY="54180" custLinFactX="-9652" custLinFactNeighborX="-100000" custLinFactNeighborY="19133">
        <dgm:presLayoutVars>
          <dgm:bulletEnabled val="1"/>
        </dgm:presLayoutVars>
      </dgm:prSet>
      <dgm:spPr>
        <a:prstGeom prst="downArrowCallout">
          <a:avLst/>
        </a:prstGeom>
      </dgm:spPr>
      <dgm:t>
        <a:bodyPr/>
        <a:lstStyle/>
        <a:p>
          <a:endParaRPr lang="fr-FR"/>
        </a:p>
      </dgm:t>
    </dgm:pt>
    <dgm:pt modelId="{0204980E-2B7A-4CB3-9E27-9EB9865A7EF6}" type="pres">
      <dgm:prSet presAssocID="{6F368B73-AA98-4000-8666-008A75857868}" presName="sibTrans" presStyleCnt="0"/>
      <dgm:spPr/>
      <dgm:t>
        <a:bodyPr/>
        <a:lstStyle/>
        <a:p>
          <a:endParaRPr lang="fr-FR"/>
        </a:p>
      </dgm:t>
    </dgm:pt>
    <dgm:pt modelId="{9D85B638-B191-4534-923A-883719EBB9F6}" type="pres">
      <dgm:prSet presAssocID="{007394F7-A9CF-4426-B6F3-7150F8CBBC30}" presName="node" presStyleLbl="node1" presStyleIdx="3" presStyleCnt="7" custScaleX="50019" custScaleY="64000" custLinFactX="9535" custLinFactNeighborX="100000" custLinFactNeighborY="1744">
        <dgm:presLayoutVars>
          <dgm:bulletEnabled val="1"/>
        </dgm:presLayoutVars>
      </dgm:prSet>
      <dgm:spPr>
        <a:prstGeom prst="downArrowCallout">
          <a:avLst/>
        </a:prstGeom>
      </dgm:spPr>
      <dgm:t>
        <a:bodyPr/>
        <a:lstStyle/>
        <a:p>
          <a:endParaRPr lang="fr-FR"/>
        </a:p>
      </dgm:t>
    </dgm:pt>
    <dgm:pt modelId="{5D29E9C8-9BE5-4925-9071-548DE6FE4BDA}" type="pres">
      <dgm:prSet presAssocID="{FECDF16B-DDF3-4F83-AB00-849B03758EA0}" presName="sibTrans" presStyleCnt="0"/>
      <dgm:spPr/>
      <dgm:t>
        <a:bodyPr/>
        <a:lstStyle/>
        <a:p>
          <a:endParaRPr lang="fr-FR"/>
        </a:p>
      </dgm:t>
    </dgm:pt>
    <dgm:pt modelId="{B19D3E65-7508-48EF-BF08-9641BA6D226B}" type="pres">
      <dgm:prSet presAssocID="{B490FF15-E92C-4A19-9DD3-CC9B72CDF473}" presName="node" presStyleLbl="node1" presStyleIdx="4" presStyleCnt="7" custScaleX="63206" custScaleY="49558" custLinFactNeighborX="-33254" custLinFactNeighborY="672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5A653F-389F-4572-9F7C-8FD1D6443D22}" type="pres">
      <dgm:prSet presAssocID="{AE5F33FC-2A32-469B-B4CA-7533760AEDF6}" presName="sibTrans" presStyleCnt="0"/>
      <dgm:spPr/>
      <dgm:t>
        <a:bodyPr/>
        <a:lstStyle/>
        <a:p>
          <a:endParaRPr lang="fr-FR"/>
        </a:p>
      </dgm:t>
    </dgm:pt>
    <dgm:pt modelId="{880C698A-E919-41FC-9ED8-EFFD68755E3F}" type="pres">
      <dgm:prSet presAssocID="{C825EEE1-BF12-40DF-AF05-DCE6F7EADB1F}" presName="node" presStyleLbl="node1" presStyleIdx="5" presStyleCnt="7" custScaleX="62761" custScaleY="51424" custLinFactNeighborX="-28575" custLinFactNeighborY="6626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fr-FR"/>
        </a:p>
      </dgm:t>
    </dgm:pt>
    <dgm:pt modelId="{C88D2B76-1C70-4F4C-802A-2C49F6591845}" type="pres">
      <dgm:prSet presAssocID="{079E7F5D-AB6B-43F0-9647-FD1704254CAD}" presName="sibTrans" presStyleCnt="0"/>
      <dgm:spPr/>
      <dgm:t>
        <a:bodyPr/>
        <a:lstStyle/>
        <a:p>
          <a:endParaRPr lang="fr-FR"/>
        </a:p>
      </dgm:t>
    </dgm:pt>
    <dgm:pt modelId="{681BCF1A-7A55-4BB2-9103-D925812B0588}" type="pres">
      <dgm:prSet presAssocID="{DBEB5020-BCAF-4D2C-A9B3-5ACF466F797C}" presName="node" presStyleLbl="node1" presStyleIdx="6" presStyleCnt="7" custScaleX="63102" custScaleY="56112" custLinFactNeighborX="-13106" custLinFactNeighborY="6395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fr-FR"/>
        </a:p>
      </dgm:t>
    </dgm:pt>
  </dgm:ptLst>
  <dgm:cxnLst>
    <dgm:cxn modelId="{7E549ACE-DADD-D244-B330-CF81CD79FB3A}" type="presOf" srcId="{C74A6C0E-589D-48D6-AE80-640D2E415F7F}" destId="{C28ED072-B4CF-4C5F-8B10-AF555B2428EA}" srcOrd="0" destOrd="0" presId="urn:microsoft.com/office/officeart/2005/8/layout/default#2"/>
    <dgm:cxn modelId="{9FF906CC-C345-CB40-B320-026CE847137E}" type="presOf" srcId="{B490FF15-E92C-4A19-9DD3-CC9B72CDF473}" destId="{B19D3E65-7508-48EF-BF08-9641BA6D226B}" srcOrd="0" destOrd="0" presId="urn:microsoft.com/office/officeart/2005/8/layout/default#2"/>
    <dgm:cxn modelId="{F954A133-BAD6-4C8B-8348-172B4764957F}" srcId="{051CA066-2254-49D0-84DC-503E0E808DF6}" destId="{75B8F3F7-B50D-4974-A638-64837F48E2A9}" srcOrd="1" destOrd="0" parTransId="{F7E3A66E-6AA9-4FAB-8E64-518B8018B58E}" sibTransId="{7234CAB2-61F0-45D3-BDE6-912BBAC84ED1}"/>
    <dgm:cxn modelId="{BFD61857-C987-48A5-89EF-6B6A822E5967}" srcId="{051CA066-2254-49D0-84DC-503E0E808DF6}" destId="{D3A1C158-A05B-4390-9C50-54E5558C3EC2}" srcOrd="2" destOrd="0" parTransId="{FE9B9DC2-2C90-4918-8441-8F1FB5DE35E6}" sibTransId="{6F368B73-AA98-4000-8666-008A75857868}"/>
    <dgm:cxn modelId="{6BE2E3D3-B847-4CB4-8054-6B54F6A96C72}" srcId="{051CA066-2254-49D0-84DC-503E0E808DF6}" destId="{C825EEE1-BF12-40DF-AF05-DCE6F7EADB1F}" srcOrd="5" destOrd="0" parTransId="{C475863B-71D7-44C7-8CD4-5BE96991C190}" sibTransId="{079E7F5D-AB6B-43F0-9647-FD1704254CAD}"/>
    <dgm:cxn modelId="{33B728A3-0A41-42A5-AB0E-25F217C42BC2}" srcId="{051CA066-2254-49D0-84DC-503E0E808DF6}" destId="{C74A6C0E-589D-48D6-AE80-640D2E415F7F}" srcOrd="0" destOrd="0" parTransId="{D6339028-9450-4DF5-AA40-226D3C91550D}" sibTransId="{82EFA7A5-5760-4138-B51A-F9FA44F8F253}"/>
    <dgm:cxn modelId="{5521374F-4801-F84E-BD41-14FD71071FAC}" type="presOf" srcId="{75B8F3F7-B50D-4974-A638-64837F48E2A9}" destId="{22811EE2-9128-4332-8104-655A9C821369}" srcOrd="0" destOrd="0" presId="urn:microsoft.com/office/officeart/2005/8/layout/default#2"/>
    <dgm:cxn modelId="{D8AE1CFC-ED87-47F5-866D-2F132E1B62F3}" srcId="{051CA066-2254-49D0-84DC-503E0E808DF6}" destId="{DBEB5020-BCAF-4D2C-A9B3-5ACF466F797C}" srcOrd="6" destOrd="0" parTransId="{C371E731-A1C2-4A51-AC7C-C5D59EB6FA56}" sibTransId="{A9A80E61-A1F7-4FBA-A175-7BBC719FB6E6}"/>
    <dgm:cxn modelId="{5FA3F063-7BF0-444B-9F1E-073CA869C83A}" type="presOf" srcId="{C825EEE1-BF12-40DF-AF05-DCE6F7EADB1F}" destId="{880C698A-E919-41FC-9ED8-EFFD68755E3F}" srcOrd="0" destOrd="0" presId="urn:microsoft.com/office/officeart/2005/8/layout/default#2"/>
    <dgm:cxn modelId="{6B757636-E5D5-46A3-9724-416EC8A11D4F}" srcId="{051CA066-2254-49D0-84DC-503E0E808DF6}" destId="{B490FF15-E92C-4A19-9DD3-CC9B72CDF473}" srcOrd="4" destOrd="0" parTransId="{C8F5A9BC-0BC0-4731-9E49-226565C0CEB3}" sibTransId="{AE5F33FC-2A32-469B-B4CA-7533760AEDF6}"/>
    <dgm:cxn modelId="{24202BC2-82E2-A043-B5EC-4BF731689A7B}" type="presOf" srcId="{D3A1C158-A05B-4390-9C50-54E5558C3EC2}" destId="{BDD3E029-9592-42DA-9C5A-F25DD99BB497}" srcOrd="0" destOrd="0" presId="urn:microsoft.com/office/officeart/2005/8/layout/default#2"/>
    <dgm:cxn modelId="{647F6D47-963C-4746-B953-C21B72E9EB3C}" type="presOf" srcId="{051CA066-2254-49D0-84DC-503E0E808DF6}" destId="{4096B1CC-CE2A-4663-AF5D-412E9D5A921E}" srcOrd="0" destOrd="0" presId="urn:microsoft.com/office/officeart/2005/8/layout/default#2"/>
    <dgm:cxn modelId="{F362DADA-A62A-44E6-975D-F73F8D932DB7}" srcId="{051CA066-2254-49D0-84DC-503E0E808DF6}" destId="{007394F7-A9CF-4426-B6F3-7150F8CBBC30}" srcOrd="3" destOrd="0" parTransId="{85D6DAB5-C015-4C1B-8BD6-9E130D1CBB35}" sibTransId="{FECDF16B-DDF3-4F83-AB00-849B03758EA0}"/>
    <dgm:cxn modelId="{25CE93C1-CE87-E945-B0F1-484F510B5D66}" type="presOf" srcId="{007394F7-A9CF-4426-B6F3-7150F8CBBC30}" destId="{9D85B638-B191-4534-923A-883719EBB9F6}" srcOrd="0" destOrd="0" presId="urn:microsoft.com/office/officeart/2005/8/layout/default#2"/>
    <dgm:cxn modelId="{A46FCCF2-A57F-104F-B4F7-2B85DB2E3341}" type="presOf" srcId="{DBEB5020-BCAF-4D2C-A9B3-5ACF466F797C}" destId="{681BCF1A-7A55-4BB2-9103-D925812B0588}" srcOrd="0" destOrd="0" presId="urn:microsoft.com/office/officeart/2005/8/layout/default#2"/>
    <dgm:cxn modelId="{7196A203-0A9B-0B44-86A8-30ED0F5C9B0E}" type="presParOf" srcId="{4096B1CC-CE2A-4663-AF5D-412E9D5A921E}" destId="{C28ED072-B4CF-4C5F-8B10-AF555B2428EA}" srcOrd="0" destOrd="0" presId="urn:microsoft.com/office/officeart/2005/8/layout/default#2"/>
    <dgm:cxn modelId="{41F346E6-AF30-C445-AE8E-EA74A43FC00F}" type="presParOf" srcId="{4096B1CC-CE2A-4663-AF5D-412E9D5A921E}" destId="{3B3FA53A-214B-4C5F-B13F-CDCAB7E69F04}" srcOrd="1" destOrd="0" presId="urn:microsoft.com/office/officeart/2005/8/layout/default#2"/>
    <dgm:cxn modelId="{9D808754-F51E-7645-AB90-2CD22A106C1A}" type="presParOf" srcId="{4096B1CC-CE2A-4663-AF5D-412E9D5A921E}" destId="{22811EE2-9128-4332-8104-655A9C821369}" srcOrd="2" destOrd="0" presId="urn:microsoft.com/office/officeart/2005/8/layout/default#2"/>
    <dgm:cxn modelId="{6B9379A4-D5C0-DF4D-B05E-7108C928BED0}" type="presParOf" srcId="{4096B1CC-CE2A-4663-AF5D-412E9D5A921E}" destId="{D54CF4A4-B931-4D47-B939-D9DA77A86487}" srcOrd="3" destOrd="0" presId="urn:microsoft.com/office/officeart/2005/8/layout/default#2"/>
    <dgm:cxn modelId="{A5BA5213-3CC4-5843-A2E8-3401B6DC2F80}" type="presParOf" srcId="{4096B1CC-CE2A-4663-AF5D-412E9D5A921E}" destId="{BDD3E029-9592-42DA-9C5A-F25DD99BB497}" srcOrd="4" destOrd="0" presId="urn:microsoft.com/office/officeart/2005/8/layout/default#2"/>
    <dgm:cxn modelId="{7700FE0D-9957-0E40-9FAB-66CED0F428DE}" type="presParOf" srcId="{4096B1CC-CE2A-4663-AF5D-412E9D5A921E}" destId="{0204980E-2B7A-4CB3-9E27-9EB9865A7EF6}" srcOrd="5" destOrd="0" presId="urn:microsoft.com/office/officeart/2005/8/layout/default#2"/>
    <dgm:cxn modelId="{F1E5222C-8F4D-8F4A-A154-2566362699BC}" type="presParOf" srcId="{4096B1CC-CE2A-4663-AF5D-412E9D5A921E}" destId="{9D85B638-B191-4534-923A-883719EBB9F6}" srcOrd="6" destOrd="0" presId="urn:microsoft.com/office/officeart/2005/8/layout/default#2"/>
    <dgm:cxn modelId="{530364DB-4668-3048-B5ED-FDCCF55E43D7}" type="presParOf" srcId="{4096B1CC-CE2A-4663-AF5D-412E9D5A921E}" destId="{5D29E9C8-9BE5-4925-9071-548DE6FE4BDA}" srcOrd="7" destOrd="0" presId="urn:microsoft.com/office/officeart/2005/8/layout/default#2"/>
    <dgm:cxn modelId="{4DE4F439-3A48-204A-96F2-25D9F058D1F5}" type="presParOf" srcId="{4096B1CC-CE2A-4663-AF5D-412E9D5A921E}" destId="{B19D3E65-7508-48EF-BF08-9641BA6D226B}" srcOrd="8" destOrd="0" presId="urn:microsoft.com/office/officeart/2005/8/layout/default#2"/>
    <dgm:cxn modelId="{B67B3228-FA3F-4847-87D7-736168F2D21A}" type="presParOf" srcId="{4096B1CC-CE2A-4663-AF5D-412E9D5A921E}" destId="{0B5A653F-389F-4572-9F7C-8FD1D6443D22}" srcOrd="9" destOrd="0" presId="urn:microsoft.com/office/officeart/2005/8/layout/default#2"/>
    <dgm:cxn modelId="{FD39925B-F4FB-D143-A54D-8A9A7BCCDE8D}" type="presParOf" srcId="{4096B1CC-CE2A-4663-AF5D-412E9D5A921E}" destId="{880C698A-E919-41FC-9ED8-EFFD68755E3F}" srcOrd="10" destOrd="0" presId="urn:microsoft.com/office/officeart/2005/8/layout/default#2"/>
    <dgm:cxn modelId="{CF9BB4AF-132C-DF42-A9D6-3A78825500BA}" type="presParOf" srcId="{4096B1CC-CE2A-4663-AF5D-412E9D5A921E}" destId="{C88D2B76-1C70-4F4C-802A-2C49F6591845}" srcOrd="11" destOrd="0" presId="urn:microsoft.com/office/officeart/2005/8/layout/default#2"/>
    <dgm:cxn modelId="{80E71741-21A7-C141-A2DC-FF29504FA075}" type="presParOf" srcId="{4096B1CC-CE2A-4663-AF5D-412E9D5A921E}" destId="{681BCF1A-7A55-4BB2-9103-D925812B0588}" srcOrd="1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ED072-B4CF-4C5F-8B10-AF555B2428EA}">
      <dsp:nvSpPr>
        <dsp:cNvPr id="0" name=""/>
        <dsp:cNvSpPr/>
      </dsp:nvSpPr>
      <dsp:spPr>
        <a:xfrm>
          <a:off x="0" y="574827"/>
          <a:ext cx="2566406" cy="1539843"/>
        </a:xfrm>
        <a:prstGeom prst="curvedRightArrow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Connaissance de l’environnement</a:t>
          </a:r>
          <a:endParaRPr lang="fr-FR" sz="1500" b="1" kern="1200" dirty="0"/>
        </a:p>
      </dsp:txBody>
      <dsp:txXfrm>
        <a:off x="0" y="574827"/>
        <a:ext cx="2566406" cy="1539843"/>
      </dsp:txXfrm>
    </dsp:sp>
    <dsp:sp modelId="{22811EE2-9128-4332-8104-655A9C821369}">
      <dsp:nvSpPr>
        <dsp:cNvPr id="0" name=""/>
        <dsp:cNvSpPr/>
      </dsp:nvSpPr>
      <dsp:spPr>
        <a:xfrm>
          <a:off x="4603285" y="574827"/>
          <a:ext cx="2566406" cy="1539843"/>
        </a:xfrm>
        <a:prstGeom prst="curvedLeftArrow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Analyse des capacité </a:t>
          </a:r>
          <a:r>
            <a:rPr lang="fr-FR" sz="1500" kern="1200" smtClean="0"/>
            <a:t>de </a:t>
          </a:r>
          <a:r>
            <a:rPr lang="fr-FR" sz="1500" b="1" kern="1200" smtClean="0"/>
            <a:t>l’entreprise</a:t>
          </a:r>
          <a:endParaRPr lang="fr-FR" sz="1500" b="1" kern="1200" dirty="0"/>
        </a:p>
      </dsp:txBody>
      <dsp:txXfrm>
        <a:off x="4603285" y="574827"/>
        <a:ext cx="2566406" cy="1539843"/>
      </dsp:txXfrm>
    </dsp:sp>
    <dsp:sp modelId="{BDD3E029-9592-42DA-9C5A-F25DD99BB497}">
      <dsp:nvSpPr>
        <dsp:cNvPr id="0" name=""/>
        <dsp:cNvSpPr/>
      </dsp:nvSpPr>
      <dsp:spPr>
        <a:xfrm>
          <a:off x="2832798" y="1920404"/>
          <a:ext cx="1552265" cy="834287"/>
        </a:xfrm>
        <a:prstGeom prst="down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0" kern="1200" smtClean="0"/>
            <a:t>Direction générale</a:t>
          </a:r>
          <a:endParaRPr lang="fr-FR" sz="1500" b="0" kern="1200" dirty="0"/>
        </a:p>
      </dsp:txBody>
      <dsp:txXfrm>
        <a:off x="2832798" y="1920404"/>
        <a:ext cx="1552265" cy="542095"/>
      </dsp:txXfrm>
    </dsp:sp>
    <dsp:sp modelId="{9D85B638-B191-4534-923A-883719EBB9F6}">
      <dsp:nvSpPr>
        <dsp:cNvPr id="0" name=""/>
        <dsp:cNvSpPr/>
      </dsp:nvSpPr>
      <dsp:spPr>
        <a:xfrm>
          <a:off x="2958167" y="3096347"/>
          <a:ext cx="1283690" cy="985500"/>
        </a:xfrm>
        <a:prstGeom prst="down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stratégie</a:t>
          </a:r>
          <a:endParaRPr lang="fr-FR" sz="1500" b="1" kern="1200" dirty="0"/>
        </a:p>
      </dsp:txBody>
      <dsp:txXfrm>
        <a:off x="2958167" y="3096347"/>
        <a:ext cx="1283690" cy="640348"/>
      </dsp:txXfrm>
    </dsp:sp>
    <dsp:sp modelId="{B19D3E65-7508-48EF-BF08-9641BA6D226B}">
      <dsp:nvSpPr>
        <dsp:cNvPr id="0" name=""/>
        <dsp:cNvSpPr/>
      </dsp:nvSpPr>
      <dsp:spPr>
        <a:xfrm>
          <a:off x="833953" y="4215952"/>
          <a:ext cx="1622122" cy="76311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Objectifs </a:t>
          </a:r>
          <a:endParaRPr lang="fr-FR" sz="1500" b="1" kern="1200" dirty="0"/>
        </a:p>
      </dsp:txBody>
      <dsp:txXfrm>
        <a:off x="833953" y="4215952"/>
        <a:ext cx="1622122" cy="763115"/>
      </dsp:txXfrm>
    </dsp:sp>
    <dsp:sp modelId="{880C698A-E919-41FC-9ED8-EFFD68755E3F}">
      <dsp:nvSpPr>
        <dsp:cNvPr id="0" name=""/>
        <dsp:cNvSpPr/>
      </dsp:nvSpPr>
      <dsp:spPr>
        <a:xfrm>
          <a:off x="2832798" y="4186633"/>
          <a:ext cx="1610702" cy="79184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Modes d’Action </a:t>
          </a:r>
          <a:endParaRPr lang="fr-FR" sz="1500" b="1" kern="1200" dirty="0"/>
        </a:p>
      </dsp:txBody>
      <dsp:txXfrm>
        <a:off x="2832798" y="4186633"/>
        <a:ext cx="1610702" cy="791849"/>
      </dsp:txXfrm>
    </dsp:sp>
    <dsp:sp modelId="{681BCF1A-7A55-4BB2-9103-D925812B0588}">
      <dsp:nvSpPr>
        <dsp:cNvPr id="0" name=""/>
        <dsp:cNvSpPr/>
      </dsp:nvSpPr>
      <dsp:spPr>
        <a:xfrm>
          <a:off x="5097138" y="4115030"/>
          <a:ext cx="1619453" cy="8640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smtClean="0"/>
            <a:t>Moyens</a:t>
          </a:r>
          <a:endParaRPr lang="fr-FR" sz="1500" b="1" kern="1200" dirty="0"/>
        </a:p>
      </dsp:txBody>
      <dsp:txXfrm>
        <a:off x="5097138" y="4115030"/>
        <a:ext cx="1619453" cy="864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4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9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5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58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39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89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49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91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45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894D9-10D2-AC43-B741-8299ACCCB00E}" type="datetimeFigureOut">
              <a:rPr lang="fr-FR" smtClean="0"/>
              <a:t>07/12/2025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984D7-EBD7-134D-8C3C-FD8D3616E6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40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8C8862-2A65-5C46-857B-763FB3848CF0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FR" altLang="fr-FR">
              <a:solidFill>
                <a:srgbClr val="A2106A"/>
              </a:solidFill>
            </a:endParaRPr>
          </a:p>
        </p:txBody>
      </p:sp>
      <p:pic>
        <p:nvPicPr>
          <p:cNvPr id="48130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52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DF5ADB-7388-EB46-A48E-7F2C204B288D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95288" y="300943"/>
            <a:ext cx="856773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A2106A"/>
                </a:solidFill>
                <a:latin typeface="Times New Roman" charset="0"/>
              </a:rPr>
              <a:t>1.3 La stratégie de l’entreprise et la surveillance de l’environnement</a:t>
            </a:r>
            <a:r>
              <a:rPr lang="fr-FR" altLang="fr-FR" sz="1400">
                <a:solidFill>
                  <a:srgbClr val="A2106A"/>
                </a:solidFill>
              </a:rPr>
              <a:t/>
            </a:r>
            <a:br>
              <a:rPr lang="fr-FR" altLang="fr-FR" sz="1400">
                <a:solidFill>
                  <a:srgbClr val="A2106A"/>
                </a:solidFill>
              </a:rPr>
            </a:br>
            <a:endParaRPr lang="fr-FR" altLang="fr-FR">
              <a:solidFill>
                <a:srgbClr val="A2106A"/>
              </a:solidFill>
              <a:latin typeface="Times New Roman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95288" y="1681165"/>
            <a:ext cx="842486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0000"/>
              </a:lnSpc>
              <a:spcBef>
                <a:spcPts val="575"/>
              </a:spcBef>
              <a:buClrTx/>
              <a:buSzTx/>
              <a:buNone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</a:rPr>
              <a:t>La notion de la stratégie </a:t>
            </a:r>
          </a:p>
          <a:p>
            <a:pPr>
              <a:lnSpc>
                <a:spcPct val="110000"/>
              </a:lnSpc>
              <a:spcBef>
                <a:spcPts val="575"/>
              </a:spcBef>
              <a:buClrTx/>
              <a:buSzTx/>
              <a:buNone/>
            </a:pPr>
            <a:endParaRPr lang="fr-FR" altLang="fr-FR" sz="2400">
              <a:solidFill>
                <a:schemeClr val="tx1"/>
              </a:solidFill>
              <a:latin typeface="Times New Roman" charset="0"/>
            </a:endParaRPr>
          </a:p>
          <a:p>
            <a:pPr>
              <a:lnSpc>
                <a:spcPct val="110000"/>
              </a:lnSpc>
              <a:spcBef>
                <a:spcPts val="575"/>
              </a:spcBef>
              <a:buClrTx/>
              <a:buSzTx/>
              <a:buNone/>
            </a:pPr>
            <a:r>
              <a:rPr lang="fr-FR" altLang="fr-FR" sz="2400">
                <a:solidFill>
                  <a:schemeClr val="tx1"/>
                </a:solidFill>
                <a:latin typeface="Times New Roman" charset="0"/>
              </a:rPr>
              <a:t> 	</a:t>
            </a:r>
            <a:r>
              <a:rPr lang="fr-FR" altLang="fr-FR" sz="2400" i="1">
                <a:solidFill>
                  <a:schemeClr val="tx1"/>
                </a:solidFill>
                <a:latin typeface="Times New Roman" charset="0"/>
              </a:rPr>
              <a:t>« La stratégie consiste à déterminer </a:t>
            </a:r>
            <a:r>
              <a:rPr lang="fr-FR" altLang="fr-FR" sz="2400" b="1" i="1">
                <a:solidFill>
                  <a:srgbClr val="FF0000"/>
                </a:solidFill>
                <a:latin typeface="Times New Roman" charset="0"/>
              </a:rPr>
              <a:t>les objectifs </a:t>
            </a:r>
            <a:r>
              <a:rPr lang="fr-FR" altLang="fr-FR" sz="2400" i="1">
                <a:solidFill>
                  <a:schemeClr val="tx1"/>
                </a:solidFill>
                <a:latin typeface="Times New Roman" charset="0"/>
              </a:rPr>
              <a:t>et les buts fondamentaux à </a:t>
            </a:r>
            <a:r>
              <a:rPr lang="fr-FR" altLang="fr-FR" sz="2400" b="1" i="1">
                <a:solidFill>
                  <a:srgbClr val="FF0000"/>
                </a:solidFill>
                <a:latin typeface="Times New Roman" charset="0"/>
              </a:rPr>
              <a:t>long terme </a:t>
            </a:r>
            <a:r>
              <a:rPr lang="fr-FR" altLang="fr-FR" sz="2400" i="1">
                <a:solidFill>
                  <a:schemeClr val="tx1"/>
                </a:solidFill>
                <a:latin typeface="Times New Roman" charset="0"/>
              </a:rPr>
              <a:t>d’une organisation puis à choisir les </a:t>
            </a:r>
            <a:r>
              <a:rPr lang="fr-FR" altLang="fr-FR" sz="2400" b="1" i="1">
                <a:solidFill>
                  <a:srgbClr val="FF0000"/>
                </a:solidFill>
                <a:latin typeface="Times New Roman" charset="0"/>
              </a:rPr>
              <a:t>modes d’action et d’allocation des ressources </a:t>
            </a:r>
            <a:r>
              <a:rPr lang="fr-FR" altLang="fr-FR" sz="2400" i="1">
                <a:solidFill>
                  <a:schemeClr val="tx1"/>
                </a:solidFill>
                <a:latin typeface="Times New Roman" charset="0"/>
              </a:rPr>
              <a:t>qui permettront d’atteindre ces buts et objectifs ».  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557215" y="5229227"/>
            <a:ext cx="8142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L'information compte parmi les besoins vitaux de l'entreprise et selon le Groupe japonais MITSUI « l'information, c'est le sang de l'entreprise ». </a:t>
            </a:r>
          </a:p>
        </p:txBody>
      </p:sp>
    </p:spTree>
    <p:extLst>
      <p:ext uri="{BB962C8B-B14F-4D97-AF65-F5344CB8AC3E}">
        <p14:creationId xmlns:p14="http://schemas.microsoft.com/office/powerpoint/2010/main" val="12877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2B88F6-60A9-7E4F-B166-617D2A7ACDD3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900113" y="1341440"/>
            <a:ext cx="7416800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ts val="575"/>
              </a:spcBef>
              <a:buClrTx/>
              <a:buSzTx/>
              <a:buNone/>
            </a:pPr>
            <a:r>
              <a:rPr lang="fr-FR" altLang="fr-FR">
                <a:solidFill>
                  <a:schemeClr val="tx1"/>
                </a:solidFill>
                <a:latin typeface="Times New Roman" charset="0"/>
              </a:rPr>
              <a:t>Ceci revient en définitive à répondre à trois questions en même temps :</a:t>
            </a:r>
          </a:p>
          <a:p>
            <a:pPr>
              <a:spcBef>
                <a:spcPts val="575"/>
              </a:spcBef>
              <a:buClrTx/>
              <a:buSzTx/>
              <a:buBlip>
                <a:blip r:embed="rId3"/>
              </a:buBlip>
            </a:pPr>
            <a:r>
              <a:rPr lang="fr-FR" altLang="fr-FR">
                <a:solidFill>
                  <a:schemeClr val="tx1"/>
                </a:solidFill>
                <a:latin typeface="Times New Roman" charset="0"/>
              </a:rPr>
              <a:t> Que produire ?</a:t>
            </a:r>
          </a:p>
          <a:p>
            <a:pPr>
              <a:spcBef>
                <a:spcPts val="575"/>
              </a:spcBef>
              <a:buClrTx/>
              <a:buSzTx/>
              <a:buBlip>
                <a:blip r:embed="rId3"/>
              </a:buBlip>
            </a:pPr>
            <a:r>
              <a:rPr lang="fr-FR" altLang="fr-FR">
                <a:solidFill>
                  <a:schemeClr val="tx1"/>
                </a:solidFill>
                <a:latin typeface="Times New Roman" charset="0"/>
              </a:rPr>
              <a:t> Comment faire pour réaliser cette production ?</a:t>
            </a:r>
          </a:p>
          <a:p>
            <a:pPr>
              <a:spcBef>
                <a:spcPts val="575"/>
              </a:spcBef>
              <a:buClrTx/>
              <a:buSzTx/>
              <a:buBlip>
                <a:blip r:embed="rId3"/>
              </a:buBlip>
            </a:pPr>
            <a:r>
              <a:rPr lang="fr-FR" altLang="fr-FR">
                <a:solidFill>
                  <a:schemeClr val="tx1"/>
                </a:solidFill>
                <a:latin typeface="Times New Roman" charset="0"/>
              </a:rPr>
              <a:t>Avec quels moyens dois-je le faire ?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677865" y="44450"/>
            <a:ext cx="77819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A2106A"/>
                </a:solidFill>
                <a:latin typeface="Times New Roman" charset="0"/>
              </a:rPr>
              <a:t>1.3 La stratégie de l’entreprise et la surveillance de l’environnement</a:t>
            </a:r>
            <a:r>
              <a:rPr lang="fr-FR" altLang="fr-FR" sz="1400">
                <a:solidFill>
                  <a:srgbClr val="A2106A"/>
                </a:solidFill>
              </a:rPr>
              <a:t/>
            </a:r>
            <a:br>
              <a:rPr lang="fr-FR" altLang="fr-FR" sz="1400">
                <a:solidFill>
                  <a:srgbClr val="A2106A"/>
                </a:solidFill>
              </a:rPr>
            </a:br>
            <a:endParaRPr lang="fr-FR" altLang="fr-FR">
              <a:solidFill>
                <a:srgbClr val="A2106A"/>
              </a:solidFill>
              <a:latin typeface="Times New Roman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356395" y="2931353"/>
            <a:ext cx="8424863" cy="290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ts val="575"/>
              </a:spcBef>
              <a:buClrTx/>
              <a:buSzTx/>
              <a:buNone/>
            </a:pPr>
            <a:r>
              <a:rPr lang="fr-FR" altLang="fr-FR" sz="2400" b="1" dirty="0">
                <a:solidFill>
                  <a:srgbClr val="FF0000"/>
                </a:solidFill>
                <a:latin typeface="Times New Roman" charset="0"/>
              </a:rPr>
              <a:t>Conséquence </a:t>
            </a:r>
          </a:p>
          <a:p>
            <a:pPr>
              <a:spcBef>
                <a:spcPts val="575"/>
              </a:spcBef>
              <a:buClrTx/>
              <a:buSzTx/>
              <a:buNone/>
            </a:pP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   La décision stratégique repose alors sur deux piliers :</a:t>
            </a:r>
          </a:p>
          <a:p>
            <a:pPr>
              <a:spcBef>
                <a:spcPts val="575"/>
              </a:spcBef>
              <a:buClrTx/>
              <a:buSzTx/>
              <a:buBlip>
                <a:blip r:embed="rId3"/>
              </a:buBlip>
            </a:pPr>
            <a:r>
              <a:rPr lang="fr-FR" altLang="fr-FR" dirty="0">
                <a:solidFill>
                  <a:srgbClr val="FF0000"/>
                </a:solidFill>
                <a:latin typeface="Times New Roman" charset="0"/>
              </a:rPr>
              <a:t>  L’Analyse de l’environnement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: l’entreprise se positionne dans un marché concurrentiel par rapport à ses concurrents directs et en fonction de l’état du marché (environnement technologique, concurrentiel, social, culturel…).</a:t>
            </a:r>
          </a:p>
          <a:p>
            <a:pPr>
              <a:spcBef>
                <a:spcPts val="575"/>
              </a:spcBef>
              <a:buClrTx/>
              <a:buSzTx/>
              <a:buBlip>
                <a:blip r:embed="rId3"/>
              </a:buBlip>
            </a:pP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fr-FR" altLang="fr-FR" dirty="0">
                <a:solidFill>
                  <a:srgbClr val="FF0000"/>
                </a:solidFill>
                <a:latin typeface="Times New Roman" charset="0"/>
              </a:rPr>
              <a:t>La connaissance des capacités propres de l’entreprise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qui déterminent le champ d’action stratégique possible puisque celui-ci repose sur la mobilisation des ressources disponibles ou sur la recherche de ressources complémentaires (compétences de l’ entreprise, ses forces et ses faiblesses).</a:t>
            </a:r>
          </a:p>
        </p:txBody>
      </p:sp>
    </p:spTree>
    <p:extLst>
      <p:ext uri="{BB962C8B-B14F-4D97-AF65-F5344CB8AC3E}">
        <p14:creationId xmlns:p14="http://schemas.microsoft.com/office/powerpoint/2010/main" val="19360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071565"/>
            <a:ext cx="8077200" cy="4948237"/>
          </a:xfrm>
        </p:spPr>
        <p:txBody>
          <a:bodyPr/>
          <a:lstStyle/>
          <a:p>
            <a:pPr>
              <a:lnSpc>
                <a:spcPct val="110000"/>
              </a:lnSpc>
              <a:buFont typeface="Wingdings 2" charset="2"/>
              <a:buNone/>
            </a:pPr>
            <a:r>
              <a:rPr lang="fr-FR" altLang="fr-FR">
                <a:ea typeface="Arial" charset="0"/>
                <a:cs typeface="Arial" charset="0"/>
              </a:rPr>
              <a:t>  </a:t>
            </a:r>
            <a:r>
              <a:rPr lang="fr-FR" altLang="fr-FR" sz="20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La notion de la stratégie </a:t>
            </a:r>
          </a:p>
          <a:p>
            <a:pPr>
              <a:buFont typeface="Wingdings 2" charset="2"/>
              <a:buNone/>
            </a:pPr>
            <a:r>
              <a:rPr lang="fr-FR" altLang="fr-FR">
                <a:ea typeface="Arial" charset="0"/>
                <a:cs typeface="Arial" charset="0"/>
              </a:rPr>
              <a:t>	 	</a:t>
            </a:r>
            <a:r>
              <a:rPr lang="fr-FR" altLang="fr-FR" sz="1700"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52225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1328738" y="6319838"/>
            <a:ext cx="1409700" cy="444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318A9AD-4A09-5647-8930-E64850EAB824}" type="slidenum">
              <a:rPr lang="fr-FR" altLang="fr-FR" sz="1400">
                <a:solidFill>
                  <a:schemeClr val="tx1"/>
                </a:solidFill>
                <a:latin typeface="Times New Roman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>
              <a:solidFill>
                <a:schemeClr val="tx1"/>
              </a:solidFill>
              <a:latin typeface="Times New Roman" charset="0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1048200" y="1340768"/>
          <a:ext cx="7200000" cy="53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lèche vers le bas 8"/>
          <p:cNvSpPr/>
          <p:nvPr/>
        </p:nvSpPr>
        <p:spPr>
          <a:xfrm rot="3428551">
            <a:off x="2718595" y="4517233"/>
            <a:ext cx="785812" cy="428625"/>
          </a:xfrm>
          <a:prstGeom prst="downArrow">
            <a:avLst/>
          </a:prstGeom>
          <a:solidFill>
            <a:srgbClr val="A2106A"/>
          </a:solidFill>
          <a:ln>
            <a:solidFill>
              <a:srgbClr val="A210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1" name="Flèche vers le bas 10"/>
          <p:cNvSpPr/>
          <p:nvPr/>
        </p:nvSpPr>
        <p:spPr>
          <a:xfrm rot="17847766">
            <a:off x="6134896" y="4518821"/>
            <a:ext cx="785813" cy="428625"/>
          </a:xfrm>
          <a:prstGeom prst="downArrow">
            <a:avLst/>
          </a:prstGeom>
          <a:solidFill>
            <a:srgbClr val="A2106A"/>
          </a:solidFill>
          <a:ln>
            <a:solidFill>
              <a:srgbClr val="A210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52230" name="Rectangle 9"/>
          <p:cNvSpPr>
            <a:spLocks noChangeArrowheads="1"/>
          </p:cNvSpPr>
          <p:nvPr/>
        </p:nvSpPr>
        <p:spPr bwMode="auto">
          <a:xfrm>
            <a:off x="677865" y="44450"/>
            <a:ext cx="77819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A2106A"/>
                </a:solidFill>
                <a:latin typeface="Times New Roman" charset="0"/>
              </a:rPr>
              <a:t>1.3 La stratégie de l’entreprise et la surveillance de l’environnement</a:t>
            </a:r>
            <a:r>
              <a:rPr lang="fr-FR" altLang="fr-FR" sz="1400">
                <a:solidFill>
                  <a:srgbClr val="A2106A"/>
                </a:solidFill>
              </a:rPr>
              <a:t/>
            </a:r>
            <a:br>
              <a:rPr lang="fr-FR" altLang="fr-FR" sz="1400">
                <a:solidFill>
                  <a:srgbClr val="A2106A"/>
                </a:solidFill>
              </a:rPr>
            </a:br>
            <a:endParaRPr lang="fr-FR" altLang="fr-FR">
              <a:solidFill>
                <a:srgbClr val="A2106A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140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B2CBE3-6769-F944-B000-D216BB3C3EED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684213" y="1125540"/>
            <a:ext cx="8064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>
                <a:solidFill>
                  <a:schemeClr val="tx1"/>
                </a:solidFill>
                <a:latin typeface="Times New Roman" charset="0"/>
              </a:rPr>
              <a:t>La stratégie est le résultat d’une dialectique entre la situation interne à l’entreprise et le monde qui l’entoure. </a:t>
            </a:r>
          </a:p>
        </p:txBody>
      </p:sp>
      <p:pic>
        <p:nvPicPr>
          <p:cNvPr id="53251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89138"/>
            <a:ext cx="6661150" cy="41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8"/>
          <p:cNvSpPr>
            <a:spLocks noChangeArrowheads="1"/>
          </p:cNvSpPr>
          <p:nvPr/>
        </p:nvSpPr>
        <p:spPr bwMode="auto">
          <a:xfrm>
            <a:off x="1187452" y="6162675"/>
            <a:ext cx="77771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rgbClr val="4F7FBC"/>
                </a:solidFill>
                <a:latin typeface="Times New Roman,Bold" charset="0"/>
              </a:rPr>
              <a:t>IMPORTANCE STRATÉGIQUE DE LA GESTION DE L’INFORMATION </a:t>
            </a:r>
            <a:endParaRPr lang="fr-FR" altLang="fr-FR" sz="1600" b="1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3253" name="Rectangle 9"/>
          <p:cNvSpPr>
            <a:spLocks noChangeArrowheads="1"/>
          </p:cNvSpPr>
          <p:nvPr/>
        </p:nvSpPr>
        <p:spPr bwMode="auto">
          <a:xfrm>
            <a:off x="677865" y="44450"/>
            <a:ext cx="77819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A2106A"/>
                </a:solidFill>
                <a:latin typeface="Times New Roman" charset="0"/>
              </a:rPr>
              <a:t>1.3 La stratégie de l’entreprise et la surveillance de l’environnement</a:t>
            </a:r>
            <a:r>
              <a:rPr lang="fr-FR" altLang="fr-FR" sz="1400">
                <a:solidFill>
                  <a:srgbClr val="A2106A"/>
                </a:solidFill>
              </a:rPr>
              <a:t/>
            </a:r>
            <a:br>
              <a:rPr lang="fr-FR" altLang="fr-FR" sz="1400">
                <a:solidFill>
                  <a:srgbClr val="A2106A"/>
                </a:solidFill>
              </a:rPr>
            </a:br>
            <a:endParaRPr lang="fr-FR" altLang="fr-FR">
              <a:solidFill>
                <a:srgbClr val="A2106A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99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243</Words>
  <Application>Microsoft Macintosh PowerPoint</Application>
  <PresentationFormat>Présentation à l'écran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Calibri</vt:lpstr>
      <vt:lpstr>Calibri Light</vt:lpstr>
      <vt:lpstr>Times New Roman</vt:lpstr>
      <vt:lpstr>Times New Roman,Bold</vt:lpstr>
      <vt:lpstr>Wingdings 2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2</cp:revision>
  <dcterms:created xsi:type="dcterms:W3CDTF">2025-12-07T22:18:03Z</dcterms:created>
  <dcterms:modified xsi:type="dcterms:W3CDTF">2025-12-07T22:26:54Z</dcterms:modified>
</cp:coreProperties>
</file>