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32"/>
  </p:notesMasterIdLst>
  <p:sldIdLst>
    <p:sldId id="291" r:id="rId2"/>
    <p:sldId id="287" r:id="rId3"/>
    <p:sldId id="258" r:id="rId4"/>
    <p:sldId id="259" r:id="rId5"/>
    <p:sldId id="260" r:id="rId6"/>
    <p:sldId id="261" r:id="rId7"/>
    <p:sldId id="262" r:id="rId8"/>
    <p:sldId id="263" r:id="rId9"/>
    <p:sldId id="264" r:id="rId10"/>
    <p:sldId id="265" r:id="rId11"/>
    <p:sldId id="289" r:id="rId12"/>
    <p:sldId id="268" r:id="rId13"/>
    <p:sldId id="269" r:id="rId14"/>
    <p:sldId id="270" r:id="rId15"/>
    <p:sldId id="271" r:id="rId16"/>
    <p:sldId id="273" r:id="rId17"/>
    <p:sldId id="274" r:id="rId18"/>
    <p:sldId id="275" r:id="rId19"/>
    <p:sldId id="290" r:id="rId20"/>
    <p:sldId id="276" r:id="rId21"/>
    <p:sldId id="277" r:id="rId22"/>
    <p:sldId id="278" r:id="rId23"/>
    <p:sldId id="279" r:id="rId24"/>
    <p:sldId id="281" r:id="rId25"/>
    <p:sldId id="282" r:id="rId26"/>
    <p:sldId id="283" r:id="rId27"/>
    <p:sldId id="284" r:id="rId28"/>
    <p:sldId id="285" r:id="rId29"/>
    <p:sldId id="286" r:id="rId30"/>
    <p:sldId id="288"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BE76D4"/>
    <a:srgbClr val="8D4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p:cViewPr varScale="1">
        <p:scale>
          <a:sx n="83" d="100"/>
          <a:sy n="83" d="100"/>
        </p:scale>
        <p:origin x="131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BCDB8-CB1A-4E27-A6CF-DEE82956F878}" type="datetimeFigureOut">
              <a:rPr lang="fr-FR" smtClean="0"/>
              <a:t>02/03/2026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7D59C-194D-46CB-B65C-F97A8A3E0C64}" type="slidenum">
              <a:rPr lang="fr-FR" smtClean="0"/>
              <a:t>‹N°›</a:t>
            </a:fld>
            <a:endParaRPr lang="fr-FR"/>
          </a:p>
        </p:txBody>
      </p:sp>
    </p:spTree>
    <p:extLst>
      <p:ext uri="{BB962C8B-B14F-4D97-AF65-F5344CB8AC3E}">
        <p14:creationId xmlns:p14="http://schemas.microsoft.com/office/powerpoint/2010/main" val="327672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5</a:t>
            </a:fld>
            <a:endParaRPr lang="fr-FR"/>
          </a:p>
        </p:txBody>
      </p:sp>
    </p:spTree>
    <p:extLst>
      <p:ext uri="{BB962C8B-B14F-4D97-AF65-F5344CB8AC3E}">
        <p14:creationId xmlns:p14="http://schemas.microsoft.com/office/powerpoint/2010/main" val="144803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9</a:t>
            </a:fld>
            <a:endParaRPr lang="fr-FR"/>
          </a:p>
        </p:txBody>
      </p:sp>
    </p:spTree>
    <p:extLst>
      <p:ext uri="{BB962C8B-B14F-4D97-AF65-F5344CB8AC3E}">
        <p14:creationId xmlns:p14="http://schemas.microsoft.com/office/powerpoint/2010/main" val="422931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15</a:t>
            </a:fld>
            <a:endParaRPr lang="fr-FR"/>
          </a:p>
        </p:txBody>
      </p:sp>
    </p:spTree>
    <p:extLst>
      <p:ext uri="{BB962C8B-B14F-4D97-AF65-F5344CB8AC3E}">
        <p14:creationId xmlns:p14="http://schemas.microsoft.com/office/powerpoint/2010/main" val="72060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18</a:t>
            </a:fld>
            <a:endParaRPr lang="fr-FR"/>
          </a:p>
        </p:txBody>
      </p:sp>
    </p:spTree>
    <p:extLst>
      <p:ext uri="{BB962C8B-B14F-4D97-AF65-F5344CB8AC3E}">
        <p14:creationId xmlns:p14="http://schemas.microsoft.com/office/powerpoint/2010/main" val="319562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23</a:t>
            </a:fld>
            <a:endParaRPr lang="fr-FR"/>
          </a:p>
        </p:txBody>
      </p:sp>
    </p:spTree>
    <p:extLst>
      <p:ext uri="{BB962C8B-B14F-4D97-AF65-F5344CB8AC3E}">
        <p14:creationId xmlns:p14="http://schemas.microsoft.com/office/powerpoint/2010/main" val="166921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25</a:t>
            </a:fld>
            <a:endParaRPr lang="fr-FR"/>
          </a:p>
        </p:txBody>
      </p:sp>
    </p:spTree>
    <p:extLst>
      <p:ext uri="{BB962C8B-B14F-4D97-AF65-F5344CB8AC3E}">
        <p14:creationId xmlns:p14="http://schemas.microsoft.com/office/powerpoint/2010/main" val="381027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27</a:t>
            </a:fld>
            <a:endParaRPr lang="fr-FR"/>
          </a:p>
        </p:txBody>
      </p:sp>
    </p:spTree>
    <p:extLst>
      <p:ext uri="{BB962C8B-B14F-4D97-AF65-F5344CB8AC3E}">
        <p14:creationId xmlns:p14="http://schemas.microsoft.com/office/powerpoint/2010/main" val="161486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67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25433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209426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2267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79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CA6108A-FBF2-4A62-8C61-C904A695DDD5}" type="datetimeFigureOut">
              <a:rPr lang="fr-FR" smtClean="0"/>
              <a:t>02/03/2026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142050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CA6108A-FBF2-4A62-8C61-C904A695DDD5}" type="datetimeFigureOut">
              <a:rPr lang="fr-FR" smtClean="0"/>
              <a:t>02/03/2026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343727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CA6108A-FBF2-4A62-8C61-C904A695DDD5}" type="datetimeFigureOut">
              <a:rPr lang="fr-FR" smtClean="0"/>
              <a:t>02/03/2026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242422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A6108A-FBF2-4A62-8C61-C904A695DDD5}" type="datetimeFigureOut">
              <a:rPr lang="fr-FR" smtClean="0"/>
              <a:t>02/03/2026</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353130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CA6108A-FBF2-4A62-8C61-C904A695DDD5}" type="datetimeFigureOut">
              <a:rPr lang="fr-FR" smtClean="0"/>
              <a:t>02/03/2026</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04FB3B-0986-45AE-92BB-B65D6D79078D}" type="slidenum">
              <a:rPr lang="fr-FR" smtClean="0"/>
              <a:t>‹N°›</a:t>
            </a:fld>
            <a:endParaRPr lang="fr-FR"/>
          </a:p>
        </p:txBody>
      </p:sp>
    </p:spTree>
    <p:extLst>
      <p:ext uri="{BB962C8B-B14F-4D97-AF65-F5344CB8AC3E}">
        <p14:creationId xmlns:p14="http://schemas.microsoft.com/office/powerpoint/2010/main" val="322497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CA6108A-FBF2-4A62-8C61-C904A695DDD5}" type="datetimeFigureOut">
              <a:rPr lang="fr-FR" smtClean="0"/>
              <a:t>02/03/2026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301400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bg1"/>
            </a:gs>
            <a:gs pos="24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CA6108A-FBF2-4A62-8C61-C904A695DDD5}" type="datetimeFigureOut">
              <a:rPr lang="fr-FR" smtClean="0"/>
              <a:t>02/03/2026</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104FB3B-0986-45AE-92BB-B65D6D79078D}" type="slidenum">
              <a:rPr lang="fr-FR" smtClean="0"/>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7483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5"/>
          <p:cNvSpPr>
            <a:spLocks noGrp="1"/>
          </p:cNvSpPr>
          <p:nvPr/>
        </p:nvSpPr>
        <p:spPr>
          <a:xfrm>
            <a:off x="843881" y="1176235"/>
            <a:ext cx="7543800" cy="53860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solidFill>
                  <a:schemeClr val="tx1"/>
                </a:solidFill>
                <a:latin typeface="Times New Roman" panose="02020603050405020304" pitchFamily="18" charset="0"/>
                <a:cs typeface="Times New Roman" panose="02020603050405020304" pitchFamily="18" charset="0"/>
              </a:rPr>
              <a:t>National Polytechnic School of Oran – Maurice </a:t>
            </a:r>
            <a:r>
              <a:rPr lang="en-US" sz="2400" dirty="0" err="1" smtClean="0">
                <a:solidFill>
                  <a:schemeClr val="tx1"/>
                </a:solidFill>
                <a:latin typeface="Times New Roman" panose="02020603050405020304" pitchFamily="18" charset="0"/>
                <a:cs typeface="Times New Roman" panose="02020603050405020304" pitchFamily="18" charset="0"/>
              </a:rPr>
              <a:t>Audin</a:t>
            </a:r>
            <a:endParaRPr lang="fr-FR" sz="2400" dirty="0">
              <a:solidFill>
                <a:schemeClr val="tx1"/>
              </a:solidFill>
              <a:latin typeface="Times New Roman" panose="02020603050405020304" pitchFamily="18" charset="0"/>
              <a:cs typeface="Times New Roman" panose="02020603050405020304" pitchFamily="18" charset="0"/>
            </a:endParaRPr>
          </a:p>
        </p:txBody>
      </p:sp>
      <p:pic>
        <p:nvPicPr>
          <p:cNvPr id="6" name="Espace réservé du contenu 7"/>
          <p:cNvPicPr>
            <a:picLocks noGrp="1" noChangeAspect="1"/>
          </p:cNvPicPr>
          <p:nvPr/>
        </p:nvPicPr>
        <p:blipFill>
          <a:blip r:embed="rId2"/>
          <a:stretch>
            <a:fillRect/>
          </a:stretch>
        </p:blipFill>
        <p:spPr>
          <a:xfrm>
            <a:off x="108171" y="4879458"/>
            <a:ext cx="2085723" cy="1435608"/>
          </a:xfrm>
          <a:prstGeom prst="rect">
            <a:avLst/>
          </a:prstGeom>
        </p:spPr>
      </p:pic>
      <p:pic>
        <p:nvPicPr>
          <p:cNvPr id="7" name="Espace réservé du contenu 7"/>
          <p:cNvPicPr>
            <a:picLocks noChangeAspect="1"/>
          </p:cNvPicPr>
          <p:nvPr/>
        </p:nvPicPr>
        <p:blipFill>
          <a:blip r:embed="rId2"/>
          <a:stretch>
            <a:fillRect/>
          </a:stretch>
        </p:blipFill>
        <p:spPr>
          <a:xfrm>
            <a:off x="6950106" y="4879458"/>
            <a:ext cx="2085723" cy="1435608"/>
          </a:xfrm>
          <a:prstGeom prst="rect">
            <a:avLst/>
          </a:prstGeom>
        </p:spPr>
      </p:pic>
      <p:sp>
        <p:nvSpPr>
          <p:cNvPr id="8" name="ZoneTexte 9"/>
          <p:cNvSpPr txBox="1"/>
          <p:nvPr/>
        </p:nvSpPr>
        <p:spPr>
          <a:xfrm>
            <a:off x="2504790" y="5607180"/>
            <a:ext cx="4289868" cy="70788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fr-FR" sz="2000" b="1" u="sng" dirty="0" smtClean="0">
                <a:latin typeface="Arial" panose="020B0604020202020204" pitchFamily="34" charset="0"/>
              </a:rPr>
              <a:t>Email</a:t>
            </a:r>
            <a:r>
              <a:rPr lang="fr-FR" sz="2000" b="1" u="sng" dirty="0">
                <a:latin typeface="Arial" panose="020B0604020202020204" pitchFamily="34" charset="0"/>
              </a:rPr>
              <a:t>:</a:t>
            </a:r>
            <a:r>
              <a:rPr lang="fr-FR" sz="2000" b="1" dirty="0">
                <a:latin typeface="Arial" panose="020B0604020202020204" pitchFamily="34" charset="0"/>
              </a:rPr>
              <a:t> </a:t>
            </a:r>
            <a:r>
              <a:rPr lang="fr-FR" sz="2000" b="1" dirty="0" smtClean="0">
                <a:solidFill>
                  <a:srgbClr val="8D42C6"/>
                </a:solidFill>
                <a:latin typeface="Arial" panose="020B0604020202020204" pitchFamily="34" charset="0"/>
              </a:rPr>
              <a:t>amal.boumedjout@enp-oran.dz</a:t>
            </a:r>
            <a:endParaRPr lang="fr-FR" sz="2000" dirty="0">
              <a:solidFill>
                <a:srgbClr val="8D42C6"/>
              </a:solidFill>
              <a:latin typeface="Arial" panose="020B0604020202020204" pitchFamily="34" charset="0"/>
            </a:endParaRPr>
          </a:p>
        </p:txBody>
      </p:sp>
      <p:sp>
        <p:nvSpPr>
          <p:cNvPr id="9" name="ZoneTexte 13"/>
          <p:cNvSpPr txBox="1"/>
          <p:nvPr/>
        </p:nvSpPr>
        <p:spPr>
          <a:xfrm>
            <a:off x="1957798" y="2890206"/>
            <a:ext cx="5315965" cy="156966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4800" b="1" dirty="0" smtClean="0">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OSI &amp; TCP/IP </a:t>
            </a:r>
            <a:r>
              <a:rPr lang="fr-FR" sz="4800" b="1" dirty="0">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Model</a:t>
            </a:r>
            <a:endParaRPr lang="fr-FR" sz="4800" b="1" dirty="0">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10" name="ZoneTexte 14"/>
          <p:cNvSpPr txBox="1"/>
          <p:nvPr/>
        </p:nvSpPr>
        <p:spPr>
          <a:xfrm>
            <a:off x="752441" y="542935"/>
            <a:ext cx="7726680"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Times New Roman" panose="02020603050405020304" pitchFamily="18" charset="0"/>
                <a:cs typeface="Times New Roman" panose="02020603050405020304" pitchFamily="18" charset="0"/>
              </a:rPr>
              <a:t>People’s Democratic Republic of Algeria</a:t>
            </a:r>
            <a:endParaRPr lang="fr-FR" sz="3200" b="1" dirty="0">
              <a:latin typeface="Times New Roman" panose="02020603050405020304" pitchFamily="18" charset="0"/>
              <a:cs typeface="Times New Roman" panose="02020603050405020304" pitchFamily="18" charset="0"/>
            </a:endParaRPr>
          </a:p>
        </p:txBody>
      </p:sp>
      <p:sp>
        <p:nvSpPr>
          <p:cNvPr id="11" name="ZoneTexte 15"/>
          <p:cNvSpPr txBox="1"/>
          <p:nvPr/>
        </p:nvSpPr>
        <p:spPr>
          <a:xfrm>
            <a:off x="1400840" y="1804447"/>
            <a:ext cx="6429883"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Times New Roman" panose="02020603050405020304" pitchFamily="18" charset="0"/>
                <a:cs typeface="Times New Roman" panose="02020603050405020304" pitchFamily="18" charset="0"/>
              </a:rPr>
              <a:t>Department of Computer Systems Engineering</a:t>
            </a:r>
            <a:endParaRPr lang="fr-FR" sz="2400" dirty="0">
              <a:latin typeface="Times New Roman" panose="02020603050405020304" pitchFamily="18" charset="0"/>
              <a:cs typeface="Times New Roman" panose="02020603050405020304" pitchFamily="18" charset="0"/>
            </a:endParaRPr>
          </a:p>
        </p:txBody>
      </p:sp>
      <p:sp>
        <p:nvSpPr>
          <p:cNvPr id="12" name="ZoneTexte 16"/>
          <p:cNvSpPr txBox="1"/>
          <p:nvPr/>
        </p:nvSpPr>
        <p:spPr>
          <a:xfrm>
            <a:off x="2349342" y="5083960"/>
            <a:ext cx="4600764"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latin typeface="Arial" panose="020B0604020202020204" pitchFamily="34" charset="0"/>
                <a:cs typeface="Arial" panose="020B0604020202020204" pitchFamily="34" charset="0"/>
              </a:rPr>
              <a:t>Dr</a:t>
            </a:r>
            <a:r>
              <a:rPr lang="en-US" sz="2800" b="1" dirty="0" err="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.BOUMEDJOUT</a:t>
            </a:r>
            <a:r>
              <a:rPr lang="en-US" sz="2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2800" b="1"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AMAL</a:t>
            </a:r>
            <a:endParaRPr lang="en-US" sz="2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67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57784" y="576072"/>
            <a:ext cx="7918704" cy="827025"/>
          </a:xfrm>
        </p:spPr>
        <p:txBody>
          <a:bodyPr>
            <a:noAutofit/>
          </a:bodyPr>
          <a:lstStyle/>
          <a:p>
            <a:pPr algn="ctr"/>
            <a:r>
              <a:rPr lang="fr-FR" sz="4400" b="1" dirty="0">
                <a:solidFill>
                  <a:schemeClr val="tx1"/>
                </a:solidFill>
                <a:latin typeface="Arial" panose="020B0604020202020204" pitchFamily="34" charset="0"/>
                <a:cs typeface="Arial" panose="020B0604020202020204" pitchFamily="34" charset="0"/>
              </a:rPr>
              <a:t>The OSI Model</a:t>
            </a:r>
            <a:endParaRPr lang="fr-FR" sz="5400" b="1" dirty="0">
              <a:solidFill>
                <a:schemeClr val="tx1"/>
              </a:solidFill>
              <a:latin typeface="Arial" panose="020B0604020202020204" pitchFamily="34" charset="0"/>
              <a:cs typeface="Arial" panose="020B0604020202020204" pitchFamily="34" charset="0"/>
            </a:endParaRPr>
          </a:p>
        </p:txBody>
      </p:sp>
      <p:pic>
        <p:nvPicPr>
          <p:cNvPr id="8" name="Espace réservé du contenu 7"/>
          <p:cNvPicPr>
            <a:picLocks noGrp="1" noChangeAspect="1"/>
          </p:cNvPicPr>
          <p:nvPr>
            <p:ph idx="1"/>
          </p:nvPr>
        </p:nvPicPr>
        <p:blipFill rotWithShape="1">
          <a:blip r:embed="rId2">
            <a:extLst>
              <a:ext uri="{28A0092B-C50C-407E-A947-70E740481C1C}">
                <a14:useLocalDpi xmlns:a14="http://schemas.microsoft.com/office/drawing/2010/main" val="0"/>
              </a:ext>
            </a:extLst>
          </a:blip>
          <a:srcRect t="17466" b="10235"/>
          <a:stretch/>
        </p:blipFill>
        <p:spPr>
          <a:xfrm>
            <a:off x="557784" y="1984248"/>
            <a:ext cx="7827264" cy="4151376"/>
          </a:xfrm>
        </p:spPr>
      </p:pic>
    </p:spTree>
    <p:extLst>
      <p:ext uri="{BB962C8B-B14F-4D97-AF65-F5344CB8AC3E}">
        <p14:creationId xmlns:p14="http://schemas.microsoft.com/office/powerpoint/2010/main" val="1122765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420624"/>
            <a:ext cx="7543800" cy="923545"/>
          </a:xfrm>
        </p:spPr>
        <p:txBody>
          <a:bodyPr/>
          <a:lstStyle/>
          <a:p>
            <a:pPr algn="ctr"/>
            <a:r>
              <a:rPr lang="fr-FR" b="1" dirty="0">
                <a:solidFill>
                  <a:schemeClr val="tx1"/>
                </a:solidFill>
                <a:latin typeface="Arial" panose="020B0604020202020204" pitchFamily="34" charset="0"/>
                <a:cs typeface="Arial" panose="020B0604020202020204" pitchFamily="34" charset="0"/>
              </a:rPr>
              <a:t>The OSI Model</a:t>
            </a:r>
            <a:endParaRPr lang="fr-FR" dirty="0"/>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049"/>
          <a:stretch/>
        </p:blipFill>
        <p:spPr>
          <a:xfrm>
            <a:off x="822960" y="1737361"/>
            <a:ext cx="7543800" cy="4571999"/>
          </a:xfrm>
        </p:spPr>
      </p:pic>
    </p:spTree>
    <p:extLst>
      <p:ext uri="{BB962C8B-B14F-4D97-AF65-F5344CB8AC3E}">
        <p14:creationId xmlns:p14="http://schemas.microsoft.com/office/powerpoint/2010/main" val="1202592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22897" y="405606"/>
            <a:ext cx="8641080" cy="965200"/>
          </a:xfrm>
        </p:spPr>
        <p:txBody>
          <a:bodyPr>
            <a:normAutofit/>
          </a:bodyPr>
          <a:lstStyle/>
          <a:p>
            <a:pPr algn="ctr"/>
            <a:r>
              <a:rPr lang="fr-FR" b="1" dirty="0" smtClean="0">
                <a:solidFill>
                  <a:schemeClr val="tx1"/>
                </a:solidFill>
                <a:latin typeface="Arial" panose="020B0604020202020204" pitchFamily="34" charset="0"/>
                <a:cs typeface="Arial" panose="020B0604020202020204" pitchFamily="34" charset="0"/>
              </a:rPr>
              <a:t>switchs</a:t>
            </a:r>
            <a:endParaRPr lang="fr-FR" dirty="0">
              <a:solidFill>
                <a:schemeClr val="tx1"/>
              </a:solidFill>
            </a:endParaRPr>
          </a:p>
        </p:txBody>
      </p:sp>
      <p:graphicFrame>
        <p:nvGraphicFramePr>
          <p:cNvPr id="26" name="Group 25"/>
          <p:cNvGraphicFramePr>
            <a:graphicFrameLocks/>
          </p:cNvGraphicFramePr>
          <p:nvPr>
            <p:extLst>
              <p:ext uri="{D42A27DB-BD31-4B8C-83A1-F6EECF244321}">
                <p14:modId xmlns:p14="http://schemas.microsoft.com/office/powerpoint/2010/main" val="2186927329"/>
              </p:ext>
            </p:extLst>
          </p:nvPr>
        </p:nvGraphicFramePr>
        <p:xfrm>
          <a:off x="456407" y="1608110"/>
          <a:ext cx="2819400" cy="4825999"/>
        </p:xfrm>
        <a:graphic>
          <a:graphicData uri="http://schemas.openxmlformats.org/drawingml/2006/table">
            <a:tbl>
              <a:tblPr>
                <a:tableStyleId>{AF606853-7671-496A-8E4F-DF71F8EC918B}</a:tableStyleId>
              </a:tblPr>
              <a:tblGrid>
                <a:gridCol w="2819400"/>
              </a:tblGrid>
              <a:tr h="6476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Application</a:t>
                      </a:r>
                      <a:endParaRPr kumimoji="0" lang="fr-F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44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Presentation</a:t>
                      </a:r>
                      <a:endParaRPr kumimoji="0" lang="fr-F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76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Session</a:t>
                      </a:r>
                      <a:endParaRPr kumimoji="0" lang="fr-F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60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Transport</a:t>
                      </a:r>
                      <a:endParaRPr kumimoji="0" lang="fr-F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76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Network</a:t>
                      </a:r>
                      <a:endParaRPr kumimoji="0" lang="fr-F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4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Data Link</a:t>
                      </a:r>
                      <a:endParaRPr kumimoji="0" lang="fr-F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76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Physical</a:t>
                      </a:r>
                      <a:endParaRPr kumimoji="0" lang="fr-F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7" name="AutoShape 26"/>
          <p:cNvSpPr>
            <a:spLocks/>
          </p:cNvSpPr>
          <p:nvPr/>
        </p:nvSpPr>
        <p:spPr bwMode="auto">
          <a:xfrm>
            <a:off x="3355468" y="1628775"/>
            <a:ext cx="80963" cy="504825"/>
          </a:xfrm>
          <a:prstGeom prst="rightBrace">
            <a:avLst>
              <a:gd name="adj1" fmla="val 5196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29" name="Text Box 28"/>
          <p:cNvSpPr txBox="1">
            <a:spLocks noChangeArrowheads="1"/>
          </p:cNvSpPr>
          <p:nvPr/>
        </p:nvSpPr>
        <p:spPr bwMode="auto">
          <a:xfrm>
            <a:off x="3563938" y="1700213"/>
            <a:ext cx="1368425" cy="376237"/>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dirty="0"/>
              <a:t>Data</a:t>
            </a:r>
          </a:p>
        </p:txBody>
      </p:sp>
      <p:sp>
        <p:nvSpPr>
          <p:cNvPr id="30" name="AutoShape 29"/>
          <p:cNvSpPr>
            <a:spLocks/>
          </p:cNvSpPr>
          <p:nvPr/>
        </p:nvSpPr>
        <p:spPr bwMode="auto">
          <a:xfrm>
            <a:off x="3348038" y="2276475"/>
            <a:ext cx="80962" cy="504825"/>
          </a:xfrm>
          <a:prstGeom prst="rightBrace">
            <a:avLst>
              <a:gd name="adj1" fmla="val 5196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31" name="Text Box 30"/>
          <p:cNvSpPr txBox="1">
            <a:spLocks noChangeArrowheads="1"/>
          </p:cNvSpPr>
          <p:nvPr/>
        </p:nvSpPr>
        <p:spPr bwMode="auto">
          <a:xfrm>
            <a:off x="3563938" y="2349500"/>
            <a:ext cx="1368425" cy="37623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dirty="0"/>
              <a:t>Data</a:t>
            </a:r>
          </a:p>
        </p:txBody>
      </p:sp>
      <p:sp>
        <p:nvSpPr>
          <p:cNvPr id="32" name="AutoShape 31"/>
          <p:cNvSpPr>
            <a:spLocks/>
          </p:cNvSpPr>
          <p:nvPr/>
        </p:nvSpPr>
        <p:spPr bwMode="auto">
          <a:xfrm>
            <a:off x="3348038" y="2997200"/>
            <a:ext cx="80962" cy="504825"/>
          </a:xfrm>
          <a:prstGeom prst="rightBrace">
            <a:avLst>
              <a:gd name="adj1" fmla="val 5196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33" name="Text Box 32"/>
          <p:cNvSpPr txBox="1">
            <a:spLocks noChangeArrowheads="1"/>
          </p:cNvSpPr>
          <p:nvPr/>
        </p:nvSpPr>
        <p:spPr bwMode="auto">
          <a:xfrm>
            <a:off x="3563938" y="2981325"/>
            <a:ext cx="1368425" cy="37623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dirty="0"/>
              <a:t>Data</a:t>
            </a:r>
          </a:p>
        </p:txBody>
      </p:sp>
      <p:sp>
        <p:nvSpPr>
          <p:cNvPr id="34" name="AutoShape 33"/>
          <p:cNvSpPr>
            <a:spLocks/>
          </p:cNvSpPr>
          <p:nvPr/>
        </p:nvSpPr>
        <p:spPr bwMode="auto">
          <a:xfrm>
            <a:off x="3348038" y="3573463"/>
            <a:ext cx="80962" cy="504825"/>
          </a:xfrm>
          <a:prstGeom prst="rightBrace">
            <a:avLst>
              <a:gd name="adj1" fmla="val 5196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35" name="Text Box 34"/>
          <p:cNvSpPr txBox="1">
            <a:spLocks noChangeArrowheads="1"/>
          </p:cNvSpPr>
          <p:nvPr/>
        </p:nvSpPr>
        <p:spPr bwMode="auto">
          <a:xfrm>
            <a:off x="3563938" y="3716338"/>
            <a:ext cx="1368425" cy="376237"/>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dirty="0"/>
              <a:t>Segment1</a:t>
            </a:r>
          </a:p>
        </p:txBody>
      </p:sp>
      <p:sp>
        <p:nvSpPr>
          <p:cNvPr id="36" name="Text Box 35"/>
          <p:cNvSpPr txBox="1">
            <a:spLocks noChangeArrowheads="1"/>
          </p:cNvSpPr>
          <p:nvPr/>
        </p:nvSpPr>
        <p:spPr bwMode="auto">
          <a:xfrm>
            <a:off x="3563938" y="4292600"/>
            <a:ext cx="1368425" cy="37623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dirty="0"/>
              <a:t>Packet</a:t>
            </a:r>
          </a:p>
        </p:txBody>
      </p:sp>
      <p:sp>
        <p:nvSpPr>
          <p:cNvPr id="37" name="AutoShape 36"/>
          <p:cNvSpPr>
            <a:spLocks/>
          </p:cNvSpPr>
          <p:nvPr/>
        </p:nvSpPr>
        <p:spPr bwMode="auto">
          <a:xfrm>
            <a:off x="3348038" y="4221163"/>
            <a:ext cx="80962" cy="504825"/>
          </a:xfrm>
          <a:prstGeom prst="rightBrace">
            <a:avLst>
              <a:gd name="adj1" fmla="val 5196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38" name="AutoShape 37"/>
          <p:cNvSpPr>
            <a:spLocks/>
          </p:cNvSpPr>
          <p:nvPr/>
        </p:nvSpPr>
        <p:spPr bwMode="auto">
          <a:xfrm>
            <a:off x="3348038" y="4868863"/>
            <a:ext cx="80962" cy="865187"/>
          </a:xfrm>
          <a:prstGeom prst="rightBrace">
            <a:avLst>
              <a:gd name="adj1" fmla="val 8905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39" name="Text Box 38"/>
          <p:cNvSpPr txBox="1">
            <a:spLocks noChangeArrowheads="1"/>
          </p:cNvSpPr>
          <p:nvPr/>
        </p:nvSpPr>
        <p:spPr bwMode="auto">
          <a:xfrm>
            <a:off x="3563938" y="5084763"/>
            <a:ext cx="1368425" cy="376237"/>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dirty="0"/>
              <a:t>Frame</a:t>
            </a:r>
          </a:p>
        </p:txBody>
      </p:sp>
      <p:sp>
        <p:nvSpPr>
          <p:cNvPr id="40" name="Text Box 39"/>
          <p:cNvSpPr txBox="1">
            <a:spLocks noChangeArrowheads="1"/>
          </p:cNvSpPr>
          <p:nvPr/>
        </p:nvSpPr>
        <p:spPr bwMode="auto">
          <a:xfrm>
            <a:off x="3563938" y="5949950"/>
            <a:ext cx="1368425" cy="37623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a:t>110001100</a:t>
            </a:r>
          </a:p>
        </p:txBody>
      </p:sp>
      <p:sp>
        <p:nvSpPr>
          <p:cNvPr id="41" name="AutoShape 40"/>
          <p:cNvSpPr>
            <a:spLocks/>
          </p:cNvSpPr>
          <p:nvPr/>
        </p:nvSpPr>
        <p:spPr bwMode="auto">
          <a:xfrm>
            <a:off x="3419475" y="5805488"/>
            <a:ext cx="80963" cy="576262"/>
          </a:xfrm>
          <a:prstGeom prst="rightBrace">
            <a:avLst>
              <a:gd name="adj1" fmla="val 593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42" name="Text Box 42"/>
          <p:cNvSpPr txBox="1">
            <a:spLocks noChangeArrowheads="1"/>
          </p:cNvSpPr>
          <p:nvPr/>
        </p:nvSpPr>
        <p:spPr bwMode="auto">
          <a:xfrm>
            <a:off x="5076825" y="3716338"/>
            <a:ext cx="1368425" cy="376237"/>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a:t>Segment2</a:t>
            </a:r>
          </a:p>
        </p:txBody>
      </p:sp>
      <p:sp>
        <p:nvSpPr>
          <p:cNvPr id="43" name="Text Box 43"/>
          <p:cNvSpPr txBox="1">
            <a:spLocks noChangeArrowheads="1"/>
          </p:cNvSpPr>
          <p:nvPr/>
        </p:nvSpPr>
        <p:spPr bwMode="auto">
          <a:xfrm>
            <a:off x="6516688" y="3716338"/>
            <a:ext cx="1368425" cy="376237"/>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b="1"/>
              <a:t>Segment3</a:t>
            </a:r>
          </a:p>
        </p:txBody>
      </p:sp>
      <p:sp>
        <p:nvSpPr>
          <p:cNvPr id="44" name="Line 44"/>
          <p:cNvSpPr>
            <a:spLocks noChangeShapeType="1"/>
          </p:cNvSpPr>
          <p:nvPr/>
        </p:nvSpPr>
        <p:spPr bwMode="auto">
          <a:xfrm>
            <a:off x="3924300" y="3357563"/>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 name="Line 45"/>
          <p:cNvSpPr>
            <a:spLocks noChangeShapeType="1"/>
          </p:cNvSpPr>
          <p:nvPr/>
        </p:nvSpPr>
        <p:spPr bwMode="auto">
          <a:xfrm>
            <a:off x="4067175" y="3357563"/>
            <a:ext cx="1152525"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6" name="Line 46"/>
          <p:cNvSpPr>
            <a:spLocks noChangeShapeType="1"/>
          </p:cNvSpPr>
          <p:nvPr/>
        </p:nvSpPr>
        <p:spPr bwMode="auto">
          <a:xfrm>
            <a:off x="4716463" y="3357563"/>
            <a:ext cx="2160587"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7" name="Text Box 47"/>
          <p:cNvSpPr txBox="1">
            <a:spLocks noChangeArrowheads="1"/>
          </p:cNvSpPr>
          <p:nvPr/>
        </p:nvSpPr>
        <p:spPr bwMode="auto">
          <a:xfrm>
            <a:off x="7956550" y="3716338"/>
            <a:ext cx="118745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sz="1400" b="1" dirty="0"/>
              <a:t>N°Segment</a:t>
            </a:r>
          </a:p>
        </p:txBody>
      </p:sp>
      <p:sp>
        <p:nvSpPr>
          <p:cNvPr id="48" name="Text Box 48"/>
          <p:cNvSpPr txBox="1">
            <a:spLocks noChangeArrowheads="1"/>
          </p:cNvSpPr>
          <p:nvPr/>
        </p:nvSpPr>
        <p:spPr bwMode="auto">
          <a:xfrm>
            <a:off x="5003800" y="4292600"/>
            <a:ext cx="2663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t>(@IPS, @IPDest)</a:t>
            </a:r>
          </a:p>
        </p:txBody>
      </p:sp>
      <p:sp>
        <p:nvSpPr>
          <p:cNvPr id="49" name="Text Box 49"/>
          <p:cNvSpPr txBox="1">
            <a:spLocks noChangeArrowheads="1"/>
          </p:cNvSpPr>
          <p:nvPr/>
        </p:nvSpPr>
        <p:spPr bwMode="auto">
          <a:xfrm>
            <a:off x="5076825" y="5084763"/>
            <a:ext cx="4067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t>(@Mac Source, @MacDest, Control (CRC))</a:t>
            </a:r>
          </a:p>
        </p:txBody>
      </p:sp>
    </p:spTree>
    <p:extLst>
      <p:ext uri="{BB962C8B-B14F-4D97-AF65-F5344CB8AC3E}">
        <p14:creationId xmlns:p14="http://schemas.microsoft.com/office/powerpoint/2010/main" val="953930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94004" y="411480"/>
            <a:ext cx="7379208" cy="1004825"/>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sp>
        <p:nvSpPr>
          <p:cNvPr id="5" name="Rectangle 3"/>
          <p:cNvSpPr txBox="1">
            <a:spLocks noChangeArrowheads="1"/>
          </p:cNvSpPr>
          <p:nvPr/>
        </p:nvSpPr>
        <p:spPr>
          <a:xfrm>
            <a:off x="502920" y="2075689"/>
            <a:ext cx="8229600" cy="357530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FontTx/>
              <a:buNone/>
            </a:pPr>
            <a:r>
              <a:rPr lang="en-US" sz="2400" dirty="0" smtClean="0">
                <a:solidFill>
                  <a:schemeClr val="tx1"/>
                </a:solidFill>
                <a:latin typeface="Arial" panose="020B0604020202020204" pitchFamily="34" charset="0"/>
                <a:cs typeface="Arial" panose="020B0604020202020204" pitchFamily="34" charset="0"/>
              </a:rPr>
              <a:t>The </a:t>
            </a:r>
            <a:r>
              <a:rPr lang="en-US" sz="2400" b="1" dirty="0" smtClean="0">
                <a:solidFill>
                  <a:schemeClr val="tx1"/>
                </a:solidFill>
                <a:latin typeface="Arial" panose="020B0604020202020204" pitchFamily="34" charset="0"/>
                <a:cs typeface="Arial" panose="020B0604020202020204" pitchFamily="34" charset="0"/>
              </a:rPr>
              <a:t>TCP/IP reference model</a:t>
            </a:r>
            <a:r>
              <a:rPr lang="en-US" sz="2400" dirty="0" smtClean="0">
                <a:solidFill>
                  <a:schemeClr val="tx1"/>
                </a:solidFill>
                <a:latin typeface="Arial" panose="020B0604020202020204" pitchFamily="34" charset="0"/>
                <a:cs typeface="Arial" panose="020B0604020202020204" pitchFamily="34" charset="0"/>
              </a:rPr>
              <a:t> was developed by the </a:t>
            </a:r>
            <a:r>
              <a:rPr lang="en-US" sz="2400" b="1" dirty="0" smtClean="0">
                <a:solidFill>
                  <a:schemeClr val="tx1"/>
                </a:solidFill>
                <a:latin typeface="Arial" panose="020B0604020202020204" pitchFamily="34" charset="0"/>
                <a:cs typeface="Arial" panose="020B0604020202020204" pitchFamily="34" charset="0"/>
              </a:rPr>
              <a:t>U.S. Department of Defense</a:t>
            </a:r>
            <a:r>
              <a:rPr lang="en-US" sz="2400" dirty="0" smtClean="0">
                <a:solidFill>
                  <a:schemeClr val="tx1"/>
                </a:solidFill>
                <a:latin typeface="Arial" panose="020B0604020202020204" pitchFamily="34" charset="0"/>
                <a:cs typeface="Arial" panose="020B0604020202020204" pitchFamily="34" charset="0"/>
              </a:rPr>
              <a:t> to create a network that could continue to operate in any situation, even in the event of a </a:t>
            </a:r>
            <a:r>
              <a:rPr lang="en-US" sz="2400" b="1" dirty="0" smtClean="0">
                <a:solidFill>
                  <a:schemeClr val="tx1"/>
                </a:solidFill>
                <a:latin typeface="Arial" panose="020B0604020202020204" pitchFamily="34" charset="0"/>
                <a:cs typeface="Arial" panose="020B0604020202020204" pitchFamily="34" charset="0"/>
              </a:rPr>
              <a:t>nuclear attack</a:t>
            </a:r>
            <a:r>
              <a:rPr lang="en-US" sz="2400" dirty="0">
                <a:solidFill>
                  <a:schemeClr val="tx1"/>
                </a:solidFill>
                <a:latin typeface="Arial" panose="020B0604020202020204" pitchFamily="34" charset="0"/>
                <a:cs typeface="Arial" panose="020B0604020202020204" pitchFamily="34" charset="0"/>
              </a:rPr>
              <a:t>. In an environment using different communication media like copper wiring, microwave transmission, optical fiber, and satellite links, the goal was to ensure that data packets would always reach their destination. This highly challenging requirement led to the creation of the TCP/IP model.</a:t>
            </a:r>
            <a:endParaRPr lang="fr-FR" sz="2400" dirty="0" smtClean="0">
              <a:solidFill>
                <a:schemeClr val="tx1"/>
              </a:solidFill>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794004" y="3090672"/>
            <a:ext cx="77041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dirty="0"/>
              <a:t>TCP/IP was developed as an open standard.</a:t>
            </a:r>
            <a:endParaRPr lang="fr-FR" sz="3200" dirty="0"/>
          </a:p>
        </p:txBody>
      </p:sp>
    </p:spTree>
    <p:extLst>
      <p:ext uri="{BB962C8B-B14F-4D97-AF65-F5344CB8AC3E}">
        <p14:creationId xmlns:p14="http://schemas.microsoft.com/office/powerpoint/2010/main" val="21094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5">
                                            <p:txEl>
                                              <p:pRg st="0" end="0"/>
                                            </p:txEl>
                                          </p:spTgt>
                                        </p:tgtEl>
                                      </p:cBhvr>
                                    </p:animEffect>
                                    <p:set>
                                      <p:cBhvr>
                                        <p:cTn id="19" dur="1" fill="hold">
                                          <p:stCondLst>
                                            <p:cond delay="499"/>
                                          </p:stCondLst>
                                        </p:cTn>
                                        <p:tgtEl>
                                          <p:spTgt spid="5">
                                            <p:txEl>
                                              <p:pRg st="0" end="0"/>
                                            </p:txEl>
                                          </p:spTgt>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03504" y="557784"/>
            <a:ext cx="8019288" cy="950976"/>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sp>
        <p:nvSpPr>
          <p:cNvPr id="3" name="Espace réservé du contenu 2"/>
          <p:cNvSpPr>
            <a:spLocks noGrp="1"/>
          </p:cNvSpPr>
          <p:nvPr>
            <p:ph idx="1"/>
          </p:nvPr>
        </p:nvSpPr>
        <p:spPr>
          <a:xfrm>
            <a:off x="603504" y="1953768"/>
            <a:ext cx="8019288" cy="3977640"/>
          </a:xfrm>
        </p:spPr>
        <p:txBody>
          <a:bodyPr>
            <a:normAutofit/>
          </a:bodyPr>
          <a:lstStyle/>
          <a:p>
            <a:pPr algn="just">
              <a:lnSpc>
                <a:spcPct val="100000"/>
              </a:lnSpc>
            </a:pPr>
            <a:r>
              <a:rPr lang="en-US" sz="3200" dirty="0">
                <a:solidFill>
                  <a:schemeClr val="tx1"/>
                </a:solidFill>
                <a:latin typeface="Arial" panose="020B0604020202020204" pitchFamily="34" charset="0"/>
                <a:cs typeface="Arial" panose="020B0604020202020204" pitchFamily="34" charset="0"/>
              </a:rPr>
              <a:t>The </a:t>
            </a:r>
            <a:r>
              <a:rPr lang="en-US" sz="3200" b="1" dirty="0">
                <a:solidFill>
                  <a:schemeClr val="tx1"/>
                </a:solidFill>
                <a:latin typeface="Arial" panose="020B0604020202020204" pitchFamily="34" charset="0"/>
                <a:cs typeface="Arial" panose="020B0604020202020204" pitchFamily="34" charset="0"/>
              </a:rPr>
              <a:t>TCP/IP model</a:t>
            </a:r>
            <a:r>
              <a:rPr lang="en-US" sz="3200" dirty="0">
                <a:solidFill>
                  <a:schemeClr val="tx1"/>
                </a:solidFill>
                <a:latin typeface="Arial" panose="020B0604020202020204" pitchFamily="34" charset="0"/>
                <a:cs typeface="Arial" panose="020B0604020202020204" pitchFamily="34" charset="0"/>
              </a:rPr>
              <a:t> includes the following four layers:</a:t>
            </a:r>
          </a:p>
          <a:p>
            <a:pPr lvl="4" algn="just">
              <a:lnSpc>
                <a:spcPct val="100000"/>
              </a:lnSpc>
              <a:buClr>
                <a:srgbClr val="8D42C6"/>
              </a:buClr>
              <a:buFont typeface="Wingdings" panose="05000000000000000000" pitchFamily="2" charset="2"/>
              <a:buChar char="Ø"/>
            </a:pPr>
            <a:r>
              <a:rPr lang="en-US" sz="3200" dirty="0">
                <a:solidFill>
                  <a:schemeClr val="tx1"/>
                </a:solidFill>
                <a:latin typeface="Arial" panose="020B0604020202020204" pitchFamily="34" charset="0"/>
                <a:cs typeface="Arial" panose="020B0604020202020204" pitchFamily="34" charset="0"/>
              </a:rPr>
              <a:t>Application layer</a:t>
            </a:r>
          </a:p>
          <a:p>
            <a:pPr lvl="4" algn="just">
              <a:lnSpc>
                <a:spcPct val="100000"/>
              </a:lnSpc>
              <a:buClr>
                <a:srgbClr val="8D42C6"/>
              </a:buClr>
              <a:buFont typeface="Wingdings" panose="05000000000000000000" pitchFamily="2" charset="2"/>
              <a:buChar char="Ø"/>
            </a:pPr>
            <a:r>
              <a:rPr lang="en-US" sz="3200" dirty="0">
                <a:solidFill>
                  <a:schemeClr val="tx1"/>
                </a:solidFill>
                <a:latin typeface="Arial" panose="020B0604020202020204" pitchFamily="34" charset="0"/>
                <a:cs typeface="Arial" panose="020B0604020202020204" pitchFamily="34" charset="0"/>
              </a:rPr>
              <a:t>Transport layer</a:t>
            </a:r>
          </a:p>
          <a:p>
            <a:pPr lvl="4" algn="just">
              <a:lnSpc>
                <a:spcPct val="100000"/>
              </a:lnSpc>
              <a:buClr>
                <a:srgbClr val="8D42C6"/>
              </a:buClr>
              <a:buFont typeface="Wingdings" panose="05000000000000000000" pitchFamily="2" charset="2"/>
              <a:buChar char="Ø"/>
            </a:pPr>
            <a:r>
              <a:rPr lang="en-US" sz="3200" dirty="0">
                <a:solidFill>
                  <a:schemeClr val="tx1"/>
                </a:solidFill>
                <a:latin typeface="Arial" panose="020B0604020202020204" pitchFamily="34" charset="0"/>
                <a:cs typeface="Arial" panose="020B0604020202020204" pitchFamily="34" charset="0"/>
              </a:rPr>
              <a:t>Internet layer</a:t>
            </a:r>
          </a:p>
          <a:p>
            <a:pPr lvl="4" algn="just">
              <a:lnSpc>
                <a:spcPct val="100000"/>
              </a:lnSpc>
              <a:buClr>
                <a:srgbClr val="8D42C6"/>
              </a:buClr>
              <a:buFont typeface="Wingdings" panose="05000000000000000000" pitchFamily="2" charset="2"/>
              <a:buChar char="Ø"/>
            </a:pPr>
            <a:r>
              <a:rPr lang="en-US" sz="3200" dirty="0">
                <a:solidFill>
                  <a:schemeClr val="tx1"/>
                </a:solidFill>
                <a:latin typeface="Arial" panose="020B0604020202020204" pitchFamily="34" charset="0"/>
                <a:cs typeface="Arial" panose="020B0604020202020204" pitchFamily="34" charset="0"/>
              </a:rPr>
              <a:t>Network access layer</a:t>
            </a:r>
          </a:p>
          <a:p>
            <a:pPr marL="0" indent="0" algn="just">
              <a:lnSpc>
                <a:spcPct val="120000"/>
              </a:lnSpc>
              <a:buClr>
                <a:srgbClr val="7030A0"/>
              </a:buClr>
              <a:buNone/>
            </a:pPr>
            <a:endParaRPr lang="fr-FR"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837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32329" y="650240"/>
            <a:ext cx="7225554" cy="89408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0611" y="1865375"/>
            <a:ext cx="2787546" cy="4796117"/>
          </a:xfrm>
        </p:spPr>
      </p:pic>
      <p:sp>
        <p:nvSpPr>
          <p:cNvPr id="6" name="ZoneTexte 5"/>
          <p:cNvSpPr txBox="1"/>
          <p:nvPr/>
        </p:nvSpPr>
        <p:spPr>
          <a:xfrm>
            <a:off x="4114799" y="2470281"/>
            <a:ext cx="4231342" cy="3046988"/>
          </a:xfrm>
          <a:prstGeom prst="rect">
            <a:avLst/>
          </a:prstGeom>
          <a:noFill/>
        </p:spPr>
        <p:txBody>
          <a:bodyPr wrap="square" rtlCol="0">
            <a:spAutoFit/>
          </a:bodyPr>
          <a:lstStyle/>
          <a:p>
            <a:pPr algn="just"/>
            <a:r>
              <a:rPr lang="fr-FR" sz="2400" dirty="0" err="1" smtClean="0">
                <a:latin typeface="Arial" panose="020B0604020202020204" pitchFamily="34" charset="0"/>
                <a:cs typeface="Arial" panose="020B0604020202020204" pitchFamily="34" charset="0"/>
              </a:rPr>
              <a:t>Although</a:t>
            </a:r>
            <a:r>
              <a:rPr lang="fr-FR"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certain layers in the </a:t>
            </a:r>
            <a:r>
              <a:rPr lang="en-US" sz="2400" b="1" dirty="0">
                <a:latin typeface="Arial" panose="020B0604020202020204" pitchFamily="34" charset="0"/>
                <a:cs typeface="Arial" panose="020B0604020202020204" pitchFamily="34" charset="0"/>
              </a:rPr>
              <a:t>TCP/IP</a:t>
            </a:r>
            <a:r>
              <a:rPr lang="en-US" sz="2400" dirty="0">
                <a:latin typeface="Arial" panose="020B0604020202020204" pitchFamily="34" charset="0"/>
                <a:cs typeface="Arial" panose="020B0604020202020204" pitchFamily="34" charset="0"/>
              </a:rPr>
              <a:t> model share the same names as those in the </a:t>
            </a:r>
            <a:r>
              <a:rPr lang="en-US" sz="2400" b="1" dirty="0">
                <a:latin typeface="Arial" panose="020B0604020202020204" pitchFamily="34" charset="0"/>
                <a:cs typeface="Arial" panose="020B0604020202020204" pitchFamily="34" charset="0"/>
              </a:rPr>
              <a:t>OSI</a:t>
            </a:r>
            <a:r>
              <a:rPr lang="en-US" sz="2400" dirty="0">
                <a:latin typeface="Arial" panose="020B0604020202020204" pitchFamily="34" charset="0"/>
                <a:cs typeface="Arial" panose="020B0604020202020204" pitchFamily="34" charset="0"/>
              </a:rPr>
              <a:t> model, they are not exactly the same. In particular, the application layer plays a different role in each model.</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737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04672" y="878541"/>
            <a:ext cx="7562088" cy="872565"/>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sp>
        <p:nvSpPr>
          <p:cNvPr id="3" name="Espace réservé du contenu 2"/>
          <p:cNvSpPr>
            <a:spLocks noGrp="1"/>
          </p:cNvSpPr>
          <p:nvPr>
            <p:ph idx="1"/>
          </p:nvPr>
        </p:nvSpPr>
        <p:spPr>
          <a:xfrm>
            <a:off x="804672" y="2386584"/>
            <a:ext cx="7562088" cy="2761488"/>
          </a:xfrm>
        </p:spPr>
        <p:txBody>
          <a:bodyPr>
            <a:normAutofit/>
          </a:bodyPr>
          <a:lstStyle/>
          <a:p>
            <a:pPr algn="just">
              <a:lnSpc>
                <a:spcPct val="100000"/>
              </a:lnSpc>
              <a:spcAft>
                <a:spcPts val="1200"/>
              </a:spcAft>
            </a:pPr>
            <a:r>
              <a:rPr lang="en-US" sz="2800" dirty="0">
                <a:solidFill>
                  <a:schemeClr val="tx1"/>
                </a:solidFill>
                <a:latin typeface="Arial" panose="020B0604020202020204" pitchFamily="34" charset="0"/>
                <a:cs typeface="Arial" panose="020B0604020202020204" pitchFamily="34" charset="0"/>
              </a:rPr>
              <a:t>The transport layer focuses on service quality, such as making sure data is delivered correctly and at the right pace. One of its protocols, TCP (Transmission Control Protocol), makes it possible to build stable network communications with few transmission errors.</a:t>
            </a:r>
            <a:endParaRPr lang="fr-FR"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460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75488" y="486664"/>
            <a:ext cx="8147304" cy="90424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sp>
        <p:nvSpPr>
          <p:cNvPr id="3" name="Espace réservé du contenu 2"/>
          <p:cNvSpPr>
            <a:spLocks noGrp="1"/>
          </p:cNvSpPr>
          <p:nvPr>
            <p:ph idx="1"/>
          </p:nvPr>
        </p:nvSpPr>
        <p:spPr>
          <a:xfrm>
            <a:off x="475488" y="1698453"/>
            <a:ext cx="8147304" cy="4451335"/>
          </a:xfrm>
        </p:spPr>
        <p:txBody>
          <a:bodyPr>
            <a:normAutofit/>
          </a:bodyPr>
          <a:lstStyle/>
          <a:p>
            <a:pPr algn="just">
              <a:lnSpc>
                <a:spcPct val="110000"/>
              </a:lnSpc>
            </a:pPr>
            <a:r>
              <a:rPr lang="en-US" sz="3200" dirty="0">
                <a:solidFill>
                  <a:schemeClr val="tx1"/>
                </a:solidFill>
                <a:latin typeface="Arial" panose="020B0604020202020204" pitchFamily="34" charset="0"/>
                <a:cs typeface="Arial" panose="020B0604020202020204" pitchFamily="34" charset="0"/>
              </a:rPr>
              <a:t>The </a:t>
            </a:r>
            <a:r>
              <a:rPr lang="en-US" sz="3200" b="1" dirty="0">
                <a:solidFill>
                  <a:schemeClr val="tx1"/>
                </a:solidFill>
                <a:latin typeface="Arial" panose="020B0604020202020204" pitchFamily="34" charset="0"/>
                <a:cs typeface="Arial" panose="020B0604020202020204" pitchFamily="34" charset="0"/>
              </a:rPr>
              <a:t>TCP</a:t>
            </a:r>
            <a:r>
              <a:rPr lang="en-US" sz="3200" dirty="0">
                <a:solidFill>
                  <a:schemeClr val="tx1"/>
                </a:solidFill>
                <a:latin typeface="Arial" panose="020B0604020202020204" pitchFamily="34" charset="0"/>
                <a:cs typeface="Arial" panose="020B0604020202020204" pitchFamily="34" charset="0"/>
              </a:rPr>
              <a:t> protocol is connection-oriented. It maintains a dialogue between the source computer and the destination computer while it prepares the application layer information into units called segments. A connection-oriented protocol does not mean that there is a circuit between the communicating computers. </a:t>
            </a:r>
            <a:endParaRPr lang="fr-FR"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9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66618" y="727721"/>
            <a:ext cx="7566212" cy="83312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endParaRPr lang="fr-FR" sz="4400" dirty="0"/>
          </a:p>
        </p:txBody>
      </p:sp>
      <p:sp>
        <p:nvSpPr>
          <p:cNvPr id="5" name="Rectangle 1"/>
          <p:cNvSpPr>
            <a:spLocks noGrp="1" noChangeArrowheads="1"/>
          </p:cNvSpPr>
          <p:nvPr>
            <p:ph idx="1"/>
          </p:nvPr>
        </p:nvSpPr>
        <p:spPr bwMode="auto">
          <a:xfrm>
            <a:off x="866618" y="2040052"/>
            <a:ext cx="756621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eaLnBrk="0" fontAlgn="base" hangingPunct="0">
              <a:lnSpc>
                <a:spcPct val="100000"/>
              </a:lnSpc>
              <a:spcBef>
                <a:spcPct val="0"/>
              </a:spcBef>
              <a:spcAft>
                <a:spcPct val="0"/>
              </a:spcAft>
              <a:buClrTx/>
              <a:buSzTx/>
              <a:buNone/>
            </a:pPr>
            <a:r>
              <a:rPr lang="en-US" sz="2800" dirty="0">
                <a:solidFill>
                  <a:schemeClr val="tx1"/>
                </a:solidFill>
                <a:latin typeface="Arial" panose="020B0604020202020204" pitchFamily="34" charset="0"/>
                <a:cs typeface="Arial" panose="020B0604020202020204" pitchFamily="34" charset="0"/>
              </a:rPr>
              <a:t>The Internet layer is designed to divide TCP segments into packets and forwarding them across interconnected networks. These packets arrive at the destination </a:t>
            </a:r>
            <a:r>
              <a:rPr lang="en-US" sz="2800" dirty="0" smtClean="0">
                <a:solidFill>
                  <a:schemeClr val="tx1"/>
                </a:solidFill>
                <a:latin typeface="Arial" panose="020B0604020202020204" pitchFamily="34" charset="0"/>
                <a:cs typeface="Arial" panose="020B0604020202020204" pitchFamily="34" charset="0"/>
              </a:rPr>
              <a:t>network </a:t>
            </a:r>
            <a:r>
              <a:rPr lang="en-US" sz="2800" dirty="0">
                <a:solidFill>
                  <a:schemeClr val="tx1"/>
                </a:solidFill>
                <a:latin typeface="Arial" panose="020B0604020202020204" pitchFamily="34" charset="0"/>
                <a:cs typeface="Arial" panose="020B0604020202020204" pitchFamily="34" charset="0"/>
              </a:rPr>
              <a:t>regardless of the route </a:t>
            </a:r>
            <a:r>
              <a:rPr lang="en-US" sz="2800" dirty="0" smtClean="0">
                <a:solidFill>
                  <a:schemeClr val="tx1"/>
                </a:solidFill>
                <a:latin typeface="Arial" panose="020B0604020202020204" pitchFamily="34" charset="0"/>
                <a:cs typeface="Arial" panose="020B0604020202020204" pitchFamily="34" charset="0"/>
              </a:rPr>
              <a:t>taken. The </a:t>
            </a:r>
            <a:r>
              <a:rPr lang="en-US" sz="2800" dirty="0">
                <a:solidFill>
                  <a:schemeClr val="tx1"/>
                </a:solidFill>
                <a:latin typeface="Arial" panose="020B0604020202020204" pitchFamily="34" charset="0"/>
                <a:cs typeface="Arial" panose="020B0604020202020204" pitchFamily="34" charset="0"/>
              </a:rPr>
              <a:t>protocol governing this layer is the Internet Protocol (IP). </a:t>
            </a:r>
            <a:r>
              <a:rPr lang="en-US" sz="2800" dirty="0" smtClean="0">
                <a:solidFill>
                  <a:schemeClr val="tx1"/>
                </a:solidFill>
                <a:latin typeface="Arial" panose="020B0604020202020204" pitchFamily="34" charset="0"/>
                <a:cs typeface="Arial" panose="020B0604020202020204" pitchFamily="34" charset="0"/>
              </a:rPr>
              <a:t>The best path </a:t>
            </a:r>
            <a:r>
              <a:rPr lang="en-US" sz="2800" dirty="0">
                <a:solidFill>
                  <a:schemeClr val="tx1"/>
                </a:solidFill>
                <a:latin typeface="Arial" panose="020B0604020202020204" pitchFamily="34" charset="0"/>
                <a:cs typeface="Arial" panose="020B0604020202020204" pitchFamily="34" charset="0"/>
              </a:rPr>
              <a:t>determination and packet switching are carried out at this layer.</a:t>
            </a:r>
            <a:endParaRPr kumimoji="0" lang="fr-FR" sz="28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128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48640"/>
            <a:ext cx="7543800" cy="813817"/>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endParaRPr lang="fr-FR" sz="44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960" y="1764793"/>
            <a:ext cx="7543800" cy="4750266"/>
          </a:xfrm>
        </p:spPr>
      </p:pic>
    </p:spTree>
    <p:extLst>
      <p:ext uri="{BB962C8B-B14F-4D97-AF65-F5344CB8AC3E}">
        <p14:creationId xmlns:p14="http://schemas.microsoft.com/office/powerpoint/2010/main" val="1948253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239" y="484632"/>
            <a:ext cx="7635241" cy="795529"/>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Course Objective</a:t>
            </a:r>
          </a:p>
        </p:txBody>
      </p:sp>
      <p:sp>
        <p:nvSpPr>
          <p:cNvPr id="3" name="Espace réservé du contenu 2"/>
          <p:cNvSpPr>
            <a:spLocks noGrp="1"/>
          </p:cNvSpPr>
          <p:nvPr>
            <p:ph idx="1"/>
          </p:nvPr>
        </p:nvSpPr>
        <p:spPr>
          <a:xfrm>
            <a:off x="777238" y="1755649"/>
            <a:ext cx="7635241" cy="4023360"/>
          </a:xfrm>
        </p:spPr>
        <p:txBody>
          <a:bodyPr>
            <a:noAutofit/>
          </a:bodyPr>
          <a:lstStyle/>
          <a:p>
            <a:pPr marL="201168" lvl="1" indent="0" algn="just" eaLnBrk="0" fontAlgn="base" hangingPunct="0">
              <a:lnSpc>
                <a:spcPct val="100000"/>
              </a:lnSpc>
              <a:spcBef>
                <a:spcPts val="600"/>
              </a:spcBef>
              <a:spcAft>
                <a:spcPct val="0"/>
              </a:spcAft>
              <a:buClr>
                <a:srgbClr val="8D42C6"/>
              </a:buClr>
              <a:buNone/>
            </a:pPr>
            <a:r>
              <a:rPr lang="en-US" sz="2000" dirty="0">
                <a:solidFill>
                  <a:schemeClr val="tx1"/>
                </a:solidFill>
                <a:latin typeface="Arial" panose="020B0604020202020204" pitchFamily="34" charset="0"/>
              </a:rPr>
              <a:t>By the end of the course, students will be able to:</a:t>
            </a:r>
            <a:endParaRPr lang="fr-FR" sz="2000" dirty="0" smtClean="0">
              <a:solidFill>
                <a:schemeClr val="tx1"/>
              </a:solidFill>
              <a:latin typeface="Arial" panose="020B0604020202020204" pitchFamily="34" charset="0"/>
            </a:endParaRPr>
          </a:p>
          <a:p>
            <a:pPr lvl="1" algn="just" eaLnBrk="0" fontAlgn="base" hangingPunct="0">
              <a:lnSpc>
                <a:spcPct val="100000"/>
              </a:lnSpc>
              <a:spcBef>
                <a:spcPts val="600"/>
              </a:spcBef>
              <a:spcAft>
                <a:spcPct val="0"/>
              </a:spcAft>
              <a:buClr>
                <a:srgbClr val="8D42C6"/>
              </a:buClr>
              <a:buFont typeface="Wingdings" panose="05000000000000000000" pitchFamily="2" charset="2"/>
              <a:buChar char="Ø"/>
            </a:pPr>
            <a:r>
              <a:rPr lang="fr-FR" sz="2000" dirty="0" err="1" smtClean="0">
                <a:solidFill>
                  <a:schemeClr val="tx1"/>
                </a:solidFill>
                <a:latin typeface="Arial" panose="020B0604020202020204" pitchFamily="34" charset="0"/>
              </a:rPr>
              <a:t>Understand</a:t>
            </a:r>
            <a:r>
              <a:rPr lang="fr-FR" sz="2000" dirty="0" smtClean="0">
                <a:solidFill>
                  <a:schemeClr val="tx1"/>
                </a:solidFill>
                <a:latin typeface="Arial" panose="020B0604020202020204" pitchFamily="34" charset="0"/>
              </a:rPr>
              <a:t> </a:t>
            </a:r>
            <a:r>
              <a:rPr lang="fr-FR" sz="2000" dirty="0">
                <a:solidFill>
                  <a:schemeClr val="tx1"/>
                </a:solidFill>
                <a:latin typeface="Arial" panose="020B0604020202020204" pitchFamily="34" charset="0"/>
              </a:rPr>
              <a:t>the </a:t>
            </a:r>
            <a:r>
              <a:rPr lang="fr-FR" sz="2000" dirty="0" err="1">
                <a:solidFill>
                  <a:schemeClr val="tx1"/>
                </a:solidFill>
                <a:latin typeface="Arial" panose="020B0604020202020204" pitchFamily="34" charset="0"/>
              </a:rPr>
              <a:t>purpose</a:t>
            </a:r>
            <a:r>
              <a:rPr lang="fr-FR" sz="2000" dirty="0">
                <a:solidFill>
                  <a:schemeClr val="tx1"/>
                </a:solidFill>
                <a:latin typeface="Arial" panose="020B0604020202020204" pitchFamily="34" charset="0"/>
              </a:rPr>
              <a:t> and structure of the </a:t>
            </a:r>
            <a:r>
              <a:rPr lang="fr-FR" sz="2000" b="1" dirty="0">
                <a:solidFill>
                  <a:schemeClr val="tx1"/>
                </a:solidFill>
                <a:latin typeface="Arial" panose="020B0604020202020204" pitchFamily="34" charset="0"/>
              </a:rPr>
              <a:t>OSI model</a:t>
            </a:r>
            <a:r>
              <a:rPr lang="fr-FR" sz="2000" dirty="0">
                <a:solidFill>
                  <a:schemeClr val="tx1"/>
                </a:solidFill>
                <a:latin typeface="Arial" panose="020B0604020202020204" pitchFamily="34" charset="0"/>
              </a:rPr>
              <a:t> and the </a:t>
            </a:r>
            <a:r>
              <a:rPr lang="fr-FR" sz="2000" b="1" dirty="0">
                <a:solidFill>
                  <a:schemeClr val="tx1"/>
                </a:solidFill>
                <a:latin typeface="Arial" panose="020B0604020202020204" pitchFamily="34" charset="0"/>
              </a:rPr>
              <a:t>TCP/IP model</a:t>
            </a:r>
            <a:endParaRPr lang="fr-FR" sz="2000" dirty="0">
              <a:solidFill>
                <a:schemeClr val="tx1"/>
              </a:solidFill>
              <a:latin typeface="Arial" panose="020B0604020202020204" pitchFamily="34" charset="0"/>
            </a:endParaRPr>
          </a:p>
          <a:p>
            <a:pPr lvl="1" algn="just" eaLnBrk="0" fontAlgn="base" hangingPunct="0">
              <a:lnSpc>
                <a:spcPct val="100000"/>
              </a:lnSpc>
              <a:spcBef>
                <a:spcPts val="600"/>
              </a:spcBef>
              <a:spcAft>
                <a:spcPct val="0"/>
              </a:spcAft>
              <a:buClr>
                <a:srgbClr val="8D42C6"/>
              </a:buClr>
              <a:buFont typeface="Wingdings" panose="05000000000000000000" pitchFamily="2" charset="2"/>
              <a:buChar char="Ø"/>
            </a:pPr>
            <a:r>
              <a:rPr lang="fr-FR" sz="2000" dirty="0" err="1">
                <a:solidFill>
                  <a:schemeClr val="tx1"/>
                </a:solidFill>
                <a:latin typeface="Arial" panose="020B0604020202020204" pitchFamily="34" charset="0"/>
              </a:rPr>
              <a:t>Identify</a:t>
            </a:r>
            <a:r>
              <a:rPr lang="fr-FR" sz="2000" dirty="0">
                <a:solidFill>
                  <a:schemeClr val="tx1"/>
                </a:solidFill>
                <a:latin typeface="Arial" panose="020B0604020202020204" pitchFamily="34" charset="0"/>
              </a:rPr>
              <a:t> the </a:t>
            </a:r>
            <a:r>
              <a:rPr lang="fr-FR" sz="2000" b="1" dirty="0" err="1">
                <a:solidFill>
                  <a:schemeClr val="tx1"/>
                </a:solidFill>
                <a:latin typeface="Arial" panose="020B0604020202020204" pitchFamily="34" charset="0"/>
              </a:rPr>
              <a:t>layers</a:t>
            </a:r>
            <a:r>
              <a:rPr lang="fr-FR" sz="2000" dirty="0">
                <a:solidFill>
                  <a:schemeClr val="tx1"/>
                </a:solidFill>
                <a:latin typeface="Arial" panose="020B0604020202020204" pitchFamily="34" charset="0"/>
              </a:rPr>
              <a:t> of </a:t>
            </a:r>
            <a:r>
              <a:rPr lang="fr-FR" sz="2000" dirty="0" err="1">
                <a:solidFill>
                  <a:schemeClr val="tx1"/>
                </a:solidFill>
                <a:latin typeface="Arial" panose="020B0604020202020204" pitchFamily="34" charset="0"/>
              </a:rPr>
              <a:t>each</a:t>
            </a:r>
            <a:r>
              <a:rPr lang="fr-FR" sz="2000" dirty="0">
                <a:solidFill>
                  <a:schemeClr val="tx1"/>
                </a:solidFill>
                <a:latin typeface="Arial" panose="020B0604020202020204" pitchFamily="34" charset="0"/>
              </a:rPr>
              <a:t> model and </a:t>
            </a:r>
            <a:r>
              <a:rPr lang="fr-FR" sz="2000" dirty="0" err="1">
                <a:solidFill>
                  <a:schemeClr val="tx1"/>
                </a:solidFill>
                <a:latin typeface="Arial" panose="020B0604020202020204" pitchFamily="34" charset="0"/>
              </a:rPr>
              <a:t>explain</a:t>
            </a:r>
            <a:r>
              <a:rPr lang="fr-FR" sz="2000" dirty="0">
                <a:solidFill>
                  <a:schemeClr val="tx1"/>
                </a:solidFill>
                <a:latin typeface="Arial" panose="020B0604020202020204" pitchFamily="34" charset="0"/>
              </a:rPr>
              <a:t> </a:t>
            </a:r>
            <a:r>
              <a:rPr lang="fr-FR" sz="2000" dirty="0" err="1">
                <a:solidFill>
                  <a:schemeClr val="tx1"/>
                </a:solidFill>
                <a:latin typeface="Arial" panose="020B0604020202020204" pitchFamily="34" charset="0"/>
              </a:rPr>
              <a:t>their</a:t>
            </a:r>
            <a:r>
              <a:rPr lang="fr-FR" sz="2000" dirty="0">
                <a:solidFill>
                  <a:schemeClr val="tx1"/>
                </a:solidFill>
                <a:latin typeface="Arial" panose="020B0604020202020204" pitchFamily="34" charset="0"/>
              </a:rPr>
              <a:t> main </a:t>
            </a:r>
            <a:r>
              <a:rPr lang="fr-FR" sz="2000" dirty="0" err="1">
                <a:solidFill>
                  <a:schemeClr val="tx1"/>
                </a:solidFill>
                <a:latin typeface="Arial" panose="020B0604020202020204" pitchFamily="34" charset="0"/>
              </a:rPr>
              <a:t>functions</a:t>
            </a:r>
            <a:endParaRPr lang="fr-FR" sz="2000" dirty="0">
              <a:solidFill>
                <a:schemeClr val="tx1"/>
              </a:solidFill>
              <a:latin typeface="Arial" panose="020B0604020202020204" pitchFamily="34" charset="0"/>
            </a:endParaRPr>
          </a:p>
          <a:p>
            <a:pPr lvl="1" algn="just" eaLnBrk="0" fontAlgn="base" hangingPunct="0">
              <a:lnSpc>
                <a:spcPct val="100000"/>
              </a:lnSpc>
              <a:spcBef>
                <a:spcPts val="600"/>
              </a:spcBef>
              <a:spcAft>
                <a:spcPct val="0"/>
              </a:spcAft>
              <a:buClr>
                <a:srgbClr val="8D42C6"/>
              </a:buClr>
              <a:buFont typeface="Wingdings" panose="05000000000000000000" pitchFamily="2" charset="2"/>
              <a:buChar char="Ø"/>
            </a:pPr>
            <a:r>
              <a:rPr lang="fr-FR" sz="2000" dirty="0" err="1">
                <a:solidFill>
                  <a:schemeClr val="tx1"/>
                </a:solidFill>
                <a:latin typeface="Arial" panose="020B0604020202020204" pitchFamily="34" charset="0"/>
              </a:rPr>
              <a:t>Explain</a:t>
            </a:r>
            <a:r>
              <a:rPr lang="fr-FR" sz="2000" dirty="0">
                <a:solidFill>
                  <a:schemeClr val="tx1"/>
                </a:solidFill>
                <a:latin typeface="Arial" panose="020B0604020202020204" pitchFamily="34" charset="0"/>
              </a:rPr>
              <a:t> how </a:t>
            </a:r>
            <a:r>
              <a:rPr lang="fr-FR" sz="2000" b="1" dirty="0">
                <a:solidFill>
                  <a:schemeClr val="tx1"/>
                </a:solidFill>
                <a:latin typeface="Arial" panose="020B0604020202020204" pitchFamily="34" charset="0"/>
              </a:rPr>
              <a:t>data </a:t>
            </a:r>
            <a:r>
              <a:rPr lang="fr-FR" sz="2000" b="1" dirty="0" err="1">
                <a:solidFill>
                  <a:schemeClr val="tx1"/>
                </a:solidFill>
                <a:latin typeface="Arial" panose="020B0604020202020204" pitchFamily="34" charset="0"/>
              </a:rPr>
              <a:t>is</a:t>
            </a:r>
            <a:r>
              <a:rPr lang="fr-FR" sz="2000" b="1" dirty="0">
                <a:solidFill>
                  <a:schemeClr val="tx1"/>
                </a:solidFill>
                <a:latin typeface="Arial" panose="020B0604020202020204" pitchFamily="34" charset="0"/>
              </a:rPr>
              <a:t> </a:t>
            </a:r>
            <a:r>
              <a:rPr lang="fr-FR" sz="2000" b="1" dirty="0" err="1">
                <a:solidFill>
                  <a:schemeClr val="tx1"/>
                </a:solidFill>
                <a:latin typeface="Arial" panose="020B0604020202020204" pitchFamily="34" charset="0"/>
              </a:rPr>
              <a:t>encapsulated</a:t>
            </a:r>
            <a:r>
              <a:rPr lang="fr-FR" sz="2000" b="1" dirty="0">
                <a:solidFill>
                  <a:schemeClr val="tx1"/>
                </a:solidFill>
                <a:latin typeface="Arial" panose="020B0604020202020204" pitchFamily="34" charset="0"/>
              </a:rPr>
              <a:t> and </a:t>
            </a:r>
            <a:r>
              <a:rPr lang="fr-FR" sz="2000" b="1" dirty="0" err="1">
                <a:solidFill>
                  <a:schemeClr val="tx1"/>
                </a:solidFill>
                <a:latin typeface="Arial" panose="020B0604020202020204" pitchFamily="34" charset="0"/>
              </a:rPr>
              <a:t>transmitted</a:t>
            </a:r>
            <a:r>
              <a:rPr lang="fr-FR" sz="2000" dirty="0">
                <a:solidFill>
                  <a:schemeClr val="tx1"/>
                </a:solidFill>
                <a:latin typeface="Arial" panose="020B0604020202020204" pitchFamily="34" charset="0"/>
              </a:rPr>
              <a:t> </a:t>
            </a:r>
            <a:r>
              <a:rPr lang="fr-FR" sz="2000" dirty="0" err="1">
                <a:solidFill>
                  <a:schemeClr val="tx1"/>
                </a:solidFill>
                <a:latin typeface="Arial" panose="020B0604020202020204" pitchFamily="34" charset="0"/>
              </a:rPr>
              <a:t>across</a:t>
            </a:r>
            <a:r>
              <a:rPr lang="fr-FR" sz="2000" dirty="0">
                <a:solidFill>
                  <a:schemeClr val="tx1"/>
                </a:solidFill>
                <a:latin typeface="Arial" panose="020B0604020202020204" pitchFamily="34" charset="0"/>
              </a:rPr>
              <a:t> network </a:t>
            </a:r>
            <a:r>
              <a:rPr lang="fr-FR" sz="2000" dirty="0" err="1">
                <a:solidFill>
                  <a:schemeClr val="tx1"/>
                </a:solidFill>
                <a:latin typeface="Arial" panose="020B0604020202020204" pitchFamily="34" charset="0"/>
              </a:rPr>
              <a:t>layers</a:t>
            </a:r>
            <a:endParaRPr lang="fr-FR" sz="2000" dirty="0">
              <a:solidFill>
                <a:schemeClr val="tx1"/>
              </a:solidFill>
              <a:latin typeface="Arial" panose="020B0604020202020204" pitchFamily="34" charset="0"/>
            </a:endParaRPr>
          </a:p>
          <a:p>
            <a:pPr lvl="1" algn="just" eaLnBrk="0" fontAlgn="base" hangingPunct="0">
              <a:lnSpc>
                <a:spcPct val="100000"/>
              </a:lnSpc>
              <a:spcBef>
                <a:spcPts val="600"/>
              </a:spcBef>
              <a:spcAft>
                <a:spcPct val="0"/>
              </a:spcAft>
              <a:buClr>
                <a:srgbClr val="8D42C6"/>
              </a:buClr>
              <a:buFont typeface="Wingdings" panose="05000000000000000000" pitchFamily="2" charset="2"/>
              <a:buChar char="Ø"/>
            </a:pPr>
            <a:r>
              <a:rPr lang="fr-FR" sz="2000" dirty="0" err="1">
                <a:solidFill>
                  <a:schemeClr val="tx1"/>
                </a:solidFill>
                <a:latin typeface="Arial" panose="020B0604020202020204" pitchFamily="34" charset="0"/>
              </a:rPr>
              <a:t>Understand</a:t>
            </a:r>
            <a:r>
              <a:rPr lang="fr-FR" sz="2000" dirty="0">
                <a:solidFill>
                  <a:schemeClr val="tx1"/>
                </a:solidFill>
                <a:latin typeface="Arial" panose="020B0604020202020204" pitchFamily="34" charset="0"/>
              </a:rPr>
              <a:t> the </a:t>
            </a:r>
            <a:r>
              <a:rPr lang="fr-FR" sz="2000" dirty="0" err="1">
                <a:solidFill>
                  <a:schemeClr val="tx1"/>
                </a:solidFill>
                <a:latin typeface="Arial" panose="020B0604020202020204" pitchFamily="34" charset="0"/>
              </a:rPr>
              <a:t>role</a:t>
            </a:r>
            <a:r>
              <a:rPr lang="fr-FR" sz="2000" dirty="0">
                <a:solidFill>
                  <a:schemeClr val="tx1"/>
                </a:solidFill>
                <a:latin typeface="Arial" panose="020B0604020202020204" pitchFamily="34" charset="0"/>
              </a:rPr>
              <a:t> of key </a:t>
            </a:r>
            <a:r>
              <a:rPr lang="fr-FR" sz="2000" b="1" dirty="0">
                <a:solidFill>
                  <a:schemeClr val="tx1"/>
                </a:solidFill>
                <a:latin typeface="Arial" panose="020B0604020202020204" pitchFamily="34" charset="0"/>
              </a:rPr>
              <a:t>network </a:t>
            </a:r>
            <a:r>
              <a:rPr lang="fr-FR" sz="2000" b="1" dirty="0" err="1">
                <a:solidFill>
                  <a:schemeClr val="tx1"/>
                </a:solidFill>
                <a:latin typeface="Arial" panose="020B0604020202020204" pitchFamily="34" charset="0"/>
              </a:rPr>
              <a:t>protocols</a:t>
            </a:r>
            <a:r>
              <a:rPr lang="fr-FR" sz="2000" dirty="0">
                <a:solidFill>
                  <a:schemeClr val="tx1"/>
                </a:solidFill>
                <a:latin typeface="Arial" panose="020B0604020202020204" pitchFamily="34" charset="0"/>
              </a:rPr>
              <a:t> (IP, TCP, UDP, ICMP)</a:t>
            </a:r>
          </a:p>
          <a:p>
            <a:pPr lvl="1" algn="just" eaLnBrk="0" fontAlgn="base" hangingPunct="0">
              <a:lnSpc>
                <a:spcPct val="100000"/>
              </a:lnSpc>
              <a:spcBef>
                <a:spcPts val="600"/>
              </a:spcBef>
              <a:spcAft>
                <a:spcPct val="0"/>
              </a:spcAft>
              <a:buClr>
                <a:srgbClr val="8D42C6"/>
              </a:buClr>
              <a:buFont typeface="Wingdings" panose="05000000000000000000" pitchFamily="2" charset="2"/>
              <a:buChar char="Ø"/>
            </a:pPr>
            <a:r>
              <a:rPr lang="fr-FR" sz="2000" dirty="0">
                <a:solidFill>
                  <a:schemeClr val="tx1"/>
                </a:solidFill>
                <a:latin typeface="Arial" panose="020B0604020202020204" pitchFamily="34" charset="0"/>
              </a:rPr>
              <a:t>Compare the </a:t>
            </a:r>
            <a:r>
              <a:rPr lang="fr-FR" sz="2000" b="1" dirty="0">
                <a:solidFill>
                  <a:schemeClr val="tx1"/>
                </a:solidFill>
                <a:latin typeface="Arial" panose="020B0604020202020204" pitchFamily="34" charset="0"/>
              </a:rPr>
              <a:t>OSI model</a:t>
            </a:r>
            <a:r>
              <a:rPr lang="fr-FR" sz="2000" dirty="0">
                <a:solidFill>
                  <a:schemeClr val="tx1"/>
                </a:solidFill>
                <a:latin typeface="Arial" panose="020B0604020202020204" pitchFamily="34" charset="0"/>
              </a:rPr>
              <a:t> </a:t>
            </a:r>
            <a:r>
              <a:rPr lang="fr-FR" sz="2000" dirty="0" err="1">
                <a:solidFill>
                  <a:schemeClr val="tx1"/>
                </a:solidFill>
                <a:latin typeface="Arial" panose="020B0604020202020204" pitchFamily="34" charset="0"/>
              </a:rPr>
              <a:t>with</a:t>
            </a:r>
            <a:r>
              <a:rPr lang="fr-FR" sz="2000" dirty="0">
                <a:solidFill>
                  <a:schemeClr val="tx1"/>
                </a:solidFill>
                <a:latin typeface="Arial" panose="020B0604020202020204" pitchFamily="34" charset="0"/>
              </a:rPr>
              <a:t> the </a:t>
            </a:r>
            <a:r>
              <a:rPr lang="fr-FR" sz="2000" b="1" dirty="0">
                <a:solidFill>
                  <a:schemeClr val="tx1"/>
                </a:solidFill>
                <a:latin typeface="Arial" panose="020B0604020202020204" pitchFamily="34" charset="0"/>
              </a:rPr>
              <a:t>TCP/IP model</a:t>
            </a:r>
            <a:endParaRPr lang="fr-FR" sz="2000" dirty="0">
              <a:solidFill>
                <a:schemeClr val="tx1"/>
              </a:solidFill>
              <a:latin typeface="Arial" panose="020B0604020202020204" pitchFamily="34" charset="0"/>
            </a:endParaRPr>
          </a:p>
          <a:p>
            <a:pPr lvl="1" algn="just" eaLnBrk="0" fontAlgn="base" hangingPunct="0">
              <a:lnSpc>
                <a:spcPct val="100000"/>
              </a:lnSpc>
              <a:spcBef>
                <a:spcPts val="600"/>
              </a:spcBef>
              <a:spcAft>
                <a:spcPct val="0"/>
              </a:spcAft>
              <a:buClr>
                <a:srgbClr val="8D42C6"/>
              </a:buClr>
              <a:buFont typeface="Wingdings" panose="05000000000000000000" pitchFamily="2" charset="2"/>
              <a:buChar char="Ø"/>
            </a:pPr>
            <a:r>
              <a:rPr lang="fr-FR" sz="2000" dirty="0" err="1">
                <a:solidFill>
                  <a:schemeClr val="tx1"/>
                </a:solidFill>
                <a:latin typeface="Arial" panose="020B0604020202020204" pitchFamily="34" charset="0"/>
              </a:rPr>
              <a:t>Understand</a:t>
            </a:r>
            <a:r>
              <a:rPr lang="fr-FR" sz="2000" dirty="0">
                <a:solidFill>
                  <a:schemeClr val="tx1"/>
                </a:solidFill>
                <a:latin typeface="Arial" panose="020B0604020202020204" pitchFamily="34" charset="0"/>
              </a:rPr>
              <a:t> how </a:t>
            </a:r>
            <a:r>
              <a:rPr lang="fr-FR" sz="2000" b="1" dirty="0" err="1">
                <a:solidFill>
                  <a:schemeClr val="tx1"/>
                </a:solidFill>
                <a:latin typeface="Arial" panose="020B0604020202020204" pitchFamily="34" charset="0"/>
              </a:rPr>
              <a:t>packet</a:t>
            </a:r>
            <a:r>
              <a:rPr lang="fr-FR" sz="2000" b="1" dirty="0">
                <a:solidFill>
                  <a:schemeClr val="tx1"/>
                </a:solidFill>
                <a:latin typeface="Arial" panose="020B0604020202020204" pitchFamily="34" charset="0"/>
              </a:rPr>
              <a:t> </a:t>
            </a:r>
            <a:r>
              <a:rPr lang="fr-FR" sz="2000" b="1" dirty="0" err="1">
                <a:solidFill>
                  <a:schemeClr val="tx1"/>
                </a:solidFill>
                <a:latin typeface="Arial" panose="020B0604020202020204" pitchFamily="34" charset="0"/>
              </a:rPr>
              <a:t>routing</a:t>
            </a:r>
            <a:r>
              <a:rPr lang="fr-FR" sz="2000" b="1" dirty="0">
                <a:solidFill>
                  <a:schemeClr val="tx1"/>
                </a:solidFill>
                <a:latin typeface="Arial" panose="020B0604020202020204" pitchFamily="34" charset="0"/>
              </a:rPr>
              <a:t> and </a:t>
            </a:r>
            <a:r>
              <a:rPr lang="fr-FR" sz="2000" b="1" dirty="0" err="1">
                <a:solidFill>
                  <a:schemeClr val="tx1"/>
                </a:solidFill>
                <a:latin typeface="Arial" panose="020B0604020202020204" pitchFamily="34" charset="0"/>
              </a:rPr>
              <a:t>reliable</a:t>
            </a:r>
            <a:r>
              <a:rPr lang="fr-FR" sz="2000" b="1" dirty="0">
                <a:solidFill>
                  <a:schemeClr val="tx1"/>
                </a:solidFill>
                <a:latin typeface="Arial" panose="020B0604020202020204" pitchFamily="34" charset="0"/>
              </a:rPr>
              <a:t> transmission</a:t>
            </a:r>
            <a:r>
              <a:rPr lang="fr-FR" sz="2000" dirty="0">
                <a:solidFill>
                  <a:schemeClr val="tx1"/>
                </a:solidFill>
                <a:latin typeface="Arial" panose="020B0604020202020204" pitchFamily="34" charset="0"/>
              </a:rPr>
              <a:t> are </a:t>
            </a:r>
            <a:r>
              <a:rPr lang="fr-FR" sz="2000" dirty="0" err="1">
                <a:solidFill>
                  <a:schemeClr val="tx1"/>
                </a:solidFill>
                <a:latin typeface="Arial" panose="020B0604020202020204" pitchFamily="34" charset="0"/>
              </a:rPr>
              <a:t>achieved</a:t>
            </a:r>
            <a:endParaRPr lang="fr-FR" sz="2000" dirty="0">
              <a:solidFill>
                <a:schemeClr val="tx1"/>
              </a:solidFill>
              <a:latin typeface="Arial" panose="020B0604020202020204" pitchFamily="34" charset="0"/>
            </a:endParaRPr>
          </a:p>
          <a:p>
            <a:pPr lvl="1" algn="just" eaLnBrk="0" fontAlgn="base" hangingPunct="0">
              <a:lnSpc>
                <a:spcPct val="100000"/>
              </a:lnSpc>
              <a:spcBef>
                <a:spcPts val="600"/>
              </a:spcBef>
              <a:spcAft>
                <a:spcPct val="0"/>
              </a:spcAft>
              <a:buClr>
                <a:srgbClr val="8D42C6"/>
              </a:buClr>
              <a:buFont typeface="Wingdings" panose="05000000000000000000" pitchFamily="2" charset="2"/>
              <a:buChar char="Ø"/>
            </a:pPr>
            <a:r>
              <a:rPr lang="fr-FR" sz="2000" dirty="0">
                <a:solidFill>
                  <a:schemeClr val="tx1"/>
                </a:solidFill>
                <a:latin typeface="Arial" panose="020B0604020202020204" pitchFamily="34" charset="0"/>
              </a:rPr>
              <a:t>Use basic network </a:t>
            </a:r>
            <a:r>
              <a:rPr lang="fr-FR" sz="2000" dirty="0" err="1">
                <a:solidFill>
                  <a:schemeClr val="tx1"/>
                </a:solidFill>
                <a:latin typeface="Arial" panose="020B0604020202020204" pitchFamily="34" charset="0"/>
              </a:rPr>
              <a:t>tools</a:t>
            </a:r>
            <a:r>
              <a:rPr lang="fr-FR" sz="2000" dirty="0">
                <a:solidFill>
                  <a:schemeClr val="tx1"/>
                </a:solidFill>
                <a:latin typeface="Arial" panose="020B0604020202020204" pitchFamily="34" charset="0"/>
              </a:rPr>
              <a:t>, </a:t>
            </a:r>
            <a:r>
              <a:rPr lang="fr-FR" sz="2000" dirty="0" err="1">
                <a:solidFill>
                  <a:schemeClr val="tx1"/>
                </a:solidFill>
                <a:latin typeface="Arial" panose="020B0604020202020204" pitchFamily="34" charset="0"/>
              </a:rPr>
              <a:t>such</a:t>
            </a:r>
            <a:r>
              <a:rPr lang="fr-FR" sz="2000" dirty="0">
                <a:solidFill>
                  <a:schemeClr val="tx1"/>
                </a:solidFill>
                <a:latin typeface="Arial" panose="020B0604020202020204" pitchFamily="34" charset="0"/>
              </a:rPr>
              <a:t> as </a:t>
            </a:r>
            <a:r>
              <a:rPr lang="fr-FR" sz="2000" b="1" dirty="0" err="1">
                <a:solidFill>
                  <a:schemeClr val="tx1"/>
                </a:solidFill>
                <a:latin typeface="Arial" panose="020B0604020202020204" pitchFamily="34" charset="0"/>
              </a:rPr>
              <a:t>ping</a:t>
            </a:r>
            <a:r>
              <a:rPr lang="fr-FR" sz="2000" dirty="0">
                <a:solidFill>
                  <a:schemeClr val="tx1"/>
                </a:solidFill>
                <a:latin typeface="Arial" panose="020B0604020202020204" pitchFamily="34" charset="0"/>
              </a:rPr>
              <a:t>, to test </a:t>
            </a:r>
            <a:r>
              <a:rPr lang="fr-FR" sz="2000" dirty="0" err="1">
                <a:solidFill>
                  <a:schemeClr val="tx1"/>
                </a:solidFill>
                <a:latin typeface="Arial" panose="020B0604020202020204" pitchFamily="34" charset="0"/>
              </a:rPr>
              <a:t>connectivity</a:t>
            </a:r>
            <a:endParaRPr lang="fr-FR"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3265811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07582" y="758883"/>
            <a:ext cx="7543802" cy="94488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endParaRPr lang="fr-FR" sz="4400" dirty="0"/>
          </a:p>
        </p:txBody>
      </p:sp>
      <p:sp>
        <p:nvSpPr>
          <p:cNvPr id="4" name="Rectangle 3"/>
          <p:cNvSpPr txBox="1">
            <a:spLocks noChangeArrowheads="1"/>
          </p:cNvSpPr>
          <p:nvPr/>
        </p:nvSpPr>
        <p:spPr>
          <a:xfrm>
            <a:off x="663388" y="2173942"/>
            <a:ext cx="7787996" cy="6051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buClr>
                <a:srgbClr val="7030A0"/>
              </a:buClr>
              <a:buNone/>
            </a:pPr>
            <a:r>
              <a:rPr lang="en-US" sz="2800" dirty="0">
                <a:solidFill>
                  <a:schemeClr val="tx1"/>
                </a:solidFill>
                <a:latin typeface="Arial" panose="020B0604020202020204" pitchFamily="34" charset="0"/>
                <a:cs typeface="Arial" panose="020B0604020202020204" pitchFamily="34" charset="0"/>
              </a:rPr>
              <a:t>What is the relationship between IP and TCP?</a:t>
            </a:r>
          </a:p>
        </p:txBody>
      </p:sp>
      <p:sp>
        <p:nvSpPr>
          <p:cNvPr id="5" name="Text Box 5"/>
          <p:cNvSpPr txBox="1">
            <a:spLocks noChangeArrowheads="1"/>
          </p:cNvSpPr>
          <p:nvPr/>
        </p:nvSpPr>
        <p:spPr bwMode="auto">
          <a:xfrm>
            <a:off x="663388" y="3249239"/>
            <a:ext cx="7787996" cy="16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0000"/>
              </a:lnSpc>
              <a:buClr>
                <a:srgbClr val="7030A0"/>
              </a:buClr>
            </a:pPr>
            <a:r>
              <a:rPr lang="en-US" sz="3200" dirty="0"/>
              <a:t>Each protocol serves a different purpose: IP handles packet routing, while TCP provides reliable data delivery.</a:t>
            </a:r>
          </a:p>
        </p:txBody>
      </p:sp>
    </p:spTree>
    <p:extLst>
      <p:ext uri="{BB962C8B-B14F-4D97-AF65-F5344CB8AC3E}">
        <p14:creationId xmlns:p14="http://schemas.microsoft.com/office/powerpoint/2010/main" val="403791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71740" y="500212"/>
            <a:ext cx="7577328" cy="83786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endParaRPr lang="fr-FR" sz="44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1740" y="1693990"/>
            <a:ext cx="7577328" cy="4752530"/>
          </a:xfrm>
        </p:spPr>
      </p:pic>
    </p:spTree>
    <p:extLst>
      <p:ext uri="{BB962C8B-B14F-4D97-AF65-F5344CB8AC3E}">
        <p14:creationId xmlns:p14="http://schemas.microsoft.com/office/powerpoint/2010/main" val="88216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7972" y="716196"/>
            <a:ext cx="8129016" cy="904240"/>
          </a:xfrm>
        </p:spPr>
        <p:txBody>
          <a:bodyPr/>
          <a:lstStyle/>
          <a:p>
            <a:pPr algn="ctr"/>
            <a:r>
              <a:rPr lang="fr-FR" b="1" dirty="0">
                <a:solidFill>
                  <a:schemeClr val="tx1"/>
                </a:solidFill>
                <a:latin typeface="Arial" panose="020B0604020202020204" pitchFamily="34" charset="0"/>
                <a:cs typeface="Arial" panose="020B0604020202020204" pitchFamily="34" charset="0"/>
              </a:rPr>
              <a:t>TCP/IP Model</a:t>
            </a:r>
            <a:endParaRPr lang="fr-FR" dirty="0"/>
          </a:p>
        </p:txBody>
      </p:sp>
      <p:sp>
        <p:nvSpPr>
          <p:cNvPr id="3" name="Espace réservé du contenu 2"/>
          <p:cNvSpPr>
            <a:spLocks noGrp="1"/>
          </p:cNvSpPr>
          <p:nvPr>
            <p:ph idx="1"/>
          </p:nvPr>
        </p:nvSpPr>
        <p:spPr>
          <a:xfrm>
            <a:off x="537972" y="2051304"/>
            <a:ext cx="8129016" cy="3617976"/>
          </a:xfrm>
        </p:spPr>
        <p:txBody>
          <a:bodyPr>
            <a:noAutofit/>
          </a:bodyPr>
          <a:lstStyle/>
          <a:p>
            <a:pPr algn="just">
              <a:lnSpc>
                <a:spcPct val="100000"/>
              </a:lnSpc>
            </a:pPr>
            <a:r>
              <a:rPr lang="en-US" sz="2800" dirty="0">
                <a:solidFill>
                  <a:schemeClr val="tx1"/>
                </a:solidFill>
                <a:latin typeface="Arial" panose="020B0604020202020204" pitchFamily="34" charset="0"/>
                <a:cs typeface="Arial" panose="020B0604020202020204" pitchFamily="34" charset="0"/>
              </a:rPr>
              <a:t>The name “network access layer” has a very broad meaning and can sometimes be confusing. It is also known as the host-to-network layer. This layer includes all the physical and logical elements required to establish a physical connection. It covers details related to network technologies, as well as the functions normally associated with the Physical and Data Link layers of the OSI model.</a:t>
            </a:r>
          </a:p>
        </p:txBody>
      </p:sp>
    </p:spTree>
    <p:extLst>
      <p:ext uri="{BB962C8B-B14F-4D97-AF65-F5344CB8AC3E}">
        <p14:creationId xmlns:p14="http://schemas.microsoft.com/office/powerpoint/2010/main" val="3574405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56349" y="444599"/>
            <a:ext cx="8174736" cy="934720"/>
          </a:xfrm>
        </p:spPr>
        <p:txBody>
          <a:bodyPr>
            <a:no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9483"/>
          <a:stretch/>
        </p:blipFill>
        <p:spPr>
          <a:xfrm>
            <a:off x="1390080" y="1970202"/>
            <a:ext cx="6650984" cy="4289196"/>
          </a:xfrm>
          <a:prstGeom prst="rect">
            <a:avLst/>
          </a:prstGeom>
          <a:noFill/>
        </p:spPr>
      </p:pic>
      <p:sp>
        <p:nvSpPr>
          <p:cNvPr id="5" name="Text Box 6"/>
          <p:cNvSpPr txBox="1">
            <a:spLocks noChangeArrowheads="1"/>
          </p:cNvSpPr>
          <p:nvPr/>
        </p:nvSpPr>
        <p:spPr bwMode="auto">
          <a:xfrm>
            <a:off x="556349" y="2744100"/>
            <a:ext cx="526873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fr-FR" sz="2000" dirty="0"/>
              <a:t>The figure shows </a:t>
            </a:r>
            <a:r>
              <a:rPr lang="fr-FR" sz="2000" dirty="0" err="1"/>
              <a:t>some</a:t>
            </a:r>
            <a:r>
              <a:rPr lang="fr-FR" sz="2000" dirty="0"/>
              <a:t> </a:t>
            </a:r>
            <a:r>
              <a:rPr lang="fr-FR" sz="2000" dirty="0" err="1"/>
              <a:t>common</a:t>
            </a:r>
            <a:r>
              <a:rPr lang="fr-FR" sz="2000" dirty="0"/>
              <a:t> </a:t>
            </a:r>
            <a:r>
              <a:rPr lang="fr-FR" sz="2000" dirty="0" err="1"/>
              <a:t>protocols</a:t>
            </a:r>
            <a:r>
              <a:rPr lang="fr-FR" sz="2000" dirty="0"/>
              <a:t> </a:t>
            </a:r>
            <a:r>
              <a:rPr lang="fr-FR" sz="2000" dirty="0" err="1"/>
              <a:t>defined</a:t>
            </a:r>
            <a:r>
              <a:rPr lang="fr-FR" sz="2000" dirty="0"/>
              <a:t> by the </a:t>
            </a:r>
            <a:r>
              <a:rPr lang="fr-FR" sz="2000" dirty="0" err="1"/>
              <a:t>layers</a:t>
            </a:r>
            <a:r>
              <a:rPr lang="fr-FR" sz="2000" dirty="0"/>
              <a:t> of the TCP/IP </a:t>
            </a:r>
            <a:r>
              <a:rPr lang="fr-FR" sz="2000" dirty="0" err="1"/>
              <a:t>reference</a:t>
            </a:r>
            <a:r>
              <a:rPr lang="fr-FR" sz="2000" dirty="0"/>
              <a:t> model. </a:t>
            </a:r>
            <a:r>
              <a:rPr lang="fr-FR" sz="2000" dirty="0" err="1"/>
              <a:t>Among</a:t>
            </a:r>
            <a:r>
              <a:rPr lang="fr-FR" sz="2000" dirty="0"/>
              <a:t> the </a:t>
            </a:r>
            <a:r>
              <a:rPr lang="fr-FR" sz="2000" dirty="0" err="1"/>
              <a:t>most</a:t>
            </a:r>
            <a:r>
              <a:rPr lang="fr-FR" sz="2000" dirty="0"/>
              <a:t> </a:t>
            </a:r>
            <a:r>
              <a:rPr lang="fr-FR" sz="2000" dirty="0" err="1"/>
              <a:t>widely</a:t>
            </a:r>
            <a:r>
              <a:rPr lang="fr-FR" sz="2000" dirty="0"/>
              <a:t> </a:t>
            </a:r>
            <a:r>
              <a:rPr lang="fr-FR" sz="2000" dirty="0" err="1"/>
              <a:t>used</a:t>
            </a:r>
            <a:r>
              <a:rPr lang="fr-FR" sz="2000" dirty="0"/>
              <a:t> application-layer </a:t>
            </a:r>
            <a:r>
              <a:rPr lang="fr-FR" sz="2000" dirty="0" err="1"/>
              <a:t>protocols</a:t>
            </a:r>
            <a:r>
              <a:rPr lang="fr-FR" sz="2000" dirty="0"/>
              <a:t> are:</a:t>
            </a:r>
          </a:p>
          <a:p>
            <a:pPr marL="1028700" lvl="1" algn="just">
              <a:buFont typeface="Wingdings" panose="05000000000000000000" pitchFamily="2" charset="2"/>
              <a:buChar char="Ø"/>
            </a:pPr>
            <a:r>
              <a:rPr lang="fr-FR" sz="1800" dirty="0"/>
              <a:t>FTP (File Transfer Protocol)</a:t>
            </a:r>
          </a:p>
          <a:p>
            <a:pPr marL="1028700" lvl="1" algn="just">
              <a:buFont typeface="Wingdings" panose="05000000000000000000" pitchFamily="2" charset="2"/>
              <a:buChar char="Ø"/>
            </a:pPr>
            <a:r>
              <a:rPr lang="fr-FR" sz="1800" dirty="0"/>
              <a:t>HTTP (</a:t>
            </a:r>
            <a:r>
              <a:rPr lang="fr-FR" sz="1800" dirty="0" err="1"/>
              <a:t>Hypertext</a:t>
            </a:r>
            <a:r>
              <a:rPr lang="fr-FR" sz="1800" dirty="0"/>
              <a:t> Transfer Protocol)</a:t>
            </a:r>
          </a:p>
          <a:p>
            <a:pPr marL="1028700" lvl="1" algn="just">
              <a:buFont typeface="Wingdings" panose="05000000000000000000" pitchFamily="2" charset="2"/>
              <a:buChar char="Ø"/>
            </a:pPr>
            <a:r>
              <a:rPr lang="fr-FR" sz="1800" dirty="0"/>
              <a:t>SMTP (Simple Mail Transfer Protocol)</a:t>
            </a:r>
          </a:p>
          <a:p>
            <a:pPr marL="1028700" lvl="1" algn="just">
              <a:buFont typeface="Wingdings" panose="05000000000000000000" pitchFamily="2" charset="2"/>
              <a:buChar char="Ø"/>
            </a:pPr>
            <a:r>
              <a:rPr lang="fr-FR" sz="1800" dirty="0"/>
              <a:t>DNS (Domain Name System)</a:t>
            </a:r>
          </a:p>
          <a:p>
            <a:pPr marL="1028700" lvl="1" algn="just">
              <a:buFont typeface="Wingdings" panose="05000000000000000000" pitchFamily="2" charset="2"/>
              <a:buChar char="Ø"/>
            </a:pPr>
            <a:r>
              <a:rPr lang="fr-FR" sz="1800" dirty="0"/>
              <a:t>TFTP (Trivial File Transfer Protocol)</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820"/>
          <a:stretch/>
        </p:blipFill>
        <p:spPr bwMode="auto">
          <a:xfrm>
            <a:off x="5850746" y="2564090"/>
            <a:ext cx="3049711" cy="336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556349" y="3193453"/>
            <a:ext cx="548390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dirty="0"/>
              <a:t>The most common protocols at the transport layer include:</a:t>
            </a:r>
          </a:p>
          <a:p>
            <a:pPr marL="1085850" lvl="1" indent="-342900" algn="just">
              <a:buFont typeface="Wingdings" panose="05000000000000000000" pitchFamily="2" charset="2"/>
              <a:buChar char="Ø"/>
            </a:pPr>
            <a:r>
              <a:rPr lang="en-US" sz="2400" dirty="0"/>
              <a:t>TCP (Transmission Control Protocol)</a:t>
            </a:r>
          </a:p>
          <a:p>
            <a:pPr marL="1085850" lvl="1" indent="-342900" algn="just">
              <a:buFont typeface="Wingdings" panose="05000000000000000000" pitchFamily="2" charset="2"/>
              <a:buChar char="Ø"/>
            </a:pPr>
            <a:r>
              <a:rPr lang="en-US" sz="2400" dirty="0"/>
              <a:t>UDP (User Datagram Protocol)</a:t>
            </a:r>
          </a:p>
        </p:txBody>
      </p:sp>
      <p:sp>
        <p:nvSpPr>
          <p:cNvPr id="8" name="Text Box 9"/>
          <p:cNvSpPr txBox="1">
            <a:spLocks noChangeArrowheads="1"/>
          </p:cNvSpPr>
          <p:nvPr/>
        </p:nvSpPr>
        <p:spPr bwMode="auto">
          <a:xfrm>
            <a:off x="679787" y="3151968"/>
            <a:ext cx="5170959"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800" dirty="0"/>
              <a:t>The main protocol of the Internet layer is:</a:t>
            </a:r>
          </a:p>
          <a:p>
            <a:pPr marL="1200150" lvl="1" indent="-457200" algn="just">
              <a:buFont typeface="Wingdings" panose="05000000000000000000" pitchFamily="2" charset="2"/>
              <a:buChar char="§"/>
            </a:pPr>
            <a:r>
              <a:rPr lang="en-US" b="1" dirty="0"/>
              <a:t>IP (Internet Protocol)</a:t>
            </a:r>
            <a:endParaRPr lang="en-US" dirty="0"/>
          </a:p>
        </p:txBody>
      </p:sp>
      <p:sp>
        <p:nvSpPr>
          <p:cNvPr id="9" name="Text Box 10"/>
          <p:cNvSpPr txBox="1">
            <a:spLocks noChangeArrowheads="1"/>
          </p:cNvSpPr>
          <p:nvPr/>
        </p:nvSpPr>
        <p:spPr bwMode="auto">
          <a:xfrm>
            <a:off x="975301" y="3334229"/>
            <a:ext cx="546908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r>
              <a:rPr lang="en-US" sz="2800" dirty="0"/>
              <a:t>The network access layer </a:t>
            </a:r>
            <a:r>
              <a:rPr lang="fr-FR" sz="2800" dirty="0" err="1"/>
              <a:t>refers</a:t>
            </a:r>
            <a:r>
              <a:rPr lang="en-US" sz="2800" dirty="0" smtClean="0"/>
              <a:t> </a:t>
            </a:r>
            <a:r>
              <a:rPr lang="en-US" sz="2800" dirty="0"/>
              <a:t>to the particular technologies employed within a specific network environment.</a:t>
            </a:r>
            <a:endParaRPr lang="fr-FR" sz="1800" dirty="0"/>
          </a:p>
        </p:txBody>
      </p:sp>
    </p:spTree>
    <p:extLst>
      <p:ext uri="{BB962C8B-B14F-4D97-AF65-F5344CB8AC3E}">
        <p14:creationId xmlns:p14="http://schemas.microsoft.com/office/powerpoint/2010/main" val="17954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nodeType="clickEffect">
                                  <p:stCondLst>
                                    <p:cond delay="0"/>
                                  </p:stCondLst>
                                  <p:childTnLst>
                                    <p:animEffect transition="out" filter="box(i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grpId="1" nodeType="clickEffect">
                                  <p:stCondLst>
                                    <p:cond delay="0"/>
                                  </p:stCondLst>
                                  <p:childTnLst>
                                    <p:anim calcmode="lin" valueType="num">
                                      <p:cBhvr>
                                        <p:cTn id="26" dur="500"/>
                                        <p:tgtEl>
                                          <p:spTgt spid="5"/>
                                        </p:tgtEl>
                                        <p:attrNameLst>
                                          <p:attrName>ppt_w</p:attrName>
                                        </p:attrNameLst>
                                      </p:cBhvr>
                                      <p:tavLst>
                                        <p:tav tm="0">
                                          <p:val>
                                            <p:strVal val="ppt_w"/>
                                          </p:val>
                                        </p:tav>
                                        <p:tav tm="100000">
                                          <p:val>
                                            <p:fltVal val="0"/>
                                          </p:val>
                                        </p:tav>
                                      </p:tavLst>
                                    </p:anim>
                                    <p:anim calcmode="lin" valueType="num">
                                      <p:cBhvr>
                                        <p:cTn id="27" dur="500"/>
                                        <p:tgtEl>
                                          <p:spTgt spid="5"/>
                                        </p:tgtEl>
                                        <p:attrNameLst>
                                          <p:attrName>ppt_h</p:attrName>
                                        </p:attrNameLst>
                                      </p:cBhvr>
                                      <p:tavLst>
                                        <p:tav tm="0">
                                          <p:val>
                                            <p:strVal val="ppt_h"/>
                                          </p:val>
                                        </p:tav>
                                        <p:tav tm="100000">
                                          <p:val>
                                            <p:fltVal val="0"/>
                                          </p:val>
                                        </p:tav>
                                      </p:tavLst>
                                    </p:anim>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1" nodeType="clickEffect">
                                  <p:stCondLst>
                                    <p:cond delay="0"/>
                                  </p:stCondLst>
                                  <p:childTnLst>
                                    <p:animEffect transition="out" filter="box(i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par>
                          <p:cTn id="39" fill="hold">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xit" presetSubtype="16" fill="hold" grpId="1" nodeType="clickEffect">
                                  <p:stCondLst>
                                    <p:cond delay="0"/>
                                  </p:stCondLst>
                                  <p:childTnLst>
                                    <p:animEffect transition="out" filter="box(in)">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par>
                          <p:cTn id="49" fill="hold">
                            <p:stCondLst>
                              <p:cond delay="500"/>
                            </p:stCondLst>
                            <p:childTnLst>
                              <p:par>
                                <p:cTn id="50" presetID="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30012" y="471341"/>
            <a:ext cx="7720552" cy="835780"/>
          </a:xfrm>
        </p:spPr>
        <p:txBody>
          <a:bodyPr>
            <a:normAutofit/>
          </a:bodyPr>
          <a:lstStyle/>
          <a:p>
            <a:pPr algn="ctr"/>
            <a:r>
              <a:rPr lang="fr-FR" sz="4000" b="1" dirty="0">
                <a:solidFill>
                  <a:schemeClr val="tx1"/>
                </a:solidFill>
                <a:latin typeface="Arial" panose="020B0604020202020204" pitchFamily="34" charset="0"/>
                <a:cs typeface="Arial" panose="020B0604020202020204" pitchFamily="34" charset="0"/>
              </a:rPr>
              <a:t>TCP/IP Model</a:t>
            </a:r>
            <a:endParaRPr lang="fr-FR" sz="4400" dirty="0"/>
          </a:p>
        </p:txBody>
      </p:sp>
      <p:pic>
        <p:nvPicPr>
          <p:cNvPr id="4" name="Image 3"/>
          <p:cNvPicPr>
            <a:picLocks noChangeAspect="1"/>
          </p:cNvPicPr>
          <p:nvPr/>
        </p:nvPicPr>
        <p:blipFill>
          <a:blip r:embed="rId2"/>
          <a:stretch>
            <a:fillRect/>
          </a:stretch>
        </p:blipFill>
        <p:spPr>
          <a:xfrm>
            <a:off x="732889" y="1700784"/>
            <a:ext cx="7678222" cy="4233672"/>
          </a:xfrm>
          <a:prstGeom prst="rect">
            <a:avLst/>
          </a:prstGeom>
        </p:spPr>
      </p:pic>
    </p:spTree>
    <p:extLst>
      <p:ext uri="{BB962C8B-B14F-4D97-AF65-F5344CB8AC3E}">
        <p14:creationId xmlns:p14="http://schemas.microsoft.com/office/powerpoint/2010/main" val="3432007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12291" y="384048"/>
            <a:ext cx="7609333" cy="923544"/>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endParaRPr lang="fr-FR" b="1" dirty="0">
              <a:solidFill>
                <a:schemeClr val="tx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idx="1"/>
          </p:nvPr>
        </p:nvSpPr>
        <p:spPr>
          <a:xfrm>
            <a:off x="845056" y="1481328"/>
            <a:ext cx="7543801" cy="649224"/>
          </a:xfrm>
        </p:spPr>
        <p:txBody>
          <a:bodyPr>
            <a:noAutofit/>
          </a:bodyPr>
          <a:lstStyle/>
          <a:p>
            <a:pPr algn="ctr">
              <a:lnSpc>
                <a:spcPct val="100000"/>
              </a:lnSpc>
            </a:pPr>
            <a:r>
              <a:rPr lang="en-US" sz="2800" dirty="0">
                <a:solidFill>
                  <a:schemeClr val="tx1"/>
                </a:solidFill>
                <a:latin typeface="Arial" panose="020B0604020202020204" pitchFamily="34" charset="0"/>
                <a:cs typeface="Arial" panose="020B0604020202020204" pitchFamily="34" charset="0"/>
              </a:rPr>
              <a:t>Two machines on the same network.</a:t>
            </a: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b="17525"/>
          <a:stretch/>
        </p:blipFill>
        <p:spPr>
          <a:xfrm>
            <a:off x="382523" y="2130552"/>
            <a:ext cx="8403336" cy="4626864"/>
          </a:xfrm>
          <a:prstGeom prst="rect">
            <a:avLst/>
          </a:prstGeom>
        </p:spPr>
      </p:pic>
    </p:spTree>
    <p:extLst>
      <p:ext uri="{BB962C8B-B14F-4D97-AF65-F5344CB8AC3E}">
        <p14:creationId xmlns:p14="http://schemas.microsoft.com/office/powerpoint/2010/main" val="3633406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22046" y="493776"/>
            <a:ext cx="7954963" cy="905256"/>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endParaRPr lang="fr-FR" b="1" dirty="0">
              <a:solidFill>
                <a:schemeClr val="tx1"/>
              </a:solidFill>
              <a:latin typeface="Arial" panose="020B0604020202020204" pitchFamily="34" charset="0"/>
              <a:cs typeface="Arial" panose="020B0604020202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046" y="1782933"/>
            <a:ext cx="7954963" cy="4764171"/>
          </a:xfrm>
        </p:spPr>
      </p:pic>
    </p:spTree>
    <p:extLst>
      <p:ext uri="{BB962C8B-B14F-4D97-AF65-F5344CB8AC3E}">
        <p14:creationId xmlns:p14="http://schemas.microsoft.com/office/powerpoint/2010/main" val="4135856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27530" y="625737"/>
            <a:ext cx="7571232" cy="877824"/>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sp>
        <p:nvSpPr>
          <p:cNvPr id="3" name="Espace réservé du contenu 2"/>
          <p:cNvSpPr>
            <a:spLocks noGrp="1"/>
          </p:cNvSpPr>
          <p:nvPr>
            <p:ph idx="1"/>
          </p:nvPr>
        </p:nvSpPr>
        <p:spPr>
          <a:xfrm>
            <a:off x="841246" y="1869760"/>
            <a:ext cx="7543801" cy="4023360"/>
          </a:xfrm>
        </p:spPr>
        <p:txBody>
          <a:bodyPr>
            <a:noAutofit/>
          </a:bodyPr>
          <a:lstStyle/>
          <a:p>
            <a:pPr algn="just">
              <a:lnSpc>
                <a:spcPct val="100000"/>
              </a:lnSpc>
              <a:spcBef>
                <a:spcPts val="0"/>
              </a:spcBef>
              <a:spcAft>
                <a:spcPts val="600"/>
              </a:spcAft>
            </a:pPr>
            <a:r>
              <a:rPr lang="en-US" sz="2400" dirty="0">
                <a:solidFill>
                  <a:schemeClr val="tx1"/>
                </a:solidFill>
                <a:latin typeface="Arial" panose="020B0604020202020204" pitchFamily="34" charset="0"/>
                <a:cs typeface="Arial" panose="020B0604020202020204" pitchFamily="34" charset="0"/>
              </a:rPr>
              <a:t>The ping command uses special IP packets called ICMP (Internet Control Message Protocol) to send echo requests to a selected destination. Each packet sent expects a reply</a:t>
            </a:r>
            <a:r>
              <a:rPr lang="en-US" sz="2400" dirty="0" smtClean="0">
                <a:solidFill>
                  <a:schemeClr val="tx1"/>
                </a:solidFill>
                <a:latin typeface="Arial" panose="020B0604020202020204" pitchFamily="34" charset="0"/>
                <a:cs typeface="Arial" panose="020B0604020202020204" pitchFamily="34" charset="0"/>
              </a:rPr>
              <a:t>.</a:t>
            </a:r>
          </a:p>
          <a:p>
            <a:pPr algn="just">
              <a:lnSpc>
                <a:spcPct val="100000"/>
              </a:lnSpc>
              <a:spcBef>
                <a:spcPts val="0"/>
              </a:spcBef>
              <a:spcAft>
                <a:spcPts val="600"/>
              </a:spcAft>
            </a:pPr>
            <a:r>
              <a:rPr lang="en-US" sz="2400" dirty="0" smtClean="0">
                <a:solidFill>
                  <a:schemeClr val="tx1"/>
                </a:solidFill>
                <a:latin typeface="Arial" panose="020B0604020202020204" pitchFamily="34" charset="0"/>
                <a:cs typeface="Arial" panose="020B0604020202020204" pitchFamily="34" charset="0"/>
              </a:rPr>
              <a:t>The response shows whether the communication was successful and measures the round-trip delay </a:t>
            </a:r>
            <a:r>
              <a:rPr lang="en-US" sz="2400" dirty="0">
                <a:solidFill>
                  <a:schemeClr val="tx1"/>
                </a:solidFill>
                <a:latin typeface="Arial" panose="020B0604020202020204" pitchFamily="34" charset="0"/>
                <a:cs typeface="Arial" panose="020B0604020202020204" pitchFamily="34" charset="0"/>
              </a:rPr>
              <a:t>between the source and destination devices. This information is used to evaluate connectivity with the target system. The ping command is commonly used to check network interface operation, TCP/IP settings, and general network connectivity</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608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91044" y="627529"/>
            <a:ext cx="7207626" cy="853800"/>
          </a:xfrm>
        </p:spPr>
        <p:txBody>
          <a:bodyPr>
            <a:no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pic>
        <p:nvPicPr>
          <p:cNvPr id="4"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90" r="2384" b="1575"/>
          <a:stretch/>
        </p:blipFill>
        <p:spPr bwMode="auto">
          <a:xfrm>
            <a:off x="991044" y="1819836"/>
            <a:ext cx="7207625" cy="448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84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448056"/>
            <a:ext cx="7543800" cy="795529"/>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TCP/IP Model</a:t>
            </a:r>
          </a:p>
        </p:txBody>
      </p:sp>
      <p:sp>
        <p:nvSpPr>
          <p:cNvPr id="3" name="Espace réservé du contenu 2"/>
          <p:cNvSpPr>
            <a:spLocks noGrp="1"/>
          </p:cNvSpPr>
          <p:nvPr>
            <p:ph idx="1"/>
          </p:nvPr>
        </p:nvSpPr>
        <p:spPr>
          <a:xfrm>
            <a:off x="822958" y="1444752"/>
            <a:ext cx="7543801" cy="5056631"/>
          </a:xfrm>
        </p:spPr>
        <p:txBody>
          <a:bodyPr>
            <a:noAutofit/>
          </a:bodyPr>
          <a:lstStyle/>
          <a:p>
            <a:pPr algn="just">
              <a:lnSpc>
                <a:spcPct val="100000"/>
              </a:lnSpc>
              <a:spcBef>
                <a:spcPts val="600"/>
              </a:spcBef>
              <a:spcAft>
                <a:spcPts val="0"/>
              </a:spcAft>
            </a:pPr>
            <a:r>
              <a:rPr lang="en-US" sz="2400" dirty="0">
                <a:solidFill>
                  <a:schemeClr val="tx1"/>
                </a:solidFill>
                <a:latin typeface="Arial" panose="020B0604020202020204" pitchFamily="34" charset="0"/>
                <a:cs typeface="Arial" panose="020B0604020202020204" pitchFamily="34" charset="0"/>
              </a:rPr>
              <a:t>The </a:t>
            </a:r>
            <a:r>
              <a:rPr lang="en-US" sz="2400" b="1" dirty="0">
                <a:solidFill>
                  <a:schemeClr val="tx1"/>
                </a:solidFill>
                <a:latin typeface="Arial" panose="020B0604020202020204" pitchFamily="34" charset="0"/>
                <a:cs typeface="Arial" panose="020B0604020202020204" pitchFamily="34" charset="0"/>
              </a:rPr>
              <a:t>ping</a:t>
            </a:r>
            <a:r>
              <a:rPr lang="en-US" sz="2400" dirty="0">
                <a:solidFill>
                  <a:schemeClr val="tx1"/>
                </a:solidFill>
                <a:latin typeface="Arial" panose="020B0604020202020204" pitchFamily="34" charset="0"/>
                <a:cs typeface="Arial" panose="020B0604020202020204" pitchFamily="34" charset="0"/>
              </a:rPr>
              <a:t> command can be used for different purposes:</a:t>
            </a:r>
          </a:p>
          <a:p>
            <a:pPr lvl="2" algn="just">
              <a:lnSpc>
                <a:spcPct val="100000"/>
              </a:lnSpc>
              <a:spcBef>
                <a:spcPts val="600"/>
              </a:spcBef>
              <a:spcAft>
                <a:spcPts val="0"/>
              </a:spcAft>
              <a:buClr>
                <a:srgbClr val="8D42C6"/>
              </a:buClr>
              <a:buFont typeface="Wingdings" panose="05000000000000000000" pitchFamily="2" charset="2"/>
              <a:buChar char="§"/>
            </a:pPr>
            <a:r>
              <a:rPr lang="en-US" sz="2400" b="1" dirty="0">
                <a:solidFill>
                  <a:schemeClr val="tx1"/>
                </a:solidFill>
                <a:latin typeface="Arial" panose="020B0604020202020204" pitchFamily="34" charset="0"/>
                <a:cs typeface="Arial" panose="020B0604020202020204" pitchFamily="34" charset="0"/>
              </a:rPr>
              <a:t>ping 127.0.0.1</a:t>
            </a:r>
            <a:r>
              <a:rPr lang="en-US" sz="2400" dirty="0">
                <a:solidFill>
                  <a:schemeClr val="tx1"/>
                </a:solidFill>
                <a:latin typeface="Arial" panose="020B0604020202020204" pitchFamily="34" charset="0"/>
                <a:cs typeface="Arial" panose="020B0604020202020204" pitchFamily="34" charset="0"/>
              </a:rPr>
              <a:t> – This command checks the internal loopback function and helps confirm that the local TCP/IP configuration is working </a:t>
            </a:r>
            <a:r>
              <a:rPr lang="en-US" sz="2400" dirty="0" smtClean="0">
                <a:solidFill>
                  <a:schemeClr val="tx1"/>
                </a:solidFill>
                <a:latin typeface="Arial" panose="020B0604020202020204" pitchFamily="34" charset="0"/>
                <a:cs typeface="Arial" panose="020B0604020202020204" pitchFamily="34" charset="0"/>
              </a:rPr>
              <a:t>correctly.</a:t>
            </a:r>
          </a:p>
          <a:p>
            <a:pPr lvl="2" algn="just">
              <a:lnSpc>
                <a:spcPct val="100000"/>
              </a:lnSpc>
              <a:spcBef>
                <a:spcPts val="600"/>
              </a:spcBef>
              <a:spcAft>
                <a:spcPts val="0"/>
              </a:spcAft>
              <a:buClr>
                <a:srgbClr val="8D42C6"/>
              </a:buClr>
              <a:buFont typeface="Wingdings" panose="05000000000000000000" pitchFamily="2" charset="2"/>
              <a:buChar char="§"/>
            </a:pPr>
            <a:r>
              <a:rPr lang="en-US" sz="2400" b="1" dirty="0">
                <a:solidFill>
                  <a:schemeClr val="tx1"/>
                </a:solidFill>
                <a:latin typeface="Arial" panose="020B0604020202020204" pitchFamily="34" charset="0"/>
                <a:cs typeface="Arial" panose="020B0604020202020204" pitchFamily="34" charset="0"/>
              </a:rPr>
              <a:t>ping the IP address of a host computer</a:t>
            </a:r>
            <a:r>
              <a:rPr lang="en-US" sz="2400" dirty="0">
                <a:solidFill>
                  <a:schemeClr val="tx1"/>
                </a:solidFill>
                <a:latin typeface="Arial" panose="020B0604020202020204" pitchFamily="34" charset="0"/>
                <a:cs typeface="Arial" panose="020B0604020202020204" pitchFamily="34" charset="0"/>
              </a:rPr>
              <a:t> – When sent to a device on the network, this command checks the host’s TCP/IP address configuration and confirms connectivity with that device</a:t>
            </a:r>
            <a:r>
              <a:rPr lang="en-US" sz="2400" dirty="0" smtClean="0">
                <a:solidFill>
                  <a:schemeClr val="tx1"/>
                </a:solidFill>
                <a:latin typeface="Arial" panose="020B0604020202020204" pitchFamily="34" charset="0"/>
                <a:cs typeface="Arial" panose="020B0604020202020204" pitchFamily="34" charset="0"/>
              </a:rPr>
              <a:t>.</a:t>
            </a:r>
          </a:p>
          <a:p>
            <a:pPr lvl="2" algn="just">
              <a:lnSpc>
                <a:spcPct val="100000"/>
              </a:lnSpc>
              <a:spcBef>
                <a:spcPts val="600"/>
              </a:spcBef>
              <a:spcAft>
                <a:spcPts val="0"/>
              </a:spcAft>
              <a:buClr>
                <a:srgbClr val="8D42C6"/>
              </a:buClr>
              <a:buFont typeface="Wingdings" panose="05000000000000000000" pitchFamily="2" charset="2"/>
              <a:buChar char="§"/>
            </a:pPr>
            <a:r>
              <a:rPr lang="en-US" sz="2400" b="1" dirty="0">
                <a:solidFill>
                  <a:schemeClr val="tx1"/>
                </a:solidFill>
                <a:latin typeface="Arial" panose="020B0604020202020204" pitchFamily="34" charset="0"/>
                <a:cs typeface="Arial" panose="020B0604020202020204" pitchFamily="34" charset="0"/>
              </a:rPr>
              <a:t>ping the IP address of the default gateway</a:t>
            </a:r>
            <a:r>
              <a:rPr lang="en-US" sz="2400" dirty="0">
                <a:solidFill>
                  <a:schemeClr val="tx1"/>
                </a:solidFill>
                <a:latin typeface="Arial" panose="020B0604020202020204" pitchFamily="34" charset="0"/>
                <a:cs typeface="Arial" panose="020B0604020202020204" pitchFamily="34" charset="0"/>
              </a:rPr>
              <a:t> – Running the ping command toward the default gateway is used to verify that the router connecting the local network to other networks is reachable.</a:t>
            </a:r>
          </a:p>
        </p:txBody>
      </p:sp>
    </p:spTree>
    <p:extLst>
      <p:ext uri="{BB962C8B-B14F-4D97-AF65-F5344CB8AC3E}">
        <p14:creationId xmlns:p14="http://schemas.microsoft.com/office/powerpoint/2010/main" val="2673889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16212" y="781664"/>
            <a:ext cx="8173040" cy="843643"/>
          </a:xfrm>
          <a:effectLst>
            <a:outerShdw dist="63500" sx="1000" sy="1000" algn="ctr" rotWithShape="0">
              <a:schemeClr val="tx1"/>
            </a:outerShdw>
          </a:effectLst>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OSI </a:t>
            </a:r>
            <a:r>
              <a:rPr lang="fr-FR" sz="4400" b="1" dirty="0" smtClean="0">
                <a:solidFill>
                  <a:schemeClr val="tx1"/>
                </a:solidFill>
                <a:latin typeface="Arial" panose="020B0604020202020204" pitchFamily="34" charset="0"/>
                <a:cs typeface="Arial" panose="020B0604020202020204" pitchFamily="34" charset="0"/>
              </a:rPr>
              <a:t>Model  </a:t>
            </a:r>
            <a:r>
              <a:rPr lang="fr-FR" sz="4400" dirty="0">
                <a:solidFill>
                  <a:schemeClr val="tx1"/>
                </a:solidFill>
                <a:latin typeface="Arial" panose="020B0604020202020204" pitchFamily="34" charset="0"/>
                <a:cs typeface="Arial" panose="020B0604020202020204" pitchFamily="34" charset="0"/>
              </a:rPr>
              <a:t>/</a:t>
            </a:r>
            <a:r>
              <a:rPr lang="fr-FR" sz="4400" b="1" dirty="0">
                <a:solidFill>
                  <a:schemeClr val="tx1"/>
                </a:solidFill>
                <a:latin typeface="Arial" panose="020B0604020202020204" pitchFamily="34" charset="0"/>
                <a:cs typeface="Arial" panose="020B0604020202020204" pitchFamily="34" charset="0"/>
              </a:rPr>
              <a:t> </a:t>
            </a:r>
            <a:r>
              <a:rPr lang="fr-FR" sz="4400" b="1" dirty="0" smtClean="0">
                <a:solidFill>
                  <a:schemeClr val="tx1"/>
                </a:solidFill>
                <a:latin typeface="Arial" panose="020B0604020202020204" pitchFamily="34" charset="0"/>
                <a:cs typeface="Arial" panose="020B0604020202020204" pitchFamily="34" charset="0"/>
              </a:rPr>
              <a:t> TCP/IP </a:t>
            </a:r>
            <a:r>
              <a:rPr lang="fr-FR" sz="4400" b="1" dirty="0">
                <a:solidFill>
                  <a:schemeClr val="tx1"/>
                </a:solidFill>
                <a:latin typeface="Arial" panose="020B0604020202020204" pitchFamily="34" charset="0"/>
                <a:cs typeface="Arial" panose="020B0604020202020204" pitchFamily="34" charset="0"/>
              </a:rPr>
              <a:t>Model</a:t>
            </a:r>
            <a:endParaRPr lang="fr-FR" b="1" dirty="0">
              <a:solidFill>
                <a:schemeClr val="tx1"/>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516212" y="2449733"/>
            <a:ext cx="8173040" cy="313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algn="just">
              <a:lnSpc>
                <a:spcPct val="100000"/>
              </a:lnSpc>
              <a:buNone/>
            </a:pPr>
            <a:r>
              <a:rPr lang="en-US" sz="2800" dirty="0">
                <a:solidFill>
                  <a:schemeClr val="tx1"/>
                </a:solidFill>
                <a:latin typeface="Arial" panose="020B0604020202020204" pitchFamily="34" charset="0"/>
                <a:cs typeface="Arial" panose="020B0604020202020204" pitchFamily="34" charset="0"/>
              </a:rPr>
              <a:t>The </a:t>
            </a:r>
            <a:r>
              <a:rPr lang="en-US" sz="2800" b="1" dirty="0">
                <a:solidFill>
                  <a:srgbClr val="8D42C6"/>
                </a:solidFill>
                <a:latin typeface="Arial" panose="020B0604020202020204" pitchFamily="34" charset="0"/>
                <a:cs typeface="Arial" panose="020B0604020202020204" pitchFamily="34" charset="0"/>
              </a:rPr>
              <a:t>OSI (Open Systems Interconnection) </a:t>
            </a:r>
            <a:r>
              <a:rPr lang="en-US" sz="2800" dirty="0">
                <a:solidFill>
                  <a:schemeClr val="tx1"/>
                </a:solidFill>
                <a:latin typeface="Arial" panose="020B0604020202020204" pitchFamily="34" charset="0"/>
                <a:cs typeface="Arial" panose="020B0604020202020204" pitchFamily="34" charset="0"/>
              </a:rPr>
              <a:t>reference model, introduced in 1984, was created by the </a:t>
            </a:r>
            <a:r>
              <a:rPr lang="en-US" sz="2800" b="1" dirty="0">
                <a:solidFill>
                  <a:schemeClr val="tx1"/>
                </a:solidFill>
                <a:latin typeface="Arial" panose="020B0604020202020204" pitchFamily="34" charset="0"/>
                <a:cs typeface="Arial" panose="020B0604020202020204" pitchFamily="34" charset="0"/>
              </a:rPr>
              <a:t>ISO</a:t>
            </a:r>
            <a:r>
              <a:rPr lang="en-US" sz="2800" dirty="0">
                <a:solidFill>
                  <a:schemeClr val="tx1"/>
                </a:solidFill>
                <a:latin typeface="Arial" panose="020B0604020202020204" pitchFamily="34" charset="0"/>
                <a:cs typeface="Arial" panose="020B0604020202020204" pitchFamily="34" charset="0"/>
              </a:rPr>
              <a:t> as a model to describe network communication. It sets common rules that make it easier for network technologies from different companies around the world to work together.</a:t>
            </a:r>
            <a:endParaRPr lang="fr-FR" sz="2800" dirty="0">
              <a:solidFill>
                <a:schemeClr val="tx1"/>
              </a:solidFill>
              <a:latin typeface="Arial" panose="020B0604020202020204" pitchFamily="34" charset="0"/>
              <a:cs typeface="Arial" panose="020B0604020202020204" pitchFamily="34" charset="0"/>
            </a:endParaRPr>
          </a:p>
          <a:p>
            <a:pPr marL="0" indent="0" algn="just" eaLnBrk="0" fontAlgn="base" hangingPunct="0">
              <a:lnSpc>
                <a:spcPct val="100000"/>
              </a:lnSpc>
              <a:spcBef>
                <a:spcPct val="0"/>
              </a:spcBef>
              <a:spcAft>
                <a:spcPct val="0"/>
              </a:spcAft>
              <a:buClrTx/>
              <a:buSzTx/>
              <a:buNone/>
            </a:pPr>
            <a:endParaRPr lang="fr-FR" sz="2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7377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484632"/>
            <a:ext cx="7543800" cy="1014985"/>
          </a:xfrm>
        </p:spPr>
        <p:txBody>
          <a:bodyPr/>
          <a:lstStyle/>
          <a:p>
            <a:pPr algn="ctr"/>
            <a:r>
              <a:rPr lang="fr-FR" b="1" dirty="0" err="1">
                <a:solidFill>
                  <a:schemeClr val="tx1"/>
                </a:solidFill>
                <a:latin typeface="Arial" panose="020B0604020202020204" pitchFamily="34" charset="0"/>
                <a:cs typeface="Arial" panose="020B0604020202020204" pitchFamily="34" charset="0"/>
              </a:rPr>
              <a:t>References</a:t>
            </a:r>
            <a:endParaRPr lang="fr-FR" dirty="0">
              <a:solidFill>
                <a:schemeClr val="tx1"/>
              </a:solidFill>
            </a:endParaRPr>
          </a:p>
        </p:txBody>
      </p:sp>
      <p:sp>
        <p:nvSpPr>
          <p:cNvPr id="3" name="Rectangle 1"/>
          <p:cNvSpPr>
            <a:spLocks noGrp="1" noChangeArrowheads="1"/>
          </p:cNvSpPr>
          <p:nvPr>
            <p:ph idx="1"/>
          </p:nvPr>
        </p:nvSpPr>
        <p:spPr bwMode="auto">
          <a:xfrm>
            <a:off x="822959" y="1920703"/>
            <a:ext cx="75438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Aft>
                <a:spcPct val="0"/>
              </a:spcAft>
              <a:buClr>
                <a:srgbClr val="8D42C6"/>
              </a:buClr>
              <a:buSzTx/>
              <a:buFont typeface="+mj-lt"/>
              <a:buAutoNum type="arabicPeriod"/>
              <a:tabLst/>
            </a:pPr>
            <a:r>
              <a:rPr kumimoji="0" lang="fr-FR" sz="2400" b="1" i="0" u="none" strike="noStrike" cap="none" normalizeH="0" baseline="0" dirty="0" smtClean="0">
                <a:ln>
                  <a:noFill/>
                </a:ln>
                <a:solidFill>
                  <a:schemeClr val="tx1"/>
                </a:solidFill>
                <a:effectLst/>
                <a:latin typeface="Arial" panose="020B0604020202020204" pitchFamily="34" charset="0"/>
              </a:rPr>
              <a:t>Andrew S. </a:t>
            </a:r>
            <a:r>
              <a:rPr kumimoji="0" lang="fr-FR" sz="2400" b="1" i="0" u="none" strike="noStrike" cap="none" normalizeH="0" baseline="0" dirty="0" err="1" smtClean="0">
                <a:ln>
                  <a:noFill/>
                </a:ln>
                <a:solidFill>
                  <a:schemeClr val="tx1"/>
                </a:solidFill>
                <a:effectLst/>
                <a:latin typeface="Arial" panose="020B0604020202020204" pitchFamily="34" charset="0"/>
              </a:rPr>
              <a:t>Tanenbaum</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u="none" strike="noStrike" cap="none" normalizeH="0" baseline="0" dirty="0" smtClean="0">
                <a:ln>
                  <a:noFill/>
                </a:ln>
                <a:solidFill>
                  <a:schemeClr val="tx1"/>
                </a:solidFill>
                <a:effectLst/>
                <a:latin typeface="Arial" panose="020B0604020202020204" pitchFamily="34" charset="0"/>
              </a:rPr>
              <a:t>Computer Networks</a:t>
            </a:r>
          </a:p>
          <a:p>
            <a:pPr marL="342900" marR="0" lvl="0" indent="-342900" algn="just" defTabSz="914400" rtl="0" eaLnBrk="0" fontAlgn="base" latinLnBrk="0" hangingPunct="0">
              <a:lnSpc>
                <a:spcPct val="100000"/>
              </a:lnSpc>
              <a:spcAft>
                <a:spcPct val="0"/>
              </a:spcAft>
              <a:buClr>
                <a:srgbClr val="8D42C6"/>
              </a:buClr>
              <a:buSzTx/>
              <a:buFont typeface="+mj-lt"/>
              <a:buAutoNum type="arabicPeriod"/>
              <a:tabLst/>
            </a:pPr>
            <a:r>
              <a:rPr kumimoji="0" lang="fr-FR" sz="2400" b="1" i="0" u="none" strike="noStrike" cap="none" normalizeH="0" baseline="0" dirty="0" err="1" smtClean="0">
                <a:ln>
                  <a:noFill/>
                </a:ln>
                <a:solidFill>
                  <a:schemeClr val="tx1"/>
                </a:solidFill>
                <a:effectLst/>
                <a:latin typeface="Arial" panose="020B0604020202020204" pitchFamily="34" charset="0"/>
              </a:rPr>
              <a:t>Behrouz</a:t>
            </a:r>
            <a:r>
              <a:rPr kumimoji="0" lang="fr-FR" sz="2400" b="1" i="0" u="none" strike="noStrike" cap="none" normalizeH="0" baseline="0" dirty="0" smtClean="0">
                <a:ln>
                  <a:noFill/>
                </a:ln>
                <a:solidFill>
                  <a:schemeClr val="tx1"/>
                </a:solidFill>
                <a:effectLst/>
                <a:latin typeface="Arial" panose="020B0604020202020204" pitchFamily="34" charset="0"/>
              </a:rPr>
              <a:t> A. </a:t>
            </a:r>
            <a:r>
              <a:rPr kumimoji="0" lang="fr-FR" sz="2400" b="1" i="0" u="none" strike="noStrike" cap="none" normalizeH="0" baseline="0" dirty="0" err="1" smtClean="0">
                <a:ln>
                  <a:noFill/>
                </a:ln>
                <a:solidFill>
                  <a:schemeClr val="tx1"/>
                </a:solidFill>
                <a:effectLst/>
                <a:latin typeface="Arial" panose="020B0604020202020204" pitchFamily="34" charset="0"/>
              </a:rPr>
              <a:t>Forouzan</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u="none" strike="noStrike" cap="none" normalizeH="0" baseline="0" dirty="0" smtClean="0">
                <a:ln>
                  <a:noFill/>
                </a:ln>
                <a:solidFill>
                  <a:schemeClr val="tx1"/>
                </a:solidFill>
                <a:effectLst/>
                <a:latin typeface="Arial" panose="020B0604020202020204" pitchFamily="34" charset="0"/>
              </a:rPr>
              <a:t>Data Communications and Networking</a:t>
            </a:r>
          </a:p>
          <a:p>
            <a:pPr marL="342900" marR="0" lvl="0" indent="-342900" algn="just" defTabSz="914400" rtl="0" eaLnBrk="0" fontAlgn="base" latinLnBrk="0" hangingPunct="0">
              <a:lnSpc>
                <a:spcPct val="100000"/>
              </a:lnSpc>
              <a:spcAft>
                <a:spcPct val="0"/>
              </a:spcAft>
              <a:buClr>
                <a:srgbClr val="8D42C6"/>
              </a:buClr>
              <a:buSzTx/>
              <a:buFont typeface="+mj-lt"/>
              <a:buAutoNum type="arabicPeriod"/>
              <a:tabLst/>
            </a:pPr>
            <a:r>
              <a:rPr kumimoji="0" lang="fr-FR" sz="2400" b="1" i="0" u="none" strike="noStrike" cap="none" normalizeH="0" baseline="0" dirty="0" smtClean="0">
                <a:ln>
                  <a:noFill/>
                </a:ln>
                <a:solidFill>
                  <a:schemeClr val="tx1"/>
                </a:solidFill>
                <a:effectLst/>
                <a:latin typeface="Arial" panose="020B0604020202020204" pitchFamily="34" charset="0"/>
              </a:rPr>
              <a:t>William </a:t>
            </a:r>
            <a:r>
              <a:rPr kumimoji="0" lang="fr-FR" sz="2400" b="1" i="0" u="none" strike="noStrike" cap="none" normalizeH="0" baseline="0" dirty="0" err="1" smtClean="0">
                <a:ln>
                  <a:noFill/>
                </a:ln>
                <a:solidFill>
                  <a:schemeClr val="tx1"/>
                </a:solidFill>
                <a:effectLst/>
                <a:latin typeface="Arial" panose="020B0604020202020204" pitchFamily="34" charset="0"/>
              </a:rPr>
              <a:t>Stallings</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u="none" strike="noStrike" cap="none" normalizeH="0" baseline="0" dirty="0" smtClean="0">
                <a:ln>
                  <a:noFill/>
                </a:ln>
                <a:solidFill>
                  <a:schemeClr val="tx1"/>
                </a:solidFill>
                <a:effectLst/>
                <a:latin typeface="Arial" panose="020B0604020202020204" pitchFamily="34" charset="0"/>
              </a:rPr>
              <a:t>Data and Computer Communications</a:t>
            </a:r>
          </a:p>
          <a:p>
            <a:pPr marL="342900" marR="0" lvl="0" indent="-342900" algn="just" defTabSz="914400" rtl="0" eaLnBrk="0" fontAlgn="base" latinLnBrk="0" hangingPunct="0">
              <a:lnSpc>
                <a:spcPct val="100000"/>
              </a:lnSpc>
              <a:spcAft>
                <a:spcPct val="0"/>
              </a:spcAft>
              <a:buClr>
                <a:srgbClr val="8D42C6"/>
              </a:buClr>
              <a:buSzTx/>
              <a:buFont typeface="+mj-lt"/>
              <a:buAutoNum type="arabicPeriod"/>
              <a:tabLst/>
            </a:pPr>
            <a:r>
              <a:rPr kumimoji="0" lang="fr-FR" sz="2400" b="1" i="0" u="none" strike="noStrike" cap="none" normalizeH="0" baseline="0" dirty="0" smtClean="0">
                <a:ln>
                  <a:noFill/>
                </a:ln>
                <a:solidFill>
                  <a:schemeClr val="tx1"/>
                </a:solidFill>
                <a:effectLst/>
                <a:latin typeface="Arial" panose="020B0604020202020204" pitchFamily="34" charset="0"/>
              </a:rPr>
              <a:t>Cisco Networking </a:t>
            </a:r>
            <a:r>
              <a:rPr kumimoji="0" lang="fr-FR" sz="2400" b="1" i="0" u="none" strike="noStrike" cap="none" normalizeH="0" baseline="0" dirty="0" err="1" smtClean="0">
                <a:ln>
                  <a:noFill/>
                </a:ln>
                <a:solidFill>
                  <a:schemeClr val="tx1"/>
                </a:solidFill>
                <a:effectLst/>
                <a:latin typeface="Arial" panose="020B0604020202020204" pitchFamily="34" charset="0"/>
              </a:rPr>
              <a:t>Academy</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u="none" strike="noStrike" cap="none" normalizeH="0" baseline="0" dirty="0" smtClean="0">
                <a:ln>
                  <a:noFill/>
                </a:ln>
                <a:solidFill>
                  <a:schemeClr val="tx1"/>
                </a:solidFill>
                <a:effectLst/>
                <a:latin typeface="Arial" panose="020B0604020202020204" pitchFamily="34" charset="0"/>
              </a:rPr>
              <a:t>Introduction to Networks</a:t>
            </a:r>
          </a:p>
          <a:p>
            <a:pPr marL="342900" marR="0" lvl="0" indent="-342900" algn="just" defTabSz="914400" rtl="0" eaLnBrk="0" fontAlgn="base" latinLnBrk="0" hangingPunct="0">
              <a:lnSpc>
                <a:spcPct val="100000"/>
              </a:lnSpc>
              <a:spcAft>
                <a:spcPct val="0"/>
              </a:spcAft>
              <a:buClr>
                <a:srgbClr val="8D42C6"/>
              </a:buClr>
              <a:buSzTx/>
              <a:buFont typeface="+mj-lt"/>
              <a:buAutoNum type="arabicPeriod"/>
              <a:tabLst/>
            </a:pPr>
            <a:r>
              <a:rPr kumimoji="0" lang="fr-FR" sz="2400" b="1" i="0" u="none" strike="noStrike" cap="none" normalizeH="0" baseline="0" dirty="0" smtClean="0">
                <a:ln>
                  <a:noFill/>
                </a:ln>
                <a:solidFill>
                  <a:schemeClr val="tx1"/>
                </a:solidFill>
                <a:effectLst/>
                <a:latin typeface="Arial" panose="020B0604020202020204" pitchFamily="34" charset="0"/>
              </a:rPr>
              <a:t>ISO/OSI Reference Model Documentation</a:t>
            </a:r>
            <a:endParaRPr kumimoji="0" lang="fr-FR" sz="2400" b="0" i="0" u="none" strike="noStrike" cap="none" normalizeH="0" baseline="0" dirty="0" smtClean="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Aft>
                <a:spcPct val="0"/>
              </a:spcAft>
              <a:buClr>
                <a:srgbClr val="8D42C6"/>
              </a:buClr>
              <a:buSzTx/>
              <a:buFont typeface="+mj-lt"/>
              <a:buAutoNum type="arabicPeriod"/>
              <a:tabLst/>
            </a:pPr>
            <a:r>
              <a:rPr kumimoji="0" lang="fr-FR" sz="2400" b="1" i="0" u="none" strike="noStrike" cap="none" normalizeH="0" baseline="0" dirty="0" smtClean="0">
                <a:ln>
                  <a:noFill/>
                </a:ln>
                <a:solidFill>
                  <a:schemeClr val="tx1"/>
                </a:solidFill>
                <a:effectLst/>
                <a:latin typeface="Arial" panose="020B0604020202020204" pitchFamily="34" charset="0"/>
              </a:rPr>
              <a:t>TCP/IP Standards (RFC documents)</a:t>
            </a:r>
            <a:endParaRPr kumimoji="0" lang="fr-FR"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4825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13816" y="640079"/>
            <a:ext cx="7543800" cy="786385"/>
          </a:xfrm>
        </p:spPr>
        <p:txBody>
          <a:bodyPr>
            <a:noAutofit/>
          </a:bodyPr>
          <a:lstStyle/>
          <a:p>
            <a:pPr algn="ctr"/>
            <a:r>
              <a:rPr lang="fr-FR" sz="5400" b="1" dirty="0" smtClean="0">
                <a:solidFill>
                  <a:schemeClr val="tx1"/>
                </a:solidFill>
                <a:latin typeface="Arial" panose="020B0604020202020204" pitchFamily="34" charset="0"/>
                <a:cs typeface="Arial" panose="020B0604020202020204" pitchFamily="34" charset="0"/>
              </a:rPr>
              <a:t>The </a:t>
            </a:r>
            <a:r>
              <a:rPr lang="fr-FR" sz="5400" b="1" dirty="0">
                <a:solidFill>
                  <a:schemeClr val="tx1"/>
                </a:solidFill>
                <a:latin typeface="Arial" panose="020B0604020202020204" pitchFamily="34" charset="0"/>
                <a:cs typeface="Arial" panose="020B0604020202020204" pitchFamily="34" charset="0"/>
              </a:rPr>
              <a:t>OSI Model</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 y="1655064"/>
            <a:ext cx="8165592" cy="5120640"/>
          </a:xfrm>
        </p:spPr>
      </p:pic>
    </p:spTree>
    <p:extLst>
      <p:ext uri="{BB962C8B-B14F-4D97-AF65-F5344CB8AC3E}">
        <p14:creationId xmlns:p14="http://schemas.microsoft.com/office/powerpoint/2010/main" val="81206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22325" y="532991"/>
            <a:ext cx="7543801" cy="1062446"/>
          </a:xfrm>
        </p:spPr>
        <p:txBody>
          <a:bodyPr/>
          <a:lstStyle/>
          <a:p>
            <a:pPr algn="ctr"/>
            <a:r>
              <a:rPr lang="fr-FR" b="1" dirty="0">
                <a:solidFill>
                  <a:schemeClr val="tx1"/>
                </a:solidFill>
                <a:latin typeface="Arial" panose="020B0604020202020204" pitchFamily="34" charset="0"/>
                <a:cs typeface="Arial" panose="020B0604020202020204" pitchFamily="34" charset="0"/>
              </a:rPr>
              <a:t>The OSI Model</a:t>
            </a:r>
            <a:endParaRPr lang="fr-FR" dirty="0">
              <a:solidFill>
                <a:schemeClr val="tx1"/>
              </a:solidFill>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325" y="1846263"/>
            <a:ext cx="7543801" cy="4662275"/>
          </a:xfrm>
        </p:spPr>
      </p:pic>
    </p:spTree>
    <p:extLst>
      <p:ext uri="{BB962C8B-B14F-4D97-AF65-F5344CB8AC3E}">
        <p14:creationId xmlns:p14="http://schemas.microsoft.com/office/powerpoint/2010/main" val="96174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23544" y="676656"/>
            <a:ext cx="7516368" cy="785368"/>
          </a:xfrm>
        </p:spPr>
        <p:txBody>
          <a:bodyPr>
            <a:normAutofit/>
          </a:bodyPr>
          <a:lstStyle/>
          <a:p>
            <a:pPr algn="ctr"/>
            <a:r>
              <a:rPr lang="fr-FR" b="1" dirty="0">
                <a:solidFill>
                  <a:schemeClr val="tx1"/>
                </a:solidFill>
                <a:latin typeface="Arial" panose="020B0604020202020204" pitchFamily="34" charset="0"/>
                <a:cs typeface="Arial" panose="020B0604020202020204" pitchFamily="34" charset="0"/>
              </a:rPr>
              <a:t>The OSI Model</a:t>
            </a:r>
          </a:p>
        </p:txBody>
      </p:sp>
      <p:pic>
        <p:nvPicPr>
          <p:cNvPr id="6" name="Espace réservé du contenu 5"/>
          <p:cNvPicPr>
            <a:picLocks noGrp="1" noChangeAspect="1"/>
          </p:cNvPicPr>
          <p:nvPr>
            <p:ph idx="1"/>
          </p:nvPr>
        </p:nvPicPr>
        <p:blipFill rotWithShape="1">
          <a:blip r:embed="rId2">
            <a:extLst>
              <a:ext uri="{28A0092B-C50C-407E-A947-70E740481C1C}">
                <a14:useLocalDpi xmlns:a14="http://schemas.microsoft.com/office/drawing/2010/main" val="0"/>
              </a:ext>
            </a:extLst>
          </a:blip>
          <a:srcRect t="11332"/>
          <a:stretch/>
        </p:blipFill>
        <p:spPr>
          <a:xfrm>
            <a:off x="923544" y="1874520"/>
            <a:ext cx="7214616" cy="4497558"/>
          </a:xfrm>
        </p:spPr>
      </p:pic>
    </p:spTree>
    <p:extLst>
      <p:ext uri="{BB962C8B-B14F-4D97-AF65-F5344CB8AC3E}">
        <p14:creationId xmlns:p14="http://schemas.microsoft.com/office/powerpoint/2010/main" val="2241007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69748" y="397934"/>
            <a:ext cx="8686800" cy="975360"/>
          </a:xfrm>
        </p:spPr>
        <p:txBody>
          <a:bodyPr>
            <a:normAutofit/>
          </a:bodyPr>
          <a:lstStyle/>
          <a:p>
            <a:pPr algn="ctr"/>
            <a:r>
              <a:rPr lang="fr-FR" b="1" dirty="0">
                <a:solidFill>
                  <a:schemeClr val="tx1"/>
                </a:solidFill>
                <a:latin typeface="Arial" panose="020B0604020202020204" pitchFamily="34" charset="0"/>
                <a:cs typeface="Arial" panose="020B0604020202020204" pitchFamily="34" charset="0"/>
              </a:rPr>
              <a:t>The OSI Model</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7517" b="29291"/>
          <a:stretch/>
        </p:blipFill>
        <p:spPr>
          <a:xfrm>
            <a:off x="842518" y="1975104"/>
            <a:ext cx="7696867" cy="4608576"/>
          </a:xfrm>
          <a:prstGeom prst="rect">
            <a:avLst/>
          </a:prstGeom>
        </p:spPr>
      </p:pic>
    </p:spTree>
    <p:extLst>
      <p:ext uri="{BB962C8B-B14F-4D97-AF65-F5344CB8AC3E}">
        <p14:creationId xmlns:p14="http://schemas.microsoft.com/office/powerpoint/2010/main" val="179559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76656" y="754888"/>
            <a:ext cx="7726680" cy="86360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The OSI Model</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11160" b="20849"/>
          <a:stretch/>
        </p:blipFill>
        <p:spPr>
          <a:xfrm>
            <a:off x="466344" y="2130552"/>
            <a:ext cx="7726680" cy="4114800"/>
          </a:xfrm>
          <a:prstGeom prst="rect">
            <a:avLst/>
          </a:prstGeom>
        </p:spPr>
      </p:pic>
    </p:spTree>
    <p:extLst>
      <p:ext uri="{BB962C8B-B14F-4D97-AF65-F5344CB8AC3E}">
        <p14:creationId xmlns:p14="http://schemas.microsoft.com/office/powerpoint/2010/main" val="4184902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13233" y="487680"/>
            <a:ext cx="7827264" cy="97536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The OSI Model</a:t>
            </a:r>
            <a:endParaRPr lang="fr-FR" sz="4400" dirty="0">
              <a:solidFill>
                <a:schemeClr val="tx1"/>
              </a:solidFill>
              <a:latin typeface="Arial" panose="020B0604020202020204" pitchFamily="34" charset="0"/>
              <a:cs typeface="Arial" panose="020B0604020202020204" pitchFamily="34" charset="0"/>
            </a:endParaRPr>
          </a:p>
        </p:txBody>
      </p:sp>
      <p:pic>
        <p:nvPicPr>
          <p:cNvPr id="6" name="Espace réservé du contenu 5"/>
          <p:cNvPicPr>
            <a:picLocks noGrp="1" noChangeAspect="1"/>
          </p:cNvPicPr>
          <p:nvPr>
            <p:ph idx="1"/>
          </p:nvPr>
        </p:nvPicPr>
        <p:blipFill rotWithShape="1">
          <a:blip r:embed="rId3">
            <a:extLst>
              <a:ext uri="{28A0092B-C50C-407E-A947-70E740481C1C}">
                <a14:useLocalDpi xmlns:a14="http://schemas.microsoft.com/office/drawing/2010/main" val="0"/>
              </a:ext>
            </a:extLst>
          </a:blip>
          <a:srcRect t="11428" b="12413"/>
          <a:stretch/>
        </p:blipFill>
        <p:spPr>
          <a:xfrm>
            <a:off x="713233" y="1773936"/>
            <a:ext cx="7827264" cy="4471416"/>
          </a:xfrm>
        </p:spPr>
      </p:pic>
    </p:spTree>
    <p:extLst>
      <p:ext uri="{BB962C8B-B14F-4D97-AF65-F5344CB8AC3E}">
        <p14:creationId xmlns:p14="http://schemas.microsoft.com/office/powerpoint/2010/main" val="2682462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2804</TotalTime>
  <Words>1004</Words>
  <Application>Microsoft Office PowerPoint</Application>
  <PresentationFormat>Affichage à l'écran (4:3)</PresentationFormat>
  <Paragraphs>109</Paragraphs>
  <Slides>30</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Calibri Light</vt:lpstr>
      <vt:lpstr>Times New Roman</vt:lpstr>
      <vt:lpstr>Wingdings</vt:lpstr>
      <vt:lpstr>Rétrospective</vt:lpstr>
      <vt:lpstr>Présentation PowerPoint</vt:lpstr>
      <vt:lpstr>Course Objective</vt:lpstr>
      <vt:lpstr>OSI Model  /  TCP/IP Model</vt:lpstr>
      <vt:lpstr>The OSI Model</vt:lpstr>
      <vt:lpstr>The OSI Model</vt:lpstr>
      <vt:lpstr>The OSI Model</vt:lpstr>
      <vt:lpstr>The OSI Model</vt:lpstr>
      <vt:lpstr>The OSI Model</vt:lpstr>
      <vt:lpstr>The OSI Model</vt:lpstr>
      <vt:lpstr>The OSI Model</vt:lpstr>
      <vt:lpstr>The OSI Model</vt:lpstr>
      <vt:lpstr>switchs</vt:lpstr>
      <vt:lpstr>TCP/IP Model</vt:lpstr>
      <vt:lpstr>TCP/IP Model</vt:lpstr>
      <vt:lpstr>TCP/IP Model</vt:lpstr>
      <vt:lpstr>TCP/IP Model</vt:lpstr>
      <vt:lpstr>TCP/IP Model</vt:lpstr>
      <vt:lpstr>TCP/IP Model</vt:lpstr>
      <vt:lpstr>TCP/IP Model</vt:lpstr>
      <vt:lpstr>TCP/IP Model</vt:lpstr>
      <vt:lpstr>TCP/IP Model</vt:lpstr>
      <vt:lpstr>TCP/IP Model</vt:lpstr>
      <vt:lpstr>TCP/IP Model</vt:lpstr>
      <vt:lpstr>TCP/IP Model</vt:lpstr>
      <vt:lpstr>TCP/IP Model</vt:lpstr>
      <vt:lpstr>TCP/IP Model</vt:lpstr>
      <vt:lpstr>TCP/IP Model</vt:lpstr>
      <vt:lpstr>TCP/IP Model</vt:lpstr>
      <vt:lpstr>TCP/IP Model</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dc:title>
  <dc:creator>DELL</dc:creator>
  <cp:lastModifiedBy>DELL</cp:lastModifiedBy>
  <cp:revision>157</cp:revision>
  <dcterms:created xsi:type="dcterms:W3CDTF">2025-12-25T21:53:37Z</dcterms:created>
  <dcterms:modified xsi:type="dcterms:W3CDTF">2026-03-02T15:58:26Z</dcterms:modified>
</cp:coreProperties>
</file>