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Lst>
  <p:notesMasterIdLst>
    <p:notesMasterId r:id="rId53"/>
  </p:notesMasterIdLst>
  <p:sldIdLst>
    <p:sldId id="311" r:id="rId2"/>
    <p:sldId id="287" r:id="rId3"/>
    <p:sldId id="258" r:id="rId4"/>
    <p:sldId id="259" r:id="rId5"/>
    <p:sldId id="260" r:id="rId6"/>
    <p:sldId id="261" r:id="rId7"/>
    <p:sldId id="262" r:id="rId8"/>
    <p:sldId id="263" r:id="rId9"/>
    <p:sldId id="264" r:id="rId10"/>
    <p:sldId id="265" r:id="rId11"/>
    <p:sldId id="268" r:id="rId12"/>
    <p:sldId id="269" r:id="rId13"/>
    <p:sldId id="270" r:id="rId14"/>
    <p:sldId id="271" r:id="rId15"/>
    <p:sldId id="273" r:id="rId16"/>
    <p:sldId id="274" r:id="rId17"/>
    <p:sldId id="275" r:id="rId18"/>
    <p:sldId id="276" r:id="rId19"/>
    <p:sldId id="280" r:id="rId20"/>
    <p:sldId id="277" r:id="rId21"/>
    <p:sldId id="278" r:id="rId22"/>
    <p:sldId id="279" r:id="rId23"/>
    <p:sldId id="281" r:id="rId24"/>
    <p:sldId id="310" r:id="rId25"/>
    <p:sldId id="282" r:id="rId26"/>
    <p:sldId id="283" r:id="rId27"/>
    <p:sldId id="284" r:id="rId28"/>
    <p:sldId id="285" r:id="rId29"/>
    <p:sldId id="286" r:id="rId30"/>
    <p:sldId id="289" r:id="rId31"/>
    <p:sldId id="290" r:id="rId32"/>
    <p:sldId id="291" r:id="rId33"/>
    <p:sldId id="292" r:id="rId34"/>
    <p:sldId id="293" r:id="rId35"/>
    <p:sldId id="294" r:id="rId36"/>
    <p:sldId id="295" r:id="rId37"/>
    <p:sldId id="296" r:id="rId38"/>
    <p:sldId id="297" r:id="rId39"/>
    <p:sldId id="298" r:id="rId40"/>
    <p:sldId id="299" r:id="rId41"/>
    <p:sldId id="302" r:id="rId42"/>
    <p:sldId id="300" r:id="rId43"/>
    <p:sldId id="301" r:id="rId44"/>
    <p:sldId id="303" r:id="rId45"/>
    <p:sldId id="304" r:id="rId46"/>
    <p:sldId id="305" r:id="rId47"/>
    <p:sldId id="306" r:id="rId48"/>
    <p:sldId id="307" r:id="rId49"/>
    <p:sldId id="308" r:id="rId50"/>
    <p:sldId id="309" r:id="rId51"/>
    <p:sldId id="288" r:id="rId5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42C6"/>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AF606853-7671-496A-8E4F-DF71F8EC918B}" styleName="Style foncé 1 - Accentuation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77" autoAdjust="0"/>
    <p:restoredTop sz="94660"/>
  </p:normalViewPr>
  <p:slideViewPr>
    <p:cSldViewPr snapToGrid="0">
      <p:cViewPr varScale="1">
        <p:scale>
          <a:sx n="83" d="100"/>
          <a:sy n="83" d="100"/>
        </p:scale>
        <p:origin x="1315"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BCDB8-CB1A-4E27-A6CF-DEE82956F878}" type="datetimeFigureOut">
              <a:rPr lang="fr-FR" smtClean="0"/>
              <a:t>02/03/2026</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67D59C-194D-46CB-B65C-F97A8A3E0C64}" type="slidenum">
              <a:rPr lang="fr-FR" smtClean="0"/>
              <a:t>‹N°›</a:t>
            </a:fld>
            <a:endParaRPr lang="fr-FR"/>
          </a:p>
        </p:txBody>
      </p:sp>
    </p:spTree>
    <p:extLst>
      <p:ext uri="{BB962C8B-B14F-4D97-AF65-F5344CB8AC3E}">
        <p14:creationId xmlns:p14="http://schemas.microsoft.com/office/powerpoint/2010/main" val="3276720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B67D59C-194D-46CB-B65C-F97A8A3E0C64}" type="slidenum">
              <a:rPr lang="fr-FR" smtClean="0"/>
              <a:t>2</a:t>
            </a:fld>
            <a:endParaRPr lang="fr-FR"/>
          </a:p>
        </p:txBody>
      </p:sp>
    </p:spTree>
    <p:extLst>
      <p:ext uri="{BB962C8B-B14F-4D97-AF65-F5344CB8AC3E}">
        <p14:creationId xmlns:p14="http://schemas.microsoft.com/office/powerpoint/2010/main" val="2202249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B67D59C-194D-46CB-B65C-F97A8A3E0C64}" type="slidenum">
              <a:rPr lang="fr-FR" smtClean="0"/>
              <a:t>18</a:t>
            </a:fld>
            <a:endParaRPr lang="fr-FR"/>
          </a:p>
        </p:txBody>
      </p:sp>
    </p:spTree>
    <p:extLst>
      <p:ext uri="{BB962C8B-B14F-4D97-AF65-F5344CB8AC3E}">
        <p14:creationId xmlns:p14="http://schemas.microsoft.com/office/powerpoint/2010/main" val="18335684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371600" y="1143000"/>
            <a:ext cx="4114800" cy="3086100"/>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B67D59C-194D-46CB-B65C-F97A8A3E0C64}" type="slidenum">
              <a:rPr lang="fr-FR" smtClean="0"/>
              <a:t>19</a:t>
            </a:fld>
            <a:endParaRPr lang="fr-FR"/>
          </a:p>
        </p:txBody>
      </p:sp>
    </p:spTree>
    <p:extLst>
      <p:ext uri="{BB962C8B-B14F-4D97-AF65-F5344CB8AC3E}">
        <p14:creationId xmlns:p14="http://schemas.microsoft.com/office/powerpoint/2010/main" val="5796866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B67D59C-194D-46CB-B65C-F97A8A3E0C64}" type="slidenum">
              <a:rPr lang="fr-FR" smtClean="0"/>
              <a:t>25</a:t>
            </a:fld>
            <a:endParaRPr lang="fr-FR"/>
          </a:p>
        </p:txBody>
      </p:sp>
    </p:spTree>
    <p:extLst>
      <p:ext uri="{BB962C8B-B14F-4D97-AF65-F5344CB8AC3E}">
        <p14:creationId xmlns:p14="http://schemas.microsoft.com/office/powerpoint/2010/main" val="34817254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371600" y="1143000"/>
            <a:ext cx="4114800" cy="3086100"/>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B67D59C-194D-46CB-B65C-F97A8A3E0C64}" type="slidenum">
              <a:rPr lang="fr-FR" smtClean="0"/>
              <a:t>27</a:t>
            </a:fld>
            <a:endParaRPr lang="fr-FR"/>
          </a:p>
        </p:txBody>
      </p:sp>
    </p:spTree>
    <p:extLst>
      <p:ext uri="{BB962C8B-B14F-4D97-AF65-F5344CB8AC3E}">
        <p14:creationId xmlns:p14="http://schemas.microsoft.com/office/powerpoint/2010/main" val="1614867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smtClean="0"/>
              <a:t>Modifiez le style du titre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CA6108A-FBF2-4A62-8C61-C904A695DDD5}" type="datetimeFigureOut">
              <a:rPr lang="fr-FR" smtClean="0"/>
              <a:t>02/03/2026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104FB3B-0986-45AE-92BB-B65D6D79078D}" type="slidenum">
              <a:rPr lang="fr-FR" smtClean="0"/>
              <a:t>‹N°›</a:t>
            </a:fld>
            <a:endParaRPr lang="fr-F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9678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CA6108A-FBF2-4A62-8C61-C904A695DDD5}" type="datetimeFigureOut">
              <a:rPr lang="fr-FR" smtClean="0"/>
              <a:t>02/03/2026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254335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CA6108A-FBF2-4A62-8C61-C904A695DDD5}" type="datetimeFigureOut">
              <a:rPr lang="fr-FR" smtClean="0"/>
              <a:t>02/03/2026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2094269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CA6108A-FBF2-4A62-8C61-C904A695DDD5}" type="datetimeFigureOut">
              <a:rPr lang="fr-FR" smtClean="0"/>
              <a:t>02/03/2026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22673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7CA6108A-FBF2-4A62-8C61-C904A695DDD5}" type="datetimeFigureOut">
              <a:rPr lang="fr-FR" smtClean="0"/>
              <a:t>02/03/2026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104FB3B-0986-45AE-92BB-B65D6D79078D}" type="slidenum">
              <a:rPr lang="fr-FR" smtClean="0"/>
              <a:t>‹N°›</a:t>
            </a:fld>
            <a:endParaRPr lang="fr-F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8799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7CA6108A-FBF2-4A62-8C61-C904A695DDD5}" type="datetimeFigureOut">
              <a:rPr lang="fr-FR" smtClean="0"/>
              <a:t>02/03/2026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1420500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822960" y="2582334"/>
            <a:ext cx="3703320" cy="3378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63440" y="2582334"/>
            <a:ext cx="3703320" cy="3378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7CA6108A-FBF2-4A62-8C61-C904A695DDD5}" type="datetimeFigureOut">
              <a:rPr lang="fr-FR" smtClean="0"/>
              <a:t>02/03/2026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3437279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7CA6108A-FBF2-4A62-8C61-C904A695DDD5}" type="datetimeFigureOut">
              <a:rPr lang="fr-FR" smtClean="0"/>
              <a:t>02/03/2026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2424221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CA6108A-FBF2-4A62-8C61-C904A695DDD5}" type="datetimeFigureOut">
              <a:rPr lang="fr-FR" smtClean="0"/>
              <a:t>02/03/2026</a:t>
            </a:fld>
            <a:endParaRPr lang="fr-F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fr-FR"/>
          </a:p>
        </p:txBody>
      </p:sp>
      <p:sp>
        <p:nvSpPr>
          <p:cNvPr id="9" name="Slide Number Placeholder 8"/>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3531309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fr-FR" smtClean="0"/>
              <a:t>Modifiez le style du titre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7CA6108A-FBF2-4A62-8C61-C904A695DDD5}" type="datetimeFigureOut">
              <a:rPr lang="fr-FR" smtClean="0"/>
              <a:t>02/03/2026</a:t>
            </a:fld>
            <a:endParaRPr lang="fr-F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fr-F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104FB3B-0986-45AE-92BB-B65D6D79078D}" type="slidenum">
              <a:rPr lang="fr-FR" smtClean="0"/>
              <a:t>‹N°›</a:t>
            </a:fld>
            <a:endParaRPr lang="fr-FR"/>
          </a:p>
        </p:txBody>
      </p:sp>
    </p:spTree>
    <p:extLst>
      <p:ext uri="{BB962C8B-B14F-4D97-AF65-F5344CB8AC3E}">
        <p14:creationId xmlns:p14="http://schemas.microsoft.com/office/powerpoint/2010/main" val="3224976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7CA6108A-FBF2-4A62-8C61-C904A695DDD5}" type="datetimeFigureOut">
              <a:rPr lang="fr-FR" smtClean="0"/>
              <a:t>02/03/2026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3014003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7030A0"/>
            </a:gs>
            <a:gs pos="74000">
              <a:schemeClr val="bg1"/>
            </a:gs>
            <a:gs pos="24000">
              <a:schemeClr val="bg1"/>
            </a:gs>
            <a:gs pos="83000">
              <a:schemeClr val="bg1"/>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7CA6108A-FBF2-4A62-8C61-C904A695DDD5}" type="datetimeFigureOut">
              <a:rPr lang="fr-FR" smtClean="0"/>
              <a:t>02/03/2026</a:t>
            </a:fld>
            <a:endParaRPr lang="fr-F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fr-F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7104FB3B-0986-45AE-92BB-B65D6D79078D}" type="slidenum">
              <a:rPr lang="fr-FR" smtClean="0"/>
              <a:t>‹N°›</a:t>
            </a:fld>
            <a:endParaRPr lang="fr-F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2674835"/>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re 5"/>
          <p:cNvSpPr>
            <a:spLocks noGrp="1"/>
          </p:cNvSpPr>
          <p:nvPr/>
        </p:nvSpPr>
        <p:spPr>
          <a:xfrm>
            <a:off x="843881" y="1176235"/>
            <a:ext cx="7543800" cy="538609"/>
          </a:xfrm>
          <a:prstGeom prst="rect">
            <a:avLst/>
          </a:prstGeom>
        </p:spPr>
        <p:txBody>
          <a:bodyPr vert="horz" lIns="91440" tIns="45720" rIns="91440" bIns="45720"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US" sz="2400" dirty="0">
                <a:solidFill>
                  <a:schemeClr val="tx1"/>
                </a:solidFill>
                <a:latin typeface="Times New Roman" panose="02020603050405020304" pitchFamily="18" charset="0"/>
                <a:cs typeface="Times New Roman" panose="02020603050405020304" pitchFamily="18" charset="0"/>
              </a:rPr>
              <a:t>National Polytechnic School of Oran – Maurice </a:t>
            </a:r>
            <a:r>
              <a:rPr lang="en-US" sz="2400" dirty="0" err="1" smtClean="0">
                <a:solidFill>
                  <a:schemeClr val="tx1"/>
                </a:solidFill>
                <a:latin typeface="Times New Roman" panose="02020603050405020304" pitchFamily="18" charset="0"/>
                <a:cs typeface="Times New Roman" panose="02020603050405020304" pitchFamily="18" charset="0"/>
              </a:rPr>
              <a:t>Audin</a:t>
            </a:r>
            <a:endParaRPr lang="fr-FR" sz="2400" dirty="0">
              <a:solidFill>
                <a:schemeClr val="tx1"/>
              </a:solidFill>
              <a:latin typeface="Times New Roman" panose="02020603050405020304" pitchFamily="18" charset="0"/>
              <a:cs typeface="Times New Roman" panose="02020603050405020304" pitchFamily="18" charset="0"/>
            </a:endParaRPr>
          </a:p>
        </p:txBody>
      </p:sp>
      <p:pic>
        <p:nvPicPr>
          <p:cNvPr id="19" name="Espace réservé du contenu 7"/>
          <p:cNvPicPr>
            <a:picLocks noGrp="1" noChangeAspect="1"/>
          </p:cNvPicPr>
          <p:nvPr/>
        </p:nvPicPr>
        <p:blipFill>
          <a:blip r:embed="rId2"/>
          <a:stretch>
            <a:fillRect/>
          </a:stretch>
        </p:blipFill>
        <p:spPr>
          <a:xfrm>
            <a:off x="108171" y="4879458"/>
            <a:ext cx="2085723" cy="1435608"/>
          </a:xfrm>
          <a:prstGeom prst="rect">
            <a:avLst/>
          </a:prstGeom>
        </p:spPr>
      </p:pic>
      <p:pic>
        <p:nvPicPr>
          <p:cNvPr id="20" name="Espace réservé du contenu 7"/>
          <p:cNvPicPr>
            <a:picLocks noChangeAspect="1"/>
          </p:cNvPicPr>
          <p:nvPr/>
        </p:nvPicPr>
        <p:blipFill>
          <a:blip r:embed="rId2"/>
          <a:stretch>
            <a:fillRect/>
          </a:stretch>
        </p:blipFill>
        <p:spPr>
          <a:xfrm>
            <a:off x="6950106" y="4879458"/>
            <a:ext cx="2085723" cy="1435608"/>
          </a:xfrm>
          <a:prstGeom prst="rect">
            <a:avLst/>
          </a:prstGeom>
        </p:spPr>
      </p:pic>
      <p:sp>
        <p:nvSpPr>
          <p:cNvPr id="21" name="ZoneTexte 9"/>
          <p:cNvSpPr txBox="1"/>
          <p:nvPr/>
        </p:nvSpPr>
        <p:spPr>
          <a:xfrm>
            <a:off x="2504790" y="5607180"/>
            <a:ext cx="4289868" cy="707886"/>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r>
              <a:rPr lang="fr-FR" sz="2000" b="1" u="sng" dirty="0" smtClean="0">
                <a:latin typeface="Arial" panose="020B0604020202020204" pitchFamily="34" charset="0"/>
              </a:rPr>
              <a:t>Email</a:t>
            </a:r>
            <a:r>
              <a:rPr lang="fr-FR" sz="2000" b="1" u="sng" dirty="0">
                <a:latin typeface="Arial" panose="020B0604020202020204" pitchFamily="34" charset="0"/>
              </a:rPr>
              <a:t>:</a:t>
            </a:r>
            <a:r>
              <a:rPr lang="fr-FR" sz="2000" b="1" dirty="0">
                <a:latin typeface="Arial" panose="020B0604020202020204" pitchFamily="34" charset="0"/>
              </a:rPr>
              <a:t> </a:t>
            </a:r>
            <a:r>
              <a:rPr lang="fr-FR" sz="2000" b="1" dirty="0" smtClean="0">
                <a:solidFill>
                  <a:srgbClr val="8D42C6"/>
                </a:solidFill>
                <a:latin typeface="Arial" panose="020B0604020202020204" pitchFamily="34" charset="0"/>
              </a:rPr>
              <a:t>amal.boumedjout@enp-oran.dz</a:t>
            </a:r>
            <a:endParaRPr lang="fr-FR" sz="2000" dirty="0">
              <a:solidFill>
                <a:srgbClr val="8D42C6"/>
              </a:solidFill>
              <a:latin typeface="Arial" panose="020B0604020202020204" pitchFamily="34" charset="0"/>
            </a:endParaRPr>
          </a:p>
        </p:txBody>
      </p:sp>
      <p:sp>
        <p:nvSpPr>
          <p:cNvPr id="22" name="ZoneTexte 13"/>
          <p:cNvSpPr txBox="1"/>
          <p:nvPr/>
        </p:nvSpPr>
        <p:spPr>
          <a:xfrm>
            <a:off x="1957798" y="2890206"/>
            <a:ext cx="5315965" cy="1569660"/>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4800" b="1" dirty="0">
                <a:ln>
                  <a:solidFill>
                    <a:schemeClr val="tx1"/>
                  </a:solidFill>
                </a:ln>
                <a:solidFill>
                  <a:srgbClr val="CC66FF"/>
                </a:solidFill>
                <a:effectLst>
                  <a:outerShdw blurRad="50800" dist="38100" dir="16200000" rotWithShape="0">
                    <a:prstClr val="black">
                      <a:alpha val="40000"/>
                    </a:prstClr>
                  </a:outerShdw>
                </a:effectLst>
                <a:latin typeface="Arial" panose="020B0604020202020204" pitchFamily="34" charset="0"/>
                <a:cs typeface="Arial" panose="020B0604020202020204" pitchFamily="34" charset="0"/>
              </a:rPr>
              <a:t>OSI Model </a:t>
            </a:r>
            <a:endParaRPr lang="fr-FR" sz="4800" b="1" dirty="0" smtClean="0">
              <a:ln>
                <a:solidFill>
                  <a:schemeClr val="tx1"/>
                </a:solidFill>
              </a:ln>
              <a:solidFill>
                <a:srgbClr val="CC66FF"/>
              </a:solidFill>
              <a:effectLst>
                <a:outerShdw blurRad="50800" dist="38100" dir="16200000" rotWithShape="0">
                  <a:prstClr val="black">
                    <a:alpha val="40000"/>
                  </a:prstClr>
                </a:outerShdw>
              </a:effectLst>
              <a:latin typeface="Arial" panose="020B0604020202020204" pitchFamily="34" charset="0"/>
              <a:cs typeface="Arial" panose="020B0604020202020204" pitchFamily="34" charset="0"/>
            </a:endParaRPr>
          </a:p>
          <a:p>
            <a:pPr algn="ctr"/>
            <a:r>
              <a:rPr lang="fr-FR" sz="4800" b="1" dirty="0" smtClean="0">
                <a:ln>
                  <a:solidFill>
                    <a:schemeClr val="tx1"/>
                  </a:solidFill>
                </a:ln>
                <a:solidFill>
                  <a:srgbClr val="CC66FF"/>
                </a:solidFill>
                <a:effectLst>
                  <a:outerShdw blurRad="50800" dist="38100" dir="16200000" rotWithShape="0">
                    <a:prstClr val="black">
                      <a:alpha val="40000"/>
                    </a:prstClr>
                  </a:outerShdw>
                </a:effectLst>
                <a:latin typeface="Arial" panose="020B0604020202020204" pitchFamily="34" charset="0"/>
                <a:cs typeface="Arial" panose="020B0604020202020204" pitchFamily="34" charset="0"/>
              </a:rPr>
              <a:t> </a:t>
            </a:r>
            <a:r>
              <a:rPr lang="fr-FR" sz="4800" b="1" dirty="0">
                <a:ln>
                  <a:solidFill>
                    <a:schemeClr val="tx1"/>
                  </a:solidFill>
                </a:ln>
                <a:solidFill>
                  <a:srgbClr val="CC66FF"/>
                </a:solidFill>
                <a:effectLst>
                  <a:outerShdw blurRad="50800" dist="38100" dir="16200000" rotWithShape="0">
                    <a:prstClr val="black">
                      <a:alpha val="40000"/>
                    </a:prstClr>
                  </a:outerShdw>
                </a:effectLst>
                <a:latin typeface="Arial" panose="020B0604020202020204" pitchFamily="34" charset="0"/>
                <a:cs typeface="Arial" panose="020B0604020202020204" pitchFamily="34" charset="0"/>
              </a:rPr>
              <a:t>Layer 1</a:t>
            </a:r>
            <a:endParaRPr lang="fr-FR" sz="4800" b="1" dirty="0">
              <a:ln>
                <a:solidFill>
                  <a:schemeClr val="tx1"/>
                </a:solidFill>
              </a:ln>
              <a:solidFill>
                <a:srgbClr val="CC66FF"/>
              </a:solidFill>
              <a:effectLst>
                <a:outerShdw blurRad="50800" dist="38100" dir="16200000" rotWithShape="0">
                  <a:prstClr val="black">
                    <a:alpha val="40000"/>
                  </a:prstClr>
                </a:outerShdw>
              </a:effectLst>
              <a:latin typeface="Arial" panose="020B0604020202020204" pitchFamily="34" charset="0"/>
              <a:cs typeface="Arial" panose="020B0604020202020204" pitchFamily="34" charset="0"/>
            </a:endParaRPr>
          </a:p>
        </p:txBody>
      </p:sp>
      <p:sp>
        <p:nvSpPr>
          <p:cNvPr id="23" name="ZoneTexte 14"/>
          <p:cNvSpPr txBox="1"/>
          <p:nvPr/>
        </p:nvSpPr>
        <p:spPr>
          <a:xfrm>
            <a:off x="752441" y="542935"/>
            <a:ext cx="7726680" cy="584775"/>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200" b="1" dirty="0">
                <a:latin typeface="Times New Roman" panose="02020603050405020304" pitchFamily="18" charset="0"/>
                <a:cs typeface="Times New Roman" panose="02020603050405020304" pitchFamily="18" charset="0"/>
              </a:rPr>
              <a:t>People’s Democratic Republic of Algeria</a:t>
            </a:r>
            <a:endParaRPr lang="fr-FR" sz="3200" b="1" dirty="0">
              <a:latin typeface="Times New Roman" panose="02020603050405020304" pitchFamily="18" charset="0"/>
              <a:cs typeface="Times New Roman" panose="02020603050405020304" pitchFamily="18" charset="0"/>
            </a:endParaRPr>
          </a:p>
        </p:txBody>
      </p:sp>
      <p:sp>
        <p:nvSpPr>
          <p:cNvPr id="24" name="ZoneTexte 15"/>
          <p:cNvSpPr txBox="1"/>
          <p:nvPr/>
        </p:nvSpPr>
        <p:spPr>
          <a:xfrm>
            <a:off x="1400840" y="1804447"/>
            <a:ext cx="6429883" cy="461665"/>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dirty="0">
                <a:latin typeface="Times New Roman" panose="02020603050405020304" pitchFamily="18" charset="0"/>
                <a:cs typeface="Times New Roman" panose="02020603050405020304" pitchFamily="18" charset="0"/>
              </a:rPr>
              <a:t>Department of Computer Systems Engineering</a:t>
            </a:r>
            <a:endParaRPr lang="fr-FR" sz="2400" dirty="0">
              <a:latin typeface="Times New Roman" panose="02020603050405020304" pitchFamily="18" charset="0"/>
              <a:cs typeface="Times New Roman" panose="02020603050405020304" pitchFamily="18" charset="0"/>
            </a:endParaRPr>
          </a:p>
        </p:txBody>
      </p:sp>
      <p:sp>
        <p:nvSpPr>
          <p:cNvPr id="25" name="ZoneTexte 16"/>
          <p:cNvSpPr txBox="1"/>
          <p:nvPr/>
        </p:nvSpPr>
        <p:spPr>
          <a:xfrm>
            <a:off x="2349342" y="5083960"/>
            <a:ext cx="4600764" cy="523220"/>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800" b="1" dirty="0" err="1">
                <a:latin typeface="Arial" panose="020B0604020202020204" pitchFamily="34" charset="0"/>
                <a:cs typeface="Arial" panose="020B0604020202020204" pitchFamily="34" charset="0"/>
              </a:rPr>
              <a:t>Dr</a:t>
            </a:r>
            <a:r>
              <a:rPr lang="en-US" sz="2800" b="1" dirty="0" err="1">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.BOUMEDJOUT</a:t>
            </a:r>
            <a:r>
              <a:rPr lang="en-US" sz="28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 </a:t>
            </a:r>
            <a:r>
              <a:rPr lang="en-US" sz="28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AMAL</a:t>
            </a:r>
            <a:endParaRPr lang="en-US" sz="28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66382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676656" y="521208"/>
            <a:ext cx="7799832" cy="1357377"/>
          </a:xfrm>
        </p:spPr>
        <p:txBody>
          <a:bodyPr>
            <a:noAutofit/>
          </a:bodyPr>
          <a:lstStyle/>
          <a:p>
            <a:pPr algn="ctr"/>
            <a:r>
              <a:rPr lang="en-US" sz="4400" b="1" dirty="0">
                <a:solidFill>
                  <a:schemeClr val="tx1"/>
                </a:solidFill>
                <a:latin typeface="Arial" panose="020B0604020202020204" pitchFamily="34" charset="0"/>
                <a:cs typeface="Arial" panose="020B0604020202020204" pitchFamily="34" charset="0"/>
              </a:rPr>
              <a:t>Layer 1: Electronics and Signaling</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676656" y="2423160"/>
            <a:ext cx="7799832" cy="2916936"/>
          </a:xfrm>
        </p:spPr>
        <p:txBody>
          <a:bodyPr>
            <a:normAutofit/>
          </a:bodyPr>
          <a:lstStyle/>
          <a:p>
            <a:pPr marL="0" indent="0" algn="just">
              <a:lnSpc>
                <a:spcPct val="100000"/>
              </a:lnSpc>
              <a:spcBef>
                <a:spcPts val="0"/>
              </a:spcBef>
              <a:spcAft>
                <a:spcPts val="0"/>
              </a:spcAft>
              <a:buClr>
                <a:srgbClr val="7030A0"/>
              </a:buClr>
              <a:buNone/>
            </a:pPr>
            <a:r>
              <a:rPr lang="en-US" sz="2800" dirty="0">
                <a:solidFill>
                  <a:schemeClr val="tx1"/>
                </a:solidFill>
                <a:latin typeface="Arial" panose="020B0604020202020204" pitchFamily="34" charset="0"/>
                <a:cs typeface="Arial" panose="020B0604020202020204" pitchFamily="34" charset="0"/>
              </a:rPr>
              <a:t>A digital signal is another category of signal and is defined by the following characteristics</a:t>
            </a:r>
            <a:r>
              <a:rPr lang="en-US" sz="2800" dirty="0" smtClean="0">
                <a:solidFill>
                  <a:schemeClr val="tx1"/>
                </a:solidFill>
                <a:latin typeface="Arial" panose="020B0604020202020204" pitchFamily="34" charset="0"/>
                <a:cs typeface="Arial" panose="020B0604020202020204" pitchFamily="34" charset="0"/>
              </a:rPr>
              <a:t>:</a:t>
            </a:r>
          </a:p>
          <a:p>
            <a:pPr lvl="3" algn="just">
              <a:lnSpc>
                <a:spcPct val="100000"/>
              </a:lnSpc>
              <a:spcBef>
                <a:spcPts val="600"/>
              </a:spcBef>
              <a:spcAft>
                <a:spcPts val="0"/>
              </a:spcAft>
              <a:buClr>
                <a:srgbClr val="7030A0"/>
              </a:buClr>
              <a:buFont typeface="Wingdings" panose="05000000000000000000" pitchFamily="2" charset="2"/>
              <a:buChar char="Ø"/>
            </a:pPr>
            <a:r>
              <a:rPr lang="en-US" sz="2800" dirty="0" smtClean="0">
                <a:solidFill>
                  <a:schemeClr val="tx1"/>
                </a:solidFill>
                <a:latin typeface="Arial" panose="020B0604020202020204" pitchFamily="34" charset="0"/>
                <a:cs typeface="Arial" panose="020B0604020202020204" pitchFamily="34" charset="0"/>
              </a:rPr>
              <a:t>Its </a:t>
            </a:r>
            <a:r>
              <a:rPr lang="en-US" sz="2800" dirty="0">
                <a:solidFill>
                  <a:schemeClr val="tx1"/>
                </a:solidFill>
                <a:latin typeface="Arial" panose="020B0604020202020204" pitchFamily="34" charset="0"/>
                <a:cs typeface="Arial" panose="020B0604020202020204" pitchFamily="34" charset="0"/>
              </a:rPr>
              <a:t>voltage-time representation is discontinuous or step-based</a:t>
            </a:r>
            <a:r>
              <a:rPr lang="en-US" sz="2800" dirty="0" smtClean="0">
                <a:solidFill>
                  <a:schemeClr val="tx1"/>
                </a:solidFill>
                <a:latin typeface="Arial" panose="020B0604020202020204" pitchFamily="34" charset="0"/>
                <a:cs typeface="Arial" panose="020B0604020202020204" pitchFamily="34" charset="0"/>
              </a:rPr>
              <a:t>.</a:t>
            </a:r>
          </a:p>
          <a:p>
            <a:pPr lvl="3" algn="just">
              <a:lnSpc>
                <a:spcPct val="100000"/>
              </a:lnSpc>
              <a:spcBef>
                <a:spcPts val="600"/>
              </a:spcBef>
              <a:spcAft>
                <a:spcPts val="0"/>
              </a:spcAft>
              <a:buClr>
                <a:srgbClr val="7030A0"/>
              </a:buClr>
              <a:buFont typeface="Wingdings" panose="05000000000000000000" pitchFamily="2" charset="2"/>
              <a:buChar char="Ø"/>
            </a:pPr>
            <a:r>
              <a:rPr lang="en-US" sz="2800" dirty="0">
                <a:solidFill>
                  <a:schemeClr val="tx1"/>
                </a:solidFill>
                <a:latin typeface="Arial" panose="020B0604020202020204" pitchFamily="34" charset="0"/>
                <a:cs typeface="Arial" panose="020B0604020202020204" pitchFamily="34" charset="0"/>
              </a:rPr>
              <a:t>It is mainly associated with technological systems rather than natural phenomena.</a:t>
            </a:r>
            <a:endParaRPr lang="en-US" sz="2800" dirty="0" smtClean="0">
              <a:solidFill>
                <a:schemeClr val="tx1"/>
              </a:solidFill>
              <a:latin typeface="Arial" panose="020B0604020202020204" pitchFamily="34" charset="0"/>
              <a:cs typeface="Arial" panose="020B0604020202020204" pitchFamily="34" charset="0"/>
            </a:endParaRPr>
          </a:p>
          <a:p>
            <a:pPr marL="0" indent="0" algn="just">
              <a:lnSpc>
                <a:spcPct val="100000"/>
              </a:lnSpc>
              <a:spcAft>
                <a:spcPts val="1200"/>
              </a:spcAft>
              <a:buClr>
                <a:srgbClr val="7030A0"/>
              </a:buClr>
              <a:buNone/>
            </a:pPr>
            <a:endParaRPr lang="fr-FR"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27656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365759" y="900176"/>
            <a:ext cx="8641080" cy="965200"/>
          </a:xfrm>
        </p:spPr>
        <p:txBody>
          <a:bodyPr>
            <a:normAutofit fontScale="90000"/>
          </a:bodyPr>
          <a:lstStyle/>
          <a:p>
            <a:pPr algn="ctr"/>
            <a:r>
              <a:rPr lang="en-US" b="1" dirty="0">
                <a:solidFill>
                  <a:schemeClr val="tx1"/>
                </a:solidFill>
                <a:latin typeface="Arial" panose="020B0604020202020204" pitchFamily="34" charset="0"/>
                <a:cs typeface="Arial" panose="020B0604020202020204" pitchFamily="34" charset="0"/>
              </a:rPr>
              <a:t>Layer 1: Electronics and Signaling</a:t>
            </a:r>
            <a:endParaRPr lang="fr-FR" dirty="0">
              <a:solidFill>
                <a:schemeClr val="tx1"/>
              </a:solidFill>
            </a:endParaRPr>
          </a:p>
        </p:txBody>
      </p:sp>
      <p:sp>
        <p:nvSpPr>
          <p:cNvPr id="3" name="Espace réservé du contenu 2"/>
          <p:cNvSpPr>
            <a:spLocks noGrp="1"/>
          </p:cNvSpPr>
          <p:nvPr>
            <p:ph idx="1"/>
          </p:nvPr>
        </p:nvSpPr>
        <p:spPr>
          <a:xfrm>
            <a:off x="914398" y="2403518"/>
            <a:ext cx="7543801" cy="2543386"/>
          </a:xfrm>
        </p:spPr>
        <p:txBody>
          <a:bodyPr>
            <a:normAutofit lnSpcReduction="10000"/>
          </a:bodyPr>
          <a:lstStyle/>
          <a:p>
            <a:pPr marL="0" indent="0" algn="just">
              <a:lnSpc>
                <a:spcPct val="100000"/>
              </a:lnSpc>
              <a:buClr>
                <a:srgbClr val="7030A0"/>
              </a:buClr>
              <a:buNone/>
            </a:pPr>
            <a:r>
              <a:rPr lang="en-US" sz="2800" dirty="0">
                <a:solidFill>
                  <a:schemeClr val="tx1"/>
                </a:solidFill>
                <a:latin typeface="Arial" panose="020B0604020202020204" pitchFamily="34" charset="0"/>
                <a:cs typeface="Arial" panose="020B0604020202020204" pitchFamily="34" charset="0"/>
              </a:rPr>
              <a:t>In digital signals, the amplitude remains fixed, but the pulse width and frequency can </a:t>
            </a:r>
            <a:r>
              <a:rPr lang="en-US" sz="2800" dirty="0" smtClean="0">
                <a:solidFill>
                  <a:schemeClr val="tx1"/>
                </a:solidFill>
                <a:latin typeface="Arial" panose="020B0604020202020204" pitchFamily="34" charset="0"/>
                <a:cs typeface="Arial" panose="020B0604020202020204" pitchFamily="34" charset="0"/>
              </a:rPr>
              <a:t>change. Signals </a:t>
            </a:r>
            <a:r>
              <a:rPr lang="en-US" sz="2800" dirty="0">
                <a:solidFill>
                  <a:schemeClr val="tx1"/>
                </a:solidFill>
                <a:latin typeface="Arial" panose="020B0604020202020204" pitchFamily="34" charset="0"/>
                <a:cs typeface="Arial" panose="020B0604020202020204" pitchFamily="34" charset="0"/>
              </a:rPr>
              <a:t>generated by modern digital devices are similar to a square wave, moving almost instantly from a low-voltage level to a high-voltage level without any oscillation.</a:t>
            </a:r>
          </a:p>
          <a:p>
            <a:pPr marL="0" indent="0" algn="just">
              <a:lnSpc>
                <a:spcPct val="100000"/>
              </a:lnSpc>
              <a:buClr>
                <a:srgbClr val="7030A0"/>
              </a:buClr>
              <a:buNone/>
            </a:pPr>
            <a:endParaRPr lang="fr-F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39301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794004" y="448056"/>
            <a:ext cx="7379208" cy="1123697"/>
          </a:xfrm>
        </p:spPr>
        <p:txBody>
          <a:bodyPr>
            <a:normAutofit fontScale="90000"/>
          </a:bodyPr>
          <a:lstStyle/>
          <a:p>
            <a:pPr algn="ctr"/>
            <a:r>
              <a:rPr lang="en-US" sz="4400" b="1" dirty="0">
                <a:solidFill>
                  <a:schemeClr val="tx1"/>
                </a:solidFill>
                <a:latin typeface="Arial" panose="020B0604020202020204" pitchFamily="34" charset="0"/>
                <a:cs typeface="Arial" panose="020B0604020202020204" pitchFamily="34" charset="0"/>
              </a:rPr>
              <a:t>Layer 1: Electronics and Signaling</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794004" y="1673352"/>
            <a:ext cx="7563612" cy="4745736"/>
          </a:xfrm>
        </p:spPr>
        <p:txBody>
          <a:bodyPr>
            <a:noAutofit/>
          </a:bodyPr>
          <a:lstStyle/>
          <a:p>
            <a:pPr marL="0" indent="0" algn="just">
              <a:lnSpc>
                <a:spcPct val="120000"/>
              </a:lnSpc>
              <a:spcAft>
                <a:spcPts val="600"/>
              </a:spcAft>
              <a:buClr>
                <a:srgbClr val="7030A0"/>
              </a:buClr>
              <a:buNone/>
            </a:pPr>
            <a:r>
              <a:rPr lang="en-US" sz="2400" dirty="0">
                <a:solidFill>
                  <a:schemeClr val="tx1"/>
                </a:solidFill>
                <a:latin typeface="Arial" panose="020B0604020202020204" pitchFamily="34" charset="0"/>
                <a:cs typeface="Arial" panose="020B0604020202020204" pitchFamily="34" charset="0"/>
              </a:rPr>
              <a:t>Modern computer networks rely more and more on digital systems. </a:t>
            </a:r>
            <a:endParaRPr lang="en-US" sz="2400" dirty="0" smtClean="0">
              <a:solidFill>
                <a:schemeClr val="tx1"/>
              </a:solidFill>
              <a:latin typeface="Arial" panose="020B0604020202020204" pitchFamily="34" charset="0"/>
              <a:cs typeface="Arial" panose="020B0604020202020204" pitchFamily="34" charset="0"/>
            </a:endParaRPr>
          </a:p>
          <a:p>
            <a:pPr marL="0" indent="0" algn="just">
              <a:lnSpc>
                <a:spcPct val="120000"/>
              </a:lnSpc>
              <a:spcBef>
                <a:spcPts val="0"/>
              </a:spcBef>
              <a:spcAft>
                <a:spcPts val="600"/>
              </a:spcAft>
              <a:buClr>
                <a:srgbClr val="7030A0"/>
              </a:buClr>
              <a:buNone/>
            </a:pPr>
            <a:r>
              <a:rPr lang="en-US" sz="2400" dirty="0" smtClean="0">
                <a:solidFill>
                  <a:schemeClr val="tx1"/>
                </a:solidFill>
                <a:latin typeface="Arial" panose="020B0604020202020204" pitchFamily="34" charset="0"/>
                <a:cs typeface="Arial" panose="020B0604020202020204" pitchFamily="34" charset="0"/>
              </a:rPr>
              <a:t>The </a:t>
            </a:r>
            <a:r>
              <a:rPr lang="en-US" sz="2400" dirty="0">
                <a:solidFill>
                  <a:schemeClr val="tx1"/>
                </a:solidFill>
                <a:latin typeface="Arial" panose="020B0604020202020204" pitchFamily="34" charset="0"/>
                <a:cs typeface="Arial" panose="020B0604020202020204" pitchFamily="34" charset="0"/>
              </a:rPr>
              <a:t>fundamental element of information is a binary symbol, called a bit or pulse. In electrical transmission media, a bit is an electrical signal used to represent the binary digits 1 and 0. A binary 0 may correspond to a voltage level such as 0 volts, while a binary 1 may correspond to +5 volts. These signals can also represent more complex data. Reference signal grounding is an essential concept for all network media that transmit messages using voltage.</a:t>
            </a:r>
          </a:p>
        </p:txBody>
      </p:sp>
    </p:spTree>
    <p:extLst>
      <p:ext uri="{BB962C8B-B14F-4D97-AF65-F5344CB8AC3E}">
        <p14:creationId xmlns:p14="http://schemas.microsoft.com/office/powerpoint/2010/main" val="21094720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603504" y="658368"/>
            <a:ext cx="8019288" cy="1188720"/>
          </a:xfrm>
        </p:spPr>
        <p:txBody>
          <a:bodyPr>
            <a:normAutofit fontScale="90000"/>
          </a:bodyPr>
          <a:lstStyle/>
          <a:p>
            <a:pPr algn="ctr"/>
            <a:r>
              <a:rPr lang="en-US" sz="4400" b="1" dirty="0">
                <a:solidFill>
                  <a:schemeClr val="tx1"/>
                </a:solidFill>
                <a:latin typeface="Arial" panose="020B0604020202020204" pitchFamily="34" charset="0"/>
                <a:cs typeface="Arial" panose="020B0604020202020204" pitchFamily="34" charset="0"/>
              </a:rPr>
              <a:t>Layer 1: Electronics and Signaling</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603504" y="2176272"/>
            <a:ext cx="8019288" cy="3977640"/>
          </a:xfrm>
        </p:spPr>
        <p:txBody>
          <a:bodyPr>
            <a:normAutofit/>
          </a:bodyPr>
          <a:lstStyle/>
          <a:p>
            <a:pPr marL="0" indent="0" algn="just">
              <a:lnSpc>
                <a:spcPct val="120000"/>
              </a:lnSpc>
              <a:buClr>
                <a:srgbClr val="7030A0"/>
              </a:buClr>
              <a:buNone/>
            </a:pPr>
            <a:r>
              <a:rPr lang="en-US" sz="3600" dirty="0">
                <a:solidFill>
                  <a:schemeClr val="tx1"/>
                </a:solidFill>
                <a:latin typeface="Arial" panose="020B0604020202020204" pitchFamily="34" charset="0"/>
                <a:cs typeface="Arial" panose="020B0604020202020204" pitchFamily="34" charset="0"/>
              </a:rPr>
              <a:t>In optical signaling, a binary 0 indicates low light intensity or no light at all(darkness</a:t>
            </a:r>
            <a:r>
              <a:rPr lang="en-US" sz="3600" dirty="0" smtClean="0">
                <a:solidFill>
                  <a:schemeClr val="tx1"/>
                </a:solidFill>
                <a:latin typeface="Arial" panose="020B0604020202020204" pitchFamily="34" charset="0"/>
                <a:cs typeface="Arial" panose="020B0604020202020204" pitchFamily="34" charset="0"/>
              </a:rPr>
              <a:t>), while </a:t>
            </a:r>
            <a:r>
              <a:rPr lang="en-US" sz="3600" dirty="0">
                <a:solidFill>
                  <a:schemeClr val="tx1"/>
                </a:solidFill>
                <a:latin typeface="Arial" panose="020B0604020202020204" pitchFamily="34" charset="0"/>
                <a:cs typeface="Arial" panose="020B0604020202020204" pitchFamily="34" charset="0"/>
              </a:rPr>
              <a:t>a binary 1 indicates a higher light intensity or more complex light patterns.</a:t>
            </a:r>
            <a:endParaRPr lang="fr-FR" sz="36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88373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757936" y="676656"/>
            <a:ext cx="7699248" cy="1087120"/>
          </a:xfrm>
        </p:spPr>
        <p:txBody>
          <a:bodyPr>
            <a:normAutofit fontScale="90000"/>
          </a:bodyPr>
          <a:lstStyle/>
          <a:p>
            <a:pPr algn="ctr"/>
            <a:r>
              <a:rPr lang="en-US" sz="4400" b="1" dirty="0">
                <a:solidFill>
                  <a:schemeClr val="tx1"/>
                </a:solidFill>
                <a:latin typeface="Arial" panose="020B0604020202020204" pitchFamily="34" charset="0"/>
                <a:cs typeface="Arial" panose="020B0604020202020204" pitchFamily="34" charset="0"/>
              </a:rPr>
              <a:t>Layer 1: Electronics and Signaling</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757936" y="2395728"/>
            <a:ext cx="7699248" cy="3657600"/>
          </a:xfrm>
        </p:spPr>
        <p:txBody>
          <a:bodyPr>
            <a:normAutofit/>
          </a:bodyPr>
          <a:lstStyle/>
          <a:p>
            <a:pPr marL="0" indent="0" algn="just">
              <a:lnSpc>
                <a:spcPct val="100000"/>
              </a:lnSpc>
              <a:spcAft>
                <a:spcPts val="600"/>
              </a:spcAft>
              <a:buClr>
                <a:srgbClr val="7030A0"/>
              </a:buClr>
              <a:buNone/>
            </a:pPr>
            <a:r>
              <a:rPr lang="en-US" sz="3500" dirty="0">
                <a:solidFill>
                  <a:schemeClr val="tx1"/>
                </a:solidFill>
                <a:latin typeface="Arial" panose="020B0604020202020204" pitchFamily="34" charset="0"/>
                <a:cs typeface="Arial" panose="020B0604020202020204" pitchFamily="34" charset="0"/>
              </a:rPr>
              <a:t>In wireless signaling, a binary 0 can be represented by a brief wave burst, whereas a binary 1 can be represented by a longer wave burst.</a:t>
            </a:r>
            <a:endParaRPr lang="fr-FR" sz="35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17372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90448"/>
            <a:ext cx="8257032" cy="944880"/>
          </a:xfrm>
        </p:spPr>
        <p:txBody>
          <a:bodyPr>
            <a:normAutofit fontScale="90000"/>
          </a:bodyPr>
          <a:lstStyle/>
          <a:p>
            <a:pPr algn="ctr"/>
            <a:r>
              <a:rPr lang="en-US" sz="4400" b="1" dirty="0">
                <a:solidFill>
                  <a:schemeClr val="tx1"/>
                </a:solidFill>
                <a:latin typeface="Arial" panose="020B0604020202020204" pitchFamily="34" charset="0"/>
                <a:cs typeface="Arial" panose="020B0604020202020204" pitchFamily="34" charset="0"/>
              </a:rPr>
              <a:t>Layer 1: Electronics and Signaling</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04672" y="2121408"/>
            <a:ext cx="7562088" cy="3410712"/>
          </a:xfrm>
        </p:spPr>
        <p:txBody>
          <a:bodyPr>
            <a:noAutofit/>
          </a:bodyPr>
          <a:lstStyle/>
          <a:p>
            <a:pPr algn="just">
              <a:lnSpc>
                <a:spcPct val="100000"/>
              </a:lnSpc>
              <a:spcBef>
                <a:spcPts val="0"/>
              </a:spcBef>
              <a:spcAft>
                <a:spcPts val="600"/>
              </a:spcAft>
            </a:pPr>
            <a:r>
              <a:rPr lang="en-US" sz="2800" dirty="0">
                <a:solidFill>
                  <a:schemeClr val="tx1"/>
                </a:solidFill>
                <a:latin typeface="Arial" panose="020B0604020202020204" pitchFamily="34" charset="0"/>
                <a:cs typeface="Arial" panose="020B0604020202020204" pitchFamily="34" charset="0"/>
              </a:rPr>
              <a:t>There are six factors that can affect a bit</a:t>
            </a:r>
            <a:r>
              <a:rPr lang="en-US" sz="2800" dirty="0" smtClean="0">
                <a:solidFill>
                  <a:schemeClr val="tx1"/>
                </a:solidFill>
                <a:latin typeface="Arial" panose="020B0604020202020204" pitchFamily="34" charset="0"/>
                <a:cs typeface="Arial" panose="020B0604020202020204" pitchFamily="34" charset="0"/>
              </a:rPr>
              <a:t>:</a:t>
            </a:r>
          </a:p>
          <a:p>
            <a:pPr lvl="3" algn="just">
              <a:lnSpc>
                <a:spcPct val="100000"/>
              </a:lnSpc>
              <a:spcBef>
                <a:spcPts val="0"/>
              </a:spcBef>
              <a:spcAft>
                <a:spcPts val="600"/>
              </a:spcAft>
              <a:buClr>
                <a:srgbClr val="8D42C6"/>
              </a:buClr>
              <a:buFont typeface="Wingdings" panose="05000000000000000000" pitchFamily="2" charset="2"/>
              <a:buChar char="Ø"/>
            </a:pPr>
            <a:r>
              <a:rPr lang="en-US" sz="2800" dirty="0" smtClean="0">
                <a:solidFill>
                  <a:schemeClr val="tx1"/>
                </a:solidFill>
                <a:latin typeface="Arial" panose="020B0604020202020204" pitchFamily="34" charset="0"/>
                <a:cs typeface="Arial" panose="020B0604020202020204" pitchFamily="34" charset="0"/>
              </a:rPr>
              <a:t>Propagation</a:t>
            </a:r>
          </a:p>
          <a:p>
            <a:pPr lvl="3" algn="just">
              <a:lnSpc>
                <a:spcPct val="100000"/>
              </a:lnSpc>
              <a:spcBef>
                <a:spcPts val="0"/>
              </a:spcBef>
              <a:spcAft>
                <a:spcPts val="600"/>
              </a:spcAft>
              <a:buClr>
                <a:srgbClr val="8D42C6"/>
              </a:buClr>
              <a:buFont typeface="Wingdings" panose="05000000000000000000" pitchFamily="2" charset="2"/>
              <a:buChar char="Ø"/>
            </a:pPr>
            <a:r>
              <a:rPr lang="en-US" sz="2800" dirty="0" smtClean="0">
                <a:solidFill>
                  <a:schemeClr val="tx1"/>
                </a:solidFill>
                <a:latin typeface="Arial" panose="020B0604020202020204" pitchFamily="34" charset="0"/>
                <a:cs typeface="Arial" panose="020B0604020202020204" pitchFamily="34" charset="0"/>
              </a:rPr>
              <a:t>Attenuation</a:t>
            </a:r>
          </a:p>
          <a:p>
            <a:pPr lvl="3" algn="just">
              <a:lnSpc>
                <a:spcPct val="100000"/>
              </a:lnSpc>
              <a:spcBef>
                <a:spcPts val="0"/>
              </a:spcBef>
              <a:spcAft>
                <a:spcPts val="600"/>
              </a:spcAft>
              <a:buClr>
                <a:srgbClr val="8D42C6"/>
              </a:buClr>
              <a:buFont typeface="Wingdings" panose="05000000000000000000" pitchFamily="2" charset="2"/>
              <a:buChar char="Ø"/>
            </a:pPr>
            <a:r>
              <a:rPr lang="en-US" sz="2800" dirty="0" smtClean="0">
                <a:solidFill>
                  <a:schemeClr val="tx1"/>
                </a:solidFill>
                <a:latin typeface="Arial" panose="020B0604020202020204" pitchFamily="34" charset="0"/>
                <a:cs typeface="Arial" panose="020B0604020202020204" pitchFamily="34" charset="0"/>
              </a:rPr>
              <a:t>Reflection</a:t>
            </a:r>
          </a:p>
          <a:p>
            <a:pPr lvl="3" algn="just">
              <a:lnSpc>
                <a:spcPct val="100000"/>
              </a:lnSpc>
              <a:spcBef>
                <a:spcPts val="0"/>
              </a:spcBef>
              <a:spcAft>
                <a:spcPts val="600"/>
              </a:spcAft>
              <a:buClr>
                <a:srgbClr val="8D42C6"/>
              </a:buClr>
              <a:buFont typeface="Wingdings" panose="05000000000000000000" pitchFamily="2" charset="2"/>
              <a:buChar char="Ø"/>
            </a:pPr>
            <a:r>
              <a:rPr lang="en-US" sz="2800" dirty="0" smtClean="0">
                <a:solidFill>
                  <a:schemeClr val="tx1"/>
                </a:solidFill>
                <a:latin typeface="Arial" panose="020B0604020202020204" pitchFamily="34" charset="0"/>
                <a:cs typeface="Arial" panose="020B0604020202020204" pitchFamily="34" charset="0"/>
              </a:rPr>
              <a:t>Noise</a:t>
            </a:r>
          </a:p>
          <a:p>
            <a:pPr lvl="3" algn="just">
              <a:lnSpc>
                <a:spcPct val="100000"/>
              </a:lnSpc>
              <a:spcBef>
                <a:spcPts val="0"/>
              </a:spcBef>
              <a:spcAft>
                <a:spcPts val="600"/>
              </a:spcAft>
              <a:buClr>
                <a:srgbClr val="8D42C6"/>
              </a:buClr>
              <a:buFont typeface="Wingdings" panose="05000000000000000000" pitchFamily="2" charset="2"/>
              <a:buChar char="Ø"/>
            </a:pPr>
            <a:r>
              <a:rPr lang="en-US" sz="2800" dirty="0" smtClean="0">
                <a:solidFill>
                  <a:schemeClr val="tx1"/>
                </a:solidFill>
                <a:latin typeface="Arial" panose="020B0604020202020204" pitchFamily="34" charset="0"/>
                <a:cs typeface="Arial" panose="020B0604020202020204" pitchFamily="34" charset="0"/>
              </a:rPr>
              <a:t>Synchronization issues Collisions</a:t>
            </a:r>
            <a:endParaRPr lang="fr-FR"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64607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905256" y="758952"/>
            <a:ext cx="7287768" cy="1208024"/>
          </a:xfrm>
        </p:spPr>
        <p:txBody>
          <a:bodyPr>
            <a:normAutofit fontScale="90000"/>
          </a:bodyPr>
          <a:lstStyle/>
          <a:p>
            <a:pPr algn="ctr"/>
            <a:r>
              <a:rPr lang="en-US" sz="4400" b="1" dirty="0">
                <a:solidFill>
                  <a:schemeClr val="tx1"/>
                </a:solidFill>
                <a:latin typeface="Arial" panose="020B0604020202020204" pitchFamily="34" charset="0"/>
                <a:cs typeface="Arial" panose="020B0604020202020204" pitchFamily="34" charset="0"/>
              </a:rPr>
              <a:t>Layer 1: Electronics and Signaling</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905256" y="2450592"/>
            <a:ext cx="7287768" cy="3081528"/>
          </a:xfrm>
        </p:spPr>
        <p:txBody>
          <a:bodyPr>
            <a:normAutofit lnSpcReduction="10000"/>
          </a:bodyPr>
          <a:lstStyle/>
          <a:p>
            <a:pPr algn="just">
              <a:lnSpc>
                <a:spcPct val="110000"/>
              </a:lnSpc>
            </a:pPr>
            <a:r>
              <a:rPr lang="en-US" sz="2400" dirty="0" smtClean="0">
                <a:solidFill>
                  <a:schemeClr val="tx1"/>
                </a:solidFill>
                <a:latin typeface="Arial" panose="020B0604020202020204" pitchFamily="34" charset="0"/>
                <a:cs typeface="Arial" panose="020B0604020202020204" pitchFamily="34" charset="0"/>
              </a:rPr>
              <a:t>propagation </a:t>
            </a:r>
            <a:r>
              <a:rPr lang="en-US" sz="2400" dirty="0">
                <a:solidFill>
                  <a:schemeClr val="tx1"/>
                </a:solidFill>
                <a:latin typeface="Arial" panose="020B0604020202020204" pitchFamily="34" charset="0"/>
                <a:cs typeface="Arial" panose="020B0604020202020204" pitchFamily="34" charset="0"/>
              </a:rPr>
              <a:t>means transmission. When a network interface sends an electrical voltage or a light pulse through a physical medium, the square pulse, made of waves, moves along that medium. Propagation describes how a quantity of energy that represents a bit travels from one location to another. The propagation speed depends on the medium material, its physical structure, and the pulse frequency.</a:t>
            </a:r>
          </a:p>
        </p:txBody>
      </p:sp>
    </p:spTree>
    <p:extLst>
      <p:ext uri="{BB962C8B-B14F-4D97-AF65-F5344CB8AC3E}">
        <p14:creationId xmlns:p14="http://schemas.microsoft.com/office/powerpoint/2010/main" val="1741918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55448" y="727721"/>
            <a:ext cx="8988552" cy="833120"/>
          </a:xfrm>
        </p:spPr>
        <p:txBody>
          <a:bodyPr>
            <a:normAutofit fontScale="90000"/>
          </a:bodyPr>
          <a:lstStyle/>
          <a:p>
            <a:pPr algn="ctr"/>
            <a:r>
              <a:rPr lang="en-US" sz="4400" b="1" dirty="0">
                <a:solidFill>
                  <a:schemeClr val="tx1"/>
                </a:solidFill>
                <a:latin typeface="Arial" panose="020B0604020202020204" pitchFamily="34" charset="0"/>
                <a:cs typeface="Arial" panose="020B0604020202020204" pitchFamily="34" charset="0"/>
              </a:rPr>
              <a:t>Layer 1: Electronics and Signaling</a:t>
            </a:r>
            <a:endParaRPr lang="fr-FR" sz="4400" dirty="0"/>
          </a:p>
        </p:txBody>
      </p:sp>
      <p:sp>
        <p:nvSpPr>
          <p:cNvPr id="4" name="Rectangle 3"/>
          <p:cNvSpPr txBox="1">
            <a:spLocks noChangeArrowheads="1"/>
          </p:cNvSpPr>
          <p:nvPr/>
        </p:nvSpPr>
        <p:spPr>
          <a:xfrm>
            <a:off x="438150" y="2015258"/>
            <a:ext cx="8229600" cy="4525963"/>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100000"/>
              </a:lnSpc>
              <a:buFontTx/>
              <a:buNone/>
            </a:pPr>
            <a:r>
              <a:rPr lang="en-US" sz="2800" dirty="0">
                <a:solidFill>
                  <a:schemeClr val="tx1"/>
                </a:solidFill>
                <a:latin typeface="Arial" panose="020B0604020202020204" pitchFamily="34" charset="0"/>
                <a:cs typeface="Arial" panose="020B0604020202020204" pitchFamily="34" charset="0"/>
              </a:rPr>
              <a:t>Attenuation is the loss of signal strength. It may occur when a cable extends beyond its maximum length. a voltage signal carrying one bit loses amplitude as energy is dissipated into the cable. Although using high-quality </a:t>
            </a:r>
            <a:r>
              <a:rPr lang="en-US" sz="2800" dirty="0" smtClean="0">
                <a:solidFill>
                  <a:schemeClr val="tx1"/>
                </a:solidFill>
                <a:latin typeface="Arial" panose="020B0604020202020204" pitchFamily="34" charset="0"/>
                <a:cs typeface="Arial" panose="020B0604020202020204" pitchFamily="34" charset="0"/>
              </a:rPr>
              <a:t>materials, (such </a:t>
            </a:r>
            <a:r>
              <a:rPr lang="en-US" sz="2800" dirty="0">
                <a:solidFill>
                  <a:schemeClr val="tx1"/>
                </a:solidFill>
                <a:latin typeface="Arial" panose="020B0604020202020204" pitchFamily="34" charset="0"/>
                <a:cs typeface="Arial" panose="020B0604020202020204" pitchFamily="34" charset="0"/>
              </a:rPr>
              <a:t>as copper rather than </a:t>
            </a:r>
            <a:r>
              <a:rPr lang="en-US" sz="2800" dirty="0" smtClean="0">
                <a:solidFill>
                  <a:schemeClr val="tx1"/>
                </a:solidFill>
                <a:latin typeface="Arial" panose="020B0604020202020204" pitchFamily="34" charset="0"/>
                <a:cs typeface="Arial" panose="020B0604020202020204" pitchFamily="34" charset="0"/>
              </a:rPr>
              <a:t>carbon</a:t>
            </a:r>
            <a:r>
              <a:rPr lang="en-US" sz="2800" dirty="0">
                <a:solidFill>
                  <a:schemeClr val="tx1"/>
                </a:solidFill>
                <a:latin typeface="Arial" panose="020B0604020202020204" pitchFamily="34" charset="0"/>
                <a:cs typeface="Arial" panose="020B0604020202020204" pitchFamily="34" charset="0"/>
              </a:rPr>
              <a:t>) and appropriate cable design can reduce electrical attenuation, some loss is inevitable due to electrical resistance.</a:t>
            </a:r>
            <a:endParaRPr lang="fr-FR" sz="2800" dirty="0">
              <a:solidFill>
                <a:schemeClr val="tx1"/>
              </a:solidFill>
              <a:latin typeface="Arial" panose="020B0604020202020204" pitchFamily="34" charset="0"/>
              <a:cs typeface="Arial" panose="020B0604020202020204" pitchFamily="34" charset="0"/>
            </a:endParaRPr>
          </a:p>
        </p:txBody>
      </p:sp>
      <p:sp>
        <p:nvSpPr>
          <p:cNvPr id="6" name="Text Box 5"/>
          <p:cNvSpPr txBox="1">
            <a:spLocks noChangeArrowheads="1"/>
          </p:cNvSpPr>
          <p:nvPr/>
        </p:nvSpPr>
        <p:spPr bwMode="auto">
          <a:xfrm>
            <a:off x="844550" y="2133600"/>
            <a:ext cx="7416800"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20000"/>
              </a:spcBef>
            </a:pPr>
            <a:r>
              <a:rPr lang="en-US" sz="2400" dirty="0">
                <a:latin typeface="Arial" panose="020B0604020202020204" pitchFamily="34" charset="0"/>
                <a:cs typeface="Arial" panose="020B0604020202020204" pitchFamily="34" charset="0"/>
              </a:rPr>
              <a:t>Optical signals may also lose strength due to attenuation. </a:t>
            </a:r>
            <a:r>
              <a:rPr lang="en-US" sz="2400" dirty="0" smtClean="0">
                <a:latin typeface="Arial" panose="020B0604020202020204" pitchFamily="34" charset="0"/>
                <a:cs typeface="Arial" panose="020B0604020202020204" pitchFamily="34" charset="0"/>
              </a:rPr>
              <a:t>as </a:t>
            </a:r>
            <a:r>
              <a:rPr lang="en-US" sz="2400" dirty="0">
                <a:latin typeface="Arial" panose="020B0604020202020204" pitchFamily="34" charset="0"/>
                <a:cs typeface="Arial" panose="020B0604020202020204" pitchFamily="34" charset="0"/>
              </a:rPr>
              <a:t>a light pulse carrying one bit travels along an optical fiber, part of its light energy can be absorbed and lost within the fiber. Selecting the proper wavelength, or light color, can help minimize this loss. The use of single-mode or multimode fiber, as well as the type of glass used in the fiber, also plays a role in reducing attenuation. However, a certain amount of signal loss is unavoidable.</a:t>
            </a:r>
            <a:endParaRPr lang="fr-FR" sz="2400" dirty="0">
              <a:latin typeface="Arial" panose="020B0604020202020204" pitchFamily="34" charset="0"/>
              <a:cs typeface="Arial" panose="020B0604020202020204" pitchFamily="34" charset="0"/>
            </a:endParaRPr>
          </a:p>
        </p:txBody>
      </p:sp>
      <p:sp>
        <p:nvSpPr>
          <p:cNvPr id="7" name="Text Box 6"/>
          <p:cNvSpPr txBox="1">
            <a:spLocks noChangeArrowheads="1"/>
          </p:cNvSpPr>
          <p:nvPr/>
        </p:nvSpPr>
        <p:spPr bwMode="auto">
          <a:xfrm>
            <a:off x="1241425" y="2583085"/>
            <a:ext cx="7019925"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n-US" sz="2400" dirty="0">
                <a:latin typeface="Arial" panose="020B0604020202020204" pitchFamily="34" charset="0"/>
                <a:cs typeface="Arial" panose="020B0604020202020204" pitchFamily="34" charset="0"/>
              </a:rPr>
              <a:t>Radio and microwave transmissions are also affected by attenuation, as certain molecules in the atmosphere absorb and disperse these waves. This attenuation can impact network communication by limiting how far a message can travel.</a:t>
            </a: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3128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decel="50000" fill="hold">
                                          <p:stCondLst>
                                            <p:cond delay="0"/>
                                          </p:stCondLst>
                                        </p:cTn>
                                        <p:tgtEl>
                                          <p:spTgt spid="4">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4">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4">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4">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4">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4">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4">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 presetClass="exit" presetSubtype="16" fill="hold" grpId="1" nodeType="clickEffect">
                                  <p:stCondLst>
                                    <p:cond delay="0"/>
                                  </p:stCondLst>
                                  <p:childTnLst>
                                    <p:animEffect transition="out" filter="box(in)">
                                      <p:cBhvr>
                                        <p:cTn id="18" dur="500"/>
                                        <p:tgtEl>
                                          <p:spTgt spid="4">
                                            <p:txEl>
                                              <p:pRg st="0" end="0"/>
                                            </p:txEl>
                                          </p:spTgt>
                                        </p:tgtEl>
                                      </p:cBhvr>
                                    </p:animEffect>
                                    <p:set>
                                      <p:cBhvr>
                                        <p:cTn id="19" dur="1" fill="hold">
                                          <p:stCondLst>
                                            <p:cond delay="499"/>
                                          </p:stCondLst>
                                        </p:cTn>
                                        <p:tgtEl>
                                          <p:spTgt spid="4">
                                            <p:txEl>
                                              <p:pRg st="0" end="0"/>
                                            </p:txEl>
                                          </p:spTgt>
                                        </p:tgtEl>
                                        <p:attrNameLst>
                                          <p:attrName>style.visibility</p:attrName>
                                        </p:attrNameLst>
                                      </p:cBhvr>
                                      <p:to>
                                        <p:strVal val="hidden"/>
                                      </p:to>
                                    </p:set>
                                  </p:childTnLst>
                                </p:cTn>
                              </p:par>
                            </p:childTnLst>
                          </p:cTn>
                        </p:par>
                        <p:par>
                          <p:cTn id="20" fill="hold">
                            <p:stCondLst>
                              <p:cond delay="500"/>
                            </p:stCondLst>
                            <p:childTnLst>
                              <p:par>
                                <p:cTn id="21" presetID="25" presetClass="entr" presetSubtype="0" fill="hold" nodeType="after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anim calcmode="lin" valueType="num">
                                      <p:cBhvr>
                                        <p:cTn id="23" dur="500" decel="50000" fill="hold">
                                          <p:stCondLst>
                                            <p:cond delay="0"/>
                                          </p:stCondLst>
                                        </p:cTn>
                                        <p:tgtEl>
                                          <p:spTgt spid="6">
                                            <p:txEl>
                                              <p:pRg st="0" end="0"/>
                                            </p:txEl>
                                          </p:spTgt>
                                        </p:tgtEl>
                                        <p:attrNameLst>
                                          <p:attrName>style.rotation</p:attrName>
                                        </p:attrNameLst>
                                      </p:cBhvr>
                                      <p:tavLst>
                                        <p:tav tm="0">
                                          <p:val>
                                            <p:fltVal val="-90"/>
                                          </p:val>
                                        </p:tav>
                                        <p:tav tm="100000">
                                          <p:val>
                                            <p:fltVal val="0"/>
                                          </p:val>
                                        </p:tav>
                                      </p:tavLst>
                                    </p:anim>
                                    <p:anim calcmode="lin" valueType="num">
                                      <p:cBhvr>
                                        <p:cTn id="24" dur="500" decel="50000" fill="hold">
                                          <p:stCondLst>
                                            <p:cond delay="0"/>
                                          </p:stCondLst>
                                        </p:cTn>
                                        <p:tgtEl>
                                          <p:spTgt spid="6">
                                            <p:txEl>
                                              <p:pRg st="0" end="0"/>
                                            </p:txEl>
                                          </p:spTgt>
                                        </p:tgtEl>
                                        <p:attrNameLst>
                                          <p:attrName>ppt_w</p:attrName>
                                        </p:attrNameLst>
                                      </p:cBhvr>
                                      <p:tavLst>
                                        <p:tav tm="0">
                                          <p:val>
                                            <p:strVal val="#ppt_w"/>
                                          </p:val>
                                        </p:tav>
                                        <p:tav tm="100000">
                                          <p:val>
                                            <p:strVal val="#ppt_w*.05"/>
                                          </p:val>
                                        </p:tav>
                                      </p:tavLst>
                                    </p:anim>
                                    <p:anim calcmode="lin" valueType="num">
                                      <p:cBhvr>
                                        <p:cTn id="25" dur="500" accel="50000" fill="hold">
                                          <p:stCondLst>
                                            <p:cond delay="500"/>
                                          </p:stCondLst>
                                        </p:cTn>
                                        <p:tgtEl>
                                          <p:spTgt spid="6">
                                            <p:txEl>
                                              <p:pRg st="0" end="0"/>
                                            </p:txEl>
                                          </p:spTgt>
                                        </p:tgtEl>
                                        <p:attrNameLst>
                                          <p:attrName>ppt_w</p:attrName>
                                        </p:attrNameLst>
                                      </p:cBhvr>
                                      <p:tavLst>
                                        <p:tav tm="0">
                                          <p:val>
                                            <p:strVal val="#ppt_w*.05"/>
                                          </p:val>
                                        </p:tav>
                                        <p:tav tm="100000">
                                          <p:val>
                                            <p:strVal val="#ppt_w"/>
                                          </p:val>
                                        </p:tav>
                                      </p:tavLst>
                                    </p:anim>
                                    <p:anim calcmode="lin" valueType="num">
                                      <p:cBhvr>
                                        <p:cTn id="26" dur="1000" fill="hold"/>
                                        <p:tgtEl>
                                          <p:spTgt spid="6">
                                            <p:txEl>
                                              <p:pRg st="0" end="0"/>
                                            </p:txEl>
                                          </p:spTgt>
                                        </p:tgtEl>
                                        <p:attrNameLst>
                                          <p:attrName>ppt_h</p:attrName>
                                        </p:attrNameLst>
                                      </p:cBhvr>
                                      <p:tavLst>
                                        <p:tav tm="0">
                                          <p:val>
                                            <p:strVal val="#ppt_h"/>
                                          </p:val>
                                        </p:tav>
                                        <p:tav tm="100000">
                                          <p:val>
                                            <p:strVal val="#ppt_h"/>
                                          </p:val>
                                        </p:tav>
                                      </p:tavLst>
                                    </p:anim>
                                    <p:anim calcmode="lin" valueType="num">
                                      <p:cBhvr>
                                        <p:cTn id="27" dur="500" decel="50000" fill="hold">
                                          <p:stCondLst>
                                            <p:cond delay="0"/>
                                          </p:stCondLst>
                                        </p:cTn>
                                        <p:tgtEl>
                                          <p:spTgt spid="6">
                                            <p:txEl>
                                              <p:pRg st="0" end="0"/>
                                            </p:txEl>
                                          </p:spTgt>
                                        </p:tgtEl>
                                        <p:attrNameLst>
                                          <p:attrName>ppt_x</p:attrName>
                                        </p:attrNameLst>
                                      </p:cBhvr>
                                      <p:tavLst>
                                        <p:tav tm="0">
                                          <p:val>
                                            <p:strVal val="#ppt_x+.4"/>
                                          </p:val>
                                        </p:tav>
                                        <p:tav tm="100000">
                                          <p:val>
                                            <p:strVal val="#ppt_x"/>
                                          </p:val>
                                        </p:tav>
                                      </p:tavLst>
                                    </p:anim>
                                    <p:anim calcmode="lin" valueType="num">
                                      <p:cBhvr>
                                        <p:cTn id="28" dur="500" decel="50000" fill="hold">
                                          <p:stCondLst>
                                            <p:cond delay="0"/>
                                          </p:stCondLst>
                                        </p:cTn>
                                        <p:tgtEl>
                                          <p:spTgt spid="6">
                                            <p:txEl>
                                              <p:pRg st="0" end="0"/>
                                            </p:txEl>
                                          </p:spTgt>
                                        </p:tgtEl>
                                        <p:attrNameLst>
                                          <p:attrName>ppt_y</p:attrName>
                                        </p:attrNameLst>
                                      </p:cBhvr>
                                      <p:tavLst>
                                        <p:tav tm="0">
                                          <p:val>
                                            <p:strVal val="#ppt_y-.2"/>
                                          </p:val>
                                        </p:tav>
                                        <p:tav tm="100000">
                                          <p:val>
                                            <p:strVal val="#ppt_y+.1"/>
                                          </p:val>
                                        </p:tav>
                                      </p:tavLst>
                                    </p:anim>
                                    <p:anim calcmode="lin" valueType="num">
                                      <p:cBhvr>
                                        <p:cTn id="29" dur="500" accel="50000" fill="hold">
                                          <p:stCondLst>
                                            <p:cond delay="500"/>
                                          </p:stCondLst>
                                        </p:cTn>
                                        <p:tgtEl>
                                          <p:spTgt spid="6">
                                            <p:txEl>
                                              <p:pRg st="0" end="0"/>
                                            </p:txEl>
                                          </p:spTgt>
                                        </p:tgtEl>
                                        <p:attrNameLst>
                                          <p:attrName>ppt_y</p:attrName>
                                        </p:attrNameLst>
                                      </p:cBhvr>
                                      <p:tavLst>
                                        <p:tav tm="0">
                                          <p:val>
                                            <p:strVal val="#ppt_y+.1"/>
                                          </p:val>
                                        </p:tav>
                                        <p:tav tm="100000">
                                          <p:val>
                                            <p:strVal val="#ppt_y"/>
                                          </p:val>
                                        </p:tav>
                                      </p:tavLst>
                                    </p:anim>
                                    <p:animEffect transition="in" filter="fade">
                                      <p:cBhvr>
                                        <p:cTn id="30" dur="1000" decel="50000">
                                          <p:stCondLst>
                                            <p:cond delay="0"/>
                                          </p:stCondLst>
                                        </p:cTn>
                                        <p:tgtEl>
                                          <p:spTgt spid="6">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4" presetClass="exit" presetSubtype="16" fill="hold" nodeType="clickEffect">
                                  <p:stCondLst>
                                    <p:cond delay="0"/>
                                  </p:stCondLst>
                                  <p:childTnLst>
                                    <p:animEffect transition="out" filter="box(in)">
                                      <p:cBhvr>
                                        <p:cTn id="34" dur="500"/>
                                        <p:tgtEl>
                                          <p:spTgt spid="6">
                                            <p:txEl>
                                              <p:pRg st="0" end="0"/>
                                            </p:txEl>
                                          </p:spTgt>
                                        </p:tgtEl>
                                      </p:cBhvr>
                                    </p:animEffect>
                                    <p:set>
                                      <p:cBhvr>
                                        <p:cTn id="35" dur="1" fill="hold">
                                          <p:stCondLst>
                                            <p:cond delay="499"/>
                                          </p:stCondLst>
                                        </p:cTn>
                                        <p:tgtEl>
                                          <p:spTgt spid="6">
                                            <p:txEl>
                                              <p:pRg st="0" end="0"/>
                                            </p:txEl>
                                          </p:spTgt>
                                        </p:tgtEl>
                                        <p:attrNameLst>
                                          <p:attrName>style.visibility</p:attrName>
                                        </p:attrNameLst>
                                      </p:cBhvr>
                                      <p:to>
                                        <p:strVal val="hidden"/>
                                      </p:to>
                                    </p:set>
                                  </p:childTnLst>
                                </p:cTn>
                              </p:par>
                            </p:childTnLst>
                          </p:cTn>
                        </p:par>
                        <p:par>
                          <p:cTn id="36" fill="hold">
                            <p:stCondLst>
                              <p:cond delay="500"/>
                            </p:stCondLst>
                            <p:childTnLst>
                              <p:par>
                                <p:cTn id="37" presetID="25" presetClass="entr" presetSubtype="0" fill="hold" grpId="0" nodeType="afterEffect">
                                  <p:stCondLst>
                                    <p:cond delay="0"/>
                                  </p:stCondLst>
                                  <p:childTnLst>
                                    <p:set>
                                      <p:cBhvr>
                                        <p:cTn id="38" dur="1" fill="hold">
                                          <p:stCondLst>
                                            <p:cond delay="0"/>
                                          </p:stCondLst>
                                        </p:cTn>
                                        <p:tgtEl>
                                          <p:spTgt spid="7"/>
                                        </p:tgtEl>
                                        <p:attrNameLst>
                                          <p:attrName>style.visibility</p:attrName>
                                        </p:attrNameLst>
                                      </p:cBhvr>
                                      <p:to>
                                        <p:strVal val="visible"/>
                                      </p:to>
                                    </p:set>
                                    <p:anim calcmode="lin" valueType="num">
                                      <p:cBhvr>
                                        <p:cTn id="39" dur="500" decel="50000" fill="hold">
                                          <p:stCondLst>
                                            <p:cond delay="0"/>
                                          </p:stCondLst>
                                        </p:cTn>
                                        <p:tgtEl>
                                          <p:spTgt spid="7"/>
                                        </p:tgtEl>
                                        <p:attrNameLst>
                                          <p:attrName>style.rotation</p:attrName>
                                        </p:attrNameLst>
                                      </p:cBhvr>
                                      <p:tavLst>
                                        <p:tav tm="0">
                                          <p:val>
                                            <p:fltVal val="-90"/>
                                          </p:val>
                                        </p:tav>
                                        <p:tav tm="100000">
                                          <p:val>
                                            <p:fltVal val="0"/>
                                          </p:val>
                                        </p:tav>
                                      </p:tavLst>
                                    </p:anim>
                                    <p:anim calcmode="lin" valueType="num">
                                      <p:cBhvr>
                                        <p:cTn id="40" dur="500" decel="50000" fill="hold">
                                          <p:stCondLst>
                                            <p:cond delay="0"/>
                                          </p:stCondLst>
                                        </p:cTn>
                                        <p:tgtEl>
                                          <p:spTgt spid="7"/>
                                        </p:tgtEl>
                                        <p:attrNameLst>
                                          <p:attrName>ppt_w</p:attrName>
                                        </p:attrNameLst>
                                      </p:cBhvr>
                                      <p:tavLst>
                                        <p:tav tm="0">
                                          <p:val>
                                            <p:strVal val="#ppt_w"/>
                                          </p:val>
                                        </p:tav>
                                        <p:tav tm="100000">
                                          <p:val>
                                            <p:strVal val="#ppt_w*.05"/>
                                          </p:val>
                                        </p:tav>
                                      </p:tavLst>
                                    </p:anim>
                                    <p:anim calcmode="lin" valueType="num">
                                      <p:cBhvr>
                                        <p:cTn id="41" dur="500" accel="50000" fill="hold">
                                          <p:stCondLst>
                                            <p:cond delay="500"/>
                                          </p:stCondLst>
                                        </p:cTn>
                                        <p:tgtEl>
                                          <p:spTgt spid="7"/>
                                        </p:tgtEl>
                                        <p:attrNameLst>
                                          <p:attrName>ppt_w</p:attrName>
                                        </p:attrNameLst>
                                      </p:cBhvr>
                                      <p:tavLst>
                                        <p:tav tm="0">
                                          <p:val>
                                            <p:strVal val="#ppt_w*.05"/>
                                          </p:val>
                                        </p:tav>
                                        <p:tav tm="100000">
                                          <p:val>
                                            <p:strVal val="#ppt_w"/>
                                          </p:val>
                                        </p:tav>
                                      </p:tavLst>
                                    </p:anim>
                                    <p:anim calcmode="lin" valueType="num">
                                      <p:cBhvr>
                                        <p:cTn id="42" dur="1000" fill="hold"/>
                                        <p:tgtEl>
                                          <p:spTgt spid="7"/>
                                        </p:tgtEl>
                                        <p:attrNameLst>
                                          <p:attrName>ppt_h</p:attrName>
                                        </p:attrNameLst>
                                      </p:cBhvr>
                                      <p:tavLst>
                                        <p:tav tm="0">
                                          <p:val>
                                            <p:strVal val="#ppt_h"/>
                                          </p:val>
                                        </p:tav>
                                        <p:tav tm="100000">
                                          <p:val>
                                            <p:strVal val="#ppt_h"/>
                                          </p:val>
                                        </p:tav>
                                      </p:tavLst>
                                    </p:anim>
                                    <p:anim calcmode="lin" valueType="num">
                                      <p:cBhvr>
                                        <p:cTn id="43" dur="500" decel="50000" fill="hold">
                                          <p:stCondLst>
                                            <p:cond delay="0"/>
                                          </p:stCondLst>
                                        </p:cTn>
                                        <p:tgtEl>
                                          <p:spTgt spid="7"/>
                                        </p:tgtEl>
                                        <p:attrNameLst>
                                          <p:attrName>ppt_x</p:attrName>
                                        </p:attrNameLst>
                                      </p:cBhvr>
                                      <p:tavLst>
                                        <p:tav tm="0">
                                          <p:val>
                                            <p:strVal val="#ppt_x+.4"/>
                                          </p:val>
                                        </p:tav>
                                        <p:tav tm="100000">
                                          <p:val>
                                            <p:strVal val="#ppt_x"/>
                                          </p:val>
                                        </p:tav>
                                      </p:tavLst>
                                    </p:anim>
                                    <p:anim calcmode="lin" valueType="num">
                                      <p:cBhvr>
                                        <p:cTn id="44" dur="500" decel="50000" fill="hold">
                                          <p:stCondLst>
                                            <p:cond delay="0"/>
                                          </p:stCondLst>
                                        </p:cTn>
                                        <p:tgtEl>
                                          <p:spTgt spid="7"/>
                                        </p:tgtEl>
                                        <p:attrNameLst>
                                          <p:attrName>ppt_y</p:attrName>
                                        </p:attrNameLst>
                                      </p:cBhvr>
                                      <p:tavLst>
                                        <p:tav tm="0">
                                          <p:val>
                                            <p:strVal val="#ppt_y-.2"/>
                                          </p:val>
                                        </p:tav>
                                        <p:tav tm="100000">
                                          <p:val>
                                            <p:strVal val="#ppt_y+.1"/>
                                          </p:val>
                                        </p:tav>
                                      </p:tavLst>
                                    </p:anim>
                                    <p:anim calcmode="lin" valueType="num">
                                      <p:cBhvr>
                                        <p:cTn id="45" dur="500" accel="50000" fill="hold">
                                          <p:stCondLst>
                                            <p:cond delay="500"/>
                                          </p:stCondLst>
                                        </p:cTn>
                                        <p:tgtEl>
                                          <p:spTgt spid="7"/>
                                        </p:tgtEl>
                                        <p:attrNameLst>
                                          <p:attrName>ppt_y</p:attrName>
                                        </p:attrNameLst>
                                      </p:cBhvr>
                                      <p:tavLst>
                                        <p:tav tm="0">
                                          <p:val>
                                            <p:strVal val="#ppt_y+.1"/>
                                          </p:val>
                                        </p:tav>
                                        <p:tav tm="100000">
                                          <p:val>
                                            <p:strVal val="#ppt_y"/>
                                          </p:val>
                                        </p:tav>
                                      </p:tavLst>
                                    </p:anim>
                                    <p:animEffect transition="in" filter="fade">
                                      <p:cBhvr>
                                        <p:cTn id="46" dur="1000" decel="50000">
                                          <p:stCondLst>
                                            <p:cond delay="0"/>
                                          </p:stCondLst>
                                        </p:cTn>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4" grpId="1" build="p"/>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30579" y="585216"/>
            <a:ext cx="7543802" cy="1250696"/>
          </a:xfrm>
        </p:spPr>
        <p:txBody>
          <a:bodyPr>
            <a:normAutofit/>
          </a:bodyPr>
          <a:lstStyle/>
          <a:p>
            <a:pPr algn="ctr"/>
            <a:r>
              <a:rPr lang="en-US" sz="4400" b="1" dirty="0">
                <a:solidFill>
                  <a:schemeClr val="tx1"/>
                </a:solidFill>
                <a:latin typeface="Arial" panose="020B0604020202020204" pitchFamily="34" charset="0"/>
                <a:cs typeface="Arial" panose="020B0604020202020204" pitchFamily="34" charset="0"/>
              </a:rPr>
              <a:t>Layer 1: Electronics and Signaling</a:t>
            </a:r>
            <a:endParaRPr lang="fr-FR" sz="4400" dirty="0"/>
          </a:p>
        </p:txBody>
      </p:sp>
      <p:sp>
        <p:nvSpPr>
          <p:cNvPr id="3" name="Espace réservé du contenu 2"/>
          <p:cNvSpPr>
            <a:spLocks noGrp="1"/>
          </p:cNvSpPr>
          <p:nvPr>
            <p:ph idx="1"/>
          </p:nvPr>
        </p:nvSpPr>
        <p:spPr>
          <a:xfrm>
            <a:off x="830580" y="2185416"/>
            <a:ext cx="7543801" cy="3520440"/>
          </a:xfrm>
        </p:spPr>
        <p:txBody>
          <a:bodyPr>
            <a:normAutofit/>
          </a:bodyPr>
          <a:lstStyle/>
          <a:p>
            <a:pPr marL="0" indent="0" algn="just">
              <a:lnSpc>
                <a:spcPct val="110000"/>
              </a:lnSpc>
              <a:buClr>
                <a:srgbClr val="7030A0"/>
              </a:buClr>
              <a:buNone/>
            </a:pPr>
            <a:r>
              <a:rPr lang="en-US" sz="2800" dirty="0">
                <a:solidFill>
                  <a:schemeClr val="tx1"/>
                </a:solidFill>
                <a:latin typeface="Arial" panose="020B0604020202020204" pitchFamily="34" charset="0"/>
                <a:cs typeface="Arial" panose="020B0604020202020204" pitchFamily="34" charset="0"/>
              </a:rPr>
              <a:t>The issue can be resolved by carefully choosing network media and by adopting designs that reduce attenuation. One approach is to replace the transmission medium, while another is to place a repeater at an appropriate distance. Repeaters are available for electrical, optical, and wireless signals.</a:t>
            </a:r>
            <a:endParaRPr 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79104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13562" y="1050425"/>
            <a:ext cx="7754112" cy="987552"/>
          </a:xfrm>
        </p:spPr>
        <p:txBody>
          <a:bodyPr>
            <a:normAutofit fontScale="90000"/>
          </a:bodyPr>
          <a:lstStyle/>
          <a:p>
            <a:pPr algn="ctr"/>
            <a:r>
              <a:rPr lang="en-US" sz="4400" b="1" dirty="0">
                <a:solidFill>
                  <a:schemeClr val="tx1"/>
                </a:solidFill>
                <a:latin typeface="Arial" panose="020B0604020202020204" pitchFamily="34" charset="0"/>
                <a:cs typeface="Arial" panose="020B0604020202020204" pitchFamily="34" charset="0"/>
              </a:rPr>
              <a:t>Layer 1: Electronics and Signaling</a:t>
            </a:r>
            <a:endParaRPr lang="fr-FR" sz="4400" dirty="0"/>
          </a:p>
        </p:txBody>
      </p:sp>
      <p:sp>
        <p:nvSpPr>
          <p:cNvPr id="5" name="Rectangle 3"/>
          <p:cNvSpPr txBox="1">
            <a:spLocks noChangeArrowheads="1"/>
          </p:cNvSpPr>
          <p:nvPr/>
        </p:nvSpPr>
        <p:spPr>
          <a:xfrm>
            <a:off x="699775" y="2579297"/>
            <a:ext cx="7811005" cy="2691443"/>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100000"/>
              </a:lnSpc>
              <a:buFontTx/>
              <a:buNone/>
            </a:pPr>
            <a:r>
              <a:rPr lang="en-US" sz="2800" dirty="0">
                <a:solidFill>
                  <a:schemeClr val="tx1"/>
                </a:solidFill>
                <a:latin typeface="Arial" panose="020B0604020202020204" pitchFamily="34" charset="0"/>
                <a:cs typeface="Arial" panose="020B0604020202020204" pitchFamily="34" charset="0"/>
              </a:rPr>
              <a:t>Reflection also occurs in electrical signals. When voltage pulses, or bits, reach a discontinuity,</a:t>
            </a:r>
            <a:r>
              <a:rPr lang="fr-FR" sz="2800" dirty="0" smtClean="0">
                <a:solidFill>
                  <a:schemeClr val="tx1"/>
                </a:solidFill>
                <a:latin typeface="Arial" panose="020B0604020202020204" pitchFamily="34" charset="0"/>
                <a:cs typeface="Arial" panose="020B0604020202020204" pitchFamily="34" charset="0"/>
              </a:rPr>
              <a:t> </a:t>
            </a:r>
            <a:r>
              <a:rPr lang="en-US" sz="2800" dirty="0">
                <a:solidFill>
                  <a:schemeClr val="tx1"/>
                </a:solidFill>
                <a:latin typeface="Arial" panose="020B0604020202020204" pitchFamily="34" charset="0"/>
                <a:cs typeface="Arial" panose="020B0604020202020204" pitchFamily="34" charset="0"/>
              </a:rPr>
              <a:t>If this reflected energy is not properly managed, it can interfere with other bits.</a:t>
            </a:r>
            <a:r>
              <a:rPr lang="fr-FR" sz="2800" dirty="0" smtClean="0">
                <a:solidFill>
                  <a:schemeClr val="tx1"/>
                </a:solidFill>
                <a:latin typeface="Arial" panose="020B0604020202020204" pitchFamily="34" charset="0"/>
                <a:cs typeface="Arial" panose="020B0604020202020204" pitchFamily="34" charset="0"/>
              </a:rPr>
              <a:t> </a:t>
            </a:r>
            <a:endParaRPr lang="fr-FR" sz="2800" dirty="0">
              <a:solidFill>
                <a:schemeClr val="tx1"/>
              </a:solidFill>
              <a:latin typeface="Arial" panose="020B0604020202020204" pitchFamily="34" charset="0"/>
              <a:cs typeface="Arial" panose="020B0604020202020204" pitchFamily="34" charset="0"/>
            </a:endParaRPr>
          </a:p>
        </p:txBody>
      </p:sp>
      <p:sp>
        <p:nvSpPr>
          <p:cNvPr id="6" name="Text Box 4"/>
          <p:cNvSpPr txBox="1">
            <a:spLocks noChangeArrowheads="1"/>
          </p:cNvSpPr>
          <p:nvPr/>
        </p:nvSpPr>
        <p:spPr bwMode="auto">
          <a:xfrm>
            <a:off x="699775" y="2883367"/>
            <a:ext cx="7754112"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en-US" sz="2800" dirty="0">
                <a:latin typeface="Arial" panose="020B0604020202020204" pitchFamily="34" charset="0"/>
                <a:cs typeface="Arial" panose="020B0604020202020204" pitchFamily="34" charset="0"/>
              </a:rPr>
              <a:t>Reflection also affects optical signals. These signals are reflected whenever they reach a discontinuity in the glass fiber, such as when a connector is </a:t>
            </a:r>
            <a:r>
              <a:rPr lang="fr-FR" sz="2800" dirty="0" err="1" smtClean="0">
                <a:latin typeface="Arial" panose="020B0604020202020204" pitchFamily="34" charset="0"/>
                <a:cs typeface="Arial" panose="020B0604020202020204" pitchFamily="34" charset="0"/>
              </a:rPr>
              <a:t>attached</a:t>
            </a:r>
            <a:r>
              <a:rPr lang="fr-FR" sz="2800" dirty="0" smtClean="0">
                <a:latin typeface="Arial" panose="020B0604020202020204" pitchFamily="34" charset="0"/>
                <a:cs typeface="Arial" panose="020B0604020202020204" pitchFamily="34" charset="0"/>
              </a:rPr>
              <a:t> to </a:t>
            </a:r>
            <a:r>
              <a:rPr lang="en-US" sz="2800" dirty="0" smtClean="0">
                <a:latin typeface="Arial" panose="020B0604020202020204" pitchFamily="34" charset="0"/>
                <a:cs typeface="Arial" panose="020B0604020202020204" pitchFamily="34" charset="0"/>
              </a:rPr>
              <a:t>a </a:t>
            </a:r>
            <a:r>
              <a:rPr lang="en-US" sz="2800" dirty="0">
                <a:latin typeface="Arial" panose="020B0604020202020204" pitchFamily="34" charset="0"/>
                <a:cs typeface="Arial" panose="020B0604020202020204" pitchFamily="34" charset="0"/>
              </a:rPr>
              <a:t>device.</a:t>
            </a:r>
            <a:endParaRPr lang="fr-FR" sz="2800" dirty="0">
              <a:latin typeface="Arial" panose="020B0604020202020204" pitchFamily="34" charset="0"/>
              <a:cs typeface="Arial" panose="020B0604020202020204" pitchFamily="34" charset="0"/>
            </a:endParaRPr>
          </a:p>
        </p:txBody>
      </p:sp>
      <p:sp>
        <p:nvSpPr>
          <p:cNvPr id="7" name="Text Box 7"/>
          <p:cNvSpPr txBox="1">
            <a:spLocks noChangeArrowheads="1"/>
          </p:cNvSpPr>
          <p:nvPr/>
        </p:nvSpPr>
        <p:spPr bwMode="auto">
          <a:xfrm>
            <a:off x="813562" y="2760256"/>
            <a:ext cx="7345362"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en-US" sz="3200" dirty="0">
                <a:latin typeface="Arial" panose="020B0604020202020204" pitchFamily="34" charset="0"/>
                <a:cs typeface="Arial" panose="020B0604020202020204" pitchFamily="34" charset="0"/>
              </a:rPr>
              <a:t>This phenomenon also occurs with radio waves and microwaves, as they pass through different layers of the atmosphere.</a:t>
            </a:r>
            <a:endParaRPr lang="fr-F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6401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decel="50000" fill="hold">
                                          <p:stCondLst>
                                            <p:cond delay="0"/>
                                          </p:stCondLst>
                                        </p:cTn>
                                        <p:tgtEl>
                                          <p:spTgt spid="5">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5">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5">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5">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5">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5">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5">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 presetClass="exit" presetSubtype="16" fill="hold" grpId="1" nodeType="clickEffect">
                                  <p:stCondLst>
                                    <p:cond delay="0"/>
                                  </p:stCondLst>
                                  <p:childTnLst>
                                    <p:animEffect transition="out" filter="box(in)">
                                      <p:cBhvr>
                                        <p:cTn id="18" dur="500"/>
                                        <p:tgtEl>
                                          <p:spTgt spid="5">
                                            <p:txEl>
                                              <p:pRg st="0" end="0"/>
                                            </p:txEl>
                                          </p:spTgt>
                                        </p:tgtEl>
                                      </p:cBhvr>
                                    </p:animEffect>
                                    <p:set>
                                      <p:cBhvr>
                                        <p:cTn id="19" dur="1" fill="hold">
                                          <p:stCondLst>
                                            <p:cond delay="499"/>
                                          </p:stCondLst>
                                        </p:cTn>
                                        <p:tgtEl>
                                          <p:spTgt spid="5">
                                            <p:txEl>
                                              <p:pRg st="0" end="0"/>
                                            </p:txEl>
                                          </p:spTgt>
                                        </p:tgtEl>
                                        <p:attrNameLst>
                                          <p:attrName>style.visibility</p:attrName>
                                        </p:attrNameLst>
                                      </p:cBhvr>
                                      <p:to>
                                        <p:strVal val="hidden"/>
                                      </p:to>
                                    </p:set>
                                  </p:childTnLst>
                                </p:cTn>
                              </p:par>
                              <p:par>
                                <p:cTn id="20" presetID="25" presetClass="entr" presetSubtype="0"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p:cTn id="22" dur="500" decel="50000" fill="hold">
                                          <p:stCondLst>
                                            <p:cond delay="0"/>
                                          </p:stCondLst>
                                        </p:cTn>
                                        <p:tgtEl>
                                          <p:spTgt spid="6"/>
                                        </p:tgtEl>
                                        <p:attrNameLst>
                                          <p:attrName>style.rotation</p:attrName>
                                        </p:attrNameLst>
                                      </p:cBhvr>
                                      <p:tavLst>
                                        <p:tav tm="0">
                                          <p:val>
                                            <p:fltVal val="-90"/>
                                          </p:val>
                                        </p:tav>
                                        <p:tav tm="100000">
                                          <p:val>
                                            <p:fltVal val="0"/>
                                          </p:val>
                                        </p:tav>
                                      </p:tavLst>
                                    </p:anim>
                                    <p:anim calcmode="lin" valueType="num">
                                      <p:cBhvr>
                                        <p:cTn id="23" dur="500" decel="50000" fill="hold">
                                          <p:stCondLst>
                                            <p:cond delay="0"/>
                                          </p:stCondLst>
                                        </p:cTn>
                                        <p:tgtEl>
                                          <p:spTgt spid="6"/>
                                        </p:tgtEl>
                                        <p:attrNameLst>
                                          <p:attrName>ppt_w</p:attrName>
                                        </p:attrNameLst>
                                      </p:cBhvr>
                                      <p:tavLst>
                                        <p:tav tm="0">
                                          <p:val>
                                            <p:strVal val="#ppt_w"/>
                                          </p:val>
                                        </p:tav>
                                        <p:tav tm="100000">
                                          <p:val>
                                            <p:strVal val="#ppt_w*.05"/>
                                          </p:val>
                                        </p:tav>
                                      </p:tavLst>
                                    </p:anim>
                                    <p:anim calcmode="lin" valueType="num">
                                      <p:cBhvr>
                                        <p:cTn id="24" dur="500" accel="50000" fill="hold">
                                          <p:stCondLst>
                                            <p:cond delay="500"/>
                                          </p:stCondLst>
                                        </p:cTn>
                                        <p:tgtEl>
                                          <p:spTgt spid="6"/>
                                        </p:tgtEl>
                                        <p:attrNameLst>
                                          <p:attrName>ppt_w</p:attrName>
                                        </p:attrNameLst>
                                      </p:cBhvr>
                                      <p:tavLst>
                                        <p:tav tm="0">
                                          <p:val>
                                            <p:strVal val="#ppt_w*.05"/>
                                          </p:val>
                                        </p:tav>
                                        <p:tav tm="100000">
                                          <p:val>
                                            <p:strVal val="#ppt_w"/>
                                          </p:val>
                                        </p:tav>
                                      </p:tavLst>
                                    </p:anim>
                                    <p:anim calcmode="lin" valueType="num">
                                      <p:cBhvr>
                                        <p:cTn id="25" dur="1000" fill="hold"/>
                                        <p:tgtEl>
                                          <p:spTgt spid="6"/>
                                        </p:tgtEl>
                                        <p:attrNameLst>
                                          <p:attrName>ppt_h</p:attrName>
                                        </p:attrNameLst>
                                      </p:cBhvr>
                                      <p:tavLst>
                                        <p:tav tm="0">
                                          <p:val>
                                            <p:strVal val="#ppt_h"/>
                                          </p:val>
                                        </p:tav>
                                        <p:tav tm="100000">
                                          <p:val>
                                            <p:strVal val="#ppt_h"/>
                                          </p:val>
                                        </p:tav>
                                      </p:tavLst>
                                    </p:anim>
                                    <p:anim calcmode="lin" valueType="num">
                                      <p:cBhvr>
                                        <p:cTn id="26" dur="500" decel="50000" fill="hold">
                                          <p:stCondLst>
                                            <p:cond delay="0"/>
                                          </p:stCondLst>
                                        </p:cTn>
                                        <p:tgtEl>
                                          <p:spTgt spid="6"/>
                                        </p:tgtEl>
                                        <p:attrNameLst>
                                          <p:attrName>ppt_x</p:attrName>
                                        </p:attrNameLst>
                                      </p:cBhvr>
                                      <p:tavLst>
                                        <p:tav tm="0">
                                          <p:val>
                                            <p:strVal val="#ppt_x+.4"/>
                                          </p:val>
                                        </p:tav>
                                        <p:tav tm="100000">
                                          <p:val>
                                            <p:strVal val="#ppt_x"/>
                                          </p:val>
                                        </p:tav>
                                      </p:tavLst>
                                    </p:anim>
                                    <p:anim calcmode="lin" valueType="num">
                                      <p:cBhvr>
                                        <p:cTn id="27" dur="500" decel="50000" fill="hold">
                                          <p:stCondLst>
                                            <p:cond delay="0"/>
                                          </p:stCondLst>
                                        </p:cTn>
                                        <p:tgtEl>
                                          <p:spTgt spid="6"/>
                                        </p:tgtEl>
                                        <p:attrNameLst>
                                          <p:attrName>ppt_y</p:attrName>
                                        </p:attrNameLst>
                                      </p:cBhvr>
                                      <p:tavLst>
                                        <p:tav tm="0">
                                          <p:val>
                                            <p:strVal val="#ppt_y-.2"/>
                                          </p:val>
                                        </p:tav>
                                        <p:tav tm="100000">
                                          <p:val>
                                            <p:strVal val="#ppt_y+.1"/>
                                          </p:val>
                                        </p:tav>
                                      </p:tavLst>
                                    </p:anim>
                                    <p:anim calcmode="lin" valueType="num">
                                      <p:cBhvr>
                                        <p:cTn id="28" dur="500" accel="50000" fill="hold">
                                          <p:stCondLst>
                                            <p:cond delay="500"/>
                                          </p:stCondLst>
                                        </p:cTn>
                                        <p:tgtEl>
                                          <p:spTgt spid="6"/>
                                        </p:tgtEl>
                                        <p:attrNameLst>
                                          <p:attrName>ppt_y</p:attrName>
                                        </p:attrNameLst>
                                      </p:cBhvr>
                                      <p:tavLst>
                                        <p:tav tm="0">
                                          <p:val>
                                            <p:strVal val="#ppt_y+.1"/>
                                          </p:val>
                                        </p:tav>
                                        <p:tav tm="100000">
                                          <p:val>
                                            <p:strVal val="#ppt_y"/>
                                          </p:val>
                                        </p:tav>
                                      </p:tavLst>
                                    </p:anim>
                                    <p:animEffect transition="in" filter="fade">
                                      <p:cBhvr>
                                        <p:cTn id="29" dur="1000" decel="50000">
                                          <p:stCondLst>
                                            <p:cond delay="0"/>
                                          </p:stCondLst>
                                        </p:cTn>
                                        <p:tgtEl>
                                          <p:spTgt spid="6"/>
                                        </p:tgtEl>
                                      </p:cBhvr>
                                    </p:animEffect>
                                  </p:childTnLst>
                                </p:cTn>
                              </p:par>
                            </p:childTnLst>
                          </p:cTn>
                        </p:par>
                      </p:childTnLst>
                    </p:cTn>
                  </p:par>
                  <p:par>
                    <p:cTn id="30" fill="hold">
                      <p:stCondLst>
                        <p:cond delay="indefinite"/>
                      </p:stCondLst>
                      <p:childTnLst>
                        <p:par>
                          <p:cTn id="31" fill="hold">
                            <p:stCondLst>
                              <p:cond delay="0"/>
                            </p:stCondLst>
                            <p:childTnLst>
                              <p:par>
                                <p:cTn id="32" presetID="4" presetClass="exit" presetSubtype="16" fill="hold" grpId="1" nodeType="clickEffect">
                                  <p:stCondLst>
                                    <p:cond delay="0"/>
                                  </p:stCondLst>
                                  <p:childTnLst>
                                    <p:animEffect transition="out" filter="box(in)">
                                      <p:cBhvr>
                                        <p:cTn id="33" dur="500"/>
                                        <p:tgtEl>
                                          <p:spTgt spid="6"/>
                                        </p:tgtEl>
                                      </p:cBhvr>
                                    </p:animEffect>
                                    <p:set>
                                      <p:cBhvr>
                                        <p:cTn id="34" dur="1" fill="hold">
                                          <p:stCondLst>
                                            <p:cond delay="499"/>
                                          </p:stCondLst>
                                        </p:cTn>
                                        <p:tgtEl>
                                          <p:spTgt spid="6"/>
                                        </p:tgtEl>
                                        <p:attrNameLst>
                                          <p:attrName>style.visibility</p:attrName>
                                        </p:attrNameLst>
                                      </p:cBhvr>
                                      <p:to>
                                        <p:strVal val="hidden"/>
                                      </p:to>
                                    </p:set>
                                  </p:childTnLst>
                                </p:cTn>
                              </p:par>
                            </p:childTnLst>
                          </p:cTn>
                        </p:par>
                        <p:par>
                          <p:cTn id="35" fill="hold">
                            <p:stCondLst>
                              <p:cond delay="500"/>
                            </p:stCondLst>
                            <p:childTnLst>
                              <p:par>
                                <p:cTn id="36" presetID="25" presetClass="entr" presetSubtype="0" fill="hold" grpId="0" nodeType="afterEffect">
                                  <p:stCondLst>
                                    <p:cond delay="0"/>
                                  </p:stCondLst>
                                  <p:childTnLst>
                                    <p:set>
                                      <p:cBhvr>
                                        <p:cTn id="37" dur="1" fill="hold">
                                          <p:stCondLst>
                                            <p:cond delay="0"/>
                                          </p:stCondLst>
                                        </p:cTn>
                                        <p:tgtEl>
                                          <p:spTgt spid="7"/>
                                        </p:tgtEl>
                                        <p:attrNameLst>
                                          <p:attrName>style.visibility</p:attrName>
                                        </p:attrNameLst>
                                      </p:cBhvr>
                                      <p:to>
                                        <p:strVal val="visible"/>
                                      </p:to>
                                    </p:set>
                                    <p:anim calcmode="lin" valueType="num">
                                      <p:cBhvr>
                                        <p:cTn id="38" dur="500" decel="50000" fill="hold">
                                          <p:stCondLst>
                                            <p:cond delay="0"/>
                                          </p:stCondLst>
                                        </p:cTn>
                                        <p:tgtEl>
                                          <p:spTgt spid="7"/>
                                        </p:tgtEl>
                                        <p:attrNameLst>
                                          <p:attrName>style.rotation</p:attrName>
                                        </p:attrNameLst>
                                      </p:cBhvr>
                                      <p:tavLst>
                                        <p:tav tm="0">
                                          <p:val>
                                            <p:fltVal val="-90"/>
                                          </p:val>
                                        </p:tav>
                                        <p:tav tm="100000">
                                          <p:val>
                                            <p:fltVal val="0"/>
                                          </p:val>
                                        </p:tav>
                                      </p:tavLst>
                                    </p:anim>
                                    <p:anim calcmode="lin" valueType="num">
                                      <p:cBhvr>
                                        <p:cTn id="39" dur="500" decel="50000" fill="hold">
                                          <p:stCondLst>
                                            <p:cond delay="0"/>
                                          </p:stCondLst>
                                        </p:cTn>
                                        <p:tgtEl>
                                          <p:spTgt spid="7"/>
                                        </p:tgtEl>
                                        <p:attrNameLst>
                                          <p:attrName>ppt_w</p:attrName>
                                        </p:attrNameLst>
                                      </p:cBhvr>
                                      <p:tavLst>
                                        <p:tav tm="0">
                                          <p:val>
                                            <p:strVal val="#ppt_w"/>
                                          </p:val>
                                        </p:tav>
                                        <p:tav tm="100000">
                                          <p:val>
                                            <p:strVal val="#ppt_w*.05"/>
                                          </p:val>
                                        </p:tav>
                                      </p:tavLst>
                                    </p:anim>
                                    <p:anim calcmode="lin" valueType="num">
                                      <p:cBhvr>
                                        <p:cTn id="40" dur="500" accel="50000" fill="hold">
                                          <p:stCondLst>
                                            <p:cond delay="500"/>
                                          </p:stCondLst>
                                        </p:cTn>
                                        <p:tgtEl>
                                          <p:spTgt spid="7"/>
                                        </p:tgtEl>
                                        <p:attrNameLst>
                                          <p:attrName>ppt_w</p:attrName>
                                        </p:attrNameLst>
                                      </p:cBhvr>
                                      <p:tavLst>
                                        <p:tav tm="0">
                                          <p:val>
                                            <p:strVal val="#ppt_w*.05"/>
                                          </p:val>
                                        </p:tav>
                                        <p:tav tm="100000">
                                          <p:val>
                                            <p:strVal val="#ppt_w"/>
                                          </p:val>
                                        </p:tav>
                                      </p:tavLst>
                                    </p:anim>
                                    <p:anim calcmode="lin" valueType="num">
                                      <p:cBhvr>
                                        <p:cTn id="41" dur="1000" fill="hold"/>
                                        <p:tgtEl>
                                          <p:spTgt spid="7"/>
                                        </p:tgtEl>
                                        <p:attrNameLst>
                                          <p:attrName>ppt_h</p:attrName>
                                        </p:attrNameLst>
                                      </p:cBhvr>
                                      <p:tavLst>
                                        <p:tav tm="0">
                                          <p:val>
                                            <p:strVal val="#ppt_h"/>
                                          </p:val>
                                        </p:tav>
                                        <p:tav tm="100000">
                                          <p:val>
                                            <p:strVal val="#ppt_h"/>
                                          </p:val>
                                        </p:tav>
                                      </p:tavLst>
                                    </p:anim>
                                    <p:anim calcmode="lin" valueType="num">
                                      <p:cBhvr>
                                        <p:cTn id="42" dur="500" decel="50000" fill="hold">
                                          <p:stCondLst>
                                            <p:cond delay="0"/>
                                          </p:stCondLst>
                                        </p:cTn>
                                        <p:tgtEl>
                                          <p:spTgt spid="7"/>
                                        </p:tgtEl>
                                        <p:attrNameLst>
                                          <p:attrName>ppt_x</p:attrName>
                                        </p:attrNameLst>
                                      </p:cBhvr>
                                      <p:tavLst>
                                        <p:tav tm="0">
                                          <p:val>
                                            <p:strVal val="#ppt_x+.4"/>
                                          </p:val>
                                        </p:tav>
                                        <p:tav tm="100000">
                                          <p:val>
                                            <p:strVal val="#ppt_x"/>
                                          </p:val>
                                        </p:tav>
                                      </p:tavLst>
                                    </p:anim>
                                    <p:anim calcmode="lin" valueType="num">
                                      <p:cBhvr>
                                        <p:cTn id="43" dur="500" decel="50000" fill="hold">
                                          <p:stCondLst>
                                            <p:cond delay="0"/>
                                          </p:stCondLst>
                                        </p:cTn>
                                        <p:tgtEl>
                                          <p:spTgt spid="7"/>
                                        </p:tgtEl>
                                        <p:attrNameLst>
                                          <p:attrName>ppt_y</p:attrName>
                                        </p:attrNameLst>
                                      </p:cBhvr>
                                      <p:tavLst>
                                        <p:tav tm="0">
                                          <p:val>
                                            <p:strVal val="#ppt_y-.2"/>
                                          </p:val>
                                        </p:tav>
                                        <p:tav tm="100000">
                                          <p:val>
                                            <p:strVal val="#ppt_y+.1"/>
                                          </p:val>
                                        </p:tav>
                                      </p:tavLst>
                                    </p:anim>
                                    <p:anim calcmode="lin" valueType="num">
                                      <p:cBhvr>
                                        <p:cTn id="44" dur="500" accel="50000" fill="hold">
                                          <p:stCondLst>
                                            <p:cond delay="500"/>
                                          </p:stCondLst>
                                        </p:cTn>
                                        <p:tgtEl>
                                          <p:spTgt spid="7"/>
                                        </p:tgtEl>
                                        <p:attrNameLst>
                                          <p:attrName>ppt_y</p:attrName>
                                        </p:attrNameLst>
                                      </p:cBhvr>
                                      <p:tavLst>
                                        <p:tav tm="0">
                                          <p:val>
                                            <p:strVal val="#ppt_y+.1"/>
                                          </p:val>
                                        </p:tav>
                                        <p:tav tm="100000">
                                          <p:val>
                                            <p:strVal val="#ppt_y"/>
                                          </p:val>
                                        </p:tav>
                                      </p:tavLst>
                                    </p:anim>
                                    <p:animEffect transition="in" filter="fade">
                                      <p:cBhvr>
                                        <p:cTn id="45" dur="1000" decel="50000">
                                          <p:stCondLst>
                                            <p:cond delay="0"/>
                                          </p:stCondLst>
                                        </p:cTn>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5" grpId="1" build="p"/>
      <p:bldP spid="6" grpId="0"/>
      <p:bldP spid="6" grpId="1"/>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49808" y="301752"/>
            <a:ext cx="7543800" cy="795529"/>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Course Objective</a:t>
            </a:r>
          </a:p>
        </p:txBody>
      </p:sp>
      <p:sp>
        <p:nvSpPr>
          <p:cNvPr id="5" name="Rectangle 3"/>
          <p:cNvSpPr>
            <a:spLocks noGrp="1" noChangeArrowheads="1"/>
          </p:cNvSpPr>
          <p:nvPr>
            <p:ph idx="1"/>
          </p:nvPr>
        </p:nvSpPr>
        <p:spPr bwMode="auto">
          <a:xfrm>
            <a:off x="749808" y="1345809"/>
            <a:ext cx="7543800" cy="5170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01168" lvl="1" indent="0" algn="just" eaLnBrk="0" fontAlgn="base" hangingPunct="0">
              <a:lnSpc>
                <a:spcPct val="100000"/>
              </a:lnSpc>
              <a:spcBef>
                <a:spcPts val="1200"/>
              </a:spcBef>
              <a:spcAft>
                <a:spcPct val="0"/>
              </a:spcAft>
              <a:buClr>
                <a:srgbClr val="8D42C6"/>
              </a:buClr>
              <a:buNone/>
            </a:pPr>
            <a:r>
              <a:rPr lang="en-US" sz="2000" dirty="0" smtClean="0">
                <a:solidFill>
                  <a:schemeClr val="tx1"/>
                </a:solidFill>
                <a:latin typeface="Arial" panose="020B0604020202020204" pitchFamily="34" charset="0"/>
                <a:cs typeface="Arial" panose="020B0604020202020204" pitchFamily="34" charset="0"/>
              </a:rPr>
              <a:t>By </a:t>
            </a:r>
            <a:r>
              <a:rPr lang="en-US" sz="2000" dirty="0">
                <a:solidFill>
                  <a:schemeClr val="tx1"/>
                </a:solidFill>
                <a:latin typeface="Arial" panose="020B0604020202020204" pitchFamily="34" charset="0"/>
                <a:cs typeface="Arial" panose="020B0604020202020204" pitchFamily="34" charset="0"/>
              </a:rPr>
              <a:t>the end of the course, students will be able to</a:t>
            </a:r>
            <a:endParaRPr kumimoji="0" lang="fr-FR"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lvl="2" algn="just" eaLnBrk="0" fontAlgn="base" hangingPunct="0">
              <a:lnSpc>
                <a:spcPct val="100000"/>
              </a:lnSpc>
              <a:spcBef>
                <a:spcPts val="1200"/>
              </a:spcBef>
              <a:spcAft>
                <a:spcPct val="0"/>
              </a:spcAft>
              <a:buClr>
                <a:srgbClr val="8D42C6"/>
              </a:buClr>
              <a:buFont typeface="Wingdings" panose="05000000000000000000" pitchFamily="2" charset="2"/>
              <a:buChar char="Ø"/>
            </a:pPr>
            <a:r>
              <a:rPr kumimoji="0" lang="fr-FR" sz="2000" b="0" i="0" u="none" strike="noStrike" cap="none" normalizeH="0" baseline="0" dirty="0" err="1" smtClean="0">
                <a:ln>
                  <a:noFill/>
                </a:ln>
                <a:solidFill>
                  <a:schemeClr val="tx1"/>
                </a:solidFill>
                <a:effectLst/>
                <a:latin typeface="Arial" panose="020B0604020202020204" pitchFamily="34" charset="0"/>
              </a:rPr>
              <a:t>Understand</a:t>
            </a:r>
            <a:r>
              <a:rPr kumimoji="0" lang="fr-FR" sz="2000" b="0" i="0" u="none" strike="noStrike" cap="none" normalizeH="0" baseline="0" dirty="0" smtClean="0">
                <a:ln>
                  <a:noFill/>
                </a:ln>
                <a:solidFill>
                  <a:schemeClr val="tx1"/>
                </a:solidFill>
                <a:effectLst/>
                <a:latin typeface="Arial" panose="020B0604020202020204" pitchFamily="34" charset="0"/>
              </a:rPr>
              <a:t> the </a:t>
            </a:r>
            <a:r>
              <a:rPr kumimoji="0" lang="fr-FR" sz="2000" b="0" i="0" u="none" strike="noStrike" cap="none" normalizeH="0" baseline="0" dirty="0" err="1" smtClean="0">
                <a:ln>
                  <a:noFill/>
                </a:ln>
                <a:solidFill>
                  <a:schemeClr val="tx1"/>
                </a:solidFill>
                <a:effectLst/>
                <a:latin typeface="Arial" panose="020B0604020202020204" pitchFamily="34" charset="0"/>
              </a:rPr>
              <a:t>role</a:t>
            </a:r>
            <a:r>
              <a:rPr kumimoji="0" lang="fr-FR" sz="2000" b="0" i="0" u="none" strike="noStrike" cap="none" normalizeH="0" baseline="0" dirty="0" smtClean="0">
                <a:ln>
                  <a:noFill/>
                </a:ln>
                <a:solidFill>
                  <a:schemeClr val="tx1"/>
                </a:solidFill>
                <a:effectLst/>
                <a:latin typeface="Arial" panose="020B0604020202020204" pitchFamily="34" charset="0"/>
              </a:rPr>
              <a:t> of the </a:t>
            </a:r>
            <a:r>
              <a:rPr kumimoji="0" lang="fr-FR" sz="2000" b="1" i="0" u="none" strike="noStrike" cap="none" normalizeH="0" baseline="0" dirty="0" err="1" smtClean="0">
                <a:ln>
                  <a:noFill/>
                </a:ln>
                <a:solidFill>
                  <a:schemeClr val="tx1"/>
                </a:solidFill>
                <a:effectLst/>
                <a:latin typeface="Arial" panose="020B0604020202020204" pitchFamily="34" charset="0"/>
              </a:rPr>
              <a:t>Physical</a:t>
            </a:r>
            <a:r>
              <a:rPr kumimoji="0" lang="fr-FR" sz="2000" b="1" i="0" u="none" strike="noStrike" cap="none" normalizeH="0" baseline="0" dirty="0" smtClean="0">
                <a:ln>
                  <a:noFill/>
                </a:ln>
                <a:solidFill>
                  <a:schemeClr val="tx1"/>
                </a:solidFill>
                <a:effectLst/>
                <a:latin typeface="Arial" panose="020B0604020202020204" pitchFamily="34" charset="0"/>
              </a:rPr>
              <a:t> Layer</a:t>
            </a:r>
            <a:r>
              <a:rPr kumimoji="0" lang="fr-FR" sz="2000" b="0" i="0" u="none" strike="noStrike" cap="none" normalizeH="0" baseline="0" dirty="0" smtClean="0">
                <a:ln>
                  <a:noFill/>
                </a:ln>
                <a:solidFill>
                  <a:schemeClr val="tx1"/>
                </a:solidFill>
                <a:effectLst/>
                <a:latin typeface="Arial" panose="020B0604020202020204" pitchFamily="34" charset="0"/>
              </a:rPr>
              <a:t> in network communication</a:t>
            </a:r>
          </a:p>
          <a:p>
            <a:pPr lvl="2" algn="just" eaLnBrk="0" fontAlgn="base" hangingPunct="0">
              <a:lnSpc>
                <a:spcPct val="100000"/>
              </a:lnSpc>
              <a:spcBef>
                <a:spcPts val="1200"/>
              </a:spcBef>
              <a:spcAft>
                <a:spcPct val="0"/>
              </a:spcAft>
              <a:buClr>
                <a:srgbClr val="8D42C6"/>
              </a:buClr>
              <a:buFont typeface="Wingdings" panose="05000000000000000000" pitchFamily="2" charset="2"/>
              <a:buChar char="Ø"/>
            </a:pPr>
            <a:r>
              <a:rPr kumimoji="0" lang="fr-FR" sz="2000" b="0" i="0" u="none" strike="noStrike" cap="none" normalizeH="0" baseline="0" dirty="0" err="1" smtClean="0">
                <a:ln>
                  <a:noFill/>
                </a:ln>
                <a:solidFill>
                  <a:schemeClr val="tx1"/>
                </a:solidFill>
                <a:effectLst/>
                <a:latin typeface="Arial" panose="020B0604020202020204" pitchFamily="34" charset="0"/>
              </a:rPr>
              <a:t>Explain</a:t>
            </a:r>
            <a:r>
              <a:rPr kumimoji="0" lang="fr-FR" sz="2000" b="0" i="0" u="none" strike="noStrike" cap="none" normalizeH="0" baseline="0" dirty="0" smtClean="0">
                <a:ln>
                  <a:noFill/>
                </a:ln>
                <a:solidFill>
                  <a:schemeClr val="tx1"/>
                </a:solidFill>
                <a:effectLst/>
                <a:latin typeface="Arial" panose="020B0604020202020204" pitchFamily="34" charset="0"/>
              </a:rPr>
              <a:t> how </a:t>
            </a:r>
            <a:r>
              <a:rPr kumimoji="0" lang="fr-FR" sz="2000" b="1" i="0" u="none" strike="noStrike" cap="none" normalizeH="0" baseline="0" dirty="0" smtClean="0">
                <a:ln>
                  <a:noFill/>
                </a:ln>
                <a:solidFill>
                  <a:schemeClr val="tx1"/>
                </a:solidFill>
                <a:effectLst/>
                <a:latin typeface="Arial" panose="020B0604020202020204" pitchFamily="34" charset="0"/>
              </a:rPr>
              <a:t>bits are </a:t>
            </a:r>
            <a:r>
              <a:rPr kumimoji="0" lang="fr-FR" sz="2000" b="1" i="0" u="none" strike="noStrike" cap="none" normalizeH="0" baseline="0" dirty="0" err="1" smtClean="0">
                <a:ln>
                  <a:noFill/>
                </a:ln>
                <a:solidFill>
                  <a:schemeClr val="tx1"/>
                </a:solidFill>
                <a:effectLst/>
                <a:latin typeface="Arial" panose="020B0604020202020204" pitchFamily="34" charset="0"/>
              </a:rPr>
              <a:t>transmitted</a:t>
            </a:r>
            <a:r>
              <a:rPr kumimoji="0" lang="fr-FR" sz="2000" b="0" i="0" u="none" strike="noStrike" cap="none" normalizeH="0" baseline="0" dirty="0" smtClean="0">
                <a:ln>
                  <a:noFill/>
                </a:ln>
                <a:solidFill>
                  <a:schemeClr val="tx1"/>
                </a:solidFill>
                <a:effectLst/>
                <a:latin typeface="Arial" panose="020B0604020202020204" pitchFamily="34" charset="0"/>
              </a:rPr>
              <a:t> </a:t>
            </a:r>
            <a:r>
              <a:rPr kumimoji="0" lang="fr-FR" sz="2000" b="0" i="0" u="none" strike="noStrike" cap="none" normalizeH="0" baseline="0" dirty="0" err="1" smtClean="0">
                <a:ln>
                  <a:noFill/>
                </a:ln>
                <a:solidFill>
                  <a:schemeClr val="tx1"/>
                </a:solidFill>
                <a:effectLst/>
                <a:latin typeface="Arial" panose="020B0604020202020204" pitchFamily="34" charset="0"/>
              </a:rPr>
              <a:t>using</a:t>
            </a:r>
            <a:r>
              <a:rPr kumimoji="0" lang="fr-FR" sz="2000" b="0" i="0" u="none" strike="noStrike" cap="none" normalizeH="0" baseline="0" dirty="0" smtClean="0">
                <a:ln>
                  <a:noFill/>
                </a:ln>
                <a:solidFill>
                  <a:schemeClr val="tx1"/>
                </a:solidFill>
                <a:effectLst/>
                <a:latin typeface="Arial" panose="020B0604020202020204" pitchFamily="34" charset="0"/>
              </a:rPr>
              <a:t> </a:t>
            </a:r>
            <a:r>
              <a:rPr kumimoji="0" lang="fr-FR" sz="2000" b="0" i="0" u="none" strike="noStrike" cap="none" normalizeH="0" baseline="0" dirty="0" err="1" smtClean="0">
                <a:ln>
                  <a:noFill/>
                </a:ln>
                <a:solidFill>
                  <a:schemeClr val="tx1"/>
                </a:solidFill>
                <a:effectLst/>
                <a:latin typeface="Arial" panose="020B0604020202020204" pitchFamily="34" charset="0"/>
              </a:rPr>
              <a:t>electrical</a:t>
            </a:r>
            <a:r>
              <a:rPr kumimoji="0" lang="fr-FR" sz="2000" b="0" i="0" u="none" strike="noStrike" cap="none" normalizeH="0" baseline="0" dirty="0" smtClean="0">
                <a:ln>
                  <a:noFill/>
                </a:ln>
                <a:solidFill>
                  <a:schemeClr val="tx1"/>
                </a:solidFill>
                <a:effectLst/>
                <a:latin typeface="Arial" panose="020B0604020202020204" pitchFamily="34" charset="0"/>
              </a:rPr>
              <a:t>, </a:t>
            </a:r>
            <a:r>
              <a:rPr kumimoji="0" lang="fr-FR" sz="2000" b="0" i="0" u="none" strike="noStrike" cap="none" normalizeH="0" baseline="0" dirty="0" err="1" smtClean="0">
                <a:ln>
                  <a:noFill/>
                </a:ln>
                <a:solidFill>
                  <a:schemeClr val="tx1"/>
                </a:solidFill>
                <a:effectLst/>
                <a:latin typeface="Arial" panose="020B0604020202020204" pitchFamily="34" charset="0"/>
              </a:rPr>
              <a:t>optical</a:t>
            </a:r>
            <a:r>
              <a:rPr kumimoji="0" lang="fr-FR" sz="2000" b="0" i="0" u="none" strike="noStrike" cap="none" normalizeH="0" baseline="0" dirty="0" smtClean="0">
                <a:ln>
                  <a:noFill/>
                </a:ln>
                <a:solidFill>
                  <a:schemeClr val="tx1"/>
                </a:solidFill>
                <a:effectLst/>
                <a:latin typeface="Arial" panose="020B0604020202020204" pitchFamily="34" charset="0"/>
              </a:rPr>
              <a:t>, and </a:t>
            </a:r>
            <a:r>
              <a:rPr kumimoji="0" lang="fr-FR" sz="2000" b="0" i="0" u="none" strike="noStrike" cap="none" normalizeH="0" baseline="0" dirty="0" err="1" smtClean="0">
                <a:ln>
                  <a:noFill/>
                </a:ln>
                <a:solidFill>
                  <a:schemeClr val="tx1"/>
                </a:solidFill>
                <a:effectLst/>
                <a:latin typeface="Arial" panose="020B0604020202020204" pitchFamily="34" charset="0"/>
              </a:rPr>
              <a:t>wireless</a:t>
            </a:r>
            <a:r>
              <a:rPr kumimoji="0" lang="fr-FR" sz="2000" b="0" i="0" u="none" strike="noStrike" cap="none" normalizeH="0" baseline="0" dirty="0" smtClean="0">
                <a:ln>
                  <a:noFill/>
                </a:ln>
                <a:solidFill>
                  <a:schemeClr val="tx1"/>
                </a:solidFill>
                <a:effectLst/>
                <a:latin typeface="Arial" panose="020B0604020202020204" pitchFamily="34" charset="0"/>
              </a:rPr>
              <a:t> </a:t>
            </a:r>
            <a:r>
              <a:rPr kumimoji="0" lang="fr-FR" sz="2000" b="0" i="0" u="none" strike="noStrike" cap="none" normalizeH="0" baseline="0" dirty="0" err="1" smtClean="0">
                <a:ln>
                  <a:noFill/>
                </a:ln>
                <a:solidFill>
                  <a:schemeClr val="tx1"/>
                </a:solidFill>
                <a:effectLst/>
                <a:latin typeface="Arial" panose="020B0604020202020204" pitchFamily="34" charset="0"/>
              </a:rPr>
              <a:t>signals</a:t>
            </a:r>
            <a:endParaRPr kumimoji="0" lang="fr-FR" sz="2000" b="0" i="0" u="none" strike="noStrike" cap="none" normalizeH="0" baseline="0" dirty="0" smtClean="0">
              <a:ln>
                <a:noFill/>
              </a:ln>
              <a:solidFill>
                <a:schemeClr val="tx1"/>
              </a:solidFill>
              <a:effectLst/>
              <a:latin typeface="Arial" panose="020B0604020202020204" pitchFamily="34" charset="0"/>
            </a:endParaRPr>
          </a:p>
          <a:p>
            <a:pPr lvl="2" algn="just" eaLnBrk="0" fontAlgn="base" hangingPunct="0">
              <a:lnSpc>
                <a:spcPct val="100000"/>
              </a:lnSpc>
              <a:spcBef>
                <a:spcPts val="1200"/>
              </a:spcBef>
              <a:spcAft>
                <a:spcPct val="0"/>
              </a:spcAft>
              <a:buClr>
                <a:srgbClr val="8D42C6"/>
              </a:buClr>
              <a:buFont typeface="Wingdings" panose="05000000000000000000" pitchFamily="2" charset="2"/>
              <a:buChar char="Ø"/>
            </a:pPr>
            <a:r>
              <a:rPr kumimoji="0" lang="fr-FR" sz="2000" b="0" i="0" u="none" strike="noStrike" cap="none" normalizeH="0" baseline="0" dirty="0" err="1" smtClean="0">
                <a:ln>
                  <a:noFill/>
                </a:ln>
                <a:solidFill>
                  <a:schemeClr val="tx1"/>
                </a:solidFill>
                <a:effectLst/>
                <a:latin typeface="Arial" panose="020B0604020202020204" pitchFamily="34" charset="0"/>
              </a:rPr>
              <a:t>Understand</a:t>
            </a:r>
            <a:r>
              <a:rPr kumimoji="0" lang="fr-FR" sz="2000" b="0" i="0" u="none" strike="noStrike" cap="none" normalizeH="0" baseline="0" dirty="0" smtClean="0">
                <a:ln>
                  <a:noFill/>
                </a:ln>
                <a:solidFill>
                  <a:schemeClr val="tx1"/>
                </a:solidFill>
                <a:effectLst/>
                <a:latin typeface="Arial" panose="020B0604020202020204" pitchFamily="34" charset="0"/>
              </a:rPr>
              <a:t> basic </a:t>
            </a:r>
            <a:r>
              <a:rPr kumimoji="0" lang="fr-FR" sz="2000" b="0" i="0" u="none" strike="noStrike" cap="none" normalizeH="0" baseline="0" dirty="0" err="1" smtClean="0">
                <a:ln>
                  <a:noFill/>
                </a:ln>
                <a:solidFill>
                  <a:schemeClr val="tx1"/>
                </a:solidFill>
                <a:effectLst/>
                <a:latin typeface="Arial" panose="020B0604020202020204" pitchFamily="34" charset="0"/>
              </a:rPr>
              <a:t>physical</a:t>
            </a:r>
            <a:r>
              <a:rPr kumimoji="0" lang="fr-FR" sz="2000" b="0" i="0" u="none" strike="noStrike" cap="none" normalizeH="0" baseline="0" dirty="0" smtClean="0">
                <a:ln>
                  <a:noFill/>
                </a:ln>
                <a:solidFill>
                  <a:schemeClr val="tx1"/>
                </a:solidFill>
                <a:effectLst/>
                <a:latin typeface="Arial" panose="020B0604020202020204" pitchFamily="34" charset="0"/>
              </a:rPr>
              <a:t> concepts </a:t>
            </a:r>
            <a:r>
              <a:rPr kumimoji="0" lang="fr-FR" sz="2000" b="0" i="0" u="none" strike="noStrike" cap="none" normalizeH="0" baseline="0" dirty="0" err="1" smtClean="0">
                <a:ln>
                  <a:noFill/>
                </a:ln>
                <a:solidFill>
                  <a:schemeClr val="tx1"/>
                </a:solidFill>
                <a:effectLst/>
                <a:latin typeface="Arial" panose="020B0604020202020204" pitchFamily="34" charset="0"/>
              </a:rPr>
              <a:t>such</a:t>
            </a:r>
            <a:r>
              <a:rPr kumimoji="0" lang="fr-FR" sz="2000" b="0" i="0" u="none" strike="noStrike" cap="none" normalizeH="0" baseline="0" dirty="0" smtClean="0">
                <a:ln>
                  <a:noFill/>
                </a:ln>
                <a:solidFill>
                  <a:schemeClr val="tx1"/>
                </a:solidFill>
                <a:effectLst/>
                <a:latin typeface="Arial" panose="020B0604020202020204" pitchFamily="34" charset="0"/>
              </a:rPr>
              <a:t> as </a:t>
            </a:r>
            <a:r>
              <a:rPr kumimoji="0" lang="fr-FR" sz="2000" b="1" i="0" u="none" strike="noStrike" cap="none" normalizeH="0" baseline="0" dirty="0" smtClean="0">
                <a:ln>
                  <a:noFill/>
                </a:ln>
                <a:solidFill>
                  <a:schemeClr val="tx1"/>
                </a:solidFill>
                <a:effectLst/>
                <a:latin typeface="Arial" panose="020B0604020202020204" pitchFamily="34" charset="0"/>
              </a:rPr>
              <a:t>voltage, noise, </a:t>
            </a:r>
            <a:r>
              <a:rPr kumimoji="0" lang="fr-FR" sz="2000" b="1" i="0" u="none" strike="noStrike" cap="none" normalizeH="0" baseline="0" dirty="0" err="1" smtClean="0">
                <a:ln>
                  <a:noFill/>
                </a:ln>
                <a:solidFill>
                  <a:schemeClr val="tx1"/>
                </a:solidFill>
                <a:effectLst/>
                <a:latin typeface="Arial" panose="020B0604020202020204" pitchFamily="34" charset="0"/>
              </a:rPr>
              <a:t>attenuation</a:t>
            </a:r>
            <a:r>
              <a:rPr kumimoji="0" lang="fr-FR" sz="2000" b="1" i="0" u="none" strike="noStrike" cap="none" normalizeH="0" baseline="0" dirty="0" smtClean="0">
                <a:ln>
                  <a:noFill/>
                </a:ln>
                <a:solidFill>
                  <a:schemeClr val="tx1"/>
                </a:solidFill>
                <a:effectLst/>
                <a:latin typeface="Arial" panose="020B0604020202020204" pitchFamily="34" charset="0"/>
              </a:rPr>
              <a:t>, and </a:t>
            </a:r>
            <a:r>
              <a:rPr kumimoji="0" lang="fr-FR" sz="2000" b="1" i="0" u="none" strike="noStrike" cap="none" normalizeH="0" baseline="0" dirty="0" err="1" smtClean="0">
                <a:ln>
                  <a:noFill/>
                </a:ln>
                <a:solidFill>
                  <a:schemeClr val="tx1"/>
                </a:solidFill>
                <a:effectLst/>
                <a:latin typeface="Arial" panose="020B0604020202020204" pitchFamily="34" charset="0"/>
              </a:rPr>
              <a:t>grounding</a:t>
            </a:r>
            <a:endParaRPr kumimoji="0" lang="fr-FR" sz="2000" b="0" i="0" u="none" strike="noStrike" cap="none" normalizeH="0" baseline="0" dirty="0" smtClean="0">
              <a:ln>
                <a:noFill/>
              </a:ln>
              <a:solidFill>
                <a:schemeClr val="tx1"/>
              </a:solidFill>
              <a:effectLst/>
              <a:latin typeface="Arial" panose="020B0604020202020204" pitchFamily="34" charset="0"/>
            </a:endParaRPr>
          </a:p>
          <a:p>
            <a:pPr lvl="2" algn="just" eaLnBrk="0" fontAlgn="base" hangingPunct="0">
              <a:lnSpc>
                <a:spcPct val="100000"/>
              </a:lnSpc>
              <a:spcBef>
                <a:spcPts val="1200"/>
              </a:spcBef>
              <a:spcAft>
                <a:spcPct val="0"/>
              </a:spcAft>
              <a:buClr>
                <a:srgbClr val="8D42C6"/>
              </a:buClr>
              <a:buFont typeface="Wingdings" panose="05000000000000000000" pitchFamily="2" charset="2"/>
              <a:buChar char="Ø"/>
            </a:pPr>
            <a:r>
              <a:rPr kumimoji="0" lang="fr-FR" sz="2000" b="0" i="0" u="none" strike="noStrike" cap="none" normalizeH="0" baseline="0" dirty="0" err="1" smtClean="0">
                <a:ln>
                  <a:noFill/>
                </a:ln>
                <a:solidFill>
                  <a:schemeClr val="tx1"/>
                </a:solidFill>
                <a:effectLst/>
                <a:latin typeface="Arial" panose="020B0604020202020204" pitchFamily="34" charset="0"/>
              </a:rPr>
              <a:t>Distinguish</a:t>
            </a:r>
            <a:r>
              <a:rPr kumimoji="0" lang="fr-FR" sz="2000" b="0" i="0" u="none" strike="noStrike" cap="none" normalizeH="0" baseline="0" dirty="0" smtClean="0">
                <a:ln>
                  <a:noFill/>
                </a:ln>
                <a:solidFill>
                  <a:schemeClr val="tx1"/>
                </a:solidFill>
                <a:effectLst/>
                <a:latin typeface="Arial" panose="020B0604020202020204" pitchFamily="34" charset="0"/>
              </a:rPr>
              <a:t> </a:t>
            </a:r>
            <a:r>
              <a:rPr kumimoji="0" lang="fr-FR" sz="2000" b="0" i="0" u="none" strike="noStrike" cap="none" normalizeH="0" baseline="0" dirty="0" err="1" smtClean="0">
                <a:ln>
                  <a:noFill/>
                </a:ln>
                <a:solidFill>
                  <a:schemeClr val="tx1"/>
                </a:solidFill>
                <a:effectLst/>
                <a:latin typeface="Arial" panose="020B0604020202020204" pitchFamily="34" charset="0"/>
              </a:rPr>
              <a:t>between</a:t>
            </a:r>
            <a:r>
              <a:rPr kumimoji="0" lang="fr-FR" sz="2000" b="0" i="0" u="none" strike="noStrike" cap="none" normalizeH="0" baseline="0" dirty="0" smtClean="0">
                <a:ln>
                  <a:noFill/>
                </a:ln>
                <a:solidFill>
                  <a:schemeClr val="tx1"/>
                </a:solidFill>
                <a:effectLst/>
                <a:latin typeface="Arial" panose="020B0604020202020204" pitchFamily="34" charset="0"/>
              </a:rPr>
              <a:t> </a:t>
            </a:r>
            <a:r>
              <a:rPr kumimoji="0" lang="fr-FR" sz="2000" b="1" i="0" u="none" strike="noStrike" cap="none" normalizeH="0" baseline="0" dirty="0" err="1" smtClean="0">
                <a:ln>
                  <a:noFill/>
                </a:ln>
                <a:solidFill>
                  <a:schemeClr val="tx1"/>
                </a:solidFill>
                <a:effectLst/>
                <a:latin typeface="Arial" panose="020B0604020202020204" pitchFamily="34" charset="0"/>
              </a:rPr>
              <a:t>analog</a:t>
            </a:r>
            <a:r>
              <a:rPr kumimoji="0" lang="fr-FR" sz="2000" b="1" i="0" u="none" strike="noStrike" cap="none" normalizeH="0" baseline="0" dirty="0" smtClean="0">
                <a:ln>
                  <a:noFill/>
                </a:ln>
                <a:solidFill>
                  <a:schemeClr val="tx1"/>
                </a:solidFill>
                <a:effectLst/>
                <a:latin typeface="Arial" panose="020B0604020202020204" pitchFamily="34" charset="0"/>
              </a:rPr>
              <a:t> and digital </a:t>
            </a:r>
            <a:r>
              <a:rPr kumimoji="0" lang="fr-FR" sz="2000" b="1" i="0" u="none" strike="noStrike" cap="none" normalizeH="0" baseline="0" dirty="0" err="1" smtClean="0">
                <a:ln>
                  <a:noFill/>
                </a:ln>
                <a:solidFill>
                  <a:schemeClr val="tx1"/>
                </a:solidFill>
                <a:effectLst/>
                <a:latin typeface="Arial" panose="020B0604020202020204" pitchFamily="34" charset="0"/>
              </a:rPr>
              <a:t>signals</a:t>
            </a:r>
            <a:endParaRPr kumimoji="0" lang="fr-FR" sz="2000" b="0" i="0" u="none" strike="noStrike" cap="none" normalizeH="0" baseline="0" dirty="0" smtClean="0">
              <a:ln>
                <a:noFill/>
              </a:ln>
              <a:solidFill>
                <a:schemeClr val="tx1"/>
              </a:solidFill>
              <a:effectLst/>
              <a:latin typeface="Arial" panose="020B0604020202020204" pitchFamily="34" charset="0"/>
            </a:endParaRPr>
          </a:p>
          <a:p>
            <a:pPr lvl="2" algn="just" eaLnBrk="0" fontAlgn="base" hangingPunct="0">
              <a:lnSpc>
                <a:spcPct val="100000"/>
              </a:lnSpc>
              <a:spcBef>
                <a:spcPts val="1200"/>
              </a:spcBef>
              <a:spcAft>
                <a:spcPct val="0"/>
              </a:spcAft>
              <a:buClr>
                <a:srgbClr val="8D42C6"/>
              </a:buClr>
              <a:buFont typeface="Wingdings" panose="05000000000000000000" pitchFamily="2" charset="2"/>
              <a:buChar char="Ø"/>
            </a:pPr>
            <a:r>
              <a:rPr kumimoji="0" lang="fr-FR" sz="2000" b="0" i="0" u="none" strike="noStrike" cap="none" normalizeH="0" baseline="0" dirty="0" err="1" smtClean="0">
                <a:ln>
                  <a:noFill/>
                </a:ln>
                <a:solidFill>
                  <a:schemeClr val="tx1"/>
                </a:solidFill>
                <a:effectLst/>
                <a:latin typeface="Arial" panose="020B0604020202020204" pitchFamily="34" charset="0"/>
              </a:rPr>
              <a:t>Describe</a:t>
            </a:r>
            <a:r>
              <a:rPr kumimoji="0" lang="fr-FR" sz="2000" b="0" i="0" u="none" strike="noStrike" cap="none" normalizeH="0" baseline="0" dirty="0" smtClean="0">
                <a:ln>
                  <a:noFill/>
                </a:ln>
                <a:solidFill>
                  <a:schemeClr val="tx1"/>
                </a:solidFill>
                <a:effectLst/>
                <a:latin typeface="Arial" panose="020B0604020202020204" pitchFamily="34" charset="0"/>
              </a:rPr>
              <a:t> </a:t>
            </a:r>
            <a:r>
              <a:rPr kumimoji="0" lang="fr-FR" sz="2000" b="0" i="0" u="none" strike="noStrike" cap="none" normalizeH="0" baseline="0" dirty="0" err="1" smtClean="0">
                <a:ln>
                  <a:noFill/>
                </a:ln>
                <a:solidFill>
                  <a:schemeClr val="tx1"/>
                </a:solidFill>
                <a:effectLst/>
                <a:latin typeface="Arial" panose="020B0604020202020204" pitchFamily="34" charset="0"/>
              </a:rPr>
              <a:t>common</a:t>
            </a:r>
            <a:r>
              <a:rPr kumimoji="0" lang="fr-FR" sz="2000" b="0" i="0" u="none" strike="noStrike" cap="none" normalizeH="0" baseline="0" dirty="0" smtClean="0">
                <a:ln>
                  <a:noFill/>
                </a:ln>
                <a:solidFill>
                  <a:schemeClr val="tx1"/>
                </a:solidFill>
                <a:effectLst/>
                <a:latin typeface="Arial" panose="020B0604020202020204" pitchFamily="34" charset="0"/>
              </a:rPr>
              <a:t> </a:t>
            </a:r>
            <a:r>
              <a:rPr kumimoji="0" lang="fr-FR" sz="2000" b="1" i="0" u="none" strike="noStrike" cap="none" normalizeH="0" baseline="0" dirty="0" smtClean="0">
                <a:ln>
                  <a:noFill/>
                </a:ln>
                <a:solidFill>
                  <a:schemeClr val="tx1"/>
                </a:solidFill>
                <a:effectLst/>
                <a:latin typeface="Arial" panose="020B0604020202020204" pitchFamily="34" charset="0"/>
              </a:rPr>
              <a:t>signal </a:t>
            </a:r>
            <a:r>
              <a:rPr kumimoji="0" lang="fr-FR" sz="2000" b="1" i="0" u="none" strike="noStrike" cap="none" normalizeH="0" baseline="0" dirty="0" err="1" smtClean="0">
                <a:ln>
                  <a:noFill/>
                </a:ln>
                <a:solidFill>
                  <a:schemeClr val="tx1"/>
                </a:solidFill>
                <a:effectLst/>
                <a:latin typeface="Arial" panose="020B0604020202020204" pitchFamily="34" charset="0"/>
              </a:rPr>
              <a:t>encoding</a:t>
            </a:r>
            <a:r>
              <a:rPr kumimoji="0" lang="fr-FR" sz="2000" b="1" i="0" u="none" strike="noStrike" cap="none" normalizeH="0" baseline="0" dirty="0" smtClean="0">
                <a:ln>
                  <a:noFill/>
                </a:ln>
                <a:solidFill>
                  <a:schemeClr val="tx1"/>
                </a:solidFill>
                <a:effectLst/>
                <a:latin typeface="Arial" panose="020B0604020202020204" pitchFamily="34" charset="0"/>
              </a:rPr>
              <a:t> techniques</a:t>
            </a:r>
            <a:endParaRPr kumimoji="0" lang="fr-FR" sz="2000" b="0" i="0" u="none" strike="noStrike" cap="none" normalizeH="0" baseline="0" dirty="0" smtClean="0">
              <a:ln>
                <a:noFill/>
              </a:ln>
              <a:solidFill>
                <a:schemeClr val="tx1"/>
              </a:solidFill>
              <a:effectLst/>
              <a:latin typeface="Arial" panose="020B0604020202020204" pitchFamily="34" charset="0"/>
            </a:endParaRPr>
          </a:p>
          <a:p>
            <a:pPr lvl="2" algn="just" eaLnBrk="0" fontAlgn="base" hangingPunct="0">
              <a:lnSpc>
                <a:spcPct val="100000"/>
              </a:lnSpc>
              <a:spcBef>
                <a:spcPts val="1200"/>
              </a:spcBef>
              <a:spcAft>
                <a:spcPct val="0"/>
              </a:spcAft>
              <a:buClr>
                <a:srgbClr val="8D42C6"/>
              </a:buClr>
              <a:buFont typeface="Wingdings" panose="05000000000000000000" pitchFamily="2" charset="2"/>
              <a:buChar char="Ø"/>
            </a:pPr>
            <a:r>
              <a:rPr kumimoji="0" lang="fr-FR" sz="2000" b="0" i="0" u="none" strike="noStrike" cap="none" normalizeH="0" baseline="0" dirty="0" err="1" smtClean="0">
                <a:ln>
                  <a:noFill/>
                </a:ln>
                <a:solidFill>
                  <a:schemeClr val="tx1"/>
                </a:solidFill>
                <a:effectLst/>
                <a:latin typeface="Arial" panose="020B0604020202020204" pitchFamily="34" charset="0"/>
              </a:rPr>
              <a:t>Understand</a:t>
            </a:r>
            <a:r>
              <a:rPr kumimoji="0" lang="fr-FR" sz="2000" b="0" i="0" u="none" strike="noStrike" cap="none" normalizeH="0" baseline="0" dirty="0" smtClean="0">
                <a:ln>
                  <a:noFill/>
                </a:ln>
                <a:solidFill>
                  <a:schemeClr val="tx1"/>
                </a:solidFill>
                <a:effectLst/>
                <a:latin typeface="Arial" panose="020B0604020202020204" pitchFamily="34" charset="0"/>
              </a:rPr>
              <a:t> </a:t>
            </a:r>
            <a:r>
              <a:rPr kumimoji="0" lang="fr-FR" sz="2000" b="1" i="0" u="none" strike="noStrike" cap="none" normalizeH="0" baseline="0" dirty="0" err="1" smtClean="0">
                <a:ln>
                  <a:noFill/>
                </a:ln>
                <a:solidFill>
                  <a:schemeClr val="tx1"/>
                </a:solidFill>
                <a:effectLst/>
                <a:latin typeface="Arial" panose="020B0604020202020204" pitchFamily="34" charset="0"/>
              </a:rPr>
              <a:t>synchronization</a:t>
            </a:r>
            <a:r>
              <a:rPr kumimoji="0" lang="fr-FR" sz="2000" b="1" i="0" u="none" strike="noStrike" cap="none" normalizeH="0" baseline="0" dirty="0" smtClean="0">
                <a:ln>
                  <a:noFill/>
                </a:ln>
                <a:solidFill>
                  <a:schemeClr val="tx1"/>
                </a:solidFill>
                <a:effectLst/>
                <a:latin typeface="Arial" panose="020B0604020202020204" pitchFamily="34" charset="0"/>
              </a:rPr>
              <a:t> and timing</a:t>
            </a:r>
            <a:r>
              <a:rPr kumimoji="0" lang="fr-FR" sz="2000" b="0" i="0" u="none" strike="noStrike" cap="none" normalizeH="0" baseline="0" dirty="0" smtClean="0">
                <a:ln>
                  <a:noFill/>
                </a:ln>
                <a:solidFill>
                  <a:schemeClr val="tx1"/>
                </a:solidFill>
                <a:effectLst/>
                <a:latin typeface="Arial" panose="020B0604020202020204" pitchFamily="34" charset="0"/>
              </a:rPr>
              <a:t> in data transmission</a:t>
            </a:r>
          </a:p>
          <a:p>
            <a:pPr lvl="2" algn="just" eaLnBrk="0" fontAlgn="base" hangingPunct="0">
              <a:lnSpc>
                <a:spcPct val="100000"/>
              </a:lnSpc>
              <a:spcBef>
                <a:spcPts val="1200"/>
              </a:spcBef>
              <a:spcAft>
                <a:spcPct val="0"/>
              </a:spcAft>
              <a:buClr>
                <a:srgbClr val="8D42C6"/>
              </a:buClr>
              <a:buFont typeface="Wingdings" panose="05000000000000000000" pitchFamily="2" charset="2"/>
              <a:buChar char="Ø"/>
            </a:pPr>
            <a:r>
              <a:rPr kumimoji="0" lang="fr-FR" sz="2000" b="0" i="0" u="none" strike="noStrike" cap="none" normalizeH="0" baseline="0" dirty="0" err="1" smtClean="0">
                <a:ln>
                  <a:noFill/>
                </a:ln>
                <a:solidFill>
                  <a:schemeClr val="tx1"/>
                </a:solidFill>
                <a:effectLst/>
                <a:latin typeface="Arial" panose="020B0604020202020204" pitchFamily="34" charset="0"/>
              </a:rPr>
              <a:t>Explain</a:t>
            </a:r>
            <a:r>
              <a:rPr kumimoji="0" lang="fr-FR" sz="2000" b="0" i="0" u="none" strike="noStrike" cap="none" normalizeH="0" baseline="0" dirty="0" smtClean="0">
                <a:ln>
                  <a:noFill/>
                </a:ln>
                <a:solidFill>
                  <a:schemeClr val="tx1"/>
                </a:solidFill>
                <a:effectLst/>
                <a:latin typeface="Arial" panose="020B0604020202020204" pitchFamily="34" charset="0"/>
              </a:rPr>
              <a:t> the impact of </a:t>
            </a:r>
            <a:r>
              <a:rPr kumimoji="0" lang="fr-FR" sz="2000" b="0" i="0" u="none" strike="noStrike" cap="none" normalizeH="0" baseline="0" dirty="0" err="1" smtClean="0">
                <a:ln>
                  <a:noFill/>
                </a:ln>
                <a:solidFill>
                  <a:schemeClr val="tx1"/>
                </a:solidFill>
                <a:effectLst/>
                <a:latin typeface="Arial" panose="020B0604020202020204" pitchFamily="34" charset="0"/>
              </a:rPr>
              <a:t>physical</a:t>
            </a:r>
            <a:r>
              <a:rPr kumimoji="0" lang="fr-FR" sz="2000" b="0" i="0" u="none" strike="noStrike" cap="none" normalizeH="0" baseline="0" dirty="0" smtClean="0">
                <a:ln>
                  <a:noFill/>
                </a:ln>
                <a:solidFill>
                  <a:schemeClr val="tx1"/>
                </a:solidFill>
                <a:effectLst/>
                <a:latin typeface="Arial" panose="020B0604020202020204" pitchFamily="34" charset="0"/>
              </a:rPr>
              <a:t> media on </a:t>
            </a:r>
            <a:r>
              <a:rPr kumimoji="0" lang="fr-FR" sz="2000" b="1" i="0" u="none" strike="noStrike" cap="none" normalizeH="0" baseline="0" dirty="0" err="1" smtClean="0">
                <a:ln>
                  <a:noFill/>
                </a:ln>
                <a:solidFill>
                  <a:schemeClr val="tx1"/>
                </a:solidFill>
                <a:effectLst/>
                <a:latin typeface="Arial" panose="020B0604020202020204" pitchFamily="34" charset="0"/>
              </a:rPr>
              <a:t>bandwidth</a:t>
            </a:r>
            <a:r>
              <a:rPr kumimoji="0" lang="fr-FR" sz="2000" b="1" i="0" u="none" strike="noStrike" cap="none" normalizeH="0" baseline="0" dirty="0" smtClean="0">
                <a:ln>
                  <a:noFill/>
                </a:ln>
                <a:solidFill>
                  <a:schemeClr val="tx1"/>
                </a:solidFill>
                <a:effectLst/>
                <a:latin typeface="Arial" panose="020B0604020202020204" pitchFamily="34" charset="0"/>
              </a:rPr>
              <a:t> and </a:t>
            </a:r>
            <a:r>
              <a:rPr kumimoji="0" lang="fr-FR" sz="2000" b="1" i="0" u="none" strike="noStrike" cap="none" normalizeH="0" baseline="0" dirty="0" err="1" smtClean="0">
                <a:ln>
                  <a:noFill/>
                </a:ln>
                <a:solidFill>
                  <a:schemeClr val="tx1"/>
                </a:solidFill>
                <a:effectLst/>
                <a:latin typeface="Arial" panose="020B0604020202020204" pitchFamily="34" charset="0"/>
              </a:rPr>
              <a:t>throughput</a:t>
            </a:r>
            <a:endParaRPr kumimoji="0" lang="fr-FR" sz="2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658119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13816" y="939124"/>
            <a:ext cx="7577328" cy="837860"/>
          </a:xfrm>
        </p:spPr>
        <p:txBody>
          <a:bodyPr>
            <a:normAutofit fontScale="90000"/>
          </a:bodyPr>
          <a:lstStyle/>
          <a:p>
            <a:pPr algn="ctr"/>
            <a:r>
              <a:rPr lang="en-US" sz="4400" b="1" dirty="0">
                <a:solidFill>
                  <a:schemeClr val="tx1"/>
                </a:solidFill>
                <a:latin typeface="Arial" panose="020B0604020202020204" pitchFamily="34" charset="0"/>
                <a:cs typeface="Arial" panose="020B0604020202020204" pitchFamily="34" charset="0"/>
              </a:rPr>
              <a:t>Layer 1: Electronics and Signaling</a:t>
            </a:r>
            <a:endParaRPr lang="fr-FR" sz="4400" dirty="0"/>
          </a:p>
        </p:txBody>
      </p:sp>
      <p:sp>
        <p:nvSpPr>
          <p:cNvPr id="3" name="Espace réservé du contenu 2"/>
          <p:cNvSpPr>
            <a:spLocks noGrp="1"/>
          </p:cNvSpPr>
          <p:nvPr>
            <p:ph idx="1"/>
          </p:nvPr>
        </p:nvSpPr>
        <p:spPr>
          <a:xfrm>
            <a:off x="813816" y="2225040"/>
            <a:ext cx="7577328" cy="4023360"/>
          </a:xfrm>
        </p:spPr>
        <p:txBody>
          <a:bodyPr>
            <a:normAutofit/>
          </a:bodyPr>
          <a:lstStyle/>
          <a:p>
            <a:pPr marL="0" indent="0" algn="just">
              <a:lnSpc>
                <a:spcPct val="100000"/>
              </a:lnSpc>
              <a:buNone/>
            </a:pPr>
            <a:r>
              <a:rPr lang="en-US" sz="3200" dirty="0">
                <a:solidFill>
                  <a:schemeClr val="tx1"/>
                </a:solidFill>
                <a:latin typeface="Arial" panose="020B0604020202020204" pitchFamily="34" charset="0"/>
                <a:cs typeface="Arial" panose="020B0604020202020204" pitchFamily="34" charset="0"/>
              </a:rPr>
              <a:t>Noise is any unwanted interference that affects a voltage, optical, or electromagnetic signal. Every electrical signal includes some noise. Therefore, it is important to preserve the highest possible signal-to-noise ratio.</a:t>
            </a:r>
            <a:endParaRPr lang="fr-FR" sz="3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2165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537972" y="769984"/>
            <a:ext cx="8129016" cy="904240"/>
          </a:xfrm>
        </p:spPr>
        <p:txBody>
          <a:bodyPr>
            <a:normAutofit fontScale="90000"/>
          </a:bodyPr>
          <a:lstStyle/>
          <a:p>
            <a:pPr algn="ctr"/>
            <a:r>
              <a:rPr lang="en-US" b="1" dirty="0">
                <a:solidFill>
                  <a:schemeClr val="tx1"/>
                </a:solidFill>
                <a:latin typeface="Arial" panose="020B0604020202020204" pitchFamily="34" charset="0"/>
                <a:cs typeface="Arial" panose="020B0604020202020204" pitchFamily="34" charset="0"/>
              </a:rPr>
              <a:t>Layer 1: Electronics and Signaling</a:t>
            </a:r>
            <a:endParaRPr lang="fr-FR" dirty="0"/>
          </a:p>
        </p:txBody>
      </p:sp>
      <p:sp>
        <p:nvSpPr>
          <p:cNvPr id="3" name="Espace réservé du contenu 2"/>
          <p:cNvSpPr>
            <a:spLocks noGrp="1"/>
          </p:cNvSpPr>
          <p:nvPr>
            <p:ph idx="1"/>
          </p:nvPr>
        </p:nvSpPr>
        <p:spPr>
          <a:xfrm>
            <a:off x="537972" y="1939400"/>
            <a:ext cx="8129016" cy="4461400"/>
          </a:xfrm>
        </p:spPr>
        <p:txBody>
          <a:bodyPr>
            <a:noAutofit/>
          </a:bodyPr>
          <a:lstStyle/>
          <a:p>
            <a:pPr algn="just">
              <a:lnSpc>
                <a:spcPct val="100000"/>
              </a:lnSpc>
              <a:spcBef>
                <a:spcPts val="600"/>
              </a:spcBef>
              <a:spcAft>
                <a:spcPts val="0"/>
              </a:spcAft>
            </a:pPr>
            <a:r>
              <a:rPr lang="en-US" sz="2800" b="1" dirty="0">
                <a:solidFill>
                  <a:schemeClr val="tx1"/>
                </a:solidFill>
                <a:latin typeface="Arial" panose="020B0604020202020204" pitchFamily="34" charset="0"/>
                <a:cs typeface="Arial" panose="020B0604020202020204" pitchFamily="34" charset="0"/>
              </a:rPr>
              <a:t>Near-End Crosstalk (NEXT) and Far-End Crosstalk (FEXT</a:t>
            </a:r>
            <a:r>
              <a:rPr lang="en-US" sz="2800" b="1" dirty="0" smtClean="0">
                <a:solidFill>
                  <a:schemeClr val="tx1"/>
                </a:solidFill>
                <a:latin typeface="Arial" panose="020B0604020202020204" pitchFamily="34" charset="0"/>
                <a:cs typeface="Arial" panose="020B0604020202020204" pitchFamily="34" charset="0"/>
              </a:rPr>
              <a:t>)</a:t>
            </a:r>
          </a:p>
          <a:p>
            <a:pPr algn="just">
              <a:lnSpc>
                <a:spcPct val="100000"/>
              </a:lnSpc>
              <a:spcBef>
                <a:spcPts val="600"/>
              </a:spcBef>
              <a:spcAft>
                <a:spcPts val="0"/>
              </a:spcAft>
            </a:pPr>
            <a:r>
              <a:rPr lang="en-US" sz="2400" dirty="0" smtClean="0">
                <a:solidFill>
                  <a:schemeClr val="tx1"/>
                </a:solidFill>
                <a:latin typeface="Arial" panose="020B0604020202020204" pitchFamily="34" charset="0"/>
                <a:cs typeface="Arial" panose="020B0604020202020204" pitchFamily="34" charset="0"/>
              </a:rPr>
              <a:t>Electrical noise on a cable that results from signals carried by other wires in the same cable is called crosstalk. </a:t>
            </a:r>
            <a:r>
              <a:rPr lang="en-US" sz="2400" b="1" dirty="0" smtClean="0">
                <a:solidFill>
                  <a:schemeClr val="tx1"/>
                </a:solidFill>
                <a:latin typeface="Arial" panose="020B0604020202020204" pitchFamily="34" charset="0"/>
                <a:cs typeface="Arial" panose="020B0604020202020204" pitchFamily="34" charset="0"/>
              </a:rPr>
              <a:t>Near-End crosstalk </a:t>
            </a:r>
            <a:r>
              <a:rPr lang="en-US" sz="2400" dirty="0" smtClean="0">
                <a:solidFill>
                  <a:schemeClr val="tx1"/>
                </a:solidFill>
                <a:latin typeface="Arial" panose="020B0604020202020204" pitchFamily="34" charset="0"/>
                <a:cs typeface="Arial" panose="020B0604020202020204" pitchFamily="34" charset="0"/>
              </a:rPr>
              <a:t>refers to interference that occurs close to the source of transmission. When two untwisted wires are positioned close together, energy from one wire may transfer to the neighboring wire</a:t>
            </a:r>
            <a:r>
              <a:rPr lang="en-US" sz="2400" dirty="0">
                <a:solidFill>
                  <a:schemeClr val="tx1"/>
                </a:solidFill>
                <a:latin typeface="Arial" panose="020B0604020202020204" pitchFamily="34" charset="0"/>
                <a:cs typeface="Arial" panose="020B0604020202020204" pitchFamily="34" charset="0"/>
              </a:rPr>
              <a:t>, and vice </a:t>
            </a:r>
            <a:r>
              <a:rPr lang="en-US" sz="2400" dirty="0" err="1">
                <a:solidFill>
                  <a:schemeClr val="tx1"/>
                </a:solidFill>
                <a:latin typeface="Arial" panose="020B0604020202020204" pitchFamily="34" charset="0"/>
                <a:cs typeface="Arial" panose="020B0604020202020204" pitchFamily="34" charset="0"/>
              </a:rPr>
              <a:t>versa.This</a:t>
            </a:r>
            <a:r>
              <a:rPr lang="en-US" sz="2400" dirty="0">
                <a:solidFill>
                  <a:schemeClr val="tx1"/>
                </a:solidFill>
                <a:latin typeface="Arial" panose="020B0604020202020204" pitchFamily="34" charset="0"/>
                <a:cs typeface="Arial" panose="020B0604020202020204" pitchFamily="34" charset="0"/>
              </a:rPr>
              <a:t> </a:t>
            </a:r>
            <a:r>
              <a:rPr lang="en-US" sz="2400" dirty="0" smtClean="0">
                <a:solidFill>
                  <a:schemeClr val="tx1"/>
                </a:solidFill>
                <a:latin typeface="Arial" panose="020B0604020202020204" pitchFamily="34" charset="0"/>
                <a:cs typeface="Arial" panose="020B0604020202020204" pitchFamily="34" charset="0"/>
              </a:rPr>
              <a:t>interaction can generate noise at both ends of the connected cable</a:t>
            </a:r>
            <a:r>
              <a:rPr lang="en-US" sz="2400" dirty="0">
                <a:solidFill>
                  <a:schemeClr val="tx1"/>
                </a:solidFill>
                <a:latin typeface="Arial" panose="020B0604020202020204" pitchFamily="34" charset="0"/>
                <a:cs typeface="Arial" panose="020B0604020202020204" pitchFamily="34" charset="0"/>
              </a:rPr>
              <a:t>. Several types of crosstalk must be considered during network planning and design.</a:t>
            </a:r>
            <a:endParaRPr lang="en-US" sz="16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44057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530352" y="850392"/>
            <a:ext cx="8174736" cy="1280826"/>
          </a:xfrm>
        </p:spPr>
        <p:txBody>
          <a:bodyPr>
            <a:noAutofit/>
          </a:bodyPr>
          <a:lstStyle/>
          <a:p>
            <a:pPr algn="ctr"/>
            <a:r>
              <a:rPr lang="en-US" sz="4400" b="1" dirty="0">
                <a:solidFill>
                  <a:schemeClr val="tx1"/>
                </a:solidFill>
                <a:latin typeface="Arial" panose="020B0604020202020204" pitchFamily="34" charset="0"/>
                <a:cs typeface="Arial" panose="020B0604020202020204" pitchFamily="34" charset="0"/>
              </a:rPr>
              <a:t>Layer 1: Electronics and Signaling</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690372" y="2788920"/>
            <a:ext cx="7854696" cy="1956816"/>
          </a:xfrm>
        </p:spPr>
        <p:txBody>
          <a:bodyPr>
            <a:noAutofit/>
          </a:bodyPr>
          <a:lstStyle/>
          <a:p>
            <a:pPr algn="just">
              <a:lnSpc>
                <a:spcPct val="100000"/>
              </a:lnSpc>
            </a:pPr>
            <a:r>
              <a:rPr lang="en-US" sz="2800" dirty="0">
                <a:solidFill>
                  <a:schemeClr val="tx1"/>
                </a:solidFill>
                <a:latin typeface="Arial" panose="020B0604020202020204" pitchFamily="34" charset="0"/>
                <a:cs typeface="Arial" panose="020B0604020202020204" pitchFamily="34" charset="0"/>
              </a:rPr>
              <a:t>Dispersion, jitter, and latency are three different phenomena that can affect a bit. These phenomena are grouped together because they all relate to the same issue: bit synchronization.</a:t>
            </a:r>
          </a:p>
        </p:txBody>
      </p:sp>
    </p:spTree>
    <p:extLst>
      <p:ext uri="{BB962C8B-B14F-4D97-AF65-F5344CB8AC3E}">
        <p14:creationId xmlns:p14="http://schemas.microsoft.com/office/powerpoint/2010/main" val="17954158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530352" y="877824"/>
            <a:ext cx="8119872" cy="1133856"/>
          </a:xfrm>
        </p:spPr>
        <p:txBody>
          <a:bodyPr>
            <a:noAutofit/>
          </a:bodyPr>
          <a:lstStyle/>
          <a:p>
            <a:pPr algn="ctr"/>
            <a:r>
              <a:rPr lang="en-US" sz="4400" b="1" dirty="0">
                <a:solidFill>
                  <a:schemeClr val="tx1"/>
                </a:solidFill>
                <a:latin typeface="Arial" panose="020B0604020202020204" pitchFamily="34" charset="0"/>
                <a:cs typeface="Arial" panose="020B0604020202020204" pitchFamily="34" charset="0"/>
              </a:rPr>
              <a:t>Layer 1: Electronics and Signaling</a:t>
            </a:r>
            <a:endParaRPr lang="fr-FR" sz="4400" dirty="0"/>
          </a:p>
        </p:txBody>
      </p:sp>
      <p:sp>
        <p:nvSpPr>
          <p:cNvPr id="3" name="Espace réservé du contenu 2"/>
          <p:cNvSpPr>
            <a:spLocks noGrp="1"/>
          </p:cNvSpPr>
          <p:nvPr>
            <p:ph idx="1"/>
          </p:nvPr>
        </p:nvSpPr>
        <p:spPr>
          <a:xfrm>
            <a:off x="690372" y="2487168"/>
            <a:ext cx="7799832" cy="2468880"/>
          </a:xfrm>
        </p:spPr>
        <p:txBody>
          <a:bodyPr>
            <a:normAutofit/>
          </a:bodyPr>
          <a:lstStyle/>
          <a:p>
            <a:pPr algn="just">
              <a:lnSpc>
                <a:spcPct val="100000"/>
              </a:lnSpc>
            </a:pPr>
            <a:r>
              <a:rPr lang="en-US" sz="2800" dirty="0">
                <a:solidFill>
                  <a:schemeClr val="tx1"/>
                </a:solidFill>
                <a:latin typeface="Arial" panose="020B0604020202020204" pitchFamily="34" charset="0"/>
                <a:cs typeface="Arial" panose="020B0604020202020204" pitchFamily="34" charset="0"/>
              </a:rPr>
              <a:t>Dispersion is the spreading of pulses over time. It caused by the type of transmission medium. If dispersion becomes too high, one bit may overlap with the next and become confused with the surrounding bits.</a:t>
            </a:r>
            <a:endParaRPr lang="fr-FR"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20073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en-US" sz="4400" b="1" dirty="0">
                <a:solidFill>
                  <a:schemeClr val="tx1"/>
                </a:solidFill>
                <a:latin typeface="Arial" panose="020B0604020202020204" pitchFamily="34" charset="0"/>
                <a:cs typeface="Arial" panose="020B0604020202020204" pitchFamily="34" charset="0"/>
              </a:rPr>
              <a:t>Layer 1: Electronics and Signaling</a:t>
            </a:r>
            <a:endParaRPr lang="fr-FR" sz="4400" dirty="0"/>
          </a:p>
        </p:txBody>
      </p:sp>
      <p:sp>
        <p:nvSpPr>
          <p:cNvPr id="4" name="Rectangle 3"/>
          <p:cNvSpPr txBox="1">
            <a:spLocks noChangeArrowheads="1"/>
          </p:cNvSpPr>
          <p:nvPr/>
        </p:nvSpPr>
        <p:spPr>
          <a:xfrm>
            <a:off x="480060" y="1920240"/>
            <a:ext cx="8229600" cy="4525963"/>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100000"/>
              </a:lnSpc>
              <a:buFontTx/>
              <a:buNone/>
            </a:pPr>
            <a:r>
              <a:rPr lang="en-US" sz="2800" dirty="0">
                <a:solidFill>
                  <a:schemeClr val="tx1"/>
                </a:solidFill>
                <a:latin typeface="Arial" panose="020B0604020202020204" pitchFamily="34" charset="0"/>
                <a:cs typeface="Arial" panose="020B0604020202020204" pitchFamily="34" charset="0"/>
              </a:rPr>
              <a:t>All digital systems operate in a synchronized manner, meaning that their functions are governed by clock signals. These clock signals enable the processor to determine which data is stored in memory and allow the network interface card to transmit bits. If the clock of the source host is not synchronized with that of the destination host, which is often the case, synchronization jitter occurs. As a result, some bits may reach the destination slightly earlier or later than expected.</a:t>
            </a:r>
            <a:endParaRPr lang="fr-FR" sz="2800" dirty="0">
              <a:solidFill>
                <a:schemeClr val="tx1"/>
              </a:solidFill>
              <a:latin typeface="Arial" panose="020B0604020202020204" pitchFamily="34" charset="0"/>
              <a:cs typeface="Arial" panose="020B0604020202020204" pitchFamily="34" charset="0"/>
            </a:endParaRPr>
          </a:p>
        </p:txBody>
      </p:sp>
      <p:sp>
        <p:nvSpPr>
          <p:cNvPr id="5" name="Text Box 4"/>
          <p:cNvSpPr txBox="1">
            <a:spLocks noChangeArrowheads="1"/>
          </p:cNvSpPr>
          <p:nvPr/>
        </p:nvSpPr>
        <p:spPr bwMode="auto">
          <a:xfrm>
            <a:off x="480060" y="3432366"/>
            <a:ext cx="822960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en-US" sz="3200" b="1" dirty="0">
                <a:solidFill>
                  <a:srgbClr val="8D42C6"/>
                </a:solidFill>
                <a:latin typeface="Arial" panose="020B0604020202020204" pitchFamily="34" charset="0"/>
                <a:cs typeface="Arial" panose="020B0604020202020204" pitchFamily="34" charset="0"/>
              </a:rPr>
              <a:t>Jitter:</a:t>
            </a:r>
            <a:r>
              <a:rPr lang="en-US" sz="3200" dirty="0">
                <a:latin typeface="Arial" panose="020B0604020202020204" pitchFamily="34" charset="0"/>
                <a:cs typeface="Arial" panose="020B0604020202020204" pitchFamily="34" charset="0"/>
              </a:rPr>
              <a:t> Variation in the transmission time of a signal</a:t>
            </a:r>
            <a:endParaRPr lang="fr-F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47857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decel="50000" fill="hold">
                                          <p:stCondLst>
                                            <p:cond delay="0"/>
                                          </p:stCondLst>
                                        </p:cTn>
                                        <p:tgtEl>
                                          <p:spTgt spid="4">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4">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4">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4">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4">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4">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4">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xit" presetSubtype="0" fill="hold" grpId="1" nodeType="clickEffect">
                                  <p:stCondLst>
                                    <p:cond delay="0"/>
                                  </p:stCondLst>
                                  <p:childTnLst>
                                    <p:anim calcmode="lin" valueType="num">
                                      <p:cBhvr>
                                        <p:cTn id="18" dur="500"/>
                                        <p:tgtEl>
                                          <p:spTgt spid="4">
                                            <p:txEl>
                                              <p:pRg st="0" end="0"/>
                                            </p:txEl>
                                          </p:spTgt>
                                        </p:tgtEl>
                                        <p:attrNameLst>
                                          <p:attrName>ppt_w</p:attrName>
                                        </p:attrNameLst>
                                      </p:cBhvr>
                                      <p:tavLst>
                                        <p:tav tm="0">
                                          <p:val>
                                            <p:strVal val="ppt_w"/>
                                          </p:val>
                                        </p:tav>
                                        <p:tav tm="100000">
                                          <p:val>
                                            <p:fltVal val="0"/>
                                          </p:val>
                                        </p:tav>
                                      </p:tavLst>
                                    </p:anim>
                                    <p:anim calcmode="lin" valueType="num">
                                      <p:cBhvr>
                                        <p:cTn id="19" dur="500"/>
                                        <p:tgtEl>
                                          <p:spTgt spid="4">
                                            <p:txEl>
                                              <p:pRg st="0" end="0"/>
                                            </p:txEl>
                                          </p:spTgt>
                                        </p:tgtEl>
                                        <p:attrNameLst>
                                          <p:attrName>ppt_h</p:attrName>
                                        </p:attrNameLst>
                                      </p:cBhvr>
                                      <p:tavLst>
                                        <p:tav tm="0">
                                          <p:val>
                                            <p:strVal val="ppt_h"/>
                                          </p:val>
                                        </p:tav>
                                        <p:tav tm="100000">
                                          <p:val>
                                            <p:fltVal val="0"/>
                                          </p:val>
                                        </p:tav>
                                      </p:tavLst>
                                    </p:anim>
                                    <p:animEffect transition="out" filter="fade">
                                      <p:cBhvr>
                                        <p:cTn id="20" dur="500"/>
                                        <p:tgtEl>
                                          <p:spTgt spid="4">
                                            <p:txEl>
                                              <p:pRg st="0" end="0"/>
                                            </p:txEl>
                                          </p:spTgt>
                                        </p:tgtEl>
                                      </p:cBhvr>
                                    </p:animEffect>
                                    <p:set>
                                      <p:cBhvr>
                                        <p:cTn id="21" dur="1" fill="hold">
                                          <p:stCondLst>
                                            <p:cond delay="499"/>
                                          </p:stCondLst>
                                        </p:cTn>
                                        <p:tgtEl>
                                          <p:spTgt spid="4">
                                            <p:txEl>
                                              <p:pRg st="0" end="0"/>
                                            </p:txEl>
                                          </p:spTgt>
                                        </p:tgtEl>
                                        <p:attrNameLst>
                                          <p:attrName>style.visibility</p:attrName>
                                        </p:attrNameLst>
                                      </p:cBhvr>
                                      <p:to>
                                        <p:strVal val="hidden"/>
                                      </p:to>
                                    </p:set>
                                  </p:childTnLst>
                                </p:cTn>
                              </p:par>
                            </p:childTnLst>
                          </p:cTn>
                        </p:par>
                        <p:par>
                          <p:cTn id="22" fill="hold">
                            <p:stCondLst>
                              <p:cond delay="500"/>
                            </p:stCondLst>
                            <p:childTnLst>
                              <p:par>
                                <p:cTn id="23" presetID="25" presetClass="entr" presetSubtype="0"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decel="50000" fill="hold">
                                          <p:stCondLst>
                                            <p:cond delay="0"/>
                                          </p:stCondLst>
                                        </p:cTn>
                                        <p:tgtEl>
                                          <p:spTgt spid="5"/>
                                        </p:tgtEl>
                                        <p:attrNameLst>
                                          <p:attrName>style.rotation</p:attrName>
                                        </p:attrNameLst>
                                      </p:cBhvr>
                                      <p:tavLst>
                                        <p:tav tm="0">
                                          <p:val>
                                            <p:fltVal val="-90"/>
                                          </p:val>
                                        </p:tav>
                                        <p:tav tm="100000">
                                          <p:val>
                                            <p:fltVal val="0"/>
                                          </p:val>
                                        </p:tav>
                                      </p:tavLst>
                                    </p:anim>
                                    <p:anim calcmode="lin" valueType="num">
                                      <p:cBhvr>
                                        <p:cTn id="26" dur="500" decel="50000" fill="hold">
                                          <p:stCondLst>
                                            <p:cond delay="0"/>
                                          </p:stCondLst>
                                        </p:cTn>
                                        <p:tgtEl>
                                          <p:spTgt spid="5"/>
                                        </p:tgtEl>
                                        <p:attrNameLst>
                                          <p:attrName>ppt_w</p:attrName>
                                        </p:attrNameLst>
                                      </p:cBhvr>
                                      <p:tavLst>
                                        <p:tav tm="0">
                                          <p:val>
                                            <p:strVal val="#ppt_w"/>
                                          </p:val>
                                        </p:tav>
                                        <p:tav tm="100000">
                                          <p:val>
                                            <p:strVal val="#ppt_w*.05"/>
                                          </p:val>
                                        </p:tav>
                                      </p:tavLst>
                                    </p:anim>
                                    <p:anim calcmode="lin" valueType="num">
                                      <p:cBhvr>
                                        <p:cTn id="27" dur="500" accel="50000" fill="hold">
                                          <p:stCondLst>
                                            <p:cond delay="500"/>
                                          </p:stCondLst>
                                        </p:cTn>
                                        <p:tgtEl>
                                          <p:spTgt spid="5"/>
                                        </p:tgtEl>
                                        <p:attrNameLst>
                                          <p:attrName>ppt_w</p:attrName>
                                        </p:attrNameLst>
                                      </p:cBhvr>
                                      <p:tavLst>
                                        <p:tav tm="0">
                                          <p:val>
                                            <p:strVal val="#ppt_w*.05"/>
                                          </p:val>
                                        </p:tav>
                                        <p:tav tm="100000">
                                          <p:val>
                                            <p:strVal val="#ppt_w"/>
                                          </p:val>
                                        </p:tav>
                                      </p:tavLst>
                                    </p:anim>
                                    <p:anim calcmode="lin" valueType="num">
                                      <p:cBhvr>
                                        <p:cTn id="28" dur="1000" fill="hold"/>
                                        <p:tgtEl>
                                          <p:spTgt spid="5"/>
                                        </p:tgtEl>
                                        <p:attrNameLst>
                                          <p:attrName>ppt_h</p:attrName>
                                        </p:attrNameLst>
                                      </p:cBhvr>
                                      <p:tavLst>
                                        <p:tav tm="0">
                                          <p:val>
                                            <p:strVal val="#ppt_h"/>
                                          </p:val>
                                        </p:tav>
                                        <p:tav tm="100000">
                                          <p:val>
                                            <p:strVal val="#ppt_h"/>
                                          </p:val>
                                        </p:tav>
                                      </p:tavLst>
                                    </p:anim>
                                    <p:anim calcmode="lin" valueType="num">
                                      <p:cBhvr>
                                        <p:cTn id="29" dur="500" decel="50000" fill="hold">
                                          <p:stCondLst>
                                            <p:cond delay="0"/>
                                          </p:stCondLst>
                                        </p:cTn>
                                        <p:tgtEl>
                                          <p:spTgt spid="5"/>
                                        </p:tgtEl>
                                        <p:attrNameLst>
                                          <p:attrName>ppt_x</p:attrName>
                                        </p:attrNameLst>
                                      </p:cBhvr>
                                      <p:tavLst>
                                        <p:tav tm="0">
                                          <p:val>
                                            <p:strVal val="#ppt_x+.4"/>
                                          </p:val>
                                        </p:tav>
                                        <p:tav tm="100000">
                                          <p:val>
                                            <p:strVal val="#ppt_x"/>
                                          </p:val>
                                        </p:tav>
                                      </p:tavLst>
                                    </p:anim>
                                    <p:anim calcmode="lin" valueType="num">
                                      <p:cBhvr>
                                        <p:cTn id="30" dur="500" decel="50000" fill="hold">
                                          <p:stCondLst>
                                            <p:cond delay="0"/>
                                          </p:stCondLst>
                                        </p:cTn>
                                        <p:tgtEl>
                                          <p:spTgt spid="5"/>
                                        </p:tgtEl>
                                        <p:attrNameLst>
                                          <p:attrName>ppt_y</p:attrName>
                                        </p:attrNameLst>
                                      </p:cBhvr>
                                      <p:tavLst>
                                        <p:tav tm="0">
                                          <p:val>
                                            <p:strVal val="#ppt_y-.2"/>
                                          </p:val>
                                        </p:tav>
                                        <p:tav tm="100000">
                                          <p:val>
                                            <p:strVal val="#ppt_y+.1"/>
                                          </p:val>
                                        </p:tav>
                                      </p:tavLst>
                                    </p:anim>
                                    <p:anim calcmode="lin" valueType="num">
                                      <p:cBhvr>
                                        <p:cTn id="31" dur="500" accel="50000" fill="hold">
                                          <p:stCondLst>
                                            <p:cond delay="500"/>
                                          </p:stCondLst>
                                        </p:cTn>
                                        <p:tgtEl>
                                          <p:spTgt spid="5"/>
                                        </p:tgtEl>
                                        <p:attrNameLst>
                                          <p:attrName>ppt_y</p:attrName>
                                        </p:attrNameLst>
                                      </p:cBhvr>
                                      <p:tavLst>
                                        <p:tav tm="0">
                                          <p:val>
                                            <p:strVal val="#ppt_y+.1"/>
                                          </p:val>
                                        </p:tav>
                                        <p:tav tm="100000">
                                          <p:val>
                                            <p:strVal val="#ppt_y"/>
                                          </p:val>
                                        </p:tav>
                                      </p:tavLst>
                                    </p:anim>
                                    <p:animEffect transition="in" filter="fade">
                                      <p:cBhvr>
                                        <p:cTn id="32" dur="1000" decel="50000">
                                          <p:stCondLst>
                                            <p:cond delay="0"/>
                                          </p:stCondLst>
                                        </p:cTn>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4" grpId="1" build="p"/>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51460"/>
            <a:ext cx="8229599" cy="1213612"/>
          </a:xfrm>
        </p:spPr>
        <p:txBody>
          <a:bodyPr>
            <a:noAutofit/>
          </a:bodyPr>
          <a:lstStyle/>
          <a:p>
            <a:pPr algn="ctr"/>
            <a:r>
              <a:rPr lang="en-US" sz="4400" b="1" dirty="0">
                <a:solidFill>
                  <a:schemeClr val="tx1"/>
                </a:solidFill>
                <a:latin typeface="Arial" panose="020B0604020202020204" pitchFamily="34" charset="0"/>
                <a:cs typeface="Arial" panose="020B0604020202020204" pitchFamily="34" charset="0"/>
              </a:rPr>
              <a:t>Layer 1: Electronics and Signaling</a:t>
            </a:r>
            <a:endParaRPr lang="fr-FR" sz="4400" b="1" dirty="0">
              <a:solidFill>
                <a:schemeClr val="tx1"/>
              </a:solidFill>
              <a:latin typeface="Arial" panose="020B0604020202020204" pitchFamily="34" charset="0"/>
              <a:cs typeface="Arial" panose="020B0604020202020204" pitchFamily="34" charset="0"/>
            </a:endParaRPr>
          </a:p>
        </p:txBody>
      </p:sp>
      <p:sp>
        <p:nvSpPr>
          <p:cNvPr id="5" name="Rectangle 3"/>
          <p:cNvSpPr txBox="1">
            <a:spLocks noChangeArrowheads="1"/>
          </p:cNvSpPr>
          <p:nvPr/>
        </p:nvSpPr>
        <p:spPr>
          <a:xfrm>
            <a:off x="457200" y="1600200"/>
            <a:ext cx="8229600" cy="4525963"/>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100000"/>
              </a:lnSpc>
              <a:buFontTx/>
              <a:buNone/>
            </a:pPr>
            <a:r>
              <a:rPr lang="fr-FR" sz="2400" dirty="0" err="1">
                <a:solidFill>
                  <a:schemeClr val="tx1"/>
                </a:solidFill>
                <a:latin typeface="Arial" panose="020B0604020202020204" pitchFamily="34" charset="0"/>
                <a:cs typeface="Arial" panose="020B0604020202020204" pitchFamily="34" charset="0"/>
              </a:rPr>
              <a:t>Latency</a:t>
            </a:r>
            <a:r>
              <a:rPr lang="fr-FR" sz="2400" dirty="0">
                <a:solidFill>
                  <a:schemeClr val="tx1"/>
                </a:solidFill>
                <a:latin typeface="Arial" panose="020B0604020202020204" pitchFamily="34" charset="0"/>
                <a:cs typeface="Arial" panose="020B0604020202020204" pitchFamily="34" charset="0"/>
              </a:rPr>
              <a:t>, </a:t>
            </a:r>
            <a:r>
              <a:rPr lang="en-US" sz="2400" dirty="0">
                <a:solidFill>
                  <a:schemeClr val="tx1"/>
                </a:solidFill>
                <a:latin typeface="Arial" panose="020B0604020202020204" pitchFamily="34" charset="0"/>
                <a:cs typeface="Arial" panose="020B0604020202020204" pitchFamily="34" charset="0"/>
              </a:rPr>
              <a:t>defined as a delay in data </a:t>
            </a:r>
            <a:r>
              <a:rPr lang="en-US" sz="2400" dirty="0" smtClean="0">
                <a:solidFill>
                  <a:schemeClr val="tx1"/>
                </a:solidFill>
                <a:latin typeface="Arial" panose="020B0604020202020204" pitchFamily="34" charset="0"/>
                <a:cs typeface="Arial" panose="020B0604020202020204" pitchFamily="34" charset="0"/>
              </a:rPr>
              <a:t>transmission</a:t>
            </a:r>
            <a:r>
              <a:rPr lang="en-US" sz="2400" dirty="0">
                <a:solidFill>
                  <a:schemeClr val="tx1"/>
                </a:solidFill>
                <a:latin typeface="Arial" panose="020B0604020202020204" pitchFamily="34" charset="0"/>
                <a:cs typeface="Arial" panose="020B0604020202020204" pitchFamily="34" charset="0"/>
              </a:rPr>
              <a:t>, may result from two main factors.</a:t>
            </a:r>
            <a:endParaRPr lang="fr-FR" sz="2400" dirty="0">
              <a:solidFill>
                <a:schemeClr val="tx1"/>
              </a:solidFill>
              <a:latin typeface="Arial" panose="020B0604020202020204" pitchFamily="34" charset="0"/>
              <a:cs typeface="Arial" panose="020B0604020202020204" pitchFamily="34" charset="0"/>
            </a:endParaRPr>
          </a:p>
        </p:txBody>
      </p:sp>
      <p:sp>
        <p:nvSpPr>
          <p:cNvPr id="6" name="Text Box 4"/>
          <p:cNvSpPr txBox="1">
            <a:spLocks noChangeArrowheads="1"/>
          </p:cNvSpPr>
          <p:nvPr/>
        </p:nvSpPr>
        <p:spPr bwMode="auto">
          <a:xfrm>
            <a:off x="457200" y="2500375"/>
            <a:ext cx="8135937"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en-US" sz="2400" dirty="0">
                <a:latin typeface="Arial" panose="020B0604020202020204" pitchFamily="34" charset="0"/>
                <a:cs typeface="Arial" panose="020B0604020202020204" pitchFamily="34" charset="0"/>
              </a:rPr>
              <a:t>First, Einstein’s theory of relativity states that nothing can move faster than the speed of light in a vacuum (3 × 10⁸ m/s). Wireless network signals propagate at a speed slightly lower than this value. In copper-based transmission media, network signals travel at speeds ranging from 1.9 × 10⁸ m/s to 2.4 × 10⁸ m/s. In optical fiber, these signals propagate at approximately 2 × 10⁸ m/s. Consequently, a bit always needs a certain amount of time to reach its destination over a given distance.</a:t>
            </a:r>
            <a:endParaRPr lang="fr-FR" sz="2400" dirty="0">
              <a:latin typeface="Arial" panose="020B0604020202020204" pitchFamily="34" charset="0"/>
              <a:cs typeface="Arial" panose="020B0604020202020204" pitchFamily="34" charset="0"/>
            </a:endParaRPr>
          </a:p>
        </p:txBody>
      </p:sp>
      <p:sp>
        <p:nvSpPr>
          <p:cNvPr id="7" name="Text Box 5"/>
          <p:cNvSpPr txBox="1">
            <a:spLocks noChangeArrowheads="1"/>
          </p:cNvSpPr>
          <p:nvPr/>
        </p:nvSpPr>
        <p:spPr bwMode="auto">
          <a:xfrm>
            <a:off x="457200" y="2770632"/>
            <a:ext cx="822960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en-US" sz="2800" dirty="0">
                <a:latin typeface="Arial" panose="020B0604020202020204" pitchFamily="34" charset="0"/>
                <a:cs typeface="Arial" panose="020B0604020202020204" pitchFamily="34" charset="0"/>
              </a:rPr>
              <a:t>In addition, when bits pass through electronic devices, transistors and other components introduce additional latency. Latency can be reduced through the appropriate use of network interconnection devices, various encoding strategies, and suitable layer protocols.</a:t>
            </a:r>
            <a:endParaRPr lang="fr-F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3406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decel="50000" fill="hold">
                                          <p:stCondLst>
                                            <p:cond delay="0"/>
                                          </p:stCondLst>
                                        </p:cTn>
                                        <p:tgtEl>
                                          <p:spTgt spid="6">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6">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6">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6">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6">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6">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6">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6">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xit" presetSubtype="0" fill="hold" nodeType="clickEffect">
                                  <p:stCondLst>
                                    <p:cond delay="0"/>
                                  </p:stCondLst>
                                  <p:childTnLst>
                                    <p:anim calcmode="lin" valueType="num">
                                      <p:cBhvr>
                                        <p:cTn id="18" dur="500"/>
                                        <p:tgtEl>
                                          <p:spTgt spid="6">
                                            <p:txEl>
                                              <p:pRg st="0" end="0"/>
                                            </p:txEl>
                                          </p:spTgt>
                                        </p:tgtEl>
                                        <p:attrNameLst>
                                          <p:attrName>ppt_w</p:attrName>
                                        </p:attrNameLst>
                                      </p:cBhvr>
                                      <p:tavLst>
                                        <p:tav tm="0">
                                          <p:val>
                                            <p:strVal val="ppt_w"/>
                                          </p:val>
                                        </p:tav>
                                        <p:tav tm="100000">
                                          <p:val>
                                            <p:fltVal val="0"/>
                                          </p:val>
                                        </p:tav>
                                      </p:tavLst>
                                    </p:anim>
                                    <p:anim calcmode="lin" valueType="num">
                                      <p:cBhvr>
                                        <p:cTn id="19" dur="500"/>
                                        <p:tgtEl>
                                          <p:spTgt spid="6">
                                            <p:txEl>
                                              <p:pRg st="0" end="0"/>
                                            </p:txEl>
                                          </p:spTgt>
                                        </p:tgtEl>
                                        <p:attrNameLst>
                                          <p:attrName>ppt_h</p:attrName>
                                        </p:attrNameLst>
                                      </p:cBhvr>
                                      <p:tavLst>
                                        <p:tav tm="0">
                                          <p:val>
                                            <p:strVal val="ppt_h"/>
                                          </p:val>
                                        </p:tav>
                                        <p:tav tm="100000">
                                          <p:val>
                                            <p:fltVal val="0"/>
                                          </p:val>
                                        </p:tav>
                                      </p:tavLst>
                                    </p:anim>
                                    <p:animEffect transition="out" filter="fade">
                                      <p:cBhvr>
                                        <p:cTn id="20" dur="500"/>
                                        <p:tgtEl>
                                          <p:spTgt spid="6">
                                            <p:txEl>
                                              <p:pRg st="0" end="0"/>
                                            </p:txEl>
                                          </p:spTgt>
                                        </p:tgtEl>
                                      </p:cBhvr>
                                    </p:animEffect>
                                    <p:set>
                                      <p:cBhvr>
                                        <p:cTn id="21" dur="1" fill="hold">
                                          <p:stCondLst>
                                            <p:cond delay="499"/>
                                          </p:stCondLst>
                                        </p:cTn>
                                        <p:tgtEl>
                                          <p:spTgt spid="6">
                                            <p:txEl>
                                              <p:pRg st="0" end="0"/>
                                            </p:txEl>
                                          </p:spTgt>
                                        </p:tgtEl>
                                        <p:attrNameLst>
                                          <p:attrName>style.visibility</p:attrName>
                                        </p:attrNameLst>
                                      </p:cBhvr>
                                      <p:to>
                                        <p:strVal val="hidden"/>
                                      </p:to>
                                    </p:set>
                                  </p:childTnLst>
                                </p:cTn>
                              </p:par>
                              <p:par>
                                <p:cTn id="22" presetID="25" presetClass="entr" presetSubtype="0"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p:cTn id="24" dur="500" decel="50000" fill="hold">
                                          <p:stCondLst>
                                            <p:cond delay="0"/>
                                          </p:stCondLst>
                                        </p:cTn>
                                        <p:tgtEl>
                                          <p:spTgt spid="7"/>
                                        </p:tgtEl>
                                        <p:attrNameLst>
                                          <p:attrName>style.rotation</p:attrName>
                                        </p:attrNameLst>
                                      </p:cBhvr>
                                      <p:tavLst>
                                        <p:tav tm="0">
                                          <p:val>
                                            <p:fltVal val="-90"/>
                                          </p:val>
                                        </p:tav>
                                        <p:tav tm="100000">
                                          <p:val>
                                            <p:fltVal val="0"/>
                                          </p:val>
                                        </p:tav>
                                      </p:tavLst>
                                    </p:anim>
                                    <p:anim calcmode="lin" valueType="num">
                                      <p:cBhvr>
                                        <p:cTn id="25" dur="500" decel="50000" fill="hold">
                                          <p:stCondLst>
                                            <p:cond delay="0"/>
                                          </p:stCondLst>
                                        </p:cTn>
                                        <p:tgtEl>
                                          <p:spTgt spid="7"/>
                                        </p:tgtEl>
                                        <p:attrNameLst>
                                          <p:attrName>ppt_w</p:attrName>
                                        </p:attrNameLst>
                                      </p:cBhvr>
                                      <p:tavLst>
                                        <p:tav tm="0">
                                          <p:val>
                                            <p:strVal val="#ppt_w"/>
                                          </p:val>
                                        </p:tav>
                                        <p:tav tm="100000">
                                          <p:val>
                                            <p:strVal val="#ppt_w*.05"/>
                                          </p:val>
                                        </p:tav>
                                      </p:tavLst>
                                    </p:anim>
                                    <p:anim calcmode="lin" valueType="num">
                                      <p:cBhvr>
                                        <p:cTn id="26" dur="500" accel="50000" fill="hold">
                                          <p:stCondLst>
                                            <p:cond delay="500"/>
                                          </p:stCondLst>
                                        </p:cTn>
                                        <p:tgtEl>
                                          <p:spTgt spid="7"/>
                                        </p:tgtEl>
                                        <p:attrNameLst>
                                          <p:attrName>ppt_w</p:attrName>
                                        </p:attrNameLst>
                                      </p:cBhvr>
                                      <p:tavLst>
                                        <p:tav tm="0">
                                          <p:val>
                                            <p:strVal val="#ppt_w*.05"/>
                                          </p:val>
                                        </p:tav>
                                        <p:tav tm="100000">
                                          <p:val>
                                            <p:strVal val="#ppt_w"/>
                                          </p:val>
                                        </p:tav>
                                      </p:tavLst>
                                    </p:anim>
                                    <p:anim calcmode="lin" valueType="num">
                                      <p:cBhvr>
                                        <p:cTn id="27" dur="1000" fill="hold"/>
                                        <p:tgtEl>
                                          <p:spTgt spid="7"/>
                                        </p:tgtEl>
                                        <p:attrNameLst>
                                          <p:attrName>ppt_h</p:attrName>
                                        </p:attrNameLst>
                                      </p:cBhvr>
                                      <p:tavLst>
                                        <p:tav tm="0">
                                          <p:val>
                                            <p:strVal val="#ppt_h"/>
                                          </p:val>
                                        </p:tav>
                                        <p:tav tm="100000">
                                          <p:val>
                                            <p:strVal val="#ppt_h"/>
                                          </p:val>
                                        </p:tav>
                                      </p:tavLst>
                                    </p:anim>
                                    <p:anim calcmode="lin" valueType="num">
                                      <p:cBhvr>
                                        <p:cTn id="28" dur="500" decel="50000" fill="hold">
                                          <p:stCondLst>
                                            <p:cond delay="0"/>
                                          </p:stCondLst>
                                        </p:cTn>
                                        <p:tgtEl>
                                          <p:spTgt spid="7"/>
                                        </p:tgtEl>
                                        <p:attrNameLst>
                                          <p:attrName>ppt_x</p:attrName>
                                        </p:attrNameLst>
                                      </p:cBhvr>
                                      <p:tavLst>
                                        <p:tav tm="0">
                                          <p:val>
                                            <p:strVal val="#ppt_x+.4"/>
                                          </p:val>
                                        </p:tav>
                                        <p:tav tm="100000">
                                          <p:val>
                                            <p:strVal val="#ppt_x"/>
                                          </p:val>
                                        </p:tav>
                                      </p:tavLst>
                                    </p:anim>
                                    <p:anim calcmode="lin" valueType="num">
                                      <p:cBhvr>
                                        <p:cTn id="29" dur="500" decel="50000" fill="hold">
                                          <p:stCondLst>
                                            <p:cond delay="0"/>
                                          </p:stCondLst>
                                        </p:cTn>
                                        <p:tgtEl>
                                          <p:spTgt spid="7"/>
                                        </p:tgtEl>
                                        <p:attrNameLst>
                                          <p:attrName>ppt_y</p:attrName>
                                        </p:attrNameLst>
                                      </p:cBhvr>
                                      <p:tavLst>
                                        <p:tav tm="0">
                                          <p:val>
                                            <p:strVal val="#ppt_y-.2"/>
                                          </p:val>
                                        </p:tav>
                                        <p:tav tm="100000">
                                          <p:val>
                                            <p:strVal val="#ppt_y+.1"/>
                                          </p:val>
                                        </p:tav>
                                      </p:tavLst>
                                    </p:anim>
                                    <p:anim calcmode="lin" valueType="num">
                                      <p:cBhvr>
                                        <p:cTn id="30" dur="500" accel="50000" fill="hold">
                                          <p:stCondLst>
                                            <p:cond delay="500"/>
                                          </p:stCondLst>
                                        </p:cTn>
                                        <p:tgtEl>
                                          <p:spTgt spid="7"/>
                                        </p:tgtEl>
                                        <p:attrNameLst>
                                          <p:attrName>ppt_y</p:attrName>
                                        </p:attrNameLst>
                                      </p:cBhvr>
                                      <p:tavLst>
                                        <p:tav tm="0">
                                          <p:val>
                                            <p:strVal val="#ppt_y+.1"/>
                                          </p:val>
                                        </p:tav>
                                        <p:tav tm="100000">
                                          <p:val>
                                            <p:strVal val="#ppt_y"/>
                                          </p:val>
                                        </p:tav>
                                      </p:tavLst>
                                    </p:anim>
                                    <p:animEffect transition="in" filter="fade">
                                      <p:cBhvr>
                                        <p:cTn id="31" dur="1000" decel="50000">
                                          <p:stCondLst>
                                            <p:cond delay="0"/>
                                          </p:stCondLst>
                                        </p:cTn>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612648" y="722376"/>
            <a:ext cx="7955280" cy="1188720"/>
          </a:xfrm>
        </p:spPr>
        <p:txBody>
          <a:bodyPr>
            <a:normAutofit fontScale="90000"/>
          </a:bodyPr>
          <a:lstStyle/>
          <a:p>
            <a:pPr algn="ctr"/>
            <a:r>
              <a:rPr lang="en-US" sz="4400" b="1" dirty="0">
                <a:solidFill>
                  <a:schemeClr val="tx1"/>
                </a:solidFill>
                <a:latin typeface="Arial" panose="020B0604020202020204" pitchFamily="34" charset="0"/>
                <a:cs typeface="Arial" panose="020B0604020202020204" pitchFamily="34" charset="0"/>
              </a:rPr>
              <a:t>Layer 1: Electronics and Signaling</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612648" y="2275502"/>
            <a:ext cx="7955280" cy="3393778"/>
          </a:xfrm>
        </p:spPr>
        <p:txBody>
          <a:bodyPr>
            <a:noAutofit/>
          </a:bodyPr>
          <a:lstStyle/>
          <a:p>
            <a:pPr marL="0" indent="0" algn="just">
              <a:lnSpc>
                <a:spcPct val="100000"/>
              </a:lnSpc>
              <a:spcAft>
                <a:spcPts val="600"/>
              </a:spcAft>
              <a:buClr>
                <a:srgbClr val="7030A0"/>
              </a:buClr>
              <a:buNone/>
            </a:pPr>
            <a:r>
              <a:rPr lang="en-US" sz="2800" dirty="0">
                <a:solidFill>
                  <a:schemeClr val="tx1"/>
                </a:solidFill>
                <a:latin typeface="Arial" panose="020B0604020202020204" pitchFamily="34" charset="0"/>
                <a:cs typeface="Arial" panose="020B0604020202020204" pitchFamily="34" charset="0"/>
              </a:rPr>
              <a:t>A collision occurs when two bits sent by different computers are transmitted at the same time on the same shared medium</a:t>
            </a:r>
            <a:r>
              <a:rPr lang="en-US" sz="2800" dirty="0" smtClean="0">
                <a:solidFill>
                  <a:schemeClr val="tx1"/>
                </a:solidFill>
                <a:latin typeface="Arial" panose="020B0604020202020204" pitchFamily="34" charset="0"/>
                <a:cs typeface="Arial" panose="020B0604020202020204" pitchFamily="34" charset="0"/>
              </a:rPr>
              <a:t>. </a:t>
            </a:r>
            <a:r>
              <a:rPr lang="en-US" sz="2800" dirty="0">
                <a:solidFill>
                  <a:schemeClr val="tx1"/>
                </a:solidFill>
                <a:latin typeface="Arial" panose="020B0604020202020204" pitchFamily="34" charset="0"/>
                <a:cs typeface="Arial" panose="020B0604020202020204" pitchFamily="34" charset="0"/>
              </a:rPr>
              <a:t>n the case of copper wires, the voltages of the two binary signals combine and create a third voltage level. Such a voltage level is invalid in a binary system that recognizes only two voltage levels. Consequently, the corrupted bits are effectively destroyed.</a:t>
            </a:r>
          </a:p>
        </p:txBody>
      </p:sp>
    </p:spTree>
    <p:extLst>
      <p:ext uri="{BB962C8B-B14F-4D97-AF65-F5344CB8AC3E}">
        <p14:creationId xmlns:p14="http://schemas.microsoft.com/office/powerpoint/2010/main" val="41358562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13816" y="283464"/>
            <a:ext cx="7571232" cy="1170432"/>
          </a:xfrm>
        </p:spPr>
        <p:txBody>
          <a:bodyPr>
            <a:normAutofit fontScale="90000"/>
          </a:bodyPr>
          <a:lstStyle/>
          <a:p>
            <a:pPr algn="ctr"/>
            <a:r>
              <a:rPr lang="en-US" sz="4400" b="1" dirty="0">
                <a:solidFill>
                  <a:schemeClr val="tx1"/>
                </a:solidFill>
                <a:latin typeface="Arial" panose="020B0604020202020204" pitchFamily="34" charset="0"/>
                <a:cs typeface="Arial" panose="020B0604020202020204" pitchFamily="34" charset="0"/>
              </a:rPr>
              <a:t>Layer 1: Electronics and Signaling</a:t>
            </a:r>
            <a:endParaRPr lang="fr-FR" sz="4400" b="1" dirty="0">
              <a:solidFill>
                <a:schemeClr val="tx1"/>
              </a:solidFill>
              <a:latin typeface="Arial" panose="020B0604020202020204" pitchFamily="34" charset="0"/>
              <a:cs typeface="Arial" panose="020B0604020202020204" pitchFamily="34" charset="0"/>
            </a:endParaRPr>
          </a:p>
        </p:txBody>
      </p:sp>
      <p:sp>
        <p:nvSpPr>
          <p:cNvPr id="6" name="Rectangle 3"/>
          <p:cNvSpPr txBox="1">
            <a:spLocks noChangeArrowheads="1"/>
          </p:cNvSpPr>
          <p:nvPr/>
        </p:nvSpPr>
        <p:spPr>
          <a:xfrm>
            <a:off x="813816" y="2641546"/>
            <a:ext cx="7571232" cy="1095502"/>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100000"/>
              </a:lnSpc>
              <a:buFontTx/>
              <a:buNone/>
            </a:pPr>
            <a:r>
              <a:rPr lang="fr-FR" sz="2400" dirty="0">
                <a:solidFill>
                  <a:schemeClr val="tx1"/>
                </a:solidFill>
                <a:latin typeface="Arial" panose="020B0604020202020204" pitchFamily="34" charset="0"/>
                <a:cs typeface="Arial" panose="020B0604020202020204" pitchFamily="34" charset="0"/>
              </a:rPr>
              <a:t>In certain situations</a:t>
            </a:r>
            <a:r>
              <a:rPr lang="fr-FR" sz="2400" dirty="0" smtClean="0">
                <a:solidFill>
                  <a:schemeClr val="tx1"/>
                </a:solidFill>
                <a:latin typeface="Arial" panose="020B0604020202020204" pitchFamily="34" charset="0"/>
                <a:cs typeface="Arial" panose="020B0604020202020204" pitchFamily="34" charset="0"/>
              </a:rPr>
              <a:t>, </a:t>
            </a:r>
            <a:r>
              <a:rPr lang="en-US" sz="2400" dirty="0">
                <a:solidFill>
                  <a:schemeClr val="tx1"/>
                </a:solidFill>
                <a:latin typeface="Arial" panose="020B0604020202020204" pitchFamily="34" charset="0"/>
                <a:cs typeface="Arial" panose="020B0604020202020204" pitchFamily="34" charset="0"/>
              </a:rPr>
              <a:t>However, an excessive number of collisions can slow down network performance.</a:t>
            </a:r>
            <a:endParaRPr lang="fr-FR" sz="2400" dirty="0">
              <a:solidFill>
                <a:schemeClr val="tx1"/>
              </a:solidFill>
              <a:latin typeface="Arial" panose="020B0604020202020204" pitchFamily="34" charset="0"/>
              <a:cs typeface="Arial" panose="020B0604020202020204" pitchFamily="34" charset="0"/>
            </a:endParaRPr>
          </a:p>
        </p:txBody>
      </p:sp>
      <p:sp>
        <p:nvSpPr>
          <p:cNvPr id="9" name="Text Box 6"/>
          <p:cNvSpPr txBox="1">
            <a:spLocks noChangeArrowheads="1"/>
          </p:cNvSpPr>
          <p:nvPr/>
        </p:nvSpPr>
        <p:spPr bwMode="auto">
          <a:xfrm>
            <a:off x="813816" y="1628775"/>
            <a:ext cx="7571232"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en-US" sz="2800" dirty="0">
                <a:latin typeface="Arial" panose="020B0604020202020204" pitchFamily="34" charset="0"/>
                <a:cs typeface="Arial" panose="020B0604020202020204" pitchFamily="34" charset="0"/>
              </a:rPr>
              <a:t>Collisions can be managed in several ways. One approach is to detect them by </a:t>
            </a:r>
            <a:r>
              <a:rPr lang="en-US" sz="2800" dirty="0" smtClean="0">
                <a:latin typeface="Arial" panose="020B0604020202020204" pitchFamily="34" charset="0"/>
                <a:cs typeface="Arial" panose="020B0604020202020204" pitchFamily="34" charset="0"/>
              </a:rPr>
              <a:t>defining rules </a:t>
            </a:r>
            <a:r>
              <a:rPr lang="en-US" sz="2800" dirty="0">
                <a:latin typeface="Arial" panose="020B0604020202020204" pitchFamily="34" charset="0"/>
                <a:cs typeface="Arial" panose="020B0604020202020204" pitchFamily="34" charset="0"/>
              </a:rPr>
              <a:t>when they occur, as used in Ethernet technology. Another approach</a:t>
            </a:r>
            <a:r>
              <a:rPr lang="en-US" sz="2800" dirty="0" smtClean="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is to prevent collisions by allowing only one computer to transmit at a time in a shared-media environment. This requires a computer to possess a specific binary configuration known as a transmission token, as used in Token Ring and FDDI technologies.</a:t>
            </a:r>
            <a:endParaRPr lang="fr-F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6608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decel="50000" fill="hold">
                                          <p:stCondLst>
                                            <p:cond delay="0"/>
                                          </p:stCondLst>
                                        </p:cTn>
                                        <p:tgtEl>
                                          <p:spTgt spid="6">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6">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6">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6">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6">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6">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6">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6">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xit" presetSubtype="0" fill="hold" grpId="1" nodeType="clickEffect">
                                  <p:stCondLst>
                                    <p:cond delay="0"/>
                                  </p:stCondLst>
                                  <p:childTnLst>
                                    <p:anim calcmode="lin" valueType="num">
                                      <p:cBhvr>
                                        <p:cTn id="18" dur="500"/>
                                        <p:tgtEl>
                                          <p:spTgt spid="6">
                                            <p:txEl>
                                              <p:pRg st="0" end="0"/>
                                            </p:txEl>
                                          </p:spTgt>
                                        </p:tgtEl>
                                        <p:attrNameLst>
                                          <p:attrName>ppt_w</p:attrName>
                                        </p:attrNameLst>
                                      </p:cBhvr>
                                      <p:tavLst>
                                        <p:tav tm="0">
                                          <p:val>
                                            <p:strVal val="ppt_w"/>
                                          </p:val>
                                        </p:tav>
                                        <p:tav tm="100000">
                                          <p:val>
                                            <p:fltVal val="0"/>
                                          </p:val>
                                        </p:tav>
                                      </p:tavLst>
                                    </p:anim>
                                    <p:anim calcmode="lin" valueType="num">
                                      <p:cBhvr>
                                        <p:cTn id="19" dur="500"/>
                                        <p:tgtEl>
                                          <p:spTgt spid="6">
                                            <p:txEl>
                                              <p:pRg st="0" end="0"/>
                                            </p:txEl>
                                          </p:spTgt>
                                        </p:tgtEl>
                                        <p:attrNameLst>
                                          <p:attrName>ppt_h</p:attrName>
                                        </p:attrNameLst>
                                      </p:cBhvr>
                                      <p:tavLst>
                                        <p:tav tm="0">
                                          <p:val>
                                            <p:strVal val="ppt_h"/>
                                          </p:val>
                                        </p:tav>
                                        <p:tav tm="100000">
                                          <p:val>
                                            <p:fltVal val="0"/>
                                          </p:val>
                                        </p:tav>
                                      </p:tavLst>
                                    </p:anim>
                                    <p:animEffect transition="out" filter="fade">
                                      <p:cBhvr>
                                        <p:cTn id="20" dur="500"/>
                                        <p:tgtEl>
                                          <p:spTgt spid="6">
                                            <p:txEl>
                                              <p:pRg st="0" end="0"/>
                                            </p:txEl>
                                          </p:spTgt>
                                        </p:tgtEl>
                                      </p:cBhvr>
                                    </p:animEffect>
                                    <p:set>
                                      <p:cBhvr>
                                        <p:cTn id="21" dur="1" fill="hold">
                                          <p:stCondLst>
                                            <p:cond delay="499"/>
                                          </p:stCondLst>
                                        </p:cTn>
                                        <p:tgtEl>
                                          <p:spTgt spid="6">
                                            <p:txEl>
                                              <p:pRg st="0" end="0"/>
                                            </p:txEl>
                                          </p:spTgt>
                                        </p:tgtEl>
                                        <p:attrNameLst>
                                          <p:attrName>style.visibility</p:attrName>
                                        </p:attrNameLst>
                                      </p:cBhvr>
                                      <p:to>
                                        <p:strVal val="hidden"/>
                                      </p:to>
                                    </p:set>
                                  </p:childTnLst>
                                </p:cTn>
                              </p:par>
                            </p:childTnLst>
                          </p:cTn>
                        </p:par>
                        <p:par>
                          <p:cTn id="22" fill="hold">
                            <p:stCondLst>
                              <p:cond delay="500"/>
                            </p:stCondLst>
                            <p:childTnLst>
                              <p:par>
                                <p:cTn id="23" presetID="25" presetClass="entr" presetSubtype="0" fill="hold" grpId="0" nodeType="after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p:cTn id="25" dur="500" decel="50000" fill="hold">
                                          <p:stCondLst>
                                            <p:cond delay="0"/>
                                          </p:stCondLst>
                                        </p:cTn>
                                        <p:tgtEl>
                                          <p:spTgt spid="9"/>
                                        </p:tgtEl>
                                        <p:attrNameLst>
                                          <p:attrName>style.rotation</p:attrName>
                                        </p:attrNameLst>
                                      </p:cBhvr>
                                      <p:tavLst>
                                        <p:tav tm="0">
                                          <p:val>
                                            <p:fltVal val="-90"/>
                                          </p:val>
                                        </p:tav>
                                        <p:tav tm="100000">
                                          <p:val>
                                            <p:fltVal val="0"/>
                                          </p:val>
                                        </p:tav>
                                      </p:tavLst>
                                    </p:anim>
                                    <p:anim calcmode="lin" valueType="num">
                                      <p:cBhvr>
                                        <p:cTn id="26" dur="500" decel="50000" fill="hold">
                                          <p:stCondLst>
                                            <p:cond delay="0"/>
                                          </p:stCondLst>
                                        </p:cTn>
                                        <p:tgtEl>
                                          <p:spTgt spid="9"/>
                                        </p:tgtEl>
                                        <p:attrNameLst>
                                          <p:attrName>ppt_w</p:attrName>
                                        </p:attrNameLst>
                                      </p:cBhvr>
                                      <p:tavLst>
                                        <p:tav tm="0">
                                          <p:val>
                                            <p:strVal val="#ppt_w"/>
                                          </p:val>
                                        </p:tav>
                                        <p:tav tm="100000">
                                          <p:val>
                                            <p:strVal val="#ppt_w*.05"/>
                                          </p:val>
                                        </p:tav>
                                      </p:tavLst>
                                    </p:anim>
                                    <p:anim calcmode="lin" valueType="num">
                                      <p:cBhvr>
                                        <p:cTn id="27" dur="500" accel="50000" fill="hold">
                                          <p:stCondLst>
                                            <p:cond delay="500"/>
                                          </p:stCondLst>
                                        </p:cTn>
                                        <p:tgtEl>
                                          <p:spTgt spid="9"/>
                                        </p:tgtEl>
                                        <p:attrNameLst>
                                          <p:attrName>ppt_w</p:attrName>
                                        </p:attrNameLst>
                                      </p:cBhvr>
                                      <p:tavLst>
                                        <p:tav tm="0">
                                          <p:val>
                                            <p:strVal val="#ppt_w*.05"/>
                                          </p:val>
                                        </p:tav>
                                        <p:tav tm="100000">
                                          <p:val>
                                            <p:strVal val="#ppt_w"/>
                                          </p:val>
                                        </p:tav>
                                      </p:tavLst>
                                    </p:anim>
                                    <p:anim calcmode="lin" valueType="num">
                                      <p:cBhvr>
                                        <p:cTn id="28" dur="1000" fill="hold"/>
                                        <p:tgtEl>
                                          <p:spTgt spid="9"/>
                                        </p:tgtEl>
                                        <p:attrNameLst>
                                          <p:attrName>ppt_h</p:attrName>
                                        </p:attrNameLst>
                                      </p:cBhvr>
                                      <p:tavLst>
                                        <p:tav tm="0">
                                          <p:val>
                                            <p:strVal val="#ppt_h"/>
                                          </p:val>
                                        </p:tav>
                                        <p:tav tm="100000">
                                          <p:val>
                                            <p:strVal val="#ppt_h"/>
                                          </p:val>
                                        </p:tav>
                                      </p:tavLst>
                                    </p:anim>
                                    <p:anim calcmode="lin" valueType="num">
                                      <p:cBhvr>
                                        <p:cTn id="29" dur="500" decel="50000" fill="hold">
                                          <p:stCondLst>
                                            <p:cond delay="0"/>
                                          </p:stCondLst>
                                        </p:cTn>
                                        <p:tgtEl>
                                          <p:spTgt spid="9"/>
                                        </p:tgtEl>
                                        <p:attrNameLst>
                                          <p:attrName>ppt_x</p:attrName>
                                        </p:attrNameLst>
                                      </p:cBhvr>
                                      <p:tavLst>
                                        <p:tav tm="0">
                                          <p:val>
                                            <p:strVal val="#ppt_x+.4"/>
                                          </p:val>
                                        </p:tav>
                                        <p:tav tm="100000">
                                          <p:val>
                                            <p:strVal val="#ppt_x"/>
                                          </p:val>
                                        </p:tav>
                                      </p:tavLst>
                                    </p:anim>
                                    <p:anim calcmode="lin" valueType="num">
                                      <p:cBhvr>
                                        <p:cTn id="30" dur="500" decel="50000" fill="hold">
                                          <p:stCondLst>
                                            <p:cond delay="0"/>
                                          </p:stCondLst>
                                        </p:cTn>
                                        <p:tgtEl>
                                          <p:spTgt spid="9"/>
                                        </p:tgtEl>
                                        <p:attrNameLst>
                                          <p:attrName>ppt_y</p:attrName>
                                        </p:attrNameLst>
                                      </p:cBhvr>
                                      <p:tavLst>
                                        <p:tav tm="0">
                                          <p:val>
                                            <p:strVal val="#ppt_y-.2"/>
                                          </p:val>
                                        </p:tav>
                                        <p:tav tm="100000">
                                          <p:val>
                                            <p:strVal val="#ppt_y+.1"/>
                                          </p:val>
                                        </p:tav>
                                      </p:tavLst>
                                    </p:anim>
                                    <p:anim calcmode="lin" valueType="num">
                                      <p:cBhvr>
                                        <p:cTn id="31" dur="500" accel="50000" fill="hold">
                                          <p:stCondLst>
                                            <p:cond delay="500"/>
                                          </p:stCondLst>
                                        </p:cTn>
                                        <p:tgtEl>
                                          <p:spTgt spid="9"/>
                                        </p:tgtEl>
                                        <p:attrNameLst>
                                          <p:attrName>ppt_y</p:attrName>
                                        </p:attrNameLst>
                                      </p:cBhvr>
                                      <p:tavLst>
                                        <p:tav tm="0">
                                          <p:val>
                                            <p:strVal val="#ppt_y+.1"/>
                                          </p:val>
                                        </p:tav>
                                        <p:tav tm="100000">
                                          <p:val>
                                            <p:strVal val="#ppt_y"/>
                                          </p:val>
                                        </p:tav>
                                      </p:tavLst>
                                    </p:anim>
                                    <p:animEffect transition="in" filter="fade">
                                      <p:cBhvr>
                                        <p:cTn id="32" dur="1000" decel="50000">
                                          <p:stCondLst>
                                            <p:cond delay="0"/>
                                          </p:stCondLst>
                                        </p:cTn>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6" grpId="1" build="p"/>
      <p:bldP spid="9" grpId="0"/>
    </p:bld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905252" y="541283"/>
            <a:ext cx="7543801" cy="1506974"/>
          </a:xfrm>
        </p:spPr>
        <p:txBody>
          <a:bodyPr>
            <a:noAutofit/>
          </a:bodyPr>
          <a:lstStyle/>
          <a:p>
            <a:pPr lvl="0" algn="ctr" eaLnBrk="0" fontAlgn="base" hangingPunct="0">
              <a:lnSpc>
                <a:spcPct val="100000"/>
              </a:lnSpc>
              <a:spcAft>
                <a:spcPct val="0"/>
              </a:spcAft>
            </a:pPr>
            <a:r>
              <a:rPr lang="fr-FR" sz="4400" b="1" dirty="0">
                <a:solidFill>
                  <a:schemeClr val="tx1"/>
                </a:solidFill>
                <a:latin typeface="Arial" panose="020B0604020202020204" pitchFamily="34" charset="0"/>
              </a:rPr>
              <a:t>Basics of Network Signal </a:t>
            </a:r>
            <a:r>
              <a:rPr lang="fr-FR" sz="4400" b="1" dirty="0" smtClean="0">
                <a:solidFill>
                  <a:schemeClr val="tx1"/>
                </a:solidFill>
                <a:latin typeface="Arial" panose="020B0604020202020204" pitchFamily="34" charset="0"/>
              </a:rPr>
              <a:t>Encoding</a:t>
            </a:r>
            <a:endParaRPr lang="fr-FR" sz="4400" dirty="0">
              <a:solidFill>
                <a:schemeClr val="tx1"/>
              </a:solidFill>
              <a:latin typeface="Arial" panose="020B0604020202020204" pitchFamily="34" charset="0"/>
            </a:endParaRPr>
          </a:p>
        </p:txBody>
      </p:sp>
      <p:sp>
        <p:nvSpPr>
          <p:cNvPr id="3" name="Espace réservé du contenu 2"/>
          <p:cNvSpPr>
            <a:spLocks noGrp="1"/>
          </p:cNvSpPr>
          <p:nvPr>
            <p:ph idx="1"/>
          </p:nvPr>
        </p:nvSpPr>
        <p:spPr>
          <a:xfrm>
            <a:off x="905251" y="2386584"/>
            <a:ext cx="7543801" cy="3108960"/>
          </a:xfrm>
        </p:spPr>
        <p:txBody>
          <a:bodyPr>
            <a:normAutofit/>
          </a:bodyPr>
          <a:lstStyle/>
          <a:p>
            <a:pPr algn="just">
              <a:lnSpc>
                <a:spcPct val="120000"/>
              </a:lnSpc>
            </a:pPr>
            <a:r>
              <a:rPr lang="en-US" sz="3200" dirty="0">
                <a:solidFill>
                  <a:schemeClr val="tx1"/>
                </a:solidFill>
                <a:latin typeface="Arial" panose="020B0604020202020204" pitchFamily="34" charset="0"/>
                <a:cs typeface="Arial" panose="020B0604020202020204" pitchFamily="34" charset="0"/>
              </a:rPr>
              <a:t>Sending a message over a long distance requires solving two main problems</a:t>
            </a:r>
            <a:r>
              <a:rPr lang="en-US" sz="3200" dirty="0" smtClean="0">
                <a:solidFill>
                  <a:schemeClr val="tx1"/>
                </a:solidFill>
                <a:latin typeface="Arial" panose="020B0604020202020204" pitchFamily="34" charset="0"/>
                <a:cs typeface="Arial" panose="020B0604020202020204" pitchFamily="34" charset="0"/>
              </a:rPr>
              <a:t>: the </a:t>
            </a:r>
            <a:r>
              <a:rPr lang="en-US" sz="3200" dirty="0">
                <a:solidFill>
                  <a:schemeClr val="tx1"/>
                </a:solidFill>
                <a:latin typeface="Arial" panose="020B0604020202020204" pitchFamily="34" charset="0"/>
                <a:cs typeface="Arial" panose="020B0604020202020204" pitchFamily="34" charset="0"/>
              </a:rPr>
              <a:t>method used to </a:t>
            </a:r>
            <a:r>
              <a:rPr lang="en-US" sz="3200" b="1" dirty="0">
                <a:solidFill>
                  <a:srgbClr val="8D42C6"/>
                </a:solidFill>
                <a:latin typeface="Arial" panose="020B0604020202020204" pitchFamily="34" charset="0"/>
                <a:cs typeface="Arial" panose="020B0604020202020204" pitchFamily="34" charset="0"/>
              </a:rPr>
              <a:t>encode</a:t>
            </a:r>
            <a:r>
              <a:rPr lang="en-US" sz="3200" dirty="0">
                <a:solidFill>
                  <a:schemeClr val="tx1"/>
                </a:solidFill>
                <a:latin typeface="Arial" panose="020B0604020202020204" pitchFamily="34" charset="0"/>
                <a:cs typeface="Arial" panose="020B0604020202020204" pitchFamily="34" charset="0"/>
              </a:rPr>
              <a:t> or </a:t>
            </a:r>
            <a:r>
              <a:rPr lang="en-US" sz="3200" b="1" dirty="0">
                <a:solidFill>
                  <a:srgbClr val="8D42C6"/>
                </a:solidFill>
                <a:latin typeface="Arial" panose="020B0604020202020204" pitchFamily="34" charset="0"/>
                <a:cs typeface="Arial" panose="020B0604020202020204" pitchFamily="34" charset="0"/>
              </a:rPr>
              <a:t>modulate</a:t>
            </a:r>
            <a:r>
              <a:rPr lang="en-US" sz="3200" dirty="0">
                <a:solidFill>
                  <a:schemeClr val="tx1"/>
                </a:solidFill>
                <a:latin typeface="Arial" panose="020B0604020202020204" pitchFamily="34" charset="0"/>
                <a:cs typeface="Arial" panose="020B0604020202020204" pitchFamily="34" charset="0"/>
              </a:rPr>
              <a:t> the message, and which </a:t>
            </a:r>
            <a:r>
              <a:rPr lang="en-US" sz="3200" b="1" dirty="0">
                <a:solidFill>
                  <a:srgbClr val="8D42C6"/>
                </a:solidFill>
                <a:latin typeface="Arial" panose="020B0604020202020204" pitchFamily="34" charset="0"/>
                <a:cs typeface="Arial" panose="020B0604020202020204" pitchFamily="34" charset="0"/>
              </a:rPr>
              <a:t>medium</a:t>
            </a:r>
            <a:r>
              <a:rPr lang="en-US" sz="3200" dirty="0">
                <a:solidFill>
                  <a:schemeClr val="tx1"/>
                </a:solidFill>
                <a:latin typeface="Arial" panose="020B0604020202020204" pitchFamily="34" charset="0"/>
                <a:cs typeface="Arial" panose="020B0604020202020204" pitchFamily="34" charset="0"/>
              </a:rPr>
              <a:t> or </a:t>
            </a:r>
            <a:r>
              <a:rPr lang="en-US" sz="3200" b="1" dirty="0">
                <a:solidFill>
                  <a:srgbClr val="8D42C6"/>
                </a:solidFill>
                <a:latin typeface="Arial" panose="020B0604020202020204" pitchFamily="34" charset="0"/>
                <a:cs typeface="Arial" panose="020B0604020202020204" pitchFamily="34" charset="0"/>
              </a:rPr>
              <a:t>carrier</a:t>
            </a:r>
            <a:r>
              <a:rPr lang="en-US" sz="3200" dirty="0">
                <a:solidFill>
                  <a:schemeClr val="tx1"/>
                </a:solidFill>
                <a:latin typeface="Arial" panose="020B0604020202020204" pitchFamily="34" charset="0"/>
                <a:cs typeface="Arial" panose="020B0604020202020204" pitchFamily="34" charset="0"/>
              </a:rPr>
              <a:t> is used for transmission.</a:t>
            </a:r>
            <a:endParaRPr lang="fr-FR" dirty="0">
              <a:solidFill>
                <a:schemeClr val="tx1"/>
              </a:solidFill>
              <a:latin typeface="Arial" panose="020B0604020202020204" pitchFamily="34" charset="0"/>
              <a:cs typeface="Arial" panose="020B0604020202020204" pitchFamily="34" charset="0"/>
            </a:endParaRPr>
          </a:p>
        </p:txBody>
      </p:sp>
      <p:sp>
        <p:nvSpPr>
          <p:cNvPr id="5"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7918462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0" y="713232"/>
            <a:ext cx="7543800" cy="914401"/>
          </a:xfrm>
        </p:spPr>
        <p:txBody>
          <a:bodyPr>
            <a:noAutofit/>
          </a:bodyPr>
          <a:lstStyle/>
          <a:p>
            <a:pPr algn="ctr"/>
            <a:r>
              <a:rPr lang="fr-FR" sz="4000" b="1" dirty="0">
                <a:solidFill>
                  <a:schemeClr val="tx1"/>
                </a:solidFill>
                <a:latin typeface="Arial" panose="020B0604020202020204" pitchFamily="34" charset="0"/>
              </a:rPr>
              <a:t>Basics of Network Signal Encoding</a:t>
            </a:r>
            <a:endParaRPr lang="fr-FR" sz="40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22959" y="1726862"/>
            <a:ext cx="7543801" cy="4737946"/>
          </a:xfrm>
        </p:spPr>
        <p:txBody>
          <a:bodyPr>
            <a:noAutofit/>
          </a:bodyPr>
          <a:lstStyle/>
          <a:p>
            <a:pPr algn="just">
              <a:lnSpc>
                <a:spcPct val="100000"/>
              </a:lnSpc>
            </a:pPr>
            <a:r>
              <a:rPr lang="en-US" dirty="0">
                <a:solidFill>
                  <a:schemeClr val="tx1"/>
                </a:solidFill>
                <a:latin typeface="Arial" panose="020B0604020202020204" pitchFamily="34" charset="0"/>
                <a:cs typeface="Arial" panose="020B0604020202020204" pitchFamily="34" charset="0"/>
              </a:rPr>
              <a:t>Across different periods of history, humans have used many methods to transmit messages over long distances, such as runners, horse riders, optical telescopes, carrier pigeons, and smoke signals. Each method required a specific form of encoding. For example, smoke signals could be used to announce the presence of prey, while a message symbolizing a smiling face carried by a carrier pigeon could indicate that someone had arrived safely. Later, the invention of Morse code greatly transformed communication. The alphabet was encoded using only two symbols: the dot and the dash. For example, ··· --- ··· corresponds to SOS, the universal distress call. Today, modern telephones, fax machines, AM, FM, and shortwave radio systems, as well as television, all use electronically encoded signals. In general, these devices modulate waves from different parts of the electromagnetic spectrum.</a:t>
            </a:r>
            <a:endParaRPr lang="fr-FR"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738897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616796" y="818240"/>
            <a:ext cx="8173040" cy="843643"/>
          </a:xfrm>
          <a:effectLst>
            <a:outerShdw dist="63500" sx="1000" sy="1000" algn="ctr" rotWithShape="0">
              <a:schemeClr val="tx1"/>
            </a:outerShdw>
          </a:effectLst>
        </p:spPr>
        <p:txBody>
          <a:bodyPr>
            <a:normAutofit fontScale="90000"/>
          </a:bodyPr>
          <a:lstStyle/>
          <a:p>
            <a:pPr algn="ctr"/>
            <a:r>
              <a:rPr lang="en-US" sz="4400" b="1" dirty="0">
                <a:solidFill>
                  <a:schemeClr val="tx1"/>
                </a:solidFill>
                <a:latin typeface="Arial" panose="020B0604020202020204" pitchFamily="34" charset="0"/>
                <a:cs typeface="Arial" panose="020B0604020202020204" pitchFamily="34" charset="0"/>
              </a:rPr>
              <a:t>Layer 1: Electronics and Signaling</a:t>
            </a:r>
            <a:endParaRPr lang="fr-FR" b="1" dirty="0">
              <a:solidFill>
                <a:schemeClr val="tx1"/>
              </a:solidFill>
              <a:latin typeface="Arial" panose="020B0604020202020204" pitchFamily="34" charset="0"/>
              <a:cs typeface="Arial" panose="020B0604020202020204" pitchFamily="34" charset="0"/>
            </a:endParaRPr>
          </a:p>
        </p:txBody>
      </p:sp>
      <p:sp>
        <p:nvSpPr>
          <p:cNvPr id="4" name="Rectangle 1"/>
          <p:cNvSpPr>
            <a:spLocks noGrp="1" noChangeArrowheads="1"/>
          </p:cNvSpPr>
          <p:nvPr>
            <p:ph idx="1"/>
          </p:nvPr>
        </p:nvSpPr>
        <p:spPr bwMode="auto">
          <a:xfrm>
            <a:off x="616796" y="2144076"/>
            <a:ext cx="8173040"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0" indent="0" algn="just" eaLnBrk="0" fontAlgn="base" hangingPunct="0">
              <a:lnSpc>
                <a:spcPct val="100000"/>
              </a:lnSpc>
              <a:spcBef>
                <a:spcPct val="0"/>
              </a:spcBef>
              <a:spcAft>
                <a:spcPct val="0"/>
              </a:spcAft>
              <a:buClrTx/>
              <a:buSzTx/>
              <a:buNone/>
            </a:pPr>
            <a:r>
              <a:rPr lang="en-US" sz="2400" dirty="0">
                <a:solidFill>
                  <a:schemeClr val="tx1"/>
                </a:solidFill>
                <a:latin typeface="Arial" panose="020B0604020202020204" pitchFamily="34" charset="0"/>
                <a:cs typeface="Arial" panose="020B0604020202020204" pitchFamily="34" charset="0"/>
              </a:rPr>
              <a:t>The physical layer is in charge of data transmission by defining the electrical characteristics between </a:t>
            </a:r>
            <a:r>
              <a:rPr lang="en-US" sz="2400" dirty="0" smtClean="0">
                <a:solidFill>
                  <a:schemeClr val="tx1"/>
                </a:solidFill>
                <a:latin typeface="Arial" panose="020B0604020202020204" pitchFamily="34" charset="0"/>
                <a:cs typeface="Arial" panose="020B0604020202020204" pitchFamily="34" charset="0"/>
              </a:rPr>
              <a:t>the </a:t>
            </a:r>
            <a:r>
              <a:rPr lang="en-US" sz="2400" dirty="0">
                <a:solidFill>
                  <a:schemeClr val="tx1"/>
                </a:solidFill>
                <a:latin typeface="Arial" panose="020B0604020202020204" pitchFamily="34" charset="0"/>
                <a:cs typeface="Arial" panose="020B0604020202020204" pitchFamily="34" charset="0"/>
              </a:rPr>
              <a:t>source and the destination. </a:t>
            </a:r>
            <a:r>
              <a:rPr lang="en-US" sz="2400" dirty="0" smtClean="0">
                <a:solidFill>
                  <a:schemeClr val="tx1"/>
                </a:solidFill>
                <a:latin typeface="Arial" panose="020B0604020202020204" pitchFamily="34" charset="0"/>
                <a:cs typeface="Arial" panose="020B0604020202020204" pitchFamily="34" charset="0"/>
              </a:rPr>
              <a:t>Once the </a:t>
            </a:r>
            <a:r>
              <a:rPr lang="en-US" sz="2400" dirty="0">
                <a:solidFill>
                  <a:schemeClr val="tx1"/>
                </a:solidFill>
                <a:latin typeface="Arial" panose="020B0604020202020204" pitchFamily="34" charset="0"/>
                <a:cs typeface="Arial" panose="020B0604020202020204" pitchFamily="34" charset="0"/>
              </a:rPr>
              <a:t>electricity reaches a </a:t>
            </a:r>
            <a:r>
              <a:rPr lang="en-US" sz="2400" dirty="0" smtClean="0">
                <a:solidFill>
                  <a:schemeClr val="tx1"/>
                </a:solidFill>
                <a:latin typeface="Arial" panose="020B0604020202020204" pitchFamily="34" charset="0"/>
                <a:cs typeface="Arial" panose="020B0604020202020204" pitchFamily="34" charset="0"/>
              </a:rPr>
              <a:t>building, it </a:t>
            </a:r>
            <a:r>
              <a:rPr lang="en-US" sz="2400" dirty="0">
                <a:solidFill>
                  <a:schemeClr val="tx1"/>
                </a:solidFill>
                <a:latin typeface="Arial" panose="020B0604020202020204" pitchFamily="34" charset="0"/>
                <a:cs typeface="Arial" panose="020B0604020202020204" pitchFamily="34" charset="0"/>
              </a:rPr>
              <a:t>is </a:t>
            </a:r>
            <a:r>
              <a:rPr lang="en-US" sz="2400" dirty="0" smtClean="0">
                <a:solidFill>
                  <a:schemeClr val="tx1"/>
                </a:solidFill>
                <a:latin typeface="Arial" panose="020B0604020202020204" pitchFamily="34" charset="0"/>
                <a:cs typeface="Arial" panose="020B0604020202020204" pitchFamily="34" charset="0"/>
              </a:rPr>
              <a:t>delivered </a:t>
            </a:r>
            <a:r>
              <a:rPr lang="en-US" sz="2400" dirty="0">
                <a:solidFill>
                  <a:schemeClr val="tx1"/>
                </a:solidFill>
                <a:latin typeface="Arial" panose="020B0604020202020204" pitchFamily="34" charset="0"/>
                <a:cs typeface="Arial" panose="020B0604020202020204" pitchFamily="34" charset="0"/>
              </a:rPr>
              <a:t>to workstations, servers, and network devices through cables hidden in walls, floors, and ceilings, data is also carried through </a:t>
            </a:r>
            <a:r>
              <a:rPr lang="en-US" sz="2400" dirty="0" smtClean="0">
                <a:solidFill>
                  <a:schemeClr val="tx1"/>
                </a:solidFill>
                <a:latin typeface="Arial" panose="020B0604020202020204" pitchFamily="34" charset="0"/>
                <a:cs typeface="Arial" panose="020B0604020202020204" pitchFamily="34" charset="0"/>
              </a:rPr>
              <a:t>wires.</a:t>
            </a:r>
          </a:p>
          <a:p>
            <a:pPr marL="0" indent="0" algn="just" eaLnBrk="0" fontAlgn="base" hangingPunct="0">
              <a:lnSpc>
                <a:spcPct val="100000"/>
              </a:lnSpc>
              <a:spcBef>
                <a:spcPct val="0"/>
              </a:spcBef>
              <a:spcAft>
                <a:spcPct val="0"/>
              </a:spcAft>
              <a:buClrTx/>
              <a:buSzTx/>
              <a:buNone/>
            </a:pPr>
            <a:r>
              <a:rPr lang="en-US" sz="2400" dirty="0">
                <a:solidFill>
                  <a:schemeClr val="tx1"/>
                </a:solidFill>
                <a:latin typeface="Arial" panose="020B0604020202020204" pitchFamily="34" charset="0"/>
                <a:cs typeface="Arial" panose="020B0604020202020204" pitchFamily="34" charset="0"/>
              </a:rPr>
              <a:t>This data can be text, images, sound, or video. It </a:t>
            </a:r>
            <a:r>
              <a:rPr lang="en-US" sz="2400" dirty="0" smtClean="0">
                <a:solidFill>
                  <a:schemeClr val="tx1"/>
                </a:solidFill>
                <a:latin typeface="Arial" panose="020B0604020202020204" pitchFamily="34" charset="0"/>
                <a:cs typeface="Arial" panose="020B0604020202020204" pitchFamily="34" charset="0"/>
              </a:rPr>
              <a:t>is </a:t>
            </a:r>
            <a:r>
              <a:rPr lang="en-US" sz="2400" dirty="0">
                <a:solidFill>
                  <a:schemeClr val="tx1"/>
                </a:solidFill>
                <a:latin typeface="Arial" panose="020B0604020202020204" pitchFamily="34" charset="0"/>
                <a:cs typeface="Arial" panose="020B0604020202020204" pitchFamily="34" charset="0"/>
              </a:rPr>
              <a:t>carried as electrical signals over copper cables or as light signals over fiber-optic cables.</a:t>
            </a:r>
            <a:endParaRPr lang="en-US" sz="2400" dirty="0" smtClean="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7756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1" y="704088"/>
            <a:ext cx="7543800" cy="1179577"/>
          </a:xfrm>
        </p:spPr>
        <p:txBody>
          <a:bodyPr>
            <a:noAutofit/>
          </a:bodyPr>
          <a:lstStyle/>
          <a:p>
            <a:pPr algn="ctr"/>
            <a:r>
              <a:rPr lang="fr-FR" sz="4400" b="1" dirty="0">
                <a:solidFill>
                  <a:schemeClr val="tx1"/>
                </a:solidFill>
                <a:latin typeface="Arial" panose="020B0604020202020204" pitchFamily="34" charset="0"/>
              </a:rPr>
              <a:t>Basics of Network Signal Encoding</a:t>
            </a:r>
            <a:endParaRPr lang="fr-FR" sz="4400" dirty="0"/>
          </a:p>
        </p:txBody>
      </p:sp>
      <p:sp>
        <p:nvSpPr>
          <p:cNvPr id="3" name="Espace réservé du contenu 2"/>
          <p:cNvSpPr>
            <a:spLocks noGrp="1"/>
          </p:cNvSpPr>
          <p:nvPr>
            <p:ph idx="1"/>
          </p:nvPr>
        </p:nvSpPr>
        <p:spPr>
          <a:xfrm>
            <a:off x="822960" y="2083478"/>
            <a:ext cx="7543801" cy="4023360"/>
          </a:xfrm>
        </p:spPr>
        <p:txBody>
          <a:bodyPr>
            <a:noAutofit/>
          </a:bodyPr>
          <a:lstStyle/>
          <a:p>
            <a:pPr marL="0" indent="0">
              <a:buClr>
                <a:srgbClr val="7030A0"/>
              </a:buClr>
              <a:buNone/>
            </a:pPr>
            <a:r>
              <a:rPr lang="fr-FR" sz="3200" b="1" dirty="0">
                <a:solidFill>
                  <a:schemeClr val="tx1"/>
                </a:solidFill>
                <a:latin typeface="Arial" panose="020B0604020202020204" pitchFamily="34" charset="0"/>
                <a:cs typeface="Arial" panose="020B0604020202020204" pitchFamily="34" charset="0"/>
              </a:rPr>
              <a:t>There are </a:t>
            </a:r>
            <a:r>
              <a:rPr lang="fr-FR" sz="3200" b="1" dirty="0" err="1">
                <a:solidFill>
                  <a:schemeClr val="tx1"/>
                </a:solidFill>
                <a:latin typeface="Arial" panose="020B0604020202020204" pitchFamily="34" charset="0"/>
                <a:cs typeface="Arial" panose="020B0604020202020204" pitchFamily="34" charset="0"/>
              </a:rPr>
              <a:t>several</a:t>
            </a:r>
            <a:r>
              <a:rPr lang="fr-FR" sz="3200" b="1" dirty="0">
                <a:solidFill>
                  <a:schemeClr val="tx1"/>
                </a:solidFill>
                <a:latin typeface="Arial" panose="020B0604020202020204" pitchFamily="34" charset="0"/>
                <a:cs typeface="Arial" panose="020B0604020202020204" pitchFamily="34" charset="0"/>
              </a:rPr>
              <a:t> types of </a:t>
            </a:r>
            <a:r>
              <a:rPr lang="fr-FR" sz="3200" b="1" dirty="0" err="1" smtClean="0">
                <a:solidFill>
                  <a:schemeClr val="tx1"/>
                </a:solidFill>
                <a:latin typeface="Arial" panose="020B0604020202020204" pitchFamily="34" charset="0"/>
                <a:cs typeface="Arial" panose="020B0604020202020204" pitchFamily="34" charset="0"/>
              </a:rPr>
              <a:t>encoding</a:t>
            </a:r>
            <a:r>
              <a:rPr lang="fr-FR" sz="3200" b="1" dirty="0" smtClean="0">
                <a:solidFill>
                  <a:schemeClr val="tx1"/>
                </a:solidFill>
                <a:latin typeface="Arial" panose="020B0604020202020204" pitchFamily="34" charset="0"/>
                <a:cs typeface="Arial" panose="020B0604020202020204" pitchFamily="34" charset="0"/>
              </a:rPr>
              <a:t>:</a:t>
            </a:r>
          </a:p>
          <a:p>
            <a:pPr lvl="2">
              <a:buClr>
                <a:srgbClr val="7030A0"/>
              </a:buClr>
              <a:buFont typeface="Wingdings" panose="05000000000000000000" pitchFamily="2" charset="2"/>
              <a:buChar char="§"/>
            </a:pPr>
            <a:r>
              <a:rPr lang="fr-FR" sz="2800" b="1" dirty="0" smtClean="0">
                <a:solidFill>
                  <a:schemeClr val="tx1"/>
                </a:solidFill>
                <a:latin typeface="Arial" panose="020B0604020202020204" pitchFamily="34" charset="0"/>
                <a:cs typeface="Arial" panose="020B0604020202020204" pitchFamily="34" charset="0"/>
              </a:rPr>
              <a:t>TTL</a:t>
            </a:r>
            <a:r>
              <a:rPr lang="fr-FR" sz="2800" dirty="0" smtClean="0">
                <a:solidFill>
                  <a:schemeClr val="tx1"/>
                </a:solidFill>
                <a:latin typeface="Arial" panose="020B0604020202020204" pitchFamily="34" charset="0"/>
                <a:cs typeface="Arial" panose="020B0604020202020204" pitchFamily="34" charset="0"/>
              </a:rPr>
              <a:t> </a:t>
            </a:r>
            <a:r>
              <a:rPr lang="fr-FR" sz="2800" dirty="0">
                <a:solidFill>
                  <a:schemeClr val="tx1"/>
                </a:solidFill>
                <a:latin typeface="Arial" panose="020B0604020202020204" pitchFamily="34" charset="0"/>
                <a:cs typeface="Arial" panose="020B0604020202020204" pitchFamily="34" charset="0"/>
              </a:rPr>
              <a:t>(Transistor-Transistor </a:t>
            </a:r>
            <a:r>
              <a:rPr lang="fr-FR" sz="2800" dirty="0" err="1">
                <a:solidFill>
                  <a:schemeClr val="tx1"/>
                </a:solidFill>
                <a:latin typeface="Arial" panose="020B0604020202020204" pitchFamily="34" charset="0"/>
                <a:cs typeface="Arial" panose="020B0604020202020204" pitchFamily="34" charset="0"/>
              </a:rPr>
              <a:t>Logic</a:t>
            </a:r>
            <a:r>
              <a:rPr lang="fr-FR" sz="2800" dirty="0" smtClean="0">
                <a:solidFill>
                  <a:schemeClr val="tx1"/>
                </a:solidFill>
                <a:latin typeface="Arial" panose="020B0604020202020204" pitchFamily="34" charset="0"/>
                <a:cs typeface="Arial" panose="020B0604020202020204" pitchFamily="34" charset="0"/>
              </a:rPr>
              <a:t>)</a:t>
            </a:r>
          </a:p>
          <a:p>
            <a:pPr lvl="2">
              <a:buClr>
                <a:srgbClr val="7030A0"/>
              </a:buClr>
              <a:buFont typeface="Wingdings" panose="05000000000000000000" pitchFamily="2" charset="2"/>
              <a:buChar char="§"/>
            </a:pPr>
            <a:r>
              <a:rPr lang="fr-FR" sz="2800" b="1" dirty="0" smtClean="0">
                <a:solidFill>
                  <a:schemeClr val="tx1"/>
                </a:solidFill>
                <a:latin typeface="Arial" panose="020B0604020202020204" pitchFamily="34" charset="0"/>
                <a:cs typeface="Arial" panose="020B0604020202020204" pitchFamily="34" charset="0"/>
              </a:rPr>
              <a:t>NRZ-L</a:t>
            </a:r>
            <a:r>
              <a:rPr lang="fr-FR" sz="2800" dirty="0" smtClean="0">
                <a:solidFill>
                  <a:schemeClr val="tx1"/>
                </a:solidFill>
                <a:latin typeface="Arial" panose="020B0604020202020204" pitchFamily="34" charset="0"/>
                <a:cs typeface="Arial" panose="020B0604020202020204" pitchFamily="34" charset="0"/>
              </a:rPr>
              <a:t> </a:t>
            </a:r>
            <a:r>
              <a:rPr lang="fr-FR" sz="2800" dirty="0">
                <a:solidFill>
                  <a:schemeClr val="tx1"/>
                </a:solidFill>
                <a:latin typeface="Arial" panose="020B0604020202020204" pitchFamily="34" charset="0"/>
                <a:cs typeface="Arial" panose="020B0604020202020204" pitchFamily="34" charset="0"/>
              </a:rPr>
              <a:t>(Non-Return to </a:t>
            </a:r>
            <a:r>
              <a:rPr lang="fr-FR" sz="2800" dirty="0" err="1">
                <a:solidFill>
                  <a:schemeClr val="tx1"/>
                </a:solidFill>
                <a:latin typeface="Arial" panose="020B0604020202020204" pitchFamily="34" charset="0"/>
                <a:cs typeface="Arial" panose="020B0604020202020204" pitchFamily="34" charset="0"/>
              </a:rPr>
              <a:t>Zero</a:t>
            </a:r>
            <a:r>
              <a:rPr lang="fr-FR" sz="2800" dirty="0">
                <a:solidFill>
                  <a:schemeClr val="tx1"/>
                </a:solidFill>
                <a:latin typeface="Arial" panose="020B0604020202020204" pitchFamily="34" charset="0"/>
                <a:cs typeface="Arial" panose="020B0604020202020204" pitchFamily="34" charset="0"/>
              </a:rPr>
              <a:t> </a:t>
            </a:r>
            <a:r>
              <a:rPr lang="fr-FR" sz="2800" dirty="0" err="1" smtClean="0">
                <a:solidFill>
                  <a:schemeClr val="tx1"/>
                </a:solidFill>
                <a:latin typeface="Arial" panose="020B0604020202020204" pitchFamily="34" charset="0"/>
                <a:cs typeface="Arial" panose="020B0604020202020204" pitchFamily="34" charset="0"/>
              </a:rPr>
              <a:t>Level</a:t>
            </a:r>
            <a:r>
              <a:rPr lang="fr-FR" sz="2800" dirty="0" smtClean="0">
                <a:solidFill>
                  <a:schemeClr val="tx1"/>
                </a:solidFill>
                <a:latin typeface="Arial" panose="020B0604020202020204" pitchFamily="34" charset="0"/>
                <a:cs typeface="Arial" panose="020B0604020202020204" pitchFamily="34" charset="0"/>
              </a:rPr>
              <a:t>)</a:t>
            </a:r>
          </a:p>
          <a:p>
            <a:pPr lvl="2">
              <a:buClr>
                <a:srgbClr val="7030A0"/>
              </a:buClr>
              <a:buFont typeface="Wingdings" panose="05000000000000000000" pitchFamily="2" charset="2"/>
              <a:buChar char="§"/>
            </a:pPr>
            <a:r>
              <a:rPr lang="fr-FR" sz="2800" b="1" dirty="0" smtClean="0">
                <a:solidFill>
                  <a:schemeClr val="tx1"/>
                </a:solidFill>
                <a:latin typeface="Arial" panose="020B0604020202020204" pitchFamily="34" charset="0"/>
                <a:cs typeface="Arial" panose="020B0604020202020204" pitchFamily="34" charset="0"/>
              </a:rPr>
              <a:t>NRZI</a:t>
            </a:r>
            <a:r>
              <a:rPr lang="fr-FR" sz="2800" dirty="0" smtClean="0">
                <a:solidFill>
                  <a:schemeClr val="tx1"/>
                </a:solidFill>
                <a:latin typeface="Arial" panose="020B0604020202020204" pitchFamily="34" charset="0"/>
                <a:cs typeface="Arial" panose="020B0604020202020204" pitchFamily="34" charset="0"/>
              </a:rPr>
              <a:t> </a:t>
            </a:r>
            <a:r>
              <a:rPr lang="fr-FR" sz="2800" dirty="0">
                <a:solidFill>
                  <a:schemeClr val="tx1"/>
                </a:solidFill>
                <a:latin typeface="Arial" panose="020B0604020202020204" pitchFamily="34" charset="0"/>
                <a:cs typeface="Arial" panose="020B0604020202020204" pitchFamily="34" charset="0"/>
              </a:rPr>
              <a:t>(Non-Return to </a:t>
            </a:r>
            <a:r>
              <a:rPr lang="fr-FR" sz="2800" dirty="0" err="1">
                <a:solidFill>
                  <a:schemeClr val="tx1"/>
                </a:solidFill>
                <a:latin typeface="Arial" panose="020B0604020202020204" pitchFamily="34" charset="0"/>
                <a:cs typeface="Arial" panose="020B0604020202020204" pitchFamily="34" charset="0"/>
              </a:rPr>
              <a:t>Zero</a:t>
            </a:r>
            <a:r>
              <a:rPr lang="fr-FR" sz="2800" dirty="0">
                <a:solidFill>
                  <a:schemeClr val="tx1"/>
                </a:solidFill>
                <a:latin typeface="Arial" panose="020B0604020202020204" pitchFamily="34" charset="0"/>
                <a:cs typeface="Arial" panose="020B0604020202020204" pitchFamily="34" charset="0"/>
              </a:rPr>
              <a:t> </a:t>
            </a:r>
            <a:r>
              <a:rPr lang="fr-FR" sz="2800" dirty="0" err="1">
                <a:solidFill>
                  <a:schemeClr val="tx1"/>
                </a:solidFill>
                <a:latin typeface="Arial" panose="020B0604020202020204" pitchFamily="34" charset="0"/>
                <a:cs typeface="Arial" panose="020B0604020202020204" pitchFamily="34" charset="0"/>
              </a:rPr>
              <a:t>Inverted</a:t>
            </a:r>
            <a:r>
              <a:rPr lang="fr-FR" sz="2800" dirty="0">
                <a:solidFill>
                  <a:schemeClr val="tx1"/>
                </a:solidFill>
                <a:latin typeface="Arial" panose="020B0604020202020204" pitchFamily="34" charset="0"/>
                <a:cs typeface="Arial" panose="020B0604020202020204" pitchFamily="34" charset="0"/>
              </a:rPr>
              <a:t> </a:t>
            </a:r>
            <a:r>
              <a:rPr lang="fr-FR" sz="2800" dirty="0" err="1" smtClean="0">
                <a:solidFill>
                  <a:schemeClr val="tx1"/>
                </a:solidFill>
                <a:latin typeface="Arial" panose="020B0604020202020204" pitchFamily="34" charset="0"/>
                <a:cs typeface="Arial" panose="020B0604020202020204" pitchFamily="34" charset="0"/>
              </a:rPr>
              <a:t>encoding</a:t>
            </a:r>
            <a:r>
              <a:rPr lang="fr-FR" sz="2800" dirty="0" smtClean="0">
                <a:solidFill>
                  <a:schemeClr val="tx1"/>
                </a:solidFill>
                <a:latin typeface="Arial" panose="020B0604020202020204" pitchFamily="34" charset="0"/>
                <a:cs typeface="Arial" panose="020B0604020202020204" pitchFamily="34" charset="0"/>
              </a:rPr>
              <a:t>)</a:t>
            </a:r>
          </a:p>
          <a:p>
            <a:pPr lvl="2">
              <a:buClr>
                <a:srgbClr val="7030A0"/>
              </a:buClr>
              <a:buFont typeface="Wingdings" panose="05000000000000000000" pitchFamily="2" charset="2"/>
              <a:buChar char="§"/>
            </a:pPr>
            <a:r>
              <a:rPr lang="fr-FR" sz="2800" b="1" dirty="0" smtClean="0">
                <a:solidFill>
                  <a:schemeClr val="tx1"/>
                </a:solidFill>
                <a:latin typeface="Arial" panose="020B0604020202020204" pitchFamily="34" charset="0"/>
                <a:cs typeface="Arial" panose="020B0604020202020204" pitchFamily="34" charset="0"/>
              </a:rPr>
              <a:t>MLT-3 </a:t>
            </a:r>
            <a:r>
              <a:rPr lang="fr-FR" sz="2800" dirty="0">
                <a:solidFill>
                  <a:schemeClr val="tx1"/>
                </a:solidFill>
                <a:latin typeface="Arial" panose="020B0604020202020204" pitchFamily="34" charset="0"/>
                <a:cs typeface="Arial" panose="020B0604020202020204" pitchFamily="34" charset="0"/>
              </a:rPr>
              <a:t>(Multi-</a:t>
            </a:r>
            <a:r>
              <a:rPr lang="fr-FR" sz="2800" dirty="0" err="1">
                <a:solidFill>
                  <a:schemeClr val="tx1"/>
                </a:solidFill>
                <a:latin typeface="Arial" panose="020B0604020202020204" pitchFamily="34" charset="0"/>
                <a:cs typeface="Arial" panose="020B0604020202020204" pitchFamily="34" charset="0"/>
              </a:rPr>
              <a:t>Level</a:t>
            </a:r>
            <a:r>
              <a:rPr lang="fr-FR" sz="2800" dirty="0">
                <a:solidFill>
                  <a:schemeClr val="tx1"/>
                </a:solidFill>
                <a:latin typeface="Arial" panose="020B0604020202020204" pitchFamily="34" charset="0"/>
                <a:cs typeface="Arial" panose="020B0604020202020204" pitchFamily="34" charset="0"/>
              </a:rPr>
              <a:t> </a:t>
            </a:r>
            <a:r>
              <a:rPr lang="fr-FR" sz="2800" dirty="0" err="1" smtClean="0">
                <a:solidFill>
                  <a:schemeClr val="tx1"/>
                </a:solidFill>
                <a:latin typeface="Arial" panose="020B0604020202020204" pitchFamily="34" charset="0"/>
                <a:cs typeface="Arial" panose="020B0604020202020204" pitchFamily="34" charset="0"/>
              </a:rPr>
              <a:t>Threshold</a:t>
            </a:r>
            <a:r>
              <a:rPr lang="fr-FR" sz="2800" dirty="0" smtClean="0">
                <a:solidFill>
                  <a:schemeClr val="tx1"/>
                </a:solidFill>
                <a:latin typeface="Arial" panose="020B0604020202020204" pitchFamily="34" charset="0"/>
                <a:cs typeface="Arial" panose="020B0604020202020204" pitchFamily="34" charset="0"/>
              </a:rPr>
              <a:t>)</a:t>
            </a:r>
          </a:p>
          <a:p>
            <a:pPr lvl="2">
              <a:buClr>
                <a:srgbClr val="7030A0"/>
              </a:buClr>
              <a:buFont typeface="Wingdings" panose="05000000000000000000" pitchFamily="2" charset="2"/>
              <a:buChar char="§"/>
            </a:pPr>
            <a:r>
              <a:rPr lang="fr-FR" sz="2800" b="1" dirty="0" smtClean="0">
                <a:solidFill>
                  <a:schemeClr val="tx1"/>
                </a:solidFill>
                <a:latin typeface="Arial" panose="020B0604020202020204" pitchFamily="34" charset="0"/>
                <a:cs typeface="Arial" panose="020B0604020202020204" pitchFamily="34" charset="0"/>
              </a:rPr>
              <a:t>Manchester</a:t>
            </a:r>
            <a:r>
              <a:rPr lang="fr-FR" sz="2800" dirty="0" smtClean="0">
                <a:solidFill>
                  <a:schemeClr val="tx1"/>
                </a:solidFill>
                <a:latin typeface="Arial" panose="020B0604020202020204" pitchFamily="34" charset="0"/>
                <a:cs typeface="Arial" panose="020B0604020202020204" pitchFamily="34" charset="0"/>
              </a:rPr>
              <a:t> </a:t>
            </a:r>
            <a:r>
              <a:rPr lang="fr-FR" sz="2800" b="1" dirty="0">
                <a:solidFill>
                  <a:schemeClr val="tx1"/>
                </a:solidFill>
                <a:latin typeface="Arial" panose="020B0604020202020204" pitchFamily="34" charset="0"/>
                <a:cs typeface="Arial" panose="020B0604020202020204" pitchFamily="34" charset="0"/>
              </a:rPr>
              <a:t>(TX+)</a:t>
            </a:r>
            <a:r>
              <a:rPr lang="fr-FR" sz="2800" dirty="0">
                <a:solidFill>
                  <a:schemeClr val="tx1"/>
                </a:solidFill>
                <a:latin typeface="Arial" panose="020B0604020202020204" pitchFamily="34" charset="0"/>
                <a:cs typeface="Arial" panose="020B0604020202020204" pitchFamily="34" charset="0"/>
              </a:rPr>
              <a:t> and Manchester </a:t>
            </a:r>
            <a:r>
              <a:rPr lang="fr-FR" sz="2800" b="1" dirty="0">
                <a:solidFill>
                  <a:schemeClr val="tx1"/>
                </a:solidFill>
                <a:latin typeface="Arial" panose="020B0604020202020204" pitchFamily="34" charset="0"/>
                <a:cs typeface="Arial" panose="020B0604020202020204" pitchFamily="34" charset="0"/>
              </a:rPr>
              <a:t>(TX−</a:t>
            </a:r>
            <a:r>
              <a:rPr lang="fr-FR" sz="2800" b="1" dirty="0" smtClean="0">
                <a:solidFill>
                  <a:schemeClr val="tx1"/>
                </a:solidFill>
                <a:latin typeface="Arial" panose="020B0604020202020204" pitchFamily="34" charset="0"/>
                <a:cs typeface="Arial" panose="020B0604020202020204" pitchFamily="34" charset="0"/>
              </a:rPr>
              <a:t>), </a:t>
            </a:r>
            <a:r>
              <a:rPr lang="fr-FR" sz="2800" dirty="0" err="1" smtClean="0">
                <a:solidFill>
                  <a:schemeClr val="tx1"/>
                </a:solidFill>
                <a:latin typeface="Arial" panose="020B0604020202020204" pitchFamily="34" charset="0"/>
                <a:cs typeface="Arial" panose="020B0604020202020204" pitchFamily="34" charset="0"/>
              </a:rPr>
              <a:t>which</a:t>
            </a:r>
            <a:r>
              <a:rPr lang="fr-FR" sz="2800" dirty="0" smtClean="0">
                <a:solidFill>
                  <a:schemeClr val="tx1"/>
                </a:solidFill>
                <a:latin typeface="Arial" panose="020B0604020202020204" pitchFamily="34" charset="0"/>
                <a:cs typeface="Arial" panose="020B0604020202020204" pitchFamily="34" charset="0"/>
              </a:rPr>
              <a:t> </a:t>
            </a:r>
            <a:r>
              <a:rPr lang="fr-FR" sz="2800" dirty="0">
                <a:solidFill>
                  <a:schemeClr val="tx1"/>
                </a:solidFill>
                <a:latin typeface="Arial" panose="020B0604020202020204" pitchFamily="34" charset="0"/>
                <a:cs typeface="Arial" panose="020B0604020202020204" pitchFamily="34" charset="0"/>
              </a:rPr>
              <a:t>are </a:t>
            </a:r>
            <a:r>
              <a:rPr lang="fr-FR" sz="2800" dirty="0" err="1">
                <a:solidFill>
                  <a:schemeClr val="tx1"/>
                </a:solidFill>
                <a:latin typeface="Arial" panose="020B0604020202020204" pitchFamily="34" charset="0"/>
                <a:cs typeface="Arial" panose="020B0604020202020204" pitchFamily="34" charset="0"/>
              </a:rPr>
              <a:t>differential</a:t>
            </a:r>
            <a:r>
              <a:rPr lang="fr-FR" sz="2800" dirty="0">
                <a:solidFill>
                  <a:schemeClr val="tx1"/>
                </a:solidFill>
                <a:latin typeface="Arial" panose="020B0604020202020204" pitchFamily="34" charset="0"/>
                <a:cs typeface="Arial" panose="020B0604020202020204" pitchFamily="34" charset="0"/>
              </a:rPr>
              <a:t> </a:t>
            </a:r>
            <a:r>
              <a:rPr lang="fr-FR" sz="2800" dirty="0" err="1">
                <a:solidFill>
                  <a:schemeClr val="tx1"/>
                </a:solidFill>
                <a:latin typeface="Arial" panose="020B0604020202020204" pitchFamily="34" charset="0"/>
                <a:cs typeface="Arial" panose="020B0604020202020204" pitchFamily="34" charset="0"/>
              </a:rPr>
              <a:t>signals</a:t>
            </a:r>
            <a:r>
              <a:rPr lang="fr-FR" sz="2800" dirty="0">
                <a:solidFill>
                  <a:schemeClr val="tx1"/>
                </a:solidFill>
                <a:latin typeface="Arial" panose="020B0604020202020204" pitchFamily="34" charset="0"/>
                <a:cs typeface="Arial" panose="020B0604020202020204" pitchFamily="34" charset="0"/>
              </a:rPr>
              <a:t> </a:t>
            </a:r>
            <a:r>
              <a:rPr lang="fr-FR" sz="2800" dirty="0" err="1">
                <a:solidFill>
                  <a:schemeClr val="tx1"/>
                </a:solidFill>
                <a:latin typeface="Arial" panose="020B0604020202020204" pitchFamily="34" charset="0"/>
                <a:cs typeface="Arial" panose="020B0604020202020204" pitchFamily="34" charset="0"/>
              </a:rPr>
              <a:t>used</a:t>
            </a:r>
            <a:r>
              <a:rPr lang="fr-FR" sz="2800" dirty="0">
                <a:solidFill>
                  <a:schemeClr val="tx1"/>
                </a:solidFill>
                <a:latin typeface="Arial" panose="020B0604020202020204" pitchFamily="34" charset="0"/>
                <a:cs typeface="Arial" panose="020B0604020202020204" pitchFamily="34" charset="0"/>
              </a:rPr>
              <a:t> in 10Base-T Ethernet networks.</a:t>
            </a:r>
          </a:p>
        </p:txBody>
      </p:sp>
    </p:spTree>
    <p:extLst>
      <p:ext uri="{BB962C8B-B14F-4D97-AF65-F5344CB8AC3E}">
        <p14:creationId xmlns:p14="http://schemas.microsoft.com/office/powerpoint/2010/main" val="343671752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1" y="606644"/>
            <a:ext cx="7543800" cy="1450757"/>
          </a:xfrm>
        </p:spPr>
        <p:txBody>
          <a:bodyPr>
            <a:normAutofit/>
          </a:bodyPr>
          <a:lstStyle/>
          <a:p>
            <a:pPr algn="ctr"/>
            <a:r>
              <a:rPr lang="fr-FR" sz="4400" b="1" dirty="0">
                <a:solidFill>
                  <a:schemeClr val="tx1"/>
                </a:solidFill>
                <a:latin typeface="Arial" panose="020B0604020202020204" pitchFamily="34" charset="0"/>
              </a:rPr>
              <a:t>Basics of Network Signal Encoding</a:t>
            </a:r>
            <a:endParaRPr lang="fr-FR" sz="4400" dirty="0"/>
          </a:p>
        </p:txBody>
      </p:sp>
      <p:sp>
        <p:nvSpPr>
          <p:cNvPr id="3" name="Espace réservé du contenu 2"/>
          <p:cNvSpPr>
            <a:spLocks noGrp="1"/>
          </p:cNvSpPr>
          <p:nvPr>
            <p:ph idx="1"/>
          </p:nvPr>
        </p:nvSpPr>
        <p:spPr>
          <a:xfrm>
            <a:off x="822960" y="2650406"/>
            <a:ext cx="7543801" cy="2479378"/>
          </a:xfrm>
        </p:spPr>
        <p:txBody>
          <a:bodyPr>
            <a:noAutofit/>
          </a:bodyPr>
          <a:lstStyle/>
          <a:p>
            <a:pPr algn="just">
              <a:lnSpc>
                <a:spcPct val="100000"/>
              </a:lnSpc>
            </a:pPr>
            <a:r>
              <a:rPr lang="en-US" sz="2400" dirty="0">
                <a:solidFill>
                  <a:schemeClr val="tx1"/>
                </a:solidFill>
                <a:latin typeface="Arial" panose="020B0604020202020204" pitchFamily="34" charset="0"/>
                <a:cs typeface="Arial" panose="020B0604020202020204" pitchFamily="34" charset="0"/>
              </a:rPr>
              <a:t>NRZ signaling does not use bandwidth efficiently and is sensitive to electromagnetic interference. In addition, the boundaries between individual bits may be lost when long sequences of consecutive </a:t>
            </a:r>
            <a:r>
              <a:rPr lang="en-US" sz="2400" dirty="0" smtClean="0">
                <a:solidFill>
                  <a:schemeClr val="tx1"/>
                </a:solidFill>
                <a:latin typeface="Arial" panose="020B0604020202020204" pitchFamily="34" charset="0"/>
                <a:cs typeface="Arial" panose="020B0604020202020204" pitchFamily="34" charset="0"/>
              </a:rPr>
              <a:t>1 </a:t>
            </a:r>
            <a:r>
              <a:rPr lang="en-US" sz="2400" dirty="0">
                <a:solidFill>
                  <a:schemeClr val="tx1"/>
                </a:solidFill>
                <a:latin typeface="Arial" panose="020B0604020202020204" pitchFamily="34" charset="0"/>
                <a:cs typeface="Arial" panose="020B0604020202020204" pitchFamily="34" charset="0"/>
              </a:rPr>
              <a:t>or </a:t>
            </a:r>
            <a:r>
              <a:rPr lang="en-US" sz="2400" dirty="0" smtClean="0">
                <a:solidFill>
                  <a:schemeClr val="tx1"/>
                </a:solidFill>
                <a:latin typeface="Arial" panose="020B0604020202020204" pitchFamily="34" charset="0"/>
                <a:cs typeface="Arial" panose="020B0604020202020204" pitchFamily="34" charset="0"/>
              </a:rPr>
              <a:t>0 </a:t>
            </a:r>
            <a:r>
              <a:rPr lang="en-US" sz="2400" dirty="0">
                <a:solidFill>
                  <a:schemeClr val="tx1"/>
                </a:solidFill>
                <a:latin typeface="Arial" panose="020B0604020202020204" pitchFamily="34" charset="0"/>
                <a:cs typeface="Arial" panose="020B0604020202020204" pitchFamily="34" charset="0"/>
              </a:rPr>
              <a:t>are transmitted. In such cases, no voltage transition can be detected on the transmission medium.</a:t>
            </a:r>
            <a:endParaRPr lang="fr-F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363599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0" y="658368"/>
            <a:ext cx="7543800" cy="1261873"/>
          </a:xfrm>
        </p:spPr>
        <p:txBody>
          <a:bodyPr>
            <a:normAutofit/>
          </a:bodyPr>
          <a:lstStyle/>
          <a:p>
            <a:pPr algn="ctr"/>
            <a:r>
              <a:rPr lang="fr-FR" sz="4400" b="1" dirty="0">
                <a:solidFill>
                  <a:schemeClr val="tx1"/>
                </a:solidFill>
                <a:latin typeface="Arial" panose="020B0604020202020204" pitchFamily="34" charset="0"/>
              </a:rPr>
              <a:t>Basics of Network Signal Encoding</a:t>
            </a:r>
            <a:endParaRPr lang="fr-FR" sz="4400" dirty="0"/>
          </a:p>
        </p:txBody>
      </p:sp>
      <p:sp>
        <p:nvSpPr>
          <p:cNvPr id="3" name="Espace réservé du contenu 2"/>
          <p:cNvSpPr>
            <a:spLocks noGrp="1"/>
          </p:cNvSpPr>
          <p:nvPr>
            <p:ph idx="1"/>
          </p:nvPr>
        </p:nvSpPr>
        <p:spPr>
          <a:xfrm>
            <a:off x="822959" y="2157984"/>
            <a:ext cx="7543801" cy="3639312"/>
          </a:xfrm>
        </p:spPr>
        <p:txBody>
          <a:bodyPr>
            <a:normAutofit/>
          </a:bodyPr>
          <a:lstStyle/>
          <a:p>
            <a:pPr algn="just">
              <a:lnSpc>
                <a:spcPct val="100000"/>
              </a:lnSpc>
              <a:spcBef>
                <a:spcPts val="600"/>
              </a:spcBef>
              <a:spcAft>
                <a:spcPts val="0"/>
              </a:spcAft>
            </a:pPr>
            <a:r>
              <a:rPr lang="fr-FR" sz="2800" b="1" dirty="0">
                <a:solidFill>
                  <a:schemeClr val="tx1"/>
                </a:solidFill>
                <a:latin typeface="Arial" panose="020B0604020202020204" pitchFamily="34" charset="0"/>
                <a:cs typeface="Arial" panose="020B0604020202020204" pitchFamily="34" charset="0"/>
              </a:rPr>
              <a:t>Manchester </a:t>
            </a:r>
            <a:r>
              <a:rPr lang="fr-FR" sz="2800" b="1" dirty="0" smtClean="0">
                <a:solidFill>
                  <a:schemeClr val="tx1"/>
                </a:solidFill>
                <a:latin typeface="Arial" panose="020B0604020202020204" pitchFamily="34" charset="0"/>
                <a:cs typeface="Arial" panose="020B0604020202020204" pitchFamily="34" charset="0"/>
              </a:rPr>
              <a:t>Encoding</a:t>
            </a:r>
            <a:endParaRPr lang="en-US" sz="2800" dirty="0">
              <a:solidFill>
                <a:schemeClr val="tx1"/>
              </a:solidFill>
              <a:latin typeface="Arial" panose="020B0604020202020204" pitchFamily="34" charset="0"/>
              <a:cs typeface="Arial" panose="020B0604020202020204" pitchFamily="34" charset="0"/>
            </a:endParaRPr>
          </a:p>
          <a:p>
            <a:pPr algn="just">
              <a:lnSpc>
                <a:spcPct val="100000"/>
              </a:lnSpc>
              <a:spcBef>
                <a:spcPts val="600"/>
              </a:spcBef>
              <a:spcAft>
                <a:spcPts val="0"/>
              </a:spcAft>
            </a:pPr>
            <a:r>
              <a:rPr lang="en-US" sz="2400" dirty="0" smtClean="0">
                <a:solidFill>
                  <a:schemeClr val="tx1"/>
                </a:solidFill>
                <a:latin typeface="Arial" panose="020B0604020202020204" pitchFamily="34" charset="0"/>
                <a:cs typeface="Arial" panose="020B0604020202020204" pitchFamily="34" charset="0"/>
              </a:rPr>
              <a:t>Manchester </a:t>
            </a:r>
            <a:r>
              <a:rPr lang="en-US" sz="2400" dirty="0">
                <a:solidFill>
                  <a:schemeClr val="tx1"/>
                </a:solidFill>
                <a:latin typeface="Arial" panose="020B0604020202020204" pitchFamily="34" charset="0"/>
                <a:cs typeface="Arial" panose="020B0604020202020204" pitchFamily="34" charset="0"/>
              </a:rPr>
              <a:t>encoding does not represent bits as constant voltage levels. Instead, it uses voltage transitions to encode binary values</a:t>
            </a:r>
            <a:r>
              <a:rPr lang="en-US" sz="2400" dirty="0" smtClean="0">
                <a:solidFill>
                  <a:schemeClr val="tx1"/>
                </a:solidFill>
                <a:latin typeface="Arial" panose="020B0604020202020204" pitchFamily="34" charset="0"/>
                <a:cs typeface="Arial" panose="020B0604020202020204" pitchFamily="34" charset="0"/>
              </a:rPr>
              <a:t>.</a:t>
            </a:r>
          </a:p>
          <a:p>
            <a:pPr algn="just">
              <a:lnSpc>
                <a:spcPct val="100000"/>
              </a:lnSpc>
              <a:spcBef>
                <a:spcPts val="600"/>
              </a:spcBef>
              <a:spcAft>
                <a:spcPts val="0"/>
              </a:spcAft>
            </a:pPr>
            <a:r>
              <a:rPr lang="en-US" sz="2400" b="1" dirty="0">
                <a:solidFill>
                  <a:schemeClr val="tx1"/>
                </a:solidFill>
                <a:latin typeface="Arial" panose="020B0604020202020204" pitchFamily="34" charset="0"/>
                <a:cs typeface="Arial" panose="020B0604020202020204" pitchFamily="34" charset="0"/>
              </a:rPr>
              <a:t>For example, </a:t>
            </a:r>
            <a:r>
              <a:rPr lang="en-US" sz="2400" dirty="0">
                <a:solidFill>
                  <a:schemeClr val="tx1"/>
                </a:solidFill>
                <a:latin typeface="Arial" panose="020B0604020202020204" pitchFamily="34" charset="0"/>
                <a:cs typeface="Arial" panose="020B0604020202020204" pitchFamily="34" charset="0"/>
              </a:rPr>
              <a:t>a transition from a low voltage to a high voltage represents the binary value 1. A transition from a high voltage to a low voltage represents the binary value 0.</a:t>
            </a:r>
            <a:endParaRPr lang="fr-F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4112468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0" y="606644"/>
            <a:ext cx="7543800" cy="1450757"/>
          </a:xfrm>
        </p:spPr>
        <p:txBody>
          <a:bodyPr>
            <a:normAutofit/>
          </a:bodyPr>
          <a:lstStyle/>
          <a:p>
            <a:pPr algn="ctr"/>
            <a:r>
              <a:rPr lang="fr-FR" sz="4400" b="1" dirty="0">
                <a:solidFill>
                  <a:schemeClr val="tx1"/>
                </a:solidFill>
                <a:latin typeface="Arial" panose="020B0604020202020204" pitchFamily="34" charset="0"/>
              </a:rPr>
              <a:t>Basics of Network Signal Encoding</a:t>
            </a:r>
            <a:endParaRPr lang="fr-FR" sz="4400" dirty="0"/>
          </a:p>
        </p:txBody>
      </p:sp>
      <p:sp>
        <p:nvSpPr>
          <p:cNvPr id="3" name="Espace réservé du contenu 2"/>
          <p:cNvSpPr>
            <a:spLocks noGrp="1"/>
          </p:cNvSpPr>
          <p:nvPr>
            <p:ph idx="1"/>
          </p:nvPr>
        </p:nvSpPr>
        <p:spPr>
          <a:xfrm>
            <a:off x="822959" y="2459736"/>
            <a:ext cx="7543801" cy="3409358"/>
          </a:xfrm>
        </p:spPr>
        <p:txBody>
          <a:bodyPr>
            <a:normAutofit/>
          </a:bodyPr>
          <a:lstStyle/>
          <a:p>
            <a:pPr algn="just">
              <a:lnSpc>
                <a:spcPct val="100000"/>
              </a:lnSpc>
            </a:pPr>
            <a:r>
              <a:rPr lang="en-US" sz="2800" dirty="0">
                <a:solidFill>
                  <a:schemeClr val="tx1"/>
                </a:solidFill>
                <a:latin typeface="Arial" panose="020B0604020202020204" pitchFamily="34" charset="0"/>
                <a:cs typeface="Arial" panose="020B0604020202020204" pitchFamily="34" charset="0"/>
              </a:rPr>
              <a:t>These transitions are used to ensure that bit timing at the receiving nodes is synchronized with that of the transmitting node. Although Manchester encoding is not sufficiently efficient for higher data transmission rates, it is the signaling technique employed by 10Base-T Ethernet.</a:t>
            </a:r>
            <a:endParaRPr lang="fr-FR"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101410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0" y="707228"/>
            <a:ext cx="7543800" cy="1450757"/>
          </a:xfrm>
        </p:spPr>
        <p:txBody>
          <a:bodyPr>
            <a:normAutofit/>
          </a:bodyPr>
          <a:lstStyle/>
          <a:p>
            <a:pPr algn="ctr"/>
            <a:r>
              <a:rPr lang="fr-FR" sz="4400" b="1" dirty="0">
                <a:solidFill>
                  <a:schemeClr val="tx1"/>
                </a:solidFill>
                <a:latin typeface="Arial" panose="020B0604020202020204" pitchFamily="34" charset="0"/>
              </a:rPr>
              <a:t>Basics of Network Signal Encoding</a:t>
            </a:r>
            <a:endParaRPr lang="fr-FR" sz="4400" dirty="0"/>
          </a:p>
        </p:txBody>
      </p:sp>
      <p:sp>
        <p:nvSpPr>
          <p:cNvPr id="3" name="Espace réservé du contenu 2"/>
          <p:cNvSpPr>
            <a:spLocks noGrp="1"/>
          </p:cNvSpPr>
          <p:nvPr>
            <p:ph idx="1"/>
          </p:nvPr>
        </p:nvSpPr>
        <p:spPr>
          <a:xfrm>
            <a:off x="822959" y="2723558"/>
            <a:ext cx="7543801" cy="2095330"/>
          </a:xfrm>
        </p:spPr>
        <p:txBody>
          <a:bodyPr>
            <a:normAutofit lnSpcReduction="10000"/>
          </a:bodyPr>
          <a:lstStyle/>
          <a:p>
            <a:pPr algn="just">
              <a:lnSpc>
                <a:spcPct val="100000"/>
              </a:lnSpc>
            </a:pPr>
            <a:r>
              <a:rPr lang="en-US" sz="2800" dirty="0">
                <a:solidFill>
                  <a:schemeClr val="tx1"/>
                </a:solidFill>
                <a:latin typeface="Arial" panose="020B0604020202020204" pitchFamily="34" charset="0"/>
                <a:cs typeface="Arial" panose="020B0604020202020204" pitchFamily="34" charset="0"/>
              </a:rPr>
              <a:t>Convert the following bit sequence into the following codes</a:t>
            </a:r>
            <a:r>
              <a:rPr lang="en-US" sz="2800" dirty="0" smtClean="0">
                <a:solidFill>
                  <a:schemeClr val="tx1"/>
                </a:solidFill>
                <a:latin typeface="Arial" panose="020B0604020202020204" pitchFamily="34" charset="0"/>
                <a:cs typeface="Arial" panose="020B0604020202020204" pitchFamily="34" charset="0"/>
              </a:rPr>
              <a:t>:</a:t>
            </a:r>
          </a:p>
          <a:p>
            <a:pPr algn="just">
              <a:lnSpc>
                <a:spcPct val="100000"/>
              </a:lnSpc>
            </a:pPr>
            <a:r>
              <a:rPr lang="en-US" sz="2800" dirty="0" smtClean="0">
                <a:solidFill>
                  <a:schemeClr val="tx1"/>
                </a:solidFill>
                <a:latin typeface="Arial" panose="020B0604020202020204" pitchFamily="34" charset="0"/>
                <a:cs typeface="Arial" panose="020B0604020202020204" pitchFamily="34" charset="0"/>
              </a:rPr>
              <a:t>NRZ</a:t>
            </a:r>
            <a:r>
              <a:rPr lang="en-US" sz="2800" dirty="0">
                <a:solidFill>
                  <a:schemeClr val="tx1"/>
                </a:solidFill>
                <a:latin typeface="Arial" panose="020B0604020202020204" pitchFamily="34" charset="0"/>
                <a:cs typeface="Arial" panose="020B0604020202020204" pitchFamily="34" charset="0"/>
              </a:rPr>
              <a:t>, NRZM, </a:t>
            </a:r>
            <a:r>
              <a:rPr lang="en-US" sz="2800" dirty="0" smtClean="0">
                <a:solidFill>
                  <a:schemeClr val="tx1"/>
                </a:solidFill>
                <a:latin typeface="Arial" panose="020B0604020202020204" pitchFamily="34" charset="0"/>
                <a:cs typeface="Arial" panose="020B0604020202020204" pitchFamily="34" charset="0"/>
              </a:rPr>
              <a:t>Manchester</a:t>
            </a:r>
          </a:p>
          <a:p>
            <a:pPr algn="just">
              <a:lnSpc>
                <a:spcPct val="100000"/>
              </a:lnSpc>
            </a:pPr>
            <a:r>
              <a:rPr lang="en-US" sz="2800" dirty="0" smtClean="0">
                <a:solidFill>
                  <a:schemeClr val="tx1"/>
                </a:solidFill>
                <a:latin typeface="Arial" panose="020B0604020202020204" pitchFamily="34" charset="0"/>
                <a:cs typeface="Arial" panose="020B0604020202020204" pitchFamily="34" charset="0"/>
              </a:rPr>
              <a:t>11011001</a:t>
            </a:r>
            <a:r>
              <a:rPr lang="en-US" sz="2800" dirty="0">
                <a:solidFill>
                  <a:schemeClr val="tx1"/>
                </a:solidFill>
                <a:latin typeface="Arial" panose="020B0604020202020204" pitchFamily="34" charset="0"/>
                <a:cs typeface="Arial" panose="020B0604020202020204" pitchFamily="34" charset="0"/>
              </a:rPr>
              <a:t>, 10011010</a:t>
            </a:r>
            <a:endParaRPr lang="fr-FR"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714952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0" y="707228"/>
            <a:ext cx="7543800" cy="1450757"/>
          </a:xfrm>
        </p:spPr>
        <p:txBody>
          <a:bodyPr>
            <a:normAutofit/>
          </a:bodyPr>
          <a:lstStyle/>
          <a:p>
            <a:pPr algn="ctr"/>
            <a:r>
              <a:rPr lang="fr-FR" sz="4400" b="1" dirty="0">
                <a:solidFill>
                  <a:schemeClr val="tx1"/>
                </a:solidFill>
                <a:latin typeface="Arial" panose="020B0604020202020204" pitchFamily="34" charset="0"/>
              </a:rPr>
              <a:t>Basics of Network Signal Encoding</a:t>
            </a:r>
            <a:endParaRPr lang="fr-FR" sz="4400" dirty="0"/>
          </a:p>
        </p:txBody>
      </p:sp>
      <p:sp>
        <p:nvSpPr>
          <p:cNvPr id="3" name="Espace réservé du contenu 2"/>
          <p:cNvSpPr>
            <a:spLocks noGrp="1"/>
          </p:cNvSpPr>
          <p:nvPr>
            <p:ph idx="1"/>
          </p:nvPr>
        </p:nvSpPr>
        <p:spPr>
          <a:xfrm>
            <a:off x="822959" y="2596896"/>
            <a:ext cx="7543801" cy="2304288"/>
          </a:xfrm>
        </p:spPr>
        <p:txBody>
          <a:bodyPr>
            <a:noAutofit/>
          </a:bodyPr>
          <a:lstStyle/>
          <a:p>
            <a:pPr algn="just">
              <a:lnSpc>
                <a:spcPct val="100000"/>
              </a:lnSpc>
            </a:pPr>
            <a:r>
              <a:rPr lang="en-US" sz="2800" dirty="0">
                <a:solidFill>
                  <a:schemeClr val="tx1"/>
                </a:solidFill>
                <a:latin typeface="Arial" panose="020B0604020202020204" pitchFamily="34" charset="0"/>
                <a:cs typeface="Arial" panose="020B0604020202020204" pitchFamily="34" charset="0"/>
              </a:rPr>
              <a:t>As higher transmission speeds are employed on the </a:t>
            </a:r>
            <a:r>
              <a:rPr lang="en-US" sz="2800" dirty="0" smtClean="0">
                <a:solidFill>
                  <a:schemeClr val="tx1"/>
                </a:solidFill>
                <a:latin typeface="Arial" panose="020B0604020202020204" pitchFamily="34" charset="0"/>
                <a:cs typeface="Arial" panose="020B0604020202020204" pitchFamily="34" charset="0"/>
              </a:rPr>
              <a:t>medium</a:t>
            </a:r>
            <a:r>
              <a:rPr lang="fr-FR" sz="2800" dirty="0">
                <a:solidFill>
                  <a:schemeClr val="tx1"/>
                </a:solidFill>
                <a:latin typeface="Arial" panose="020B0604020202020204" pitchFamily="34" charset="0"/>
                <a:cs typeface="Arial" panose="020B0604020202020204" pitchFamily="34" charset="0"/>
              </a:rPr>
              <a:t>the </a:t>
            </a:r>
            <a:r>
              <a:rPr lang="fr-FR" sz="2800" dirty="0" err="1">
                <a:solidFill>
                  <a:schemeClr val="tx1"/>
                </a:solidFill>
                <a:latin typeface="Arial" panose="020B0604020202020204" pitchFamily="34" charset="0"/>
                <a:cs typeface="Arial" panose="020B0604020202020204" pitchFamily="34" charset="0"/>
              </a:rPr>
              <a:t>risk</a:t>
            </a:r>
            <a:r>
              <a:rPr lang="fr-FR" sz="2800" dirty="0">
                <a:solidFill>
                  <a:schemeClr val="tx1"/>
                </a:solidFill>
                <a:latin typeface="Arial" panose="020B0604020202020204" pitchFamily="34" charset="0"/>
                <a:cs typeface="Arial" panose="020B0604020202020204" pitchFamily="34" charset="0"/>
              </a:rPr>
              <a:t> </a:t>
            </a:r>
            <a:r>
              <a:rPr lang="en-US" sz="2800" dirty="0" smtClean="0">
                <a:solidFill>
                  <a:schemeClr val="tx1"/>
                </a:solidFill>
                <a:latin typeface="Arial" panose="020B0604020202020204" pitchFamily="34" charset="0"/>
                <a:cs typeface="Arial" panose="020B0604020202020204" pitchFamily="34" charset="0"/>
              </a:rPr>
              <a:t>of </a:t>
            </a:r>
            <a:r>
              <a:rPr lang="en-US" sz="2800" dirty="0">
                <a:solidFill>
                  <a:schemeClr val="tx1"/>
                </a:solidFill>
                <a:latin typeface="Arial" panose="020B0604020202020204" pitchFamily="34" charset="0"/>
                <a:cs typeface="Arial" panose="020B0604020202020204" pitchFamily="34" charset="0"/>
              </a:rPr>
              <a:t>data corruption increases. The use of encoding groups enables more effective error detection, as demonstrated by 4B/5B encoding. For example, the code sequence 10101 may represent the data sequence 0011.</a:t>
            </a:r>
            <a:endParaRPr lang="fr-FR"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521905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6111" y="597500"/>
            <a:ext cx="7543800" cy="1450757"/>
          </a:xfrm>
        </p:spPr>
        <p:txBody>
          <a:bodyPr/>
          <a:lstStyle/>
          <a:p>
            <a:pPr algn="ctr"/>
            <a:r>
              <a:rPr lang="fr-FR" b="1" dirty="0">
                <a:solidFill>
                  <a:schemeClr val="tx1"/>
                </a:solidFill>
                <a:latin typeface="Arial" panose="020B0604020202020204" pitchFamily="34" charset="0"/>
              </a:rPr>
              <a:t>Basics of Network Signal Encoding</a:t>
            </a:r>
            <a:endParaRPr lang="fr-FR" dirty="0"/>
          </a:p>
        </p:txBody>
      </p:sp>
      <p:sp>
        <p:nvSpPr>
          <p:cNvPr id="3" name="Espace réservé du contenu 2"/>
          <p:cNvSpPr>
            <a:spLocks noGrp="1"/>
          </p:cNvSpPr>
          <p:nvPr>
            <p:ph idx="1"/>
          </p:nvPr>
        </p:nvSpPr>
        <p:spPr>
          <a:xfrm>
            <a:off x="896111" y="2312078"/>
            <a:ext cx="7543801" cy="4023360"/>
          </a:xfrm>
        </p:spPr>
        <p:txBody>
          <a:bodyPr>
            <a:normAutofit/>
          </a:bodyPr>
          <a:lstStyle/>
          <a:p>
            <a:pPr algn="just"/>
            <a:r>
              <a:rPr lang="en-US" sz="3200" b="1" dirty="0">
                <a:solidFill>
                  <a:schemeClr val="tx1"/>
                </a:solidFill>
                <a:latin typeface="Arial" panose="020B0604020202020204" pitchFamily="34" charset="0"/>
                <a:cs typeface="Arial" panose="020B0604020202020204" pitchFamily="34" charset="0"/>
              </a:rPr>
              <a:t>The advantages of using code groups include</a:t>
            </a:r>
            <a:r>
              <a:rPr lang="en-US" sz="3200" b="1" dirty="0" smtClean="0">
                <a:solidFill>
                  <a:schemeClr val="tx1"/>
                </a:solidFill>
                <a:latin typeface="Arial" panose="020B0604020202020204" pitchFamily="34" charset="0"/>
                <a:cs typeface="Arial" panose="020B0604020202020204" pitchFamily="34" charset="0"/>
              </a:rPr>
              <a:t>:</a:t>
            </a:r>
          </a:p>
          <a:p>
            <a:pPr lvl="3" algn="just">
              <a:buClr>
                <a:srgbClr val="7030A0"/>
              </a:buClr>
              <a:buFont typeface="Wingdings" panose="05000000000000000000" pitchFamily="2" charset="2"/>
              <a:buChar char="Ø"/>
            </a:pPr>
            <a:r>
              <a:rPr lang="en-US" sz="3200" dirty="0" smtClean="0">
                <a:solidFill>
                  <a:schemeClr val="tx1"/>
                </a:solidFill>
                <a:latin typeface="Arial" panose="020B0604020202020204" pitchFamily="34" charset="0"/>
                <a:cs typeface="Arial" panose="020B0604020202020204" pitchFamily="34" charset="0"/>
              </a:rPr>
              <a:t>Reduced </a:t>
            </a:r>
            <a:r>
              <a:rPr lang="en-US" sz="3200" dirty="0">
                <a:solidFill>
                  <a:schemeClr val="tx1"/>
                </a:solidFill>
                <a:latin typeface="Arial" panose="020B0604020202020204" pitchFamily="34" charset="0"/>
                <a:cs typeface="Arial" panose="020B0604020202020204" pitchFamily="34" charset="0"/>
              </a:rPr>
              <a:t>bit-level </a:t>
            </a:r>
            <a:r>
              <a:rPr lang="en-US" sz="3200" dirty="0" smtClean="0">
                <a:solidFill>
                  <a:schemeClr val="tx1"/>
                </a:solidFill>
                <a:latin typeface="Arial" panose="020B0604020202020204" pitchFamily="34" charset="0"/>
                <a:cs typeface="Arial" panose="020B0604020202020204" pitchFamily="34" charset="0"/>
              </a:rPr>
              <a:t>errors</a:t>
            </a:r>
          </a:p>
          <a:p>
            <a:pPr lvl="3" algn="just">
              <a:buClr>
                <a:srgbClr val="7030A0"/>
              </a:buClr>
              <a:buFont typeface="Wingdings" panose="05000000000000000000" pitchFamily="2" charset="2"/>
              <a:buChar char="Ø"/>
            </a:pPr>
            <a:r>
              <a:rPr lang="en-US" sz="3200" dirty="0" smtClean="0">
                <a:solidFill>
                  <a:schemeClr val="tx1"/>
                </a:solidFill>
                <a:latin typeface="Arial" panose="020B0604020202020204" pitchFamily="34" charset="0"/>
                <a:cs typeface="Arial" panose="020B0604020202020204" pitchFamily="34" charset="0"/>
              </a:rPr>
              <a:t>Limitation </a:t>
            </a:r>
            <a:r>
              <a:rPr lang="en-US" sz="3200" dirty="0">
                <a:solidFill>
                  <a:schemeClr val="tx1"/>
                </a:solidFill>
                <a:latin typeface="Arial" panose="020B0604020202020204" pitchFamily="34" charset="0"/>
                <a:cs typeface="Arial" panose="020B0604020202020204" pitchFamily="34" charset="0"/>
              </a:rPr>
              <a:t>of the effective energy </a:t>
            </a:r>
            <a:endParaRPr lang="en-US" sz="3200" dirty="0" smtClean="0">
              <a:solidFill>
                <a:schemeClr val="tx1"/>
              </a:solidFill>
              <a:latin typeface="Arial" panose="020B0604020202020204" pitchFamily="34" charset="0"/>
              <a:cs typeface="Arial" panose="020B0604020202020204" pitchFamily="34" charset="0"/>
            </a:endParaRPr>
          </a:p>
          <a:p>
            <a:pPr lvl="3" algn="just">
              <a:buClr>
                <a:srgbClr val="7030A0"/>
              </a:buClr>
              <a:buFont typeface="Wingdings" panose="05000000000000000000" pitchFamily="2" charset="2"/>
              <a:buChar char="Ø"/>
            </a:pPr>
            <a:r>
              <a:rPr lang="en-US" sz="3200" dirty="0" smtClean="0">
                <a:solidFill>
                  <a:schemeClr val="tx1"/>
                </a:solidFill>
                <a:latin typeface="Arial" panose="020B0604020202020204" pitchFamily="34" charset="0"/>
                <a:cs typeface="Arial" panose="020B0604020202020204" pitchFamily="34" charset="0"/>
              </a:rPr>
              <a:t>transmitted </a:t>
            </a:r>
            <a:r>
              <a:rPr lang="en-US" sz="3200" dirty="0">
                <a:solidFill>
                  <a:schemeClr val="tx1"/>
                </a:solidFill>
                <a:latin typeface="Arial" panose="020B0604020202020204" pitchFamily="34" charset="0"/>
                <a:cs typeface="Arial" panose="020B0604020202020204" pitchFamily="34" charset="0"/>
              </a:rPr>
              <a:t>through the </a:t>
            </a:r>
            <a:r>
              <a:rPr lang="en-US" sz="3200" dirty="0" smtClean="0">
                <a:solidFill>
                  <a:schemeClr val="tx1"/>
                </a:solidFill>
                <a:latin typeface="Arial" panose="020B0604020202020204" pitchFamily="34" charset="0"/>
                <a:cs typeface="Arial" panose="020B0604020202020204" pitchFamily="34" charset="0"/>
              </a:rPr>
              <a:t>medium</a:t>
            </a:r>
          </a:p>
          <a:p>
            <a:pPr lvl="3" algn="just">
              <a:buClr>
                <a:srgbClr val="7030A0"/>
              </a:buClr>
              <a:buFont typeface="Wingdings" panose="05000000000000000000" pitchFamily="2" charset="2"/>
              <a:buChar char="Ø"/>
            </a:pPr>
            <a:r>
              <a:rPr lang="en-US" sz="3200" dirty="0" smtClean="0">
                <a:solidFill>
                  <a:schemeClr val="tx1"/>
                </a:solidFill>
                <a:latin typeface="Arial" panose="020B0604020202020204" pitchFamily="34" charset="0"/>
                <a:cs typeface="Arial" panose="020B0604020202020204" pitchFamily="34" charset="0"/>
              </a:rPr>
              <a:t>Improved </a:t>
            </a:r>
            <a:r>
              <a:rPr lang="en-US" sz="3200" dirty="0">
                <a:solidFill>
                  <a:schemeClr val="tx1"/>
                </a:solidFill>
                <a:latin typeface="Arial" panose="020B0604020202020204" pitchFamily="34" charset="0"/>
                <a:cs typeface="Arial" panose="020B0604020202020204" pitchFamily="34" charset="0"/>
              </a:rPr>
              <a:t>distinction between data bits </a:t>
            </a:r>
            <a:endParaRPr lang="en-US" sz="3200" dirty="0" smtClean="0">
              <a:solidFill>
                <a:schemeClr val="tx1"/>
              </a:solidFill>
              <a:latin typeface="Arial" panose="020B0604020202020204" pitchFamily="34" charset="0"/>
              <a:cs typeface="Arial" panose="020B0604020202020204" pitchFamily="34" charset="0"/>
            </a:endParaRPr>
          </a:p>
          <a:p>
            <a:pPr lvl="3" algn="just">
              <a:buClr>
                <a:srgbClr val="7030A0"/>
              </a:buClr>
              <a:buFont typeface="Wingdings" panose="05000000000000000000" pitchFamily="2" charset="2"/>
              <a:buChar char="Ø"/>
            </a:pPr>
            <a:r>
              <a:rPr lang="en-US" sz="3200" dirty="0" smtClean="0">
                <a:solidFill>
                  <a:schemeClr val="tx1"/>
                </a:solidFill>
                <a:latin typeface="Arial" panose="020B0604020202020204" pitchFamily="34" charset="0"/>
                <a:cs typeface="Arial" panose="020B0604020202020204" pitchFamily="34" charset="0"/>
              </a:rPr>
              <a:t>and </a:t>
            </a:r>
            <a:r>
              <a:rPr lang="en-US" sz="3200" dirty="0">
                <a:solidFill>
                  <a:schemeClr val="tx1"/>
                </a:solidFill>
                <a:latin typeface="Arial" panose="020B0604020202020204" pitchFamily="34" charset="0"/>
                <a:cs typeface="Arial" panose="020B0604020202020204" pitchFamily="34" charset="0"/>
              </a:rPr>
              <a:t>control bits</a:t>
            </a:r>
            <a:endParaRPr lang="fr-FR" sz="3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1755922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1" y="557784"/>
            <a:ext cx="7543800" cy="1216153"/>
          </a:xfrm>
        </p:spPr>
        <p:txBody>
          <a:bodyPr>
            <a:normAutofit fontScale="90000"/>
          </a:bodyPr>
          <a:lstStyle/>
          <a:p>
            <a:pPr algn="ctr"/>
            <a:r>
              <a:rPr lang="fr-FR" sz="4400" b="1" dirty="0">
                <a:solidFill>
                  <a:schemeClr val="tx1"/>
                </a:solidFill>
                <a:latin typeface="Arial" panose="020B0604020202020204" pitchFamily="34" charset="0"/>
              </a:rPr>
              <a:t>Basics of Network Signal Encoding</a:t>
            </a:r>
            <a:endParaRPr lang="fr-FR" sz="4400" dirty="0"/>
          </a:p>
        </p:txBody>
      </p:sp>
      <p:sp>
        <p:nvSpPr>
          <p:cNvPr id="3" name="Espace réservé du contenu 2"/>
          <p:cNvSpPr>
            <a:spLocks noGrp="1"/>
          </p:cNvSpPr>
          <p:nvPr>
            <p:ph idx="1"/>
          </p:nvPr>
        </p:nvSpPr>
        <p:spPr>
          <a:xfrm>
            <a:off x="822960" y="2083478"/>
            <a:ext cx="7543801" cy="4023360"/>
          </a:xfrm>
        </p:spPr>
        <p:txBody>
          <a:bodyPr>
            <a:noAutofit/>
          </a:bodyPr>
          <a:lstStyle/>
          <a:p>
            <a:pPr algn="just">
              <a:lnSpc>
                <a:spcPct val="100000"/>
              </a:lnSpc>
              <a:spcBef>
                <a:spcPts val="600"/>
              </a:spcBef>
              <a:spcAft>
                <a:spcPts val="0"/>
              </a:spcAft>
            </a:pPr>
            <a:r>
              <a:rPr lang="en-US" sz="2400" b="1" dirty="0">
                <a:solidFill>
                  <a:srgbClr val="7030A0"/>
                </a:solidFill>
                <a:latin typeface="Arial" panose="020B0604020202020204" pitchFamily="34" charset="0"/>
                <a:cs typeface="Arial" panose="020B0604020202020204" pitchFamily="34" charset="0"/>
              </a:rPr>
              <a:t>Distinguishing Data Bits and Control Bits</a:t>
            </a:r>
            <a:endParaRPr lang="en-US" sz="2400" dirty="0">
              <a:solidFill>
                <a:srgbClr val="7030A0"/>
              </a:solidFill>
              <a:latin typeface="Arial" panose="020B0604020202020204" pitchFamily="34" charset="0"/>
              <a:cs typeface="Arial" panose="020B0604020202020204" pitchFamily="34" charset="0"/>
            </a:endParaRPr>
          </a:p>
          <a:p>
            <a:pPr algn="just">
              <a:lnSpc>
                <a:spcPct val="100000"/>
              </a:lnSpc>
              <a:spcBef>
                <a:spcPts val="600"/>
              </a:spcBef>
              <a:spcAft>
                <a:spcPts val="0"/>
              </a:spcAft>
            </a:pPr>
            <a:r>
              <a:rPr lang="en-US" sz="2400" dirty="0">
                <a:solidFill>
                  <a:schemeClr val="tx1"/>
                </a:solidFill>
                <a:latin typeface="Arial" panose="020B0604020202020204" pitchFamily="34" charset="0"/>
                <a:cs typeface="Arial" panose="020B0604020202020204" pitchFamily="34" charset="0"/>
              </a:rPr>
              <a:t>Code groups include three types of symbols</a:t>
            </a:r>
            <a:r>
              <a:rPr lang="en-US" sz="2400" dirty="0" smtClean="0">
                <a:solidFill>
                  <a:schemeClr val="tx1"/>
                </a:solidFill>
                <a:latin typeface="Arial" panose="020B0604020202020204" pitchFamily="34" charset="0"/>
                <a:cs typeface="Arial" panose="020B0604020202020204" pitchFamily="34" charset="0"/>
              </a:rPr>
              <a:t>:</a:t>
            </a:r>
          </a:p>
          <a:p>
            <a:pPr algn="just">
              <a:lnSpc>
                <a:spcPct val="100000"/>
              </a:lnSpc>
              <a:spcBef>
                <a:spcPts val="600"/>
              </a:spcBef>
              <a:spcAft>
                <a:spcPts val="0"/>
              </a:spcAft>
            </a:pPr>
            <a:r>
              <a:rPr lang="en-US" sz="2400" b="1" dirty="0" smtClean="0">
                <a:solidFill>
                  <a:srgbClr val="CC66FF"/>
                </a:solidFill>
                <a:latin typeface="Arial" panose="020B0604020202020204" pitchFamily="34" charset="0"/>
                <a:cs typeface="Arial" panose="020B0604020202020204" pitchFamily="34" charset="0"/>
              </a:rPr>
              <a:t>Data </a:t>
            </a:r>
            <a:r>
              <a:rPr lang="en-US" sz="2400" b="1" dirty="0">
                <a:solidFill>
                  <a:srgbClr val="CC66FF"/>
                </a:solidFill>
                <a:latin typeface="Arial" panose="020B0604020202020204" pitchFamily="34" charset="0"/>
                <a:cs typeface="Arial" panose="020B0604020202020204" pitchFamily="34" charset="0"/>
              </a:rPr>
              <a:t>symbols:</a:t>
            </a:r>
            <a:r>
              <a:rPr lang="en-US" sz="2400" dirty="0">
                <a:solidFill>
                  <a:srgbClr val="CC66FF"/>
                </a:solidFill>
                <a:latin typeface="Arial" panose="020B0604020202020204" pitchFamily="34" charset="0"/>
                <a:cs typeface="Arial" panose="020B0604020202020204" pitchFamily="34" charset="0"/>
              </a:rPr>
              <a:t> </a:t>
            </a:r>
            <a:r>
              <a:rPr lang="en-US" sz="2400" dirty="0">
                <a:solidFill>
                  <a:schemeClr val="tx1"/>
                </a:solidFill>
                <a:latin typeface="Arial" panose="020B0604020202020204" pitchFamily="34" charset="0"/>
                <a:cs typeface="Arial" panose="020B0604020202020204" pitchFamily="34" charset="0"/>
              </a:rPr>
              <a:t>symbols that represent the frame data as it is delivered to the physical layer</a:t>
            </a:r>
            <a:r>
              <a:rPr lang="en-US" sz="2400" dirty="0" smtClean="0">
                <a:solidFill>
                  <a:schemeClr val="tx1"/>
                </a:solidFill>
                <a:latin typeface="Arial" panose="020B0604020202020204" pitchFamily="34" charset="0"/>
                <a:cs typeface="Arial" panose="020B0604020202020204" pitchFamily="34" charset="0"/>
              </a:rPr>
              <a:t>.</a:t>
            </a:r>
          </a:p>
          <a:p>
            <a:pPr algn="just">
              <a:lnSpc>
                <a:spcPct val="100000"/>
              </a:lnSpc>
              <a:spcBef>
                <a:spcPts val="600"/>
              </a:spcBef>
              <a:spcAft>
                <a:spcPts val="0"/>
              </a:spcAft>
            </a:pPr>
            <a:r>
              <a:rPr lang="en-US" sz="2400" b="1" dirty="0" smtClean="0">
                <a:solidFill>
                  <a:srgbClr val="CC66FF"/>
                </a:solidFill>
                <a:latin typeface="Arial" panose="020B0604020202020204" pitchFamily="34" charset="0"/>
                <a:cs typeface="Arial" panose="020B0604020202020204" pitchFamily="34" charset="0"/>
              </a:rPr>
              <a:t>Control </a:t>
            </a:r>
            <a:r>
              <a:rPr lang="en-US" sz="2400" b="1" dirty="0">
                <a:solidFill>
                  <a:srgbClr val="CC66FF"/>
                </a:solidFill>
                <a:latin typeface="Arial" panose="020B0604020202020204" pitchFamily="34" charset="0"/>
                <a:cs typeface="Arial" panose="020B0604020202020204" pitchFamily="34" charset="0"/>
              </a:rPr>
              <a:t>symbols:</a:t>
            </a:r>
            <a:r>
              <a:rPr lang="en-US" sz="2400" dirty="0">
                <a:solidFill>
                  <a:srgbClr val="CC66FF"/>
                </a:solidFill>
                <a:latin typeface="Arial" panose="020B0604020202020204" pitchFamily="34" charset="0"/>
                <a:cs typeface="Arial" panose="020B0604020202020204" pitchFamily="34" charset="0"/>
              </a:rPr>
              <a:t> </a:t>
            </a:r>
            <a:r>
              <a:rPr lang="en-US" sz="2400" dirty="0">
                <a:solidFill>
                  <a:schemeClr val="tx1"/>
                </a:solidFill>
                <a:latin typeface="Arial" panose="020B0604020202020204" pitchFamily="34" charset="0"/>
                <a:cs typeface="Arial" panose="020B0604020202020204" pitchFamily="34" charset="0"/>
              </a:rPr>
              <a:t>special codes inserted by the physical layer to manage transmission. This includes end-of-frame symbols and idle symbols</a:t>
            </a:r>
            <a:r>
              <a:rPr lang="en-US" sz="2400" dirty="0" smtClean="0">
                <a:solidFill>
                  <a:schemeClr val="tx1"/>
                </a:solidFill>
                <a:latin typeface="Arial" panose="020B0604020202020204" pitchFamily="34" charset="0"/>
                <a:cs typeface="Arial" panose="020B0604020202020204" pitchFamily="34" charset="0"/>
              </a:rPr>
              <a:t>.</a:t>
            </a:r>
          </a:p>
          <a:p>
            <a:pPr algn="just">
              <a:lnSpc>
                <a:spcPct val="100000"/>
              </a:lnSpc>
              <a:spcBef>
                <a:spcPts val="600"/>
              </a:spcBef>
              <a:spcAft>
                <a:spcPts val="0"/>
              </a:spcAft>
            </a:pPr>
            <a:r>
              <a:rPr lang="en-US" sz="2400" b="1" dirty="0" smtClean="0">
                <a:solidFill>
                  <a:srgbClr val="CC66FF"/>
                </a:solidFill>
                <a:latin typeface="Arial" panose="020B0604020202020204" pitchFamily="34" charset="0"/>
                <a:cs typeface="Arial" panose="020B0604020202020204" pitchFamily="34" charset="0"/>
              </a:rPr>
              <a:t>Invalid </a:t>
            </a:r>
            <a:r>
              <a:rPr lang="en-US" sz="2400" b="1" dirty="0">
                <a:solidFill>
                  <a:srgbClr val="CC66FF"/>
                </a:solidFill>
                <a:latin typeface="Arial" panose="020B0604020202020204" pitchFamily="34" charset="0"/>
                <a:cs typeface="Arial" panose="020B0604020202020204" pitchFamily="34" charset="0"/>
              </a:rPr>
              <a:t>symbols:</a:t>
            </a:r>
            <a:r>
              <a:rPr lang="en-US" sz="2400" dirty="0">
                <a:solidFill>
                  <a:srgbClr val="CC66FF"/>
                </a:solidFill>
                <a:latin typeface="Arial" panose="020B0604020202020204" pitchFamily="34" charset="0"/>
                <a:cs typeface="Arial" panose="020B0604020202020204" pitchFamily="34" charset="0"/>
              </a:rPr>
              <a:t> </a:t>
            </a:r>
            <a:r>
              <a:rPr lang="en-US" sz="2400" dirty="0">
                <a:solidFill>
                  <a:schemeClr val="tx1"/>
                </a:solidFill>
                <a:latin typeface="Arial" panose="020B0604020202020204" pitchFamily="34" charset="0"/>
                <a:cs typeface="Arial" panose="020B0604020202020204" pitchFamily="34" charset="0"/>
              </a:rPr>
              <a:t>symbols that contain unauthorized variations on the medium. The reception of an invalid symbol indicates a frame error.</a:t>
            </a:r>
          </a:p>
        </p:txBody>
      </p:sp>
    </p:spTree>
    <p:extLst>
      <p:ext uri="{BB962C8B-B14F-4D97-AF65-F5344CB8AC3E}">
        <p14:creationId xmlns:p14="http://schemas.microsoft.com/office/powerpoint/2010/main" val="21381803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0" y="722376"/>
            <a:ext cx="7543800" cy="1234441"/>
          </a:xfrm>
        </p:spPr>
        <p:txBody>
          <a:bodyPr>
            <a:normAutofit/>
          </a:bodyPr>
          <a:lstStyle/>
          <a:p>
            <a:pPr algn="ctr"/>
            <a:r>
              <a:rPr lang="fr-FR" sz="4400" b="1" dirty="0">
                <a:solidFill>
                  <a:schemeClr val="tx1"/>
                </a:solidFill>
                <a:latin typeface="Arial" panose="020B0604020202020204" pitchFamily="34" charset="0"/>
              </a:rPr>
              <a:t>Basics of Network Signal Encoding</a:t>
            </a:r>
            <a:endParaRPr lang="fr-FR" sz="4400" dirty="0"/>
          </a:p>
        </p:txBody>
      </p:sp>
      <p:sp>
        <p:nvSpPr>
          <p:cNvPr id="3" name="Espace réservé du contenu 2"/>
          <p:cNvSpPr>
            <a:spLocks noGrp="1"/>
          </p:cNvSpPr>
          <p:nvPr>
            <p:ph idx="1"/>
          </p:nvPr>
        </p:nvSpPr>
        <p:spPr>
          <a:xfrm>
            <a:off x="822959" y="2293790"/>
            <a:ext cx="7543801" cy="3229186"/>
          </a:xfrm>
        </p:spPr>
        <p:txBody>
          <a:bodyPr>
            <a:normAutofit/>
          </a:bodyPr>
          <a:lstStyle/>
          <a:p>
            <a:pPr algn="just"/>
            <a:r>
              <a:rPr lang="en-US" sz="2800" dirty="0">
                <a:solidFill>
                  <a:schemeClr val="tx1"/>
                </a:solidFill>
                <a:latin typeface="Arial" panose="020B0604020202020204" pitchFamily="34" charset="0"/>
                <a:cs typeface="Arial" panose="020B0604020202020204" pitchFamily="34" charset="0"/>
              </a:rPr>
              <a:t>One method used for frame detection is to begin each frame with a specific signal variation representing bits that the physical layer recognizes as the start of a frame (11000). Another bit variation indicates the end of the frame (01101). Signal bits that are not framed in this way are ignored by the physical layer standard in use.</a:t>
            </a:r>
            <a:endParaRPr lang="fr-FR"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104990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1" y="524348"/>
            <a:ext cx="7543800" cy="1450757"/>
          </a:xfrm>
        </p:spPr>
        <p:txBody>
          <a:bodyPr>
            <a:normAutofit/>
          </a:bodyPr>
          <a:lstStyle/>
          <a:p>
            <a:pPr algn="ctr"/>
            <a:r>
              <a:rPr lang="fr-FR" sz="4400" b="1" dirty="0">
                <a:solidFill>
                  <a:schemeClr val="tx1"/>
                </a:solidFill>
                <a:latin typeface="Arial" panose="020B0604020202020204" pitchFamily="34" charset="0"/>
              </a:rPr>
              <a:t>Basics of Network Signal Encoding</a:t>
            </a:r>
            <a:endParaRPr lang="fr-FR" sz="4400" dirty="0"/>
          </a:p>
        </p:txBody>
      </p:sp>
      <p:sp>
        <p:nvSpPr>
          <p:cNvPr id="3" name="Espace réservé du contenu 2"/>
          <p:cNvSpPr>
            <a:spLocks noGrp="1"/>
          </p:cNvSpPr>
          <p:nvPr>
            <p:ph idx="1"/>
          </p:nvPr>
        </p:nvSpPr>
        <p:spPr>
          <a:xfrm>
            <a:off x="822960" y="2275502"/>
            <a:ext cx="7543801" cy="4023360"/>
          </a:xfrm>
        </p:spPr>
        <p:txBody>
          <a:bodyPr>
            <a:normAutofit/>
          </a:bodyPr>
          <a:lstStyle/>
          <a:p>
            <a:pPr algn="just">
              <a:lnSpc>
                <a:spcPct val="100000"/>
              </a:lnSpc>
              <a:buClr>
                <a:srgbClr val="7030A0"/>
              </a:buClr>
              <a:buFont typeface="Wingdings" panose="05000000000000000000" pitchFamily="2" charset="2"/>
              <a:buChar char="q"/>
            </a:pPr>
            <a:r>
              <a:rPr lang="en-US" sz="3200" b="1" dirty="0">
                <a:solidFill>
                  <a:schemeClr val="tx1"/>
                </a:solidFill>
                <a:latin typeface="Arial" panose="020B0604020202020204" pitchFamily="34" charset="0"/>
                <a:cs typeface="Arial" panose="020B0604020202020204" pitchFamily="34" charset="0"/>
              </a:rPr>
              <a:t>Differential Manchester </a:t>
            </a:r>
            <a:r>
              <a:rPr lang="en-US" sz="3200" dirty="0">
                <a:solidFill>
                  <a:schemeClr val="tx1"/>
                </a:solidFill>
                <a:latin typeface="Arial" panose="020B0604020202020204" pitchFamily="34" charset="0"/>
                <a:cs typeface="Arial" panose="020B0604020202020204" pitchFamily="34" charset="0"/>
              </a:rPr>
              <a:t>encoding is used in </a:t>
            </a:r>
            <a:r>
              <a:rPr lang="en-US" sz="3200" b="1" dirty="0">
                <a:solidFill>
                  <a:srgbClr val="7030A0"/>
                </a:solidFill>
                <a:latin typeface="Arial" panose="020B0604020202020204" pitchFamily="34" charset="0"/>
                <a:cs typeface="Arial" panose="020B0604020202020204" pitchFamily="34" charset="0"/>
              </a:rPr>
              <a:t>Token Ring</a:t>
            </a:r>
            <a:r>
              <a:rPr lang="en-US" sz="3200" dirty="0">
                <a:solidFill>
                  <a:srgbClr val="7030A0"/>
                </a:solidFill>
                <a:latin typeface="Arial" panose="020B0604020202020204" pitchFamily="34" charset="0"/>
                <a:cs typeface="Arial" panose="020B0604020202020204" pitchFamily="34" charset="0"/>
              </a:rPr>
              <a:t> </a:t>
            </a:r>
            <a:r>
              <a:rPr lang="en-US" sz="3200" dirty="0">
                <a:solidFill>
                  <a:schemeClr val="tx1"/>
                </a:solidFill>
                <a:latin typeface="Arial" panose="020B0604020202020204" pitchFamily="34" charset="0"/>
                <a:cs typeface="Arial" panose="020B0604020202020204" pitchFamily="34" charset="0"/>
              </a:rPr>
              <a:t>networks</a:t>
            </a:r>
            <a:r>
              <a:rPr lang="en-US" sz="3200" dirty="0" smtClean="0">
                <a:solidFill>
                  <a:schemeClr val="tx1"/>
                </a:solidFill>
                <a:latin typeface="Arial" panose="020B0604020202020204" pitchFamily="34" charset="0"/>
                <a:cs typeface="Arial" panose="020B0604020202020204" pitchFamily="34" charset="0"/>
              </a:rPr>
              <a:t>.</a:t>
            </a:r>
          </a:p>
          <a:p>
            <a:pPr algn="just">
              <a:lnSpc>
                <a:spcPct val="100000"/>
              </a:lnSpc>
              <a:buClr>
                <a:srgbClr val="7030A0"/>
              </a:buClr>
              <a:buFont typeface="Wingdings" panose="05000000000000000000" pitchFamily="2" charset="2"/>
              <a:buChar char="q"/>
            </a:pPr>
            <a:r>
              <a:rPr lang="en-US" sz="3200" b="1" dirty="0" smtClean="0">
                <a:solidFill>
                  <a:schemeClr val="tx1"/>
                </a:solidFill>
                <a:latin typeface="Arial" panose="020B0604020202020204" pitchFamily="34" charset="0"/>
                <a:cs typeface="Arial" panose="020B0604020202020204" pitchFamily="34" charset="0"/>
              </a:rPr>
              <a:t>MLT-3 </a:t>
            </a:r>
            <a:r>
              <a:rPr lang="en-US" sz="3200" dirty="0">
                <a:solidFill>
                  <a:schemeClr val="tx1"/>
                </a:solidFill>
                <a:latin typeface="Arial" panose="020B0604020202020204" pitchFamily="34" charset="0"/>
                <a:cs typeface="Arial" panose="020B0604020202020204" pitchFamily="34" charset="0"/>
              </a:rPr>
              <a:t>encoding is used in </a:t>
            </a:r>
            <a:r>
              <a:rPr lang="en-US" sz="3200" b="1" dirty="0">
                <a:solidFill>
                  <a:srgbClr val="7030A0"/>
                </a:solidFill>
                <a:latin typeface="Arial" panose="020B0604020202020204" pitchFamily="34" charset="0"/>
                <a:cs typeface="Arial" panose="020B0604020202020204" pitchFamily="34" charset="0"/>
              </a:rPr>
              <a:t>Fast Ethernet </a:t>
            </a:r>
            <a:r>
              <a:rPr lang="en-US" sz="3200" dirty="0">
                <a:solidFill>
                  <a:schemeClr val="tx1"/>
                </a:solidFill>
                <a:latin typeface="Arial" panose="020B0604020202020204" pitchFamily="34" charset="0"/>
                <a:cs typeface="Arial" panose="020B0604020202020204" pitchFamily="34" charset="0"/>
              </a:rPr>
              <a:t>networks (100Base-TX</a:t>
            </a:r>
            <a:r>
              <a:rPr lang="en-US" sz="3200" dirty="0" smtClean="0">
                <a:solidFill>
                  <a:schemeClr val="tx1"/>
                </a:solidFill>
                <a:latin typeface="Arial" panose="020B0604020202020204" pitchFamily="34" charset="0"/>
                <a:cs typeface="Arial" panose="020B0604020202020204" pitchFamily="34" charset="0"/>
              </a:rPr>
              <a:t>).</a:t>
            </a:r>
          </a:p>
          <a:p>
            <a:pPr algn="just">
              <a:lnSpc>
                <a:spcPct val="100000"/>
              </a:lnSpc>
              <a:buClr>
                <a:srgbClr val="7030A0"/>
              </a:buClr>
              <a:buFont typeface="Wingdings" panose="05000000000000000000" pitchFamily="2" charset="2"/>
              <a:buChar char="q"/>
            </a:pPr>
            <a:r>
              <a:rPr lang="en-US" sz="3200" dirty="0" smtClean="0">
                <a:solidFill>
                  <a:schemeClr val="tx1"/>
                </a:solidFill>
                <a:latin typeface="Arial" panose="020B0604020202020204" pitchFamily="34" charset="0"/>
                <a:cs typeface="Arial" panose="020B0604020202020204" pitchFamily="34" charset="0"/>
              </a:rPr>
              <a:t>Other </a:t>
            </a:r>
            <a:r>
              <a:rPr lang="en-US" sz="3200" dirty="0">
                <a:solidFill>
                  <a:schemeClr val="tx1"/>
                </a:solidFill>
                <a:latin typeface="Arial" panose="020B0604020202020204" pitchFamily="34" charset="0"/>
                <a:cs typeface="Arial" panose="020B0604020202020204" pitchFamily="34" charset="0"/>
              </a:rPr>
              <a:t>encoding techniques are also used, such as </a:t>
            </a:r>
            <a:r>
              <a:rPr lang="en-US" sz="3200" b="1" dirty="0">
                <a:solidFill>
                  <a:schemeClr val="tx1"/>
                </a:solidFill>
                <a:latin typeface="Arial" panose="020B0604020202020204" pitchFamily="34" charset="0"/>
                <a:cs typeface="Arial" panose="020B0604020202020204" pitchFamily="34" charset="0"/>
              </a:rPr>
              <a:t>4B/5B, AMI, </a:t>
            </a:r>
            <a:r>
              <a:rPr lang="en-US" sz="3200" dirty="0">
                <a:solidFill>
                  <a:schemeClr val="tx1"/>
                </a:solidFill>
                <a:latin typeface="Arial" panose="020B0604020202020204" pitchFamily="34" charset="0"/>
                <a:cs typeface="Arial" panose="020B0604020202020204" pitchFamily="34" charset="0"/>
              </a:rPr>
              <a:t>and </a:t>
            </a:r>
            <a:r>
              <a:rPr lang="en-US" sz="3200" b="1" dirty="0">
                <a:solidFill>
                  <a:schemeClr val="tx1"/>
                </a:solidFill>
                <a:latin typeface="Arial" panose="020B0604020202020204" pitchFamily="34" charset="0"/>
                <a:cs typeface="Arial" panose="020B0604020202020204" pitchFamily="34" charset="0"/>
              </a:rPr>
              <a:t>bipolar </a:t>
            </a:r>
            <a:r>
              <a:rPr lang="en-US" sz="3200" b="1" dirty="0" smtClean="0">
                <a:solidFill>
                  <a:schemeClr val="tx1"/>
                </a:solidFill>
                <a:latin typeface="Arial" panose="020B0604020202020204" pitchFamily="34" charset="0"/>
                <a:cs typeface="Arial" panose="020B0604020202020204" pitchFamily="34" charset="0"/>
              </a:rPr>
              <a:t>AMI…..</a:t>
            </a:r>
            <a:endParaRPr lang="fr-FR"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32878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795528" y="182880"/>
            <a:ext cx="7543800" cy="1316736"/>
          </a:xfrm>
        </p:spPr>
        <p:txBody>
          <a:bodyPr>
            <a:noAutofit/>
          </a:bodyPr>
          <a:lstStyle/>
          <a:p>
            <a:pPr algn="ctr"/>
            <a:r>
              <a:rPr lang="en-US" sz="4000" b="1" dirty="0">
                <a:solidFill>
                  <a:schemeClr val="tx1"/>
                </a:solidFill>
                <a:latin typeface="Arial" panose="020B0604020202020204" pitchFamily="34" charset="0"/>
                <a:cs typeface="Arial" panose="020B0604020202020204" pitchFamily="34" charset="0"/>
              </a:rPr>
              <a:t>Layer 1: Electronics and Signaling</a:t>
            </a:r>
            <a:endParaRPr lang="fr-FR" sz="40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603504" y="1700784"/>
            <a:ext cx="7927848" cy="3803904"/>
          </a:xfrm>
        </p:spPr>
        <p:txBody>
          <a:bodyPr>
            <a:noAutofit/>
          </a:bodyPr>
          <a:lstStyle/>
          <a:p>
            <a:pPr algn="ctr">
              <a:lnSpc>
                <a:spcPct val="110000"/>
              </a:lnSpc>
              <a:spcBef>
                <a:spcPts val="600"/>
              </a:spcBef>
              <a:spcAft>
                <a:spcPts val="0"/>
              </a:spcAft>
              <a:buClr>
                <a:srgbClr val="7030A0"/>
              </a:buClr>
              <a:buFont typeface="Courier New" panose="02070309020205020404" pitchFamily="49" charset="0"/>
              <a:buChar char="o"/>
            </a:pPr>
            <a:r>
              <a:rPr lang="en-US" sz="3200" b="1" dirty="0" smtClean="0">
                <a:solidFill>
                  <a:srgbClr val="7030A0"/>
                </a:solidFill>
                <a:latin typeface="Arial" panose="020B0604020202020204" pitchFamily="34" charset="0"/>
                <a:cs typeface="Arial" panose="020B0604020202020204" pitchFamily="34" charset="0"/>
              </a:rPr>
              <a:t> Voltage</a:t>
            </a:r>
          </a:p>
          <a:p>
            <a:pPr algn="just">
              <a:lnSpc>
                <a:spcPct val="110000"/>
              </a:lnSpc>
              <a:spcBef>
                <a:spcPts val="600"/>
              </a:spcBef>
              <a:spcAft>
                <a:spcPts val="0"/>
              </a:spcAft>
            </a:pPr>
            <a:r>
              <a:rPr lang="en-US" sz="2400" dirty="0" smtClean="0">
                <a:solidFill>
                  <a:schemeClr val="tx1"/>
                </a:solidFill>
                <a:latin typeface="Arial" panose="020B0604020202020204" pitchFamily="34" charset="0"/>
                <a:cs typeface="Arial" panose="020B0604020202020204" pitchFamily="34" charset="0"/>
              </a:rPr>
              <a:t>Voltage</a:t>
            </a:r>
            <a:r>
              <a:rPr lang="en-US" sz="2400" dirty="0">
                <a:solidFill>
                  <a:schemeClr val="tx1"/>
                </a:solidFill>
                <a:latin typeface="Arial" panose="020B0604020202020204" pitchFamily="34" charset="0"/>
                <a:cs typeface="Arial" panose="020B0604020202020204" pitchFamily="34" charset="0"/>
              </a:rPr>
              <a:t>, also known as electromotive force (EMF), is an electric potential created by the separation of electrons and protons. It causes attraction between opposite charges and repulsion between similar </a:t>
            </a:r>
            <a:r>
              <a:rPr lang="en-US" sz="2400" dirty="0" smtClean="0">
                <a:solidFill>
                  <a:schemeClr val="tx1"/>
                </a:solidFill>
                <a:latin typeface="Arial" panose="020B0604020202020204" pitchFamily="34" charset="0"/>
                <a:cs typeface="Arial" panose="020B0604020202020204" pitchFamily="34" charset="0"/>
              </a:rPr>
              <a:t>charges.</a:t>
            </a:r>
          </a:p>
          <a:p>
            <a:pPr algn="just">
              <a:lnSpc>
                <a:spcPct val="110000"/>
              </a:lnSpc>
              <a:spcBef>
                <a:spcPts val="600"/>
              </a:spcBef>
              <a:spcAft>
                <a:spcPts val="0"/>
              </a:spcAft>
            </a:pPr>
            <a:r>
              <a:rPr lang="en-US" sz="2400" dirty="0">
                <a:solidFill>
                  <a:schemeClr val="tx1"/>
                </a:solidFill>
                <a:latin typeface="Arial" panose="020B0604020202020204" pitchFamily="34" charset="0"/>
                <a:cs typeface="Arial" panose="020B0604020202020204" pitchFamily="34" charset="0"/>
              </a:rPr>
              <a:t>This process occurs in a battery, where a chemical reaction releases electrons from the negative terminal </a:t>
            </a:r>
            <a:r>
              <a:rPr lang="en-US" sz="2400" dirty="0" smtClean="0">
                <a:solidFill>
                  <a:schemeClr val="tx1"/>
                </a:solidFill>
                <a:latin typeface="Arial" panose="020B0604020202020204" pitchFamily="34" charset="0"/>
                <a:cs typeface="Arial" panose="020B0604020202020204" pitchFamily="34" charset="0"/>
              </a:rPr>
              <a:t>and </a:t>
            </a:r>
            <a:r>
              <a:rPr lang="en-US" sz="2400" dirty="0">
                <a:solidFill>
                  <a:schemeClr val="tx1"/>
                </a:solidFill>
                <a:latin typeface="Arial" panose="020B0604020202020204" pitchFamily="34" charset="0"/>
                <a:cs typeface="Arial" panose="020B0604020202020204" pitchFamily="34" charset="0"/>
              </a:rPr>
              <a:t>pushes them toward the positive terminal. Voltage can also be generated by friction (static electricity), by magnetism (electric generators), or by light (photocells).</a:t>
            </a:r>
            <a:endParaRPr lang="fr-F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1206547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16559" y="906272"/>
            <a:ext cx="8483600" cy="859537"/>
          </a:xfrm>
        </p:spPr>
        <p:txBody>
          <a:bodyPr>
            <a:noAutofit/>
          </a:bodyPr>
          <a:lstStyle/>
          <a:p>
            <a:pPr algn="ctr"/>
            <a:r>
              <a:rPr lang="fr-FR" b="1" dirty="0">
                <a:solidFill>
                  <a:schemeClr val="tx1"/>
                </a:solidFill>
                <a:latin typeface="Arial" panose="020B0604020202020204" pitchFamily="34" charset="0"/>
                <a:cs typeface="Arial" panose="020B0604020202020204" pitchFamily="34" charset="0"/>
              </a:rPr>
              <a:t>Data Transmission </a:t>
            </a:r>
            <a:r>
              <a:rPr lang="fr-FR" b="1" dirty="0" err="1">
                <a:solidFill>
                  <a:schemeClr val="tx1"/>
                </a:solidFill>
                <a:latin typeface="Arial" panose="020B0604020202020204" pitchFamily="34" charset="0"/>
                <a:cs typeface="Arial" panose="020B0604020202020204" pitchFamily="34" charset="0"/>
              </a:rPr>
              <a:t>Capacity</a:t>
            </a:r>
            <a:endParaRPr lang="fr-FR"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86459" y="2343574"/>
            <a:ext cx="7543801" cy="4023360"/>
          </a:xfrm>
        </p:spPr>
        <p:txBody>
          <a:bodyPr>
            <a:normAutofit/>
          </a:bodyPr>
          <a:lstStyle/>
          <a:p>
            <a:pPr algn="just">
              <a:lnSpc>
                <a:spcPct val="100000"/>
              </a:lnSpc>
            </a:pPr>
            <a:r>
              <a:rPr lang="en-US" sz="3200" dirty="0" smtClean="0">
                <a:solidFill>
                  <a:schemeClr val="tx1"/>
                </a:solidFill>
                <a:latin typeface="Arial" panose="020B0604020202020204" pitchFamily="34" charset="0"/>
                <a:cs typeface="Arial" panose="020B0604020202020204" pitchFamily="34" charset="0"/>
              </a:rPr>
              <a:t>Different </a:t>
            </a:r>
            <a:r>
              <a:rPr lang="en-US" sz="3200" dirty="0">
                <a:solidFill>
                  <a:schemeClr val="tx1"/>
                </a:solidFill>
                <a:latin typeface="Arial" panose="020B0604020202020204" pitchFamily="34" charset="0"/>
                <a:cs typeface="Arial" panose="020B0604020202020204" pitchFamily="34" charset="0"/>
              </a:rPr>
              <a:t>physical media support bit transfer at different speeds. Data transfer can be measured in three ways</a:t>
            </a:r>
            <a:r>
              <a:rPr lang="en-US" sz="3200" dirty="0" smtClean="0">
                <a:solidFill>
                  <a:schemeClr val="tx1"/>
                </a:solidFill>
                <a:latin typeface="Arial" panose="020B0604020202020204" pitchFamily="34" charset="0"/>
                <a:cs typeface="Arial" panose="020B0604020202020204" pitchFamily="34" charset="0"/>
              </a:rPr>
              <a:t>:</a:t>
            </a:r>
          </a:p>
          <a:p>
            <a:pPr lvl="2" algn="just">
              <a:lnSpc>
                <a:spcPct val="100000"/>
              </a:lnSpc>
              <a:buClr>
                <a:srgbClr val="7030A0"/>
              </a:buClr>
              <a:buFont typeface="Wingdings" panose="05000000000000000000" pitchFamily="2" charset="2"/>
              <a:buChar char="q"/>
            </a:pPr>
            <a:r>
              <a:rPr lang="en-US" sz="3200" dirty="0" smtClean="0">
                <a:solidFill>
                  <a:schemeClr val="tx1"/>
                </a:solidFill>
                <a:latin typeface="Arial" panose="020B0604020202020204" pitchFamily="34" charset="0"/>
                <a:cs typeface="Arial" panose="020B0604020202020204" pitchFamily="34" charset="0"/>
              </a:rPr>
              <a:t>Bandwidth</a:t>
            </a:r>
          </a:p>
          <a:p>
            <a:pPr lvl="2" algn="just">
              <a:lnSpc>
                <a:spcPct val="100000"/>
              </a:lnSpc>
              <a:buClr>
                <a:srgbClr val="7030A0"/>
              </a:buClr>
              <a:buFont typeface="Wingdings" panose="05000000000000000000" pitchFamily="2" charset="2"/>
              <a:buChar char="q"/>
            </a:pPr>
            <a:r>
              <a:rPr lang="en-US" sz="3200" dirty="0" smtClean="0">
                <a:solidFill>
                  <a:schemeClr val="tx1"/>
                </a:solidFill>
                <a:latin typeface="Arial" panose="020B0604020202020204" pitchFamily="34" charset="0"/>
                <a:cs typeface="Arial" panose="020B0604020202020204" pitchFamily="34" charset="0"/>
              </a:rPr>
              <a:t>Throughput</a:t>
            </a:r>
          </a:p>
          <a:p>
            <a:pPr lvl="2" algn="just">
              <a:lnSpc>
                <a:spcPct val="100000"/>
              </a:lnSpc>
              <a:buClr>
                <a:srgbClr val="7030A0"/>
              </a:buClr>
              <a:buFont typeface="Wingdings" panose="05000000000000000000" pitchFamily="2" charset="2"/>
              <a:buChar char="q"/>
            </a:pPr>
            <a:r>
              <a:rPr lang="en-US" sz="3200" dirty="0" smtClean="0">
                <a:solidFill>
                  <a:schemeClr val="tx1"/>
                </a:solidFill>
                <a:latin typeface="Arial" panose="020B0604020202020204" pitchFamily="34" charset="0"/>
                <a:cs typeface="Arial" panose="020B0604020202020204" pitchFamily="34" charset="0"/>
              </a:rPr>
              <a:t>Application </a:t>
            </a:r>
            <a:r>
              <a:rPr lang="en-US" sz="3200" dirty="0">
                <a:solidFill>
                  <a:schemeClr val="tx1"/>
                </a:solidFill>
                <a:latin typeface="Arial" panose="020B0604020202020204" pitchFamily="34" charset="0"/>
                <a:cs typeface="Arial" panose="020B0604020202020204" pitchFamily="34" charset="0"/>
              </a:rPr>
              <a:t>throughput</a:t>
            </a:r>
            <a:endParaRPr lang="fr-FR" sz="3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295495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92759" y="528320"/>
            <a:ext cx="8204200" cy="880534"/>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Data Transmission </a:t>
            </a:r>
            <a:r>
              <a:rPr lang="fr-FR" sz="4400" b="1" dirty="0" err="1">
                <a:solidFill>
                  <a:schemeClr val="tx1"/>
                </a:solidFill>
                <a:latin typeface="Arial" panose="020B0604020202020204" pitchFamily="34" charset="0"/>
                <a:cs typeface="Arial" panose="020B0604020202020204" pitchFamily="34" charset="0"/>
              </a:rPr>
              <a:t>Capacity</a:t>
            </a:r>
            <a:endParaRPr lang="fr-FR" sz="4400" dirty="0"/>
          </a:p>
        </p:txBody>
      </p:sp>
      <p:sp>
        <p:nvSpPr>
          <p:cNvPr id="3" name="Espace réservé du contenu 2"/>
          <p:cNvSpPr>
            <a:spLocks noGrp="1"/>
          </p:cNvSpPr>
          <p:nvPr>
            <p:ph idx="1"/>
          </p:nvPr>
        </p:nvSpPr>
        <p:spPr>
          <a:xfrm>
            <a:off x="822958" y="1703494"/>
            <a:ext cx="7543801" cy="4023360"/>
          </a:xfrm>
        </p:spPr>
        <p:txBody>
          <a:bodyPr>
            <a:noAutofit/>
          </a:bodyPr>
          <a:lstStyle/>
          <a:p>
            <a:pPr algn="just">
              <a:lnSpc>
                <a:spcPct val="100000"/>
              </a:lnSpc>
              <a:spcBef>
                <a:spcPts val="600"/>
              </a:spcBef>
              <a:spcAft>
                <a:spcPts val="0"/>
              </a:spcAft>
            </a:pPr>
            <a:r>
              <a:rPr lang="en-US" sz="3200" b="1" dirty="0">
                <a:solidFill>
                  <a:srgbClr val="7030A0"/>
                </a:solidFill>
                <a:latin typeface="Arial" panose="020B0604020202020204" pitchFamily="34" charset="0"/>
                <a:cs typeface="Arial" panose="020B0604020202020204" pitchFamily="34" charset="0"/>
              </a:rPr>
              <a:t>Bandwidth</a:t>
            </a:r>
            <a:endParaRPr lang="en-US" sz="3200" b="1" dirty="0" smtClean="0">
              <a:solidFill>
                <a:srgbClr val="7030A0"/>
              </a:solidFill>
              <a:latin typeface="Arial" panose="020B0604020202020204" pitchFamily="34" charset="0"/>
              <a:cs typeface="Arial" panose="020B0604020202020204" pitchFamily="34" charset="0"/>
            </a:endParaRPr>
          </a:p>
          <a:p>
            <a:pPr algn="just">
              <a:lnSpc>
                <a:spcPct val="100000"/>
              </a:lnSpc>
              <a:spcBef>
                <a:spcPts val="600"/>
              </a:spcBef>
              <a:spcAft>
                <a:spcPts val="0"/>
              </a:spcAft>
            </a:pPr>
            <a:r>
              <a:rPr lang="en-US" sz="2400" dirty="0" smtClean="0">
                <a:solidFill>
                  <a:schemeClr val="tx1"/>
                </a:solidFill>
                <a:latin typeface="Arial" panose="020B0604020202020204" pitchFamily="34" charset="0"/>
                <a:cs typeface="Arial" panose="020B0604020202020204" pitchFamily="34" charset="0"/>
              </a:rPr>
              <a:t>Bandwidth </a:t>
            </a:r>
            <a:r>
              <a:rPr lang="en-US" sz="2400" dirty="0">
                <a:solidFill>
                  <a:schemeClr val="tx1"/>
                </a:solidFill>
                <a:latin typeface="Arial" panose="020B0604020202020204" pitchFamily="34" charset="0"/>
                <a:cs typeface="Arial" panose="020B0604020202020204" pitchFamily="34" charset="0"/>
              </a:rPr>
              <a:t>refers to the amount of data that a medium can transmit. Digital bandwidth shows how much information can be sent from one location to another over a period of time. It is commonly measured in kilobits per second (Kbit/s) or megabits per second (Mbit/s).</a:t>
            </a:r>
          </a:p>
          <a:p>
            <a:pPr algn="just">
              <a:lnSpc>
                <a:spcPct val="100000"/>
              </a:lnSpc>
              <a:spcBef>
                <a:spcPts val="600"/>
              </a:spcBef>
              <a:spcAft>
                <a:spcPts val="0"/>
              </a:spcAft>
            </a:pPr>
            <a:r>
              <a:rPr lang="en-US" sz="2400" dirty="0">
                <a:solidFill>
                  <a:schemeClr val="tx1"/>
                </a:solidFill>
                <a:latin typeface="Arial" panose="020B0604020202020204" pitchFamily="34" charset="0"/>
                <a:cs typeface="Arial" panose="020B0604020202020204" pitchFamily="34" charset="0"/>
              </a:rPr>
              <a:t>The effective bandwidth of a network depends on several factors, such as the physical medium used and the techniques applied to send and receive network signals.</a:t>
            </a:r>
          </a:p>
        </p:txBody>
      </p:sp>
    </p:spTree>
    <p:extLst>
      <p:ext uri="{BB962C8B-B14F-4D97-AF65-F5344CB8AC3E}">
        <p14:creationId xmlns:p14="http://schemas.microsoft.com/office/powerpoint/2010/main" val="356300553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0" y="508000"/>
            <a:ext cx="7543800" cy="782321"/>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Data Transmission </a:t>
            </a:r>
            <a:r>
              <a:rPr lang="fr-FR" sz="4400" b="1" dirty="0" err="1">
                <a:solidFill>
                  <a:schemeClr val="tx1"/>
                </a:solidFill>
                <a:latin typeface="Arial" panose="020B0604020202020204" pitchFamily="34" charset="0"/>
                <a:cs typeface="Arial" panose="020B0604020202020204" pitchFamily="34" charset="0"/>
              </a:rPr>
              <a:t>Capacity</a:t>
            </a:r>
            <a:endParaRPr lang="fr-FR" sz="4400" dirty="0"/>
          </a:p>
        </p:txBody>
      </p:sp>
      <p:sp>
        <p:nvSpPr>
          <p:cNvPr id="3" name="Espace réservé du contenu 2"/>
          <p:cNvSpPr>
            <a:spLocks noGrp="1"/>
          </p:cNvSpPr>
          <p:nvPr>
            <p:ph idx="1"/>
          </p:nvPr>
        </p:nvSpPr>
        <p:spPr>
          <a:xfrm>
            <a:off x="822960" y="1595121"/>
            <a:ext cx="7543801" cy="4825999"/>
          </a:xfrm>
        </p:spPr>
        <p:txBody>
          <a:bodyPr>
            <a:normAutofit lnSpcReduction="10000"/>
          </a:bodyPr>
          <a:lstStyle/>
          <a:p>
            <a:pPr algn="just">
              <a:lnSpc>
                <a:spcPct val="100000"/>
              </a:lnSpc>
            </a:pPr>
            <a:r>
              <a:rPr lang="en-US" sz="3200" b="1" dirty="0" smtClean="0">
                <a:solidFill>
                  <a:srgbClr val="7030A0"/>
                </a:solidFill>
                <a:latin typeface="Arial" panose="020B0604020202020204" pitchFamily="34" charset="0"/>
                <a:cs typeface="Arial" panose="020B0604020202020204" pitchFamily="34" charset="0"/>
              </a:rPr>
              <a:t>Throughput</a:t>
            </a:r>
          </a:p>
          <a:p>
            <a:pPr algn="just">
              <a:lnSpc>
                <a:spcPct val="100000"/>
              </a:lnSpc>
            </a:pPr>
            <a:r>
              <a:rPr lang="en-US" sz="2400" dirty="0" smtClean="0">
                <a:solidFill>
                  <a:schemeClr val="tx1"/>
                </a:solidFill>
                <a:latin typeface="Arial" panose="020B0604020202020204" pitchFamily="34" charset="0"/>
                <a:cs typeface="Arial" panose="020B0604020202020204" pitchFamily="34" charset="0"/>
              </a:rPr>
              <a:t>Throughput </a:t>
            </a:r>
            <a:r>
              <a:rPr lang="en-US" sz="2400" dirty="0">
                <a:solidFill>
                  <a:schemeClr val="tx1"/>
                </a:solidFill>
                <a:latin typeface="Arial" panose="020B0604020202020204" pitchFamily="34" charset="0"/>
                <a:cs typeface="Arial" panose="020B0604020202020204" pitchFamily="34" charset="0"/>
              </a:rPr>
              <a:t>is the measure of bit transfer over the medium during a given period. Due to a number of factors, throughput does not generally correspond to the bandwidth specified in physical layer implementations such as Ethernet</a:t>
            </a:r>
            <a:r>
              <a:rPr lang="en-US" sz="2400" dirty="0" smtClean="0">
                <a:solidFill>
                  <a:schemeClr val="tx1"/>
                </a:solidFill>
                <a:latin typeface="Arial" panose="020B0604020202020204" pitchFamily="34" charset="0"/>
                <a:cs typeface="Arial" panose="020B0604020202020204" pitchFamily="34" charset="0"/>
              </a:rPr>
              <a:t>.</a:t>
            </a:r>
          </a:p>
          <a:p>
            <a:pPr algn="just">
              <a:lnSpc>
                <a:spcPct val="100000"/>
              </a:lnSpc>
            </a:pPr>
            <a:r>
              <a:rPr lang="en-US" sz="2400" dirty="0">
                <a:solidFill>
                  <a:schemeClr val="tx1"/>
                </a:solidFill>
                <a:latin typeface="Arial" panose="020B0604020202020204" pitchFamily="34" charset="0"/>
                <a:cs typeface="Arial" panose="020B0604020202020204" pitchFamily="34" charset="0"/>
              </a:rPr>
              <a:t>Several factors can affect throughput, including how much data is being sent, the kind of data, and how many devices are active on the network. In shared network designs like Ethernet, devices must share the same </a:t>
            </a:r>
            <a:r>
              <a:rPr lang="en-US" sz="2400" dirty="0" err="1">
                <a:solidFill>
                  <a:schemeClr val="tx1"/>
                </a:solidFill>
                <a:latin typeface="Arial" panose="020B0604020202020204" pitchFamily="34" charset="0"/>
                <a:cs typeface="Arial" panose="020B0604020202020204" pitchFamily="34" charset="0"/>
              </a:rPr>
              <a:t>mediumAs</a:t>
            </a:r>
            <a:r>
              <a:rPr lang="en-US" sz="2400" dirty="0">
                <a:solidFill>
                  <a:schemeClr val="tx1"/>
                </a:solidFill>
                <a:latin typeface="Arial" panose="020B0604020202020204" pitchFamily="34" charset="0"/>
                <a:cs typeface="Arial" panose="020B0604020202020204" pitchFamily="34" charset="0"/>
              </a:rPr>
              <a:t> a result, the throughput available to each device decreases as medium usage increases.</a:t>
            </a:r>
            <a:endParaRPr lang="fr-F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300061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0" y="731520"/>
            <a:ext cx="7543800" cy="995681"/>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Data Transmission </a:t>
            </a:r>
            <a:r>
              <a:rPr lang="fr-FR" sz="4400" b="1" dirty="0" err="1">
                <a:solidFill>
                  <a:schemeClr val="tx1"/>
                </a:solidFill>
                <a:latin typeface="Arial" panose="020B0604020202020204" pitchFamily="34" charset="0"/>
                <a:cs typeface="Arial" panose="020B0604020202020204" pitchFamily="34" charset="0"/>
              </a:rPr>
              <a:t>Capacity</a:t>
            </a:r>
            <a:endParaRPr lang="fr-FR" sz="4400" dirty="0"/>
          </a:p>
        </p:txBody>
      </p:sp>
      <p:sp>
        <p:nvSpPr>
          <p:cNvPr id="3" name="Espace réservé du contenu 2"/>
          <p:cNvSpPr>
            <a:spLocks noGrp="1"/>
          </p:cNvSpPr>
          <p:nvPr>
            <p:ph idx="1"/>
          </p:nvPr>
        </p:nvSpPr>
        <p:spPr>
          <a:xfrm>
            <a:off x="822960" y="2079414"/>
            <a:ext cx="7543801" cy="4023360"/>
          </a:xfrm>
        </p:spPr>
        <p:txBody>
          <a:bodyPr>
            <a:normAutofit/>
          </a:bodyPr>
          <a:lstStyle/>
          <a:p>
            <a:pPr algn="just">
              <a:lnSpc>
                <a:spcPct val="100000"/>
              </a:lnSpc>
              <a:spcBef>
                <a:spcPts val="600"/>
              </a:spcBef>
              <a:spcAft>
                <a:spcPts val="0"/>
              </a:spcAft>
            </a:pPr>
            <a:r>
              <a:rPr lang="en-US" sz="3200" b="1" dirty="0">
                <a:solidFill>
                  <a:srgbClr val="7030A0"/>
                </a:solidFill>
                <a:latin typeface="Arial" panose="020B0604020202020204" pitchFamily="34" charset="0"/>
                <a:cs typeface="Arial" panose="020B0604020202020204" pitchFamily="34" charset="0"/>
              </a:rPr>
              <a:t>Application Throughput</a:t>
            </a:r>
          </a:p>
          <a:p>
            <a:pPr algn="just">
              <a:lnSpc>
                <a:spcPct val="100000"/>
              </a:lnSpc>
              <a:spcBef>
                <a:spcPts val="600"/>
              </a:spcBef>
              <a:spcAft>
                <a:spcPts val="0"/>
              </a:spcAft>
            </a:pPr>
            <a:r>
              <a:rPr lang="en-US" sz="3200" dirty="0">
                <a:solidFill>
                  <a:schemeClr val="tx1"/>
                </a:solidFill>
                <a:latin typeface="Arial" panose="020B0604020202020204" pitchFamily="34" charset="0"/>
                <a:cs typeface="Arial" panose="020B0604020202020204" pitchFamily="34" charset="0"/>
              </a:rPr>
              <a:t>Application throughput is a third way to measure data transfer. It shows how much useful data is sent during a specific period of </a:t>
            </a:r>
            <a:r>
              <a:rPr lang="en-US" sz="3200" dirty="0" smtClean="0">
                <a:solidFill>
                  <a:schemeClr val="tx1"/>
                </a:solidFill>
                <a:latin typeface="Arial" panose="020B0604020202020204" pitchFamily="34" charset="0"/>
                <a:cs typeface="Arial" panose="020B0604020202020204" pitchFamily="34" charset="0"/>
              </a:rPr>
              <a:t>time and </a:t>
            </a:r>
            <a:r>
              <a:rPr lang="en-US" sz="3200" dirty="0">
                <a:solidFill>
                  <a:schemeClr val="tx1"/>
                </a:solidFill>
                <a:latin typeface="Arial" panose="020B0604020202020204" pitchFamily="34" charset="0"/>
                <a:cs typeface="Arial" panose="020B0604020202020204" pitchFamily="34" charset="0"/>
              </a:rPr>
              <a:t>therefore represents the most meaningful measure for network users.</a:t>
            </a:r>
          </a:p>
        </p:txBody>
      </p:sp>
    </p:spTree>
    <p:extLst>
      <p:ext uri="{BB962C8B-B14F-4D97-AF65-F5344CB8AC3E}">
        <p14:creationId xmlns:p14="http://schemas.microsoft.com/office/powerpoint/2010/main" val="410026452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0" y="812800"/>
            <a:ext cx="7543800" cy="914401"/>
          </a:xfrm>
        </p:spPr>
        <p:txBody>
          <a:bodyPr>
            <a:normAutofit fontScale="90000"/>
          </a:bodyPr>
          <a:lstStyle/>
          <a:p>
            <a:pPr algn="ctr"/>
            <a:r>
              <a:rPr lang="fr-FR" b="1" dirty="0">
                <a:solidFill>
                  <a:schemeClr val="tx1"/>
                </a:solidFill>
                <a:latin typeface="Arial" panose="020B0604020202020204" pitchFamily="34" charset="0"/>
                <a:cs typeface="Arial" panose="020B0604020202020204" pitchFamily="34" charset="0"/>
              </a:rPr>
              <a:t>Data Transmission </a:t>
            </a:r>
            <a:r>
              <a:rPr lang="fr-FR" b="1" dirty="0" err="1">
                <a:solidFill>
                  <a:schemeClr val="tx1"/>
                </a:solidFill>
                <a:latin typeface="Arial" panose="020B0604020202020204" pitchFamily="34" charset="0"/>
                <a:cs typeface="Arial" panose="020B0604020202020204" pitchFamily="34" charset="0"/>
              </a:rPr>
              <a:t>Capacity</a:t>
            </a:r>
            <a:endParaRPr lang="fr-FR" dirty="0"/>
          </a:p>
        </p:txBody>
      </p:sp>
      <p:sp>
        <p:nvSpPr>
          <p:cNvPr id="3" name="Espace réservé du contenu 2"/>
          <p:cNvSpPr>
            <a:spLocks noGrp="1"/>
          </p:cNvSpPr>
          <p:nvPr>
            <p:ph idx="1"/>
          </p:nvPr>
        </p:nvSpPr>
        <p:spPr>
          <a:xfrm>
            <a:off x="822960" y="2191174"/>
            <a:ext cx="7543801" cy="4023360"/>
          </a:xfrm>
        </p:spPr>
        <p:txBody>
          <a:bodyPr>
            <a:normAutofit/>
          </a:bodyPr>
          <a:lstStyle/>
          <a:p>
            <a:pPr algn="just">
              <a:lnSpc>
                <a:spcPct val="100000"/>
              </a:lnSpc>
            </a:pPr>
            <a:r>
              <a:rPr lang="en-US" sz="3200" dirty="0">
                <a:solidFill>
                  <a:schemeClr val="tx1"/>
                </a:solidFill>
                <a:latin typeface="Arial" panose="020B0604020202020204" pitchFamily="34" charset="0"/>
                <a:cs typeface="Arial" panose="020B0604020202020204" pitchFamily="34" charset="0"/>
              </a:rPr>
              <a:t>Unlike throughput, which counts all transmitted bits, application throughput considers only the useful data by excluding protocol overhead. It is therefore the throughput reduced by the traffic used for session creation, acknowledgments, and encapsulation.</a:t>
            </a:r>
            <a:endParaRPr lang="fr-FR" sz="3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082617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0" y="690880"/>
            <a:ext cx="7543800" cy="873761"/>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Data Transmission </a:t>
            </a:r>
            <a:r>
              <a:rPr lang="fr-FR" sz="4400" b="1" dirty="0" err="1">
                <a:solidFill>
                  <a:schemeClr val="tx1"/>
                </a:solidFill>
                <a:latin typeface="Arial" panose="020B0604020202020204" pitchFamily="34" charset="0"/>
                <a:cs typeface="Arial" panose="020B0604020202020204" pitchFamily="34" charset="0"/>
              </a:rPr>
              <a:t>Capacity</a:t>
            </a:r>
            <a:endParaRPr lang="fr-FR" sz="4400" dirty="0"/>
          </a:p>
        </p:txBody>
      </p:sp>
      <p:sp>
        <p:nvSpPr>
          <p:cNvPr id="3" name="Espace réservé du contenu 2"/>
          <p:cNvSpPr>
            <a:spLocks noGrp="1"/>
          </p:cNvSpPr>
          <p:nvPr>
            <p:ph idx="1"/>
          </p:nvPr>
        </p:nvSpPr>
        <p:spPr>
          <a:xfrm>
            <a:off x="822959" y="1855894"/>
            <a:ext cx="7543801" cy="4023360"/>
          </a:xfrm>
        </p:spPr>
        <p:txBody>
          <a:bodyPr>
            <a:normAutofit/>
          </a:bodyPr>
          <a:lstStyle/>
          <a:p>
            <a:pPr algn="just">
              <a:lnSpc>
                <a:spcPct val="100000"/>
              </a:lnSpc>
            </a:pPr>
            <a:r>
              <a:rPr lang="en-US" sz="2800" dirty="0">
                <a:solidFill>
                  <a:schemeClr val="tx1"/>
                </a:solidFill>
                <a:latin typeface="Arial" panose="020B0604020202020204" pitchFamily="34" charset="0"/>
                <a:cs typeface="Arial" panose="020B0604020202020204" pitchFamily="34" charset="0"/>
              </a:rPr>
              <a:t>As an illustration, consider two hosts on a local area network transferring a file. The available LAN bandwidth is 100 Mbit/s. Due to medium sharing and protocol overhead, the throughput between the hosts is reduced to 60 Mbit/s. After including the overhead from TCP/IP processing, the actual data rate received by the destination host, called application throughput, is only 40 Mbit/s.</a:t>
            </a:r>
            <a:endParaRPr lang="fr-FR"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367667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822960" y="1876743"/>
            <a:ext cx="7543800" cy="4747577"/>
          </a:xfrm>
          <a:prstGeom prst="rect">
            <a:avLst/>
          </a:prstGeom>
        </p:spPr>
      </p:pic>
      <p:sp>
        <p:nvSpPr>
          <p:cNvPr id="5" name="Rectangle 1"/>
          <p:cNvSpPr>
            <a:spLocks noGrp="1" noChangeArrowheads="1"/>
          </p:cNvSpPr>
          <p:nvPr>
            <p:ph type="title"/>
          </p:nvPr>
        </p:nvSpPr>
        <p:spPr bwMode="auto">
          <a:xfrm>
            <a:off x="2956430" y="626966"/>
            <a:ext cx="3276859"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b="1" i="0" u="none" strike="noStrike" cap="none" normalizeH="0" baseline="0" dirty="0" err="1" smtClean="0">
                <a:ln>
                  <a:noFill/>
                </a:ln>
                <a:solidFill>
                  <a:schemeClr val="tx1"/>
                </a:solidFill>
                <a:effectLst/>
                <a:latin typeface="Arial" panose="020B0604020202020204" pitchFamily="34" charset="0"/>
              </a:rPr>
              <a:t>Bandwidth</a:t>
            </a:r>
            <a:endParaRPr kumimoji="0" lang="fr-FR" sz="8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3041190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58" y="406400"/>
            <a:ext cx="7543800" cy="975361"/>
          </a:xfrm>
        </p:spPr>
        <p:txBody>
          <a:bodyPr/>
          <a:lstStyle/>
          <a:p>
            <a:pPr algn="ctr"/>
            <a:r>
              <a:rPr lang="fr-FR" b="1" dirty="0" err="1">
                <a:solidFill>
                  <a:schemeClr val="tx1"/>
                </a:solidFill>
                <a:latin typeface="Arial" panose="020B0604020202020204" pitchFamily="34" charset="0"/>
              </a:rPr>
              <a:t>Bandwidth</a:t>
            </a:r>
            <a:endParaRPr lang="fr-FR" dirty="0"/>
          </a:p>
        </p:txBody>
      </p:sp>
      <p:sp>
        <p:nvSpPr>
          <p:cNvPr id="3" name="Espace réservé du contenu 2"/>
          <p:cNvSpPr>
            <a:spLocks noGrp="1"/>
          </p:cNvSpPr>
          <p:nvPr>
            <p:ph idx="1"/>
          </p:nvPr>
        </p:nvSpPr>
        <p:spPr>
          <a:xfrm>
            <a:off x="822958" y="1645920"/>
            <a:ext cx="7543801" cy="4978400"/>
          </a:xfrm>
        </p:spPr>
        <p:txBody>
          <a:bodyPr>
            <a:normAutofit fontScale="77500" lnSpcReduction="20000"/>
          </a:bodyPr>
          <a:lstStyle/>
          <a:p>
            <a:pPr marL="0" indent="0" algn="just">
              <a:lnSpc>
                <a:spcPct val="100000"/>
              </a:lnSpc>
              <a:buClr>
                <a:srgbClr val="7030A0"/>
              </a:buClr>
              <a:buNone/>
            </a:pPr>
            <a:r>
              <a:rPr lang="en-US" sz="2800" dirty="0">
                <a:solidFill>
                  <a:schemeClr val="tx1"/>
                </a:solidFill>
                <a:latin typeface="Arial" panose="020B0604020202020204" pitchFamily="34" charset="0"/>
                <a:cs typeface="Arial" panose="020B0604020202020204" pitchFamily="34" charset="0"/>
              </a:rPr>
              <a:t>What is the relationship between Megahertz (MHz) and Megabits per second (Mbps)?</a:t>
            </a:r>
          </a:p>
          <a:p>
            <a:pPr algn="just">
              <a:lnSpc>
                <a:spcPct val="100000"/>
              </a:lnSpc>
              <a:buClr>
                <a:srgbClr val="7030A0"/>
              </a:buClr>
              <a:buFont typeface="Wingdings" panose="05000000000000000000" pitchFamily="2" charset="2"/>
              <a:buChar char="Ø"/>
            </a:pPr>
            <a:r>
              <a:rPr lang="en-US" sz="2800" dirty="0" smtClean="0">
                <a:solidFill>
                  <a:schemeClr val="tx1"/>
                </a:solidFill>
                <a:latin typeface="Arial" panose="020B0604020202020204" pitchFamily="34" charset="0"/>
                <a:cs typeface="Arial" panose="020B0604020202020204" pitchFamily="34" charset="0"/>
              </a:rPr>
              <a:t>Computers </a:t>
            </a:r>
            <a:r>
              <a:rPr lang="en-US" sz="2800" dirty="0">
                <a:solidFill>
                  <a:schemeClr val="tx1"/>
                </a:solidFill>
                <a:latin typeface="Arial" panose="020B0604020202020204" pitchFamily="34" charset="0"/>
                <a:cs typeface="Arial" panose="020B0604020202020204" pitchFamily="34" charset="0"/>
              </a:rPr>
              <a:t>use bits to represent data, but they are connected by cables. On these cables, the data sent by computers is converted into an electrical signal that occupies a certain bandwidth</a:t>
            </a:r>
            <a:r>
              <a:rPr lang="en-US" sz="2800" dirty="0" smtClean="0">
                <a:solidFill>
                  <a:schemeClr val="tx1"/>
                </a:solidFill>
                <a:latin typeface="Arial" panose="020B0604020202020204" pitchFamily="34" charset="0"/>
                <a:cs typeface="Arial" panose="020B0604020202020204" pitchFamily="34" charset="0"/>
              </a:rPr>
              <a:t>.</a:t>
            </a:r>
          </a:p>
          <a:p>
            <a:pPr algn="just">
              <a:lnSpc>
                <a:spcPct val="100000"/>
              </a:lnSpc>
              <a:buClr>
                <a:srgbClr val="7030A0"/>
              </a:buClr>
              <a:buFont typeface="Wingdings" panose="05000000000000000000" pitchFamily="2" charset="2"/>
              <a:buChar char="Ø"/>
            </a:pPr>
            <a:r>
              <a:rPr lang="en-US" sz="2800" dirty="0" smtClean="0">
                <a:solidFill>
                  <a:schemeClr val="tx1"/>
                </a:solidFill>
                <a:latin typeface="Arial" panose="020B0604020202020204" pitchFamily="34" charset="0"/>
                <a:cs typeface="Arial" panose="020B0604020202020204" pitchFamily="34" charset="0"/>
              </a:rPr>
              <a:t> </a:t>
            </a:r>
            <a:r>
              <a:rPr lang="en-US" sz="2800" dirty="0">
                <a:solidFill>
                  <a:schemeClr val="tx1"/>
                </a:solidFill>
                <a:latin typeface="Arial" panose="020B0604020202020204" pitchFamily="34" charset="0"/>
                <a:cs typeface="Arial" panose="020B0604020202020204" pitchFamily="34" charset="0"/>
              </a:rPr>
              <a:t>This is necessary because cables can only carry electrical signals, which are defined by frequency and bandwidth measured in hertz. Computers, however, work only with binary data made of “0” and “1</a:t>
            </a:r>
            <a:r>
              <a:rPr lang="en-US" sz="2800" dirty="0" smtClean="0">
                <a:solidFill>
                  <a:schemeClr val="tx1"/>
                </a:solidFill>
                <a:latin typeface="Arial" panose="020B0604020202020204" pitchFamily="34" charset="0"/>
                <a:cs typeface="Arial" panose="020B0604020202020204" pitchFamily="34" charset="0"/>
              </a:rPr>
              <a:t>”.</a:t>
            </a:r>
          </a:p>
          <a:p>
            <a:pPr algn="just">
              <a:lnSpc>
                <a:spcPct val="100000"/>
              </a:lnSpc>
              <a:buClr>
                <a:srgbClr val="7030A0"/>
              </a:buClr>
              <a:buFont typeface="Wingdings" panose="05000000000000000000" pitchFamily="2" charset="2"/>
              <a:buChar char="Ø"/>
            </a:pPr>
            <a:r>
              <a:rPr lang="en-US" sz="2800" dirty="0" smtClean="0">
                <a:solidFill>
                  <a:schemeClr val="tx1"/>
                </a:solidFill>
                <a:latin typeface="Arial" panose="020B0604020202020204" pitchFamily="34" charset="0"/>
                <a:cs typeface="Arial" panose="020B0604020202020204" pitchFamily="34" charset="0"/>
              </a:rPr>
              <a:t> </a:t>
            </a:r>
            <a:r>
              <a:rPr lang="en-US" sz="2800" dirty="0">
                <a:solidFill>
                  <a:schemeClr val="tx1"/>
                </a:solidFill>
                <a:latin typeface="Arial" panose="020B0604020202020204" pitchFamily="34" charset="0"/>
                <a:cs typeface="Arial" panose="020B0604020202020204" pitchFamily="34" charset="0"/>
              </a:rPr>
              <a:t>Therefore, a network interface card is required between the computer and the transmission medium (the cable). This card includes an encoder that transforms the stream of bits from the computer into an electrical signal with a specific bandwidth, which is then transmitted over the cable.</a:t>
            </a:r>
            <a:endParaRPr lang="fr-FR"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31640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0" y="411480"/>
            <a:ext cx="7543800" cy="868681"/>
          </a:xfrm>
        </p:spPr>
        <p:txBody>
          <a:bodyPr/>
          <a:lstStyle/>
          <a:p>
            <a:pPr algn="ctr"/>
            <a:r>
              <a:rPr lang="fr-FR" b="1" dirty="0" err="1">
                <a:solidFill>
                  <a:schemeClr val="tx1"/>
                </a:solidFill>
                <a:latin typeface="Arial" panose="020B0604020202020204" pitchFamily="34" charset="0"/>
              </a:rPr>
              <a:t>Bandwidth</a:t>
            </a:r>
            <a:endParaRPr lang="fr-FR" dirty="0"/>
          </a:p>
        </p:txBody>
      </p:sp>
      <p:sp>
        <p:nvSpPr>
          <p:cNvPr id="3" name="Espace réservé du contenu 2"/>
          <p:cNvSpPr>
            <a:spLocks noGrp="1"/>
          </p:cNvSpPr>
          <p:nvPr>
            <p:ph idx="1"/>
          </p:nvPr>
        </p:nvSpPr>
        <p:spPr>
          <a:xfrm>
            <a:off x="822960" y="1581912"/>
            <a:ext cx="7543800" cy="4287182"/>
          </a:xfrm>
        </p:spPr>
        <p:txBody>
          <a:bodyPr>
            <a:normAutofit/>
          </a:bodyPr>
          <a:lstStyle/>
          <a:p>
            <a:pPr algn="just"/>
            <a:r>
              <a:rPr lang="en-US" sz="2400" dirty="0">
                <a:solidFill>
                  <a:schemeClr val="tx1"/>
                </a:solidFill>
                <a:latin typeface="Arial" panose="020B0604020202020204" pitchFamily="34" charset="0"/>
                <a:cs typeface="Arial" panose="020B0604020202020204" pitchFamily="34" charset="0"/>
              </a:rPr>
              <a:t>The conversion factor expresses the relationship between Mbps and </a:t>
            </a:r>
            <a:r>
              <a:rPr lang="en-US" sz="2400" dirty="0" err="1">
                <a:solidFill>
                  <a:schemeClr val="tx1"/>
                </a:solidFill>
                <a:latin typeface="Arial" panose="020B0604020202020204" pitchFamily="34" charset="0"/>
                <a:cs typeface="Arial" panose="020B0604020202020204" pitchFamily="34" charset="0"/>
              </a:rPr>
              <a:t>MHz.</a:t>
            </a:r>
            <a:endParaRPr lang="fr-FR" sz="2400" dirty="0">
              <a:solidFill>
                <a:schemeClr val="tx1"/>
              </a:solidFill>
              <a:latin typeface="Arial" panose="020B0604020202020204" pitchFamily="34" charset="0"/>
              <a:cs typeface="Arial" panose="020B0604020202020204" pitchFamily="34" charset="0"/>
            </a:endParaRPr>
          </a:p>
        </p:txBody>
      </p:sp>
      <p:graphicFrame>
        <p:nvGraphicFramePr>
          <p:cNvPr id="4" name="Espace réservé du contenu 4"/>
          <p:cNvGraphicFramePr>
            <a:graphicFrameLocks/>
          </p:cNvGraphicFramePr>
          <p:nvPr>
            <p:extLst>
              <p:ext uri="{D42A27DB-BD31-4B8C-83A1-F6EECF244321}">
                <p14:modId xmlns:p14="http://schemas.microsoft.com/office/powerpoint/2010/main" val="310514826"/>
              </p:ext>
            </p:extLst>
          </p:nvPr>
        </p:nvGraphicFramePr>
        <p:xfrm>
          <a:off x="822959" y="2587754"/>
          <a:ext cx="7543800" cy="3767328"/>
        </p:xfrm>
        <a:graphic>
          <a:graphicData uri="http://schemas.openxmlformats.org/drawingml/2006/table">
            <a:tbl>
              <a:tblPr firstRow="1" bandRow="1">
                <a:effectLst>
                  <a:outerShdw blurRad="63500" sx="102000" sy="102000" algn="ctr" rotWithShape="0">
                    <a:prstClr val="black">
                      <a:alpha val="40000"/>
                    </a:prstClr>
                  </a:outerShdw>
                </a:effectLst>
                <a:tableStyleId>{AF606853-7671-496A-8E4F-DF71F8EC918B}</a:tableStyleId>
              </a:tblPr>
              <a:tblGrid>
                <a:gridCol w="2514600"/>
                <a:gridCol w="2514600"/>
                <a:gridCol w="2514600"/>
              </a:tblGrid>
              <a:tr h="941832">
                <a:tc>
                  <a:txBody>
                    <a:bodyPr/>
                    <a:lstStyle/>
                    <a:p>
                      <a:pPr algn="ctr"/>
                      <a:r>
                        <a:rPr lang="fr-FR" sz="2400" b="1" dirty="0">
                          <a:latin typeface="Arial" panose="020B0604020202020204" pitchFamily="34" charset="0"/>
                          <a:cs typeface="Arial" panose="020B0604020202020204" pitchFamily="34" charset="0"/>
                        </a:rPr>
                        <a:t>Encoding Technique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rgbClr val="8D42C6"/>
                    </a:solidFill>
                  </a:tcPr>
                </a:tc>
                <a:tc>
                  <a:txBody>
                    <a:bodyPr/>
                    <a:lstStyle/>
                    <a:p>
                      <a:pPr algn="ctr"/>
                      <a:r>
                        <a:rPr lang="fr-FR" sz="2400" b="1" dirty="0" smtClean="0">
                          <a:latin typeface="Arial" panose="020B0604020202020204" pitchFamily="34" charset="0"/>
                          <a:cs typeface="Arial" panose="020B0604020202020204" pitchFamily="34" charset="0"/>
                        </a:rPr>
                        <a:t>Conversion Factor</a:t>
                      </a:r>
                      <a:endParaRPr lang="fr-FR" sz="2400"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rgbClr val="8D42C6"/>
                    </a:solidFill>
                  </a:tcPr>
                </a:tc>
                <a:tc>
                  <a:txBody>
                    <a:bodyPr/>
                    <a:lstStyle/>
                    <a:p>
                      <a:pPr algn="ctr"/>
                      <a:r>
                        <a:rPr lang="fr-FR" sz="2400" b="1" dirty="0" smtClean="0">
                          <a:latin typeface="Arial" panose="020B0604020202020204" pitchFamily="34" charset="0"/>
                          <a:cs typeface="Arial" panose="020B0604020202020204" pitchFamily="34" charset="0"/>
                        </a:rPr>
                        <a:t>Mbps = MHz</a:t>
                      </a:r>
                      <a:endParaRPr lang="fr-FR" sz="2400"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rgbClr val="8D42C6"/>
                    </a:solidFill>
                  </a:tcPr>
                </a:tc>
              </a:tr>
              <a:tr h="941832">
                <a:tc>
                  <a:txBody>
                    <a:bodyPr/>
                    <a:lstStyle/>
                    <a:p>
                      <a:pPr algn="ctr"/>
                      <a:r>
                        <a:rPr lang="fr-FR" sz="2400" b="1" dirty="0" smtClean="0">
                          <a:latin typeface="Arial" panose="020B0604020202020204" pitchFamily="34" charset="0"/>
                          <a:cs typeface="Arial" panose="020B0604020202020204" pitchFamily="34" charset="0"/>
                        </a:rPr>
                        <a:t>Manchester</a:t>
                      </a:r>
                      <a:endParaRPr lang="fr-FR" sz="2400"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w="50800" prst="hardEdge"/>
                      <a:lightRig rig="flood" dir="t"/>
                    </a:cell3D>
                    <a:solidFill>
                      <a:srgbClr val="CC66FF"/>
                    </a:solidFill>
                  </a:tcPr>
                </a:tc>
                <a:tc>
                  <a:txBody>
                    <a:bodyPr/>
                    <a:lstStyle/>
                    <a:p>
                      <a:pPr algn="ctr"/>
                      <a:r>
                        <a:rPr lang="fr-FR" sz="2400" b="1" dirty="0" smtClean="0">
                          <a:latin typeface="Arial" panose="020B0604020202020204" pitchFamily="34" charset="0"/>
                          <a:cs typeface="Arial" panose="020B0604020202020204" pitchFamily="34" charset="0"/>
                        </a:rPr>
                        <a:t>1</a:t>
                      </a:r>
                      <a:endParaRPr lang="fr-FR" sz="2400"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w="50800" prst="hardEdge"/>
                      <a:lightRig rig="flood" dir="t"/>
                    </a:cell3D>
                    <a:solidFill>
                      <a:srgbClr val="CC66FF"/>
                    </a:solidFill>
                  </a:tcPr>
                </a:tc>
                <a:tc>
                  <a:txBody>
                    <a:bodyPr/>
                    <a:lstStyle/>
                    <a:p>
                      <a:pPr algn="ctr"/>
                      <a:r>
                        <a:rPr lang="fr-FR" sz="2400" b="1" dirty="0" smtClean="0">
                          <a:latin typeface="Arial" panose="020B0604020202020204" pitchFamily="34" charset="0"/>
                          <a:cs typeface="Arial" panose="020B0604020202020204" pitchFamily="34" charset="0"/>
                        </a:rPr>
                        <a:t>1 = 1</a:t>
                      </a:r>
                      <a:endParaRPr lang="fr-FR" sz="2400"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w="50800" prst="hardEdge"/>
                      <a:lightRig rig="flood" dir="t"/>
                    </a:cell3D>
                    <a:solidFill>
                      <a:srgbClr val="CC66FF"/>
                    </a:solidFill>
                  </a:tcPr>
                </a:tc>
              </a:tr>
              <a:tr h="941832">
                <a:tc>
                  <a:txBody>
                    <a:bodyPr/>
                    <a:lstStyle/>
                    <a:p>
                      <a:pPr algn="ctr"/>
                      <a:r>
                        <a:rPr lang="fr-FR" sz="2400" b="1" dirty="0" smtClean="0">
                          <a:latin typeface="Arial" panose="020B0604020202020204" pitchFamily="34" charset="0"/>
                          <a:cs typeface="Arial" panose="020B0604020202020204" pitchFamily="34" charset="0"/>
                        </a:rPr>
                        <a:t>NRZI</a:t>
                      </a:r>
                      <a:endParaRPr lang="fr-FR" sz="2400"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w="50800" prst="hardEdge"/>
                      <a:lightRig rig="flood" dir="t"/>
                    </a:cell3D>
                    <a:solidFill>
                      <a:srgbClr val="CC66FF"/>
                    </a:solidFill>
                  </a:tcPr>
                </a:tc>
                <a:tc>
                  <a:txBody>
                    <a:bodyPr/>
                    <a:lstStyle/>
                    <a:p>
                      <a:pPr algn="ctr"/>
                      <a:r>
                        <a:rPr lang="fr-FR" sz="2400" b="1" dirty="0" smtClean="0">
                          <a:latin typeface="Arial" panose="020B0604020202020204" pitchFamily="34" charset="0"/>
                          <a:cs typeface="Arial" panose="020B0604020202020204" pitchFamily="34" charset="0"/>
                        </a:rPr>
                        <a:t>0.5</a:t>
                      </a:r>
                      <a:endParaRPr lang="fr-FR" sz="2400"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w="50800" prst="hardEdge"/>
                      <a:lightRig rig="flood" dir="t"/>
                    </a:cell3D>
                    <a:solidFill>
                      <a:srgbClr val="CC66FF"/>
                    </a:solidFill>
                  </a:tcPr>
                </a:tc>
                <a:tc>
                  <a:txBody>
                    <a:bodyPr/>
                    <a:lstStyle/>
                    <a:p>
                      <a:pPr algn="ctr"/>
                      <a:r>
                        <a:rPr lang="fr-FR" sz="2400" b="1" dirty="0" smtClean="0">
                          <a:latin typeface="Arial" panose="020B0604020202020204" pitchFamily="34" charset="0"/>
                          <a:cs typeface="Arial" panose="020B0604020202020204" pitchFamily="34" charset="0"/>
                        </a:rPr>
                        <a:t>2 = 1</a:t>
                      </a:r>
                      <a:endParaRPr lang="fr-FR" sz="2400"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w="50800" prst="hardEdge"/>
                      <a:lightRig rig="flood" dir="t"/>
                    </a:cell3D>
                    <a:solidFill>
                      <a:srgbClr val="CC66FF"/>
                    </a:solidFill>
                  </a:tcPr>
                </a:tc>
              </a:tr>
              <a:tr h="941832">
                <a:tc>
                  <a:txBody>
                    <a:bodyPr/>
                    <a:lstStyle/>
                    <a:p>
                      <a:pPr algn="ctr"/>
                      <a:r>
                        <a:rPr lang="fr-FR" sz="2400" b="1" dirty="0" smtClean="0">
                          <a:latin typeface="Arial" panose="020B0604020202020204" pitchFamily="34" charset="0"/>
                          <a:cs typeface="Arial" panose="020B0604020202020204" pitchFamily="34" charset="0"/>
                        </a:rPr>
                        <a:t>MLT-3</a:t>
                      </a:r>
                      <a:endParaRPr lang="fr-FR" sz="2400"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w="50800" prst="hardEdge"/>
                      <a:lightRig rig="flood" dir="t"/>
                    </a:cell3D>
                    <a:solidFill>
                      <a:srgbClr val="CC66FF"/>
                    </a:solidFill>
                  </a:tcPr>
                </a:tc>
                <a:tc>
                  <a:txBody>
                    <a:bodyPr/>
                    <a:lstStyle/>
                    <a:p>
                      <a:pPr algn="ctr"/>
                      <a:r>
                        <a:rPr lang="fr-FR" sz="2400" b="1" dirty="0" smtClean="0">
                          <a:latin typeface="Arial" panose="020B0604020202020204" pitchFamily="34" charset="0"/>
                          <a:cs typeface="Arial" panose="020B0604020202020204" pitchFamily="34" charset="0"/>
                        </a:rPr>
                        <a:t>0.25</a:t>
                      </a:r>
                      <a:endParaRPr lang="fr-FR" sz="2400"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w="50800" prst="hardEdge"/>
                      <a:lightRig rig="flood" dir="t"/>
                    </a:cell3D>
                    <a:solidFill>
                      <a:srgbClr val="CC66FF"/>
                    </a:solidFill>
                  </a:tcPr>
                </a:tc>
                <a:tc>
                  <a:txBody>
                    <a:bodyPr/>
                    <a:lstStyle/>
                    <a:p>
                      <a:pPr algn="ctr"/>
                      <a:r>
                        <a:rPr lang="fr-FR" sz="2400" b="1" dirty="0" smtClean="0">
                          <a:latin typeface="Arial" panose="020B0604020202020204" pitchFamily="34" charset="0"/>
                          <a:cs typeface="Arial" panose="020B0604020202020204" pitchFamily="34" charset="0"/>
                        </a:rPr>
                        <a:t>4 = 1</a:t>
                      </a:r>
                      <a:endParaRPr lang="fr-FR" sz="2400" b="1"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w="50800" prst="hardEdge"/>
                      <a:lightRig rig="flood" dir="t"/>
                    </a:cell3D>
                    <a:solidFill>
                      <a:srgbClr val="CC66FF"/>
                    </a:solidFill>
                  </a:tcPr>
                </a:tc>
              </a:tr>
            </a:tbl>
          </a:graphicData>
        </a:graphic>
      </p:graphicFrame>
    </p:spTree>
    <p:extLst>
      <p:ext uri="{BB962C8B-B14F-4D97-AF65-F5344CB8AC3E}">
        <p14:creationId xmlns:p14="http://schemas.microsoft.com/office/powerpoint/2010/main" val="368526390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0" y="694944"/>
            <a:ext cx="7543800" cy="813817"/>
          </a:xfrm>
        </p:spPr>
        <p:txBody>
          <a:bodyPr/>
          <a:lstStyle/>
          <a:p>
            <a:pPr algn="ctr"/>
            <a:r>
              <a:rPr lang="fr-FR" b="1" dirty="0" err="1">
                <a:solidFill>
                  <a:schemeClr val="tx1"/>
                </a:solidFill>
                <a:latin typeface="Arial" panose="020B0604020202020204" pitchFamily="34" charset="0"/>
              </a:rPr>
              <a:t>Bandwidth</a:t>
            </a:r>
            <a:endParaRPr lang="fr-FR" dirty="0"/>
          </a:p>
        </p:txBody>
      </p:sp>
      <p:pic>
        <p:nvPicPr>
          <p:cNvPr id="6" name="Espace réservé du contenu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22960" y="1883664"/>
            <a:ext cx="7543800" cy="4572774"/>
          </a:xfrm>
        </p:spPr>
      </p:pic>
    </p:spTree>
    <p:extLst>
      <p:ext uri="{BB962C8B-B14F-4D97-AF65-F5344CB8AC3E}">
        <p14:creationId xmlns:p14="http://schemas.microsoft.com/office/powerpoint/2010/main" val="17764710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22959" y="814703"/>
            <a:ext cx="7543801" cy="1062446"/>
          </a:xfrm>
        </p:spPr>
        <p:txBody>
          <a:bodyPr>
            <a:normAutofit fontScale="90000"/>
          </a:bodyPr>
          <a:lstStyle/>
          <a:p>
            <a:pPr algn="ctr"/>
            <a:r>
              <a:rPr lang="en-US" b="1" dirty="0">
                <a:solidFill>
                  <a:schemeClr val="tx1"/>
                </a:solidFill>
                <a:latin typeface="Arial" panose="020B0604020202020204" pitchFamily="34" charset="0"/>
                <a:cs typeface="Arial" panose="020B0604020202020204" pitchFamily="34" charset="0"/>
              </a:rPr>
              <a:t>Layer 1: Electronics and Signaling</a:t>
            </a:r>
            <a:endParaRPr lang="fr-FR" dirty="0">
              <a:solidFill>
                <a:schemeClr val="tx1"/>
              </a:solidFill>
            </a:endParaRPr>
          </a:p>
        </p:txBody>
      </p:sp>
      <p:sp>
        <p:nvSpPr>
          <p:cNvPr id="3" name="Espace réservé du contenu 2"/>
          <p:cNvSpPr>
            <a:spLocks noGrp="1"/>
          </p:cNvSpPr>
          <p:nvPr>
            <p:ph idx="1"/>
          </p:nvPr>
        </p:nvSpPr>
        <p:spPr>
          <a:xfrm>
            <a:off x="822959" y="2185416"/>
            <a:ext cx="7543801" cy="3575304"/>
          </a:xfrm>
        </p:spPr>
        <p:txBody>
          <a:bodyPr>
            <a:normAutofit/>
          </a:bodyPr>
          <a:lstStyle/>
          <a:p>
            <a:pPr algn="just">
              <a:lnSpc>
                <a:spcPct val="100000"/>
              </a:lnSpc>
            </a:pPr>
            <a:r>
              <a:rPr lang="en-US" sz="3200" dirty="0">
                <a:solidFill>
                  <a:schemeClr val="tx1"/>
                </a:solidFill>
                <a:latin typeface="Arial" panose="020B0604020202020204" pitchFamily="34" charset="0"/>
                <a:cs typeface="Arial" panose="020B0604020202020204" pitchFamily="34" charset="0"/>
              </a:rPr>
              <a:t>As voltage rises, the electrical potential increases, which produces a higher current. As the current moves through a circuit, it faces resistance, much like a valve </a:t>
            </a:r>
            <a:r>
              <a:rPr lang="en-US" sz="3200" dirty="0" smtClean="0">
                <a:solidFill>
                  <a:schemeClr val="tx1"/>
                </a:solidFill>
                <a:latin typeface="Arial" panose="020B0604020202020204" pitchFamily="34" charset="0"/>
                <a:cs typeface="Arial" panose="020B0604020202020204" pitchFamily="34" charset="0"/>
              </a:rPr>
              <a:t>reduces </a:t>
            </a:r>
            <a:r>
              <a:rPr lang="en-US" sz="3200" dirty="0">
                <a:solidFill>
                  <a:schemeClr val="tx1"/>
                </a:solidFill>
                <a:latin typeface="Arial" panose="020B0604020202020204" pitchFamily="34" charset="0"/>
                <a:cs typeface="Arial" panose="020B0604020202020204" pitchFamily="34" charset="0"/>
              </a:rPr>
              <a:t>the flow of water. the current level depends on the </a:t>
            </a:r>
            <a:r>
              <a:rPr lang="en-US" sz="3200" dirty="0" smtClean="0">
                <a:solidFill>
                  <a:schemeClr val="tx1"/>
                </a:solidFill>
                <a:latin typeface="Arial" panose="020B0604020202020204" pitchFamily="34" charset="0"/>
                <a:cs typeface="Arial" panose="020B0604020202020204" pitchFamily="34" charset="0"/>
              </a:rPr>
              <a:t>impedance </a:t>
            </a:r>
            <a:r>
              <a:rPr lang="en-US" sz="3200" b="1" dirty="0" smtClean="0">
                <a:solidFill>
                  <a:schemeClr val="tx1"/>
                </a:solidFill>
                <a:latin typeface="Arial" panose="020B0604020202020204" pitchFamily="34" charset="0"/>
                <a:cs typeface="Arial" panose="020B0604020202020204" pitchFamily="34" charset="0"/>
              </a:rPr>
              <a:t>(</a:t>
            </a:r>
            <a:r>
              <a:rPr lang="fr-FR" sz="3200" b="1" dirty="0" err="1" smtClean="0">
                <a:solidFill>
                  <a:schemeClr val="tx1"/>
                </a:solidFill>
                <a:latin typeface="Arial" panose="020B0604020202020204" pitchFamily="34" charset="0"/>
                <a:cs typeface="Arial" panose="020B0604020202020204" pitchFamily="34" charset="0"/>
              </a:rPr>
              <a:t>resistance</a:t>
            </a:r>
            <a:r>
              <a:rPr lang="fr-FR" sz="3200" b="1" dirty="0" smtClean="0">
                <a:solidFill>
                  <a:schemeClr val="tx1"/>
                </a:solidFill>
                <a:latin typeface="Arial" panose="020B0604020202020204" pitchFamily="34" charset="0"/>
                <a:cs typeface="Arial" panose="020B0604020202020204" pitchFamily="34" charset="0"/>
              </a:rPr>
              <a:t>)</a:t>
            </a:r>
            <a:r>
              <a:rPr lang="en-US" sz="3200" b="1" dirty="0" smtClean="0">
                <a:solidFill>
                  <a:schemeClr val="tx1"/>
                </a:solidFill>
                <a:latin typeface="Arial" panose="020B0604020202020204" pitchFamily="34" charset="0"/>
                <a:cs typeface="Arial" panose="020B0604020202020204" pitchFamily="34" charset="0"/>
              </a:rPr>
              <a:t> </a:t>
            </a:r>
            <a:r>
              <a:rPr lang="en-US" sz="3200" dirty="0">
                <a:solidFill>
                  <a:schemeClr val="tx1"/>
                </a:solidFill>
                <a:latin typeface="Arial" panose="020B0604020202020204" pitchFamily="34" charset="0"/>
                <a:cs typeface="Arial" panose="020B0604020202020204" pitchFamily="34" charset="0"/>
              </a:rPr>
              <a:t>of the material.</a:t>
            </a:r>
          </a:p>
        </p:txBody>
      </p:sp>
    </p:spTree>
    <p:extLst>
      <p:ext uri="{BB962C8B-B14F-4D97-AF65-F5344CB8AC3E}">
        <p14:creationId xmlns:p14="http://schemas.microsoft.com/office/powerpoint/2010/main" val="96174985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58952" y="365759"/>
            <a:ext cx="7543800" cy="813817"/>
          </a:xfrm>
        </p:spPr>
        <p:txBody>
          <a:bodyPr>
            <a:normAutofit/>
          </a:bodyPr>
          <a:lstStyle/>
          <a:p>
            <a:pPr algn="ctr"/>
            <a:r>
              <a:rPr lang="fr-FR" b="1" dirty="0" err="1">
                <a:solidFill>
                  <a:schemeClr val="tx1"/>
                </a:solidFill>
                <a:latin typeface="Arial" panose="020B0604020202020204" pitchFamily="34" charset="0"/>
              </a:rPr>
              <a:t>Bandwidth</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485746628"/>
              </p:ext>
            </p:extLst>
          </p:nvPr>
        </p:nvGraphicFramePr>
        <p:xfrm>
          <a:off x="315468" y="1490471"/>
          <a:ext cx="8394192" cy="4280151"/>
        </p:xfrm>
        <a:graphic>
          <a:graphicData uri="http://schemas.openxmlformats.org/drawingml/2006/table">
            <a:tbl>
              <a:tblPr firstRow="1" bandRow="1">
                <a:effectLst>
                  <a:outerShdw blurRad="63500" sx="102000" sy="102000" algn="ctr" rotWithShape="0">
                    <a:prstClr val="black">
                      <a:alpha val="40000"/>
                    </a:prstClr>
                  </a:outerShdw>
                </a:effectLst>
                <a:tableStyleId>{5C22544A-7EE6-4342-B048-85BDC9FD1C3A}</a:tableStyleId>
              </a:tblPr>
              <a:tblGrid>
                <a:gridCol w="1773154"/>
                <a:gridCol w="1546117"/>
                <a:gridCol w="3298118"/>
                <a:gridCol w="1776803"/>
              </a:tblGrid>
              <a:tr h="756368">
                <a:tc>
                  <a:txBody>
                    <a:bodyPr/>
                    <a:lstStyle/>
                    <a:p>
                      <a:pPr algn="ctr"/>
                      <a:r>
                        <a:rPr lang="fr-FR" b="1" dirty="0">
                          <a:latin typeface="Arial" panose="020B0604020202020204" pitchFamily="34" charset="0"/>
                          <a:cs typeface="Arial" panose="020B0604020202020204" pitchFamily="34" charset="0"/>
                        </a:rPr>
                        <a:t>Encoding Techniques</a:t>
                      </a:r>
                    </a:p>
                  </a:txBody>
                  <a:tcPr anchor="ctr">
                    <a:cell3D prstMaterial="dkEdge">
                      <a:bevel prst="relaxedInset"/>
                      <a:lightRig rig="flood" dir="t"/>
                    </a:cell3D>
                    <a:solidFill>
                      <a:srgbClr val="7030A0"/>
                    </a:solidFill>
                  </a:tcPr>
                </a:tc>
                <a:tc>
                  <a:txBody>
                    <a:bodyPr/>
                    <a:lstStyle/>
                    <a:p>
                      <a:pPr algn="ctr"/>
                      <a:r>
                        <a:rPr lang="fr-FR" b="1" dirty="0" smtClean="0">
                          <a:latin typeface="Arial" panose="020B0604020202020204" pitchFamily="34" charset="0"/>
                          <a:cs typeface="Arial" panose="020B0604020202020204" pitchFamily="34" charset="0"/>
                        </a:rPr>
                        <a:t>Conversion Factor</a:t>
                      </a:r>
                      <a:endParaRPr lang="fr-FR" b="1" dirty="0">
                        <a:latin typeface="Arial" panose="020B0604020202020204" pitchFamily="34" charset="0"/>
                        <a:cs typeface="Arial" panose="020B0604020202020204" pitchFamily="34" charset="0"/>
                      </a:endParaRPr>
                    </a:p>
                  </a:txBody>
                  <a:tcPr anchor="ctr">
                    <a:cell3D prstMaterial="dkEdge">
                      <a:bevel prst="relaxedInset"/>
                      <a:lightRig rig="flood" dir="t"/>
                    </a:cell3D>
                    <a:solidFill>
                      <a:srgbClr val="7030A0"/>
                    </a:solidFill>
                  </a:tcPr>
                </a:tc>
                <a:tc>
                  <a:txBody>
                    <a:bodyPr/>
                    <a:lstStyle/>
                    <a:p>
                      <a:pPr algn="ctr"/>
                      <a:r>
                        <a:rPr lang="fr-FR" b="1" dirty="0" err="1" smtClean="0">
                          <a:latin typeface="Arial" panose="020B0604020202020204" pitchFamily="34" charset="0"/>
                          <a:cs typeface="Arial" panose="020B0604020202020204" pitchFamily="34" charset="0"/>
                        </a:rPr>
                        <a:t>Effect</a:t>
                      </a:r>
                      <a:r>
                        <a:rPr lang="fr-FR" b="1" dirty="0" smtClean="0">
                          <a:latin typeface="Arial" panose="020B0604020202020204" pitchFamily="34" charset="0"/>
                          <a:cs typeface="Arial" panose="020B0604020202020204" pitchFamily="34" charset="0"/>
                        </a:rPr>
                        <a:t> of Encoding</a:t>
                      </a:r>
                      <a:endParaRPr lang="fr-FR" b="1" dirty="0">
                        <a:latin typeface="Arial" panose="020B0604020202020204" pitchFamily="34" charset="0"/>
                        <a:cs typeface="Arial" panose="020B0604020202020204" pitchFamily="34" charset="0"/>
                      </a:endParaRPr>
                    </a:p>
                  </a:txBody>
                  <a:tcPr anchor="ctr">
                    <a:cell3D prstMaterial="dkEdge">
                      <a:bevel prst="relaxedInset"/>
                      <a:lightRig rig="flood" dir="t"/>
                    </a:cell3D>
                    <a:solidFill>
                      <a:srgbClr val="7030A0"/>
                    </a:solidFill>
                  </a:tcPr>
                </a:tc>
                <a:tc>
                  <a:txBody>
                    <a:bodyPr/>
                    <a:lstStyle/>
                    <a:p>
                      <a:pPr algn="ctr"/>
                      <a:r>
                        <a:rPr lang="fr-FR" b="1" dirty="0" smtClean="0">
                          <a:latin typeface="Arial" panose="020B0604020202020204" pitchFamily="34" charset="0"/>
                          <a:cs typeface="Arial" panose="020B0604020202020204" pitchFamily="34" charset="0"/>
                        </a:rPr>
                        <a:t>Mbps = MHz</a:t>
                      </a:r>
                      <a:endParaRPr lang="fr-FR" b="1" dirty="0">
                        <a:latin typeface="Arial" panose="020B0604020202020204" pitchFamily="34" charset="0"/>
                        <a:cs typeface="Arial" panose="020B0604020202020204" pitchFamily="34" charset="0"/>
                      </a:endParaRPr>
                    </a:p>
                  </a:txBody>
                  <a:tcPr anchor="ctr">
                    <a:cell3D prstMaterial="dkEdge">
                      <a:bevel prst="relaxedInset"/>
                      <a:lightRig rig="flood" dir="t"/>
                    </a:cell3D>
                    <a:solidFill>
                      <a:srgbClr val="7030A0"/>
                    </a:solidFill>
                  </a:tcPr>
                </a:tc>
              </a:tr>
              <a:tr h="506263">
                <a:tc>
                  <a:txBody>
                    <a:bodyPr/>
                    <a:lstStyle/>
                    <a:p>
                      <a:pPr algn="ctr"/>
                      <a:r>
                        <a:rPr lang="fr-FR" b="1" dirty="0" smtClean="0">
                          <a:solidFill>
                            <a:schemeClr val="tx1"/>
                          </a:solidFill>
                          <a:latin typeface="Arial" panose="020B0604020202020204" pitchFamily="34" charset="0"/>
                          <a:cs typeface="Arial" panose="020B0604020202020204" pitchFamily="34" charset="0"/>
                        </a:rPr>
                        <a:t>Manchester</a:t>
                      </a:r>
                      <a:endParaRPr lang="fr-FR" b="1" dirty="0">
                        <a:solidFill>
                          <a:schemeClr val="tx1"/>
                        </a:solidFill>
                        <a:latin typeface="Arial" panose="020B0604020202020204" pitchFamily="34" charset="0"/>
                        <a:cs typeface="Arial" panose="020B0604020202020204" pitchFamily="34" charset="0"/>
                      </a:endParaRPr>
                    </a:p>
                  </a:txBody>
                  <a:tcPr anchor="ctr">
                    <a:cell3D prstMaterial="dkEdge">
                      <a:bevel w="77470" h="12700" prst="softRound"/>
                      <a:lightRig rig="flood" dir="t"/>
                    </a:cell3D>
                    <a:solidFill>
                      <a:srgbClr val="CC66FF"/>
                    </a:solidFill>
                  </a:tcPr>
                </a:tc>
                <a:tc>
                  <a:txBody>
                    <a:bodyPr/>
                    <a:lstStyle/>
                    <a:p>
                      <a:pPr algn="ctr"/>
                      <a:r>
                        <a:rPr lang="fr-FR" b="1" dirty="0" smtClean="0">
                          <a:solidFill>
                            <a:schemeClr val="tx1"/>
                          </a:solidFill>
                          <a:latin typeface="Arial" panose="020B0604020202020204" pitchFamily="34" charset="0"/>
                          <a:cs typeface="Arial" panose="020B0604020202020204" pitchFamily="34" charset="0"/>
                        </a:rPr>
                        <a:t>1</a:t>
                      </a:r>
                      <a:endParaRPr lang="fr-FR" b="1" dirty="0">
                        <a:solidFill>
                          <a:schemeClr val="tx1"/>
                        </a:solidFill>
                        <a:latin typeface="Arial" panose="020B0604020202020204" pitchFamily="34" charset="0"/>
                        <a:cs typeface="Arial" panose="020B0604020202020204" pitchFamily="34" charset="0"/>
                      </a:endParaRPr>
                    </a:p>
                  </a:txBody>
                  <a:tcPr anchor="ctr">
                    <a:cell3D prstMaterial="dkEdge">
                      <a:bevel w="77470" h="12700" prst="softRound"/>
                      <a:lightRig rig="flood" dir="t"/>
                    </a:cell3D>
                    <a:solidFill>
                      <a:srgbClr val="CC66FF"/>
                    </a:solidFill>
                  </a:tcPr>
                </a:tc>
                <a:tc>
                  <a:txBody>
                    <a:bodyPr/>
                    <a:lstStyle/>
                    <a:p>
                      <a:pPr algn="ctr"/>
                      <a:endParaRPr lang="fr-FR" b="1" dirty="0">
                        <a:solidFill>
                          <a:schemeClr val="tx1"/>
                        </a:solidFill>
                        <a:latin typeface="Arial" panose="020B0604020202020204" pitchFamily="34" charset="0"/>
                        <a:cs typeface="Arial" panose="020B0604020202020204" pitchFamily="34" charset="0"/>
                      </a:endParaRPr>
                    </a:p>
                  </a:txBody>
                  <a:tcPr anchor="ctr">
                    <a:cell3D prstMaterial="dkEdge">
                      <a:bevel w="77470" h="12700" prst="softRound"/>
                      <a:lightRig rig="flood" dir="t"/>
                    </a:cell3D>
                    <a:solidFill>
                      <a:srgbClr val="CC66FF"/>
                    </a:solidFill>
                  </a:tcPr>
                </a:tc>
                <a:tc>
                  <a:txBody>
                    <a:bodyPr/>
                    <a:lstStyle/>
                    <a:p>
                      <a:pPr algn="ctr"/>
                      <a:r>
                        <a:rPr lang="fr-FR" b="1" dirty="0" smtClean="0">
                          <a:solidFill>
                            <a:schemeClr val="tx1"/>
                          </a:solidFill>
                          <a:latin typeface="Arial" panose="020B0604020202020204" pitchFamily="34" charset="0"/>
                          <a:cs typeface="Arial" panose="020B0604020202020204" pitchFamily="34" charset="0"/>
                        </a:rPr>
                        <a:t>100 = 100</a:t>
                      </a:r>
                      <a:endParaRPr lang="fr-FR" b="1" dirty="0">
                        <a:solidFill>
                          <a:schemeClr val="tx1"/>
                        </a:solidFill>
                        <a:latin typeface="Arial" panose="020B0604020202020204" pitchFamily="34" charset="0"/>
                        <a:cs typeface="Arial" panose="020B0604020202020204" pitchFamily="34" charset="0"/>
                      </a:endParaRPr>
                    </a:p>
                  </a:txBody>
                  <a:tcPr anchor="ctr">
                    <a:cell3D prstMaterial="dkEdge">
                      <a:bevel w="77470" h="12700" prst="softRound"/>
                      <a:lightRig rig="flood" dir="t"/>
                    </a:cell3D>
                    <a:solidFill>
                      <a:srgbClr val="CC66FF"/>
                    </a:solidFill>
                  </a:tcPr>
                </a:tc>
              </a:tr>
              <a:tr h="1076754">
                <a:tc>
                  <a:txBody>
                    <a:bodyPr/>
                    <a:lstStyle/>
                    <a:p>
                      <a:pPr algn="ctr"/>
                      <a:r>
                        <a:rPr lang="fr-FR" b="1" dirty="0" smtClean="0">
                          <a:solidFill>
                            <a:schemeClr val="tx1"/>
                          </a:solidFill>
                          <a:latin typeface="Arial" panose="020B0604020202020204" pitchFamily="34" charset="0"/>
                          <a:cs typeface="Arial" panose="020B0604020202020204" pitchFamily="34" charset="0"/>
                        </a:rPr>
                        <a:t>NRZ-I + 4B5B</a:t>
                      </a:r>
                      <a:endParaRPr lang="fr-FR" b="1" dirty="0">
                        <a:solidFill>
                          <a:schemeClr val="tx1"/>
                        </a:solidFill>
                        <a:latin typeface="Arial" panose="020B0604020202020204" pitchFamily="34" charset="0"/>
                        <a:cs typeface="Arial" panose="020B0604020202020204" pitchFamily="34" charset="0"/>
                      </a:endParaRPr>
                    </a:p>
                  </a:txBody>
                  <a:tcPr anchor="ctr">
                    <a:cell3D prstMaterial="dkEdge">
                      <a:bevel w="77470" h="12700" prst="softRound"/>
                      <a:lightRig rig="flood" dir="t"/>
                    </a:cell3D>
                    <a:solidFill>
                      <a:srgbClr val="CC66FF"/>
                    </a:solidFill>
                  </a:tcPr>
                </a:tc>
                <a:tc>
                  <a:txBody>
                    <a:bodyPr/>
                    <a:lstStyle/>
                    <a:p>
                      <a:pPr algn="ctr"/>
                      <a:r>
                        <a:rPr lang="fr-FR" b="1" dirty="0" smtClean="0">
                          <a:solidFill>
                            <a:schemeClr val="tx1"/>
                          </a:solidFill>
                          <a:latin typeface="Arial" panose="020B0604020202020204" pitchFamily="34" charset="0"/>
                          <a:cs typeface="Arial" panose="020B0604020202020204" pitchFamily="34" charset="0"/>
                        </a:rPr>
                        <a:t>0.5</a:t>
                      </a:r>
                      <a:endParaRPr lang="fr-FR" b="1" dirty="0">
                        <a:solidFill>
                          <a:schemeClr val="tx1"/>
                        </a:solidFill>
                        <a:latin typeface="Arial" panose="020B0604020202020204" pitchFamily="34" charset="0"/>
                        <a:cs typeface="Arial" panose="020B0604020202020204" pitchFamily="34" charset="0"/>
                      </a:endParaRPr>
                    </a:p>
                  </a:txBody>
                  <a:tcPr anchor="ctr">
                    <a:cell3D prstMaterial="dkEdge">
                      <a:bevel w="77470" h="12700" prst="softRound"/>
                      <a:lightRig rig="flood" dir="t"/>
                    </a:cell3D>
                    <a:solidFill>
                      <a:srgbClr val="CC66FF"/>
                    </a:solidFill>
                  </a:tcPr>
                </a:tc>
                <a:tc>
                  <a:txBody>
                    <a:bodyPr/>
                    <a:lstStyle/>
                    <a:p>
                      <a:pPr algn="ctr"/>
                      <a:r>
                        <a:rPr lang="en-US" b="1" dirty="0" smtClean="0">
                          <a:solidFill>
                            <a:schemeClr val="tx1"/>
                          </a:solidFill>
                          <a:latin typeface="Arial" panose="020B0604020202020204" pitchFamily="34" charset="0"/>
                          <a:cs typeface="Arial" panose="020B0604020202020204" pitchFamily="34" charset="0"/>
                        </a:rPr>
                        <a:t>One synchronization bit is added every 4 bits.</a:t>
                      </a:r>
                    </a:p>
                    <a:p>
                      <a:pPr algn="ctr"/>
                      <a:r>
                        <a:rPr lang="fr-FR" b="1" dirty="0" smtClean="0">
                          <a:solidFill>
                            <a:schemeClr val="tx1"/>
                          </a:solidFill>
                          <a:latin typeface="Arial" panose="020B0604020202020204" pitchFamily="34" charset="0"/>
                          <a:cs typeface="Arial" panose="020B0604020202020204" pitchFamily="34" charset="0"/>
                        </a:rPr>
                        <a:t>100 Mbps + (100/4) = 125 Mbps</a:t>
                      </a:r>
                      <a:endParaRPr lang="fr-FR" b="1" dirty="0">
                        <a:solidFill>
                          <a:schemeClr val="tx1"/>
                        </a:solidFill>
                        <a:latin typeface="Arial" panose="020B0604020202020204" pitchFamily="34" charset="0"/>
                        <a:cs typeface="Arial" panose="020B0604020202020204" pitchFamily="34" charset="0"/>
                      </a:endParaRPr>
                    </a:p>
                  </a:txBody>
                  <a:tcPr anchor="ctr">
                    <a:cell3D prstMaterial="dkEdge">
                      <a:bevel w="77470" h="12700" prst="softRound"/>
                      <a:lightRig rig="flood" dir="t"/>
                    </a:cell3D>
                    <a:solidFill>
                      <a:srgbClr val="CC66FF"/>
                    </a:solidFill>
                  </a:tcPr>
                </a:tc>
                <a:tc>
                  <a:txBody>
                    <a:bodyPr/>
                    <a:lstStyle/>
                    <a:p>
                      <a:pPr algn="ctr"/>
                      <a:r>
                        <a:rPr lang="fr-FR" b="1" dirty="0" smtClean="0">
                          <a:solidFill>
                            <a:schemeClr val="tx1"/>
                          </a:solidFill>
                          <a:latin typeface="Arial" panose="020B0604020202020204" pitchFamily="34" charset="0"/>
                          <a:cs typeface="Arial" panose="020B0604020202020204" pitchFamily="34" charset="0"/>
                        </a:rPr>
                        <a:t>125 = 62.5</a:t>
                      </a:r>
                      <a:endParaRPr lang="fr-FR" b="1" dirty="0">
                        <a:solidFill>
                          <a:schemeClr val="tx1"/>
                        </a:solidFill>
                        <a:latin typeface="Arial" panose="020B0604020202020204" pitchFamily="34" charset="0"/>
                        <a:cs typeface="Arial" panose="020B0604020202020204" pitchFamily="34" charset="0"/>
                      </a:endParaRPr>
                    </a:p>
                  </a:txBody>
                  <a:tcPr anchor="ctr">
                    <a:cell3D prstMaterial="dkEdge">
                      <a:bevel w="77470" h="12700" prst="softRound"/>
                      <a:lightRig rig="flood" dir="t"/>
                    </a:cell3D>
                    <a:solidFill>
                      <a:srgbClr val="CC66FF"/>
                    </a:solidFill>
                  </a:tcPr>
                </a:tc>
              </a:tr>
              <a:tr h="1076754">
                <a:tc>
                  <a:txBody>
                    <a:bodyPr/>
                    <a:lstStyle/>
                    <a:p>
                      <a:pPr algn="ctr"/>
                      <a:r>
                        <a:rPr lang="fr-FR" b="1" dirty="0" smtClean="0">
                          <a:solidFill>
                            <a:schemeClr val="tx1"/>
                          </a:solidFill>
                          <a:latin typeface="Arial" panose="020B0604020202020204" pitchFamily="34" charset="0"/>
                          <a:cs typeface="Arial" panose="020B0604020202020204" pitchFamily="34" charset="0"/>
                        </a:rPr>
                        <a:t>MLT-3 + 4B5B</a:t>
                      </a:r>
                      <a:endParaRPr lang="fr-FR" b="1" dirty="0">
                        <a:solidFill>
                          <a:schemeClr val="tx1"/>
                        </a:solidFill>
                        <a:latin typeface="Arial" panose="020B0604020202020204" pitchFamily="34" charset="0"/>
                        <a:cs typeface="Arial" panose="020B0604020202020204" pitchFamily="34" charset="0"/>
                      </a:endParaRPr>
                    </a:p>
                  </a:txBody>
                  <a:tcPr anchor="ctr">
                    <a:cell3D prstMaterial="dkEdge">
                      <a:bevel w="77470" h="12700" prst="softRound"/>
                      <a:lightRig rig="flood" dir="t"/>
                    </a:cell3D>
                    <a:solidFill>
                      <a:srgbClr val="CC66FF"/>
                    </a:solidFill>
                  </a:tcPr>
                </a:tc>
                <a:tc>
                  <a:txBody>
                    <a:bodyPr/>
                    <a:lstStyle/>
                    <a:p>
                      <a:pPr algn="ctr"/>
                      <a:r>
                        <a:rPr lang="fr-FR" b="1" dirty="0" smtClean="0">
                          <a:solidFill>
                            <a:schemeClr val="tx1"/>
                          </a:solidFill>
                          <a:latin typeface="Arial" panose="020B0604020202020204" pitchFamily="34" charset="0"/>
                          <a:cs typeface="Arial" panose="020B0604020202020204" pitchFamily="34" charset="0"/>
                        </a:rPr>
                        <a:t>0.25</a:t>
                      </a:r>
                      <a:endParaRPr lang="fr-FR" b="1" dirty="0">
                        <a:solidFill>
                          <a:schemeClr val="tx1"/>
                        </a:solidFill>
                        <a:latin typeface="Arial" panose="020B0604020202020204" pitchFamily="34" charset="0"/>
                        <a:cs typeface="Arial" panose="020B0604020202020204" pitchFamily="34" charset="0"/>
                      </a:endParaRPr>
                    </a:p>
                  </a:txBody>
                  <a:tcPr anchor="ctr">
                    <a:cell3D prstMaterial="dkEdge">
                      <a:bevel w="77470" h="12700" prst="softRound"/>
                      <a:lightRig rig="flood" dir="t"/>
                    </a:cell3D>
                    <a:solidFill>
                      <a:srgbClr val="CC66FF"/>
                    </a:solidFill>
                  </a:tcPr>
                </a:tc>
                <a:tc>
                  <a:txBody>
                    <a:bodyPr/>
                    <a:lstStyle/>
                    <a:p>
                      <a:pPr algn="ctr"/>
                      <a:r>
                        <a:rPr lang="en-US" b="1" dirty="0" smtClean="0">
                          <a:solidFill>
                            <a:schemeClr val="tx1"/>
                          </a:solidFill>
                          <a:latin typeface="Arial" panose="020B0604020202020204" pitchFamily="34" charset="0"/>
                          <a:cs typeface="Arial" panose="020B0604020202020204" pitchFamily="34" charset="0"/>
                        </a:rPr>
                        <a:t>One synchronization bit is added every 4 bits.</a:t>
                      </a:r>
                    </a:p>
                    <a:p>
                      <a:pPr algn="ctr"/>
                      <a:r>
                        <a:rPr lang="fr-FR" b="1" dirty="0" smtClean="0">
                          <a:solidFill>
                            <a:schemeClr val="tx1"/>
                          </a:solidFill>
                          <a:latin typeface="Arial" panose="020B0604020202020204" pitchFamily="34" charset="0"/>
                          <a:cs typeface="Arial" panose="020B0604020202020204" pitchFamily="34" charset="0"/>
                        </a:rPr>
                        <a:t>100 Mbps + (100/4) = 125 Mbps</a:t>
                      </a:r>
                      <a:endParaRPr lang="fr-FR" b="1" dirty="0">
                        <a:solidFill>
                          <a:schemeClr val="tx1"/>
                        </a:solidFill>
                        <a:latin typeface="Arial" panose="020B0604020202020204" pitchFamily="34" charset="0"/>
                        <a:cs typeface="Arial" panose="020B0604020202020204" pitchFamily="34" charset="0"/>
                      </a:endParaRPr>
                    </a:p>
                  </a:txBody>
                  <a:tcPr anchor="ctr">
                    <a:cell3D prstMaterial="dkEdge">
                      <a:bevel w="77470" h="12700" prst="softRound"/>
                      <a:lightRig rig="flood" dir="t"/>
                    </a:cell3D>
                    <a:solidFill>
                      <a:srgbClr val="CC66FF"/>
                    </a:solidFill>
                  </a:tcPr>
                </a:tc>
                <a:tc>
                  <a:txBody>
                    <a:bodyPr/>
                    <a:lstStyle/>
                    <a:p>
                      <a:pPr algn="ctr"/>
                      <a:r>
                        <a:rPr lang="fr-FR" b="1" dirty="0" smtClean="0">
                          <a:solidFill>
                            <a:schemeClr val="tx1"/>
                          </a:solidFill>
                          <a:latin typeface="Arial" panose="020B0604020202020204" pitchFamily="34" charset="0"/>
                          <a:cs typeface="Arial" panose="020B0604020202020204" pitchFamily="34" charset="0"/>
                        </a:rPr>
                        <a:t>125 = 31.25</a:t>
                      </a:r>
                      <a:endParaRPr lang="fr-FR" b="1" dirty="0">
                        <a:solidFill>
                          <a:schemeClr val="tx1"/>
                        </a:solidFill>
                        <a:latin typeface="Arial" panose="020B0604020202020204" pitchFamily="34" charset="0"/>
                        <a:cs typeface="Arial" panose="020B0604020202020204" pitchFamily="34" charset="0"/>
                      </a:endParaRPr>
                    </a:p>
                  </a:txBody>
                  <a:tcPr anchor="ctr">
                    <a:cell3D prstMaterial="dkEdge">
                      <a:bevel w="77470" h="12700" prst="softRound"/>
                      <a:lightRig rig="flood" dir="t"/>
                    </a:cell3D>
                    <a:solidFill>
                      <a:srgbClr val="CC66FF"/>
                    </a:solidFill>
                  </a:tcPr>
                </a:tc>
              </a:tr>
              <a:tr h="579790">
                <a:tc>
                  <a:txBody>
                    <a:bodyPr/>
                    <a:lstStyle/>
                    <a:p>
                      <a:pPr algn="ctr"/>
                      <a:r>
                        <a:rPr lang="fr-FR" b="1" dirty="0" smtClean="0">
                          <a:solidFill>
                            <a:schemeClr val="tx1"/>
                          </a:solidFill>
                          <a:latin typeface="Arial" panose="020B0604020202020204" pitchFamily="34" charset="0"/>
                          <a:cs typeface="Arial" panose="020B0604020202020204" pitchFamily="34" charset="0"/>
                        </a:rPr>
                        <a:t>CAP-16</a:t>
                      </a:r>
                      <a:endParaRPr lang="fr-FR" b="1" dirty="0">
                        <a:solidFill>
                          <a:schemeClr val="tx1"/>
                        </a:solidFill>
                        <a:latin typeface="Arial" panose="020B0604020202020204" pitchFamily="34" charset="0"/>
                        <a:cs typeface="Arial" panose="020B0604020202020204" pitchFamily="34" charset="0"/>
                      </a:endParaRPr>
                    </a:p>
                  </a:txBody>
                  <a:tcPr anchor="ctr">
                    <a:cell3D prstMaterial="dkEdge">
                      <a:bevel w="77470" h="12700" prst="softRound"/>
                      <a:lightRig rig="flood" dir="t"/>
                    </a:cell3D>
                    <a:solidFill>
                      <a:srgbClr val="CC66FF"/>
                    </a:solidFill>
                  </a:tcPr>
                </a:tc>
                <a:tc>
                  <a:txBody>
                    <a:bodyPr/>
                    <a:lstStyle/>
                    <a:p>
                      <a:pPr algn="ctr"/>
                      <a:endParaRPr lang="fr-FR" b="1" dirty="0">
                        <a:solidFill>
                          <a:schemeClr val="tx1"/>
                        </a:solidFill>
                        <a:latin typeface="Arial" panose="020B0604020202020204" pitchFamily="34" charset="0"/>
                        <a:cs typeface="Arial" panose="020B0604020202020204" pitchFamily="34" charset="0"/>
                      </a:endParaRPr>
                    </a:p>
                  </a:txBody>
                  <a:tcPr anchor="ctr">
                    <a:cell3D prstMaterial="dkEdge">
                      <a:bevel w="77470" h="12700" prst="softRound"/>
                      <a:lightRig rig="flood" dir="t"/>
                    </a:cell3D>
                    <a:solidFill>
                      <a:srgbClr val="CC66FF"/>
                    </a:solidFill>
                  </a:tcPr>
                </a:tc>
                <a:tc>
                  <a:txBody>
                    <a:bodyPr/>
                    <a:lstStyle/>
                    <a:p>
                      <a:pPr algn="ctr"/>
                      <a:r>
                        <a:rPr lang="fr-FR" b="1" dirty="0" err="1" smtClean="0">
                          <a:solidFill>
                            <a:schemeClr val="tx1"/>
                          </a:solidFill>
                          <a:latin typeface="Arial" panose="020B0604020202020204" pitchFamily="34" charset="0"/>
                          <a:cs typeface="Arial" panose="020B0604020202020204" pitchFamily="34" charset="0"/>
                        </a:rPr>
                        <a:t>Very</a:t>
                      </a:r>
                      <a:r>
                        <a:rPr lang="fr-FR" b="1" dirty="0" smtClean="0">
                          <a:solidFill>
                            <a:schemeClr val="tx1"/>
                          </a:solidFill>
                          <a:latin typeface="Arial" panose="020B0604020202020204" pitchFamily="34" charset="0"/>
                          <a:cs typeface="Arial" panose="020B0604020202020204" pitchFamily="34" charset="0"/>
                        </a:rPr>
                        <a:t> </a:t>
                      </a:r>
                      <a:r>
                        <a:rPr lang="fr-FR" b="1" dirty="0" err="1" smtClean="0">
                          <a:solidFill>
                            <a:schemeClr val="tx1"/>
                          </a:solidFill>
                          <a:latin typeface="Arial" panose="020B0604020202020204" pitchFamily="34" charset="0"/>
                          <a:cs typeface="Arial" panose="020B0604020202020204" pitchFamily="34" charset="0"/>
                        </a:rPr>
                        <a:t>complex</a:t>
                      </a:r>
                      <a:r>
                        <a:rPr lang="fr-FR" b="1" dirty="0" smtClean="0">
                          <a:solidFill>
                            <a:schemeClr val="tx1"/>
                          </a:solidFill>
                          <a:latin typeface="Arial" panose="020B0604020202020204" pitchFamily="34" charset="0"/>
                          <a:cs typeface="Arial" panose="020B0604020202020204" pitchFamily="34" charset="0"/>
                        </a:rPr>
                        <a:t> </a:t>
                      </a:r>
                      <a:r>
                        <a:rPr lang="fr-FR" b="1" dirty="0" err="1" smtClean="0">
                          <a:solidFill>
                            <a:schemeClr val="tx1"/>
                          </a:solidFill>
                          <a:latin typeface="Arial" panose="020B0604020202020204" pitchFamily="34" charset="0"/>
                          <a:cs typeface="Arial" panose="020B0604020202020204" pitchFamily="34" charset="0"/>
                        </a:rPr>
                        <a:t>encoding</a:t>
                      </a:r>
                      <a:r>
                        <a:rPr lang="fr-FR" b="1" dirty="0" smtClean="0">
                          <a:solidFill>
                            <a:schemeClr val="tx1"/>
                          </a:solidFill>
                          <a:latin typeface="Arial" panose="020B0604020202020204" pitchFamily="34" charset="0"/>
                          <a:cs typeface="Arial" panose="020B0604020202020204" pitchFamily="34" charset="0"/>
                        </a:rPr>
                        <a:t> technique</a:t>
                      </a:r>
                      <a:endParaRPr lang="fr-FR" b="1" dirty="0">
                        <a:solidFill>
                          <a:schemeClr val="tx1"/>
                        </a:solidFill>
                        <a:latin typeface="Arial" panose="020B0604020202020204" pitchFamily="34" charset="0"/>
                        <a:cs typeface="Arial" panose="020B0604020202020204" pitchFamily="34" charset="0"/>
                      </a:endParaRPr>
                    </a:p>
                  </a:txBody>
                  <a:tcPr anchor="ctr">
                    <a:cell3D prstMaterial="dkEdge">
                      <a:bevel w="77470" h="12700" prst="softRound"/>
                      <a:lightRig rig="flood" dir="t"/>
                    </a:cell3D>
                    <a:solidFill>
                      <a:srgbClr val="CC66FF"/>
                    </a:solidFill>
                  </a:tcPr>
                </a:tc>
                <a:tc>
                  <a:txBody>
                    <a:bodyPr/>
                    <a:lstStyle/>
                    <a:p>
                      <a:pPr algn="ctr"/>
                      <a:r>
                        <a:rPr lang="fr-FR" b="1" dirty="0" smtClean="0">
                          <a:solidFill>
                            <a:schemeClr val="tx1"/>
                          </a:solidFill>
                          <a:latin typeface="Arial" panose="020B0604020202020204" pitchFamily="34" charset="0"/>
                          <a:cs typeface="Arial" panose="020B0604020202020204" pitchFamily="34" charset="0"/>
                        </a:rPr>
                        <a:t>155 = 25.8</a:t>
                      </a:r>
                      <a:endParaRPr lang="fr-FR" b="1" dirty="0">
                        <a:solidFill>
                          <a:schemeClr val="tx1"/>
                        </a:solidFill>
                        <a:latin typeface="Arial" panose="020B0604020202020204" pitchFamily="34" charset="0"/>
                        <a:cs typeface="Arial" panose="020B0604020202020204" pitchFamily="34" charset="0"/>
                      </a:endParaRPr>
                    </a:p>
                  </a:txBody>
                  <a:tcPr anchor="ctr">
                    <a:cell3D prstMaterial="dkEdge">
                      <a:bevel w="77470" h="12700" prst="softRound"/>
                      <a:lightRig rig="flood" dir="t"/>
                    </a:cell3D>
                    <a:solidFill>
                      <a:srgbClr val="CC66FF"/>
                    </a:solidFill>
                  </a:tcPr>
                </a:tc>
              </a:tr>
            </a:tbl>
          </a:graphicData>
        </a:graphic>
      </p:graphicFrame>
      <p:sp>
        <p:nvSpPr>
          <p:cNvPr id="5" name="ZoneTexte 4"/>
          <p:cNvSpPr txBox="1"/>
          <p:nvPr/>
        </p:nvSpPr>
        <p:spPr>
          <a:xfrm>
            <a:off x="331470" y="5815585"/>
            <a:ext cx="8398764" cy="923330"/>
          </a:xfrm>
          <a:prstGeom prst="rect">
            <a:avLst/>
          </a:prstGeom>
          <a:solidFill>
            <a:srgbClr val="CC66FF"/>
          </a:solidFill>
          <a:ln>
            <a:noFill/>
          </a:ln>
          <a:effectLst>
            <a:outerShdw blurRad="63500" sx="102000" sy="102000" algn="ct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b="1" dirty="0" smtClean="0">
                <a:latin typeface="Arial" panose="020B0604020202020204" pitchFamily="34" charset="0"/>
                <a:cs typeface="Arial" panose="020B0604020202020204" pitchFamily="34" charset="0"/>
              </a:rPr>
              <a:t>Comparison		Manchester</a:t>
            </a: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 single car</a:t>
            </a:r>
          </a:p>
          <a:p>
            <a:pPr lvl="4"/>
            <a:r>
              <a:rPr lang="en-US" b="1" dirty="0" smtClean="0">
                <a:latin typeface="Arial" panose="020B0604020202020204" pitchFamily="34" charset="0"/>
                <a:cs typeface="Arial" panose="020B0604020202020204" pitchFamily="34" charset="0"/>
              </a:rPr>
              <a:t>	NRZ-I</a:t>
            </a: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 single bus</a:t>
            </a:r>
          </a:p>
          <a:p>
            <a:pPr lvl="4"/>
            <a:r>
              <a:rPr lang="en-US" b="1" dirty="0" smtClean="0">
                <a:latin typeface="Arial" panose="020B0604020202020204" pitchFamily="34" charset="0"/>
                <a:cs typeface="Arial" panose="020B0604020202020204" pitchFamily="34" charset="0"/>
              </a:rPr>
              <a:t>	MLT-3</a:t>
            </a: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 double-decker </a:t>
            </a:r>
            <a:r>
              <a:rPr lang="en-US" dirty="0" smtClean="0">
                <a:latin typeface="Arial" panose="020B0604020202020204" pitchFamily="34" charset="0"/>
                <a:cs typeface="Arial" panose="020B0604020202020204" pitchFamily="34" charset="0"/>
              </a:rPr>
              <a:t>bus</a:t>
            </a:r>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184339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59" y="630936"/>
            <a:ext cx="7543800" cy="1014985"/>
          </a:xfrm>
        </p:spPr>
        <p:txBody>
          <a:bodyPr/>
          <a:lstStyle/>
          <a:p>
            <a:pPr algn="ctr"/>
            <a:r>
              <a:rPr lang="fr-FR" b="1" dirty="0" err="1">
                <a:solidFill>
                  <a:schemeClr val="tx1"/>
                </a:solidFill>
                <a:latin typeface="Arial" panose="020B0604020202020204" pitchFamily="34" charset="0"/>
                <a:cs typeface="Arial" panose="020B0604020202020204" pitchFamily="34" charset="0"/>
              </a:rPr>
              <a:t>References</a:t>
            </a:r>
            <a:endParaRPr lang="fr-FR" dirty="0">
              <a:solidFill>
                <a:schemeClr val="tx1"/>
              </a:solidFill>
            </a:endParaRPr>
          </a:p>
        </p:txBody>
      </p:sp>
      <p:sp>
        <p:nvSpPr>
          <p:cNvPr id="4" name="Rectangle 1"/>
          <p:cNvSpPr>
            <a:spLocks noGrp="1" noChangeArrowheads="1"/>
          </p:cNvSpPr>
          <p:nvPr>
            <p:ph idx="1"/>
          </p:nvPr>
        </p:nvSpPr>
        <p:spPr bwMode="auto">
          <a:xfrm>
            <a:off x="653795" y="2344181"/>
            <a:ext cx="7882128" cy="30264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indent="-457200" algn="just">
              <a:buClr>
                <a:srgbClr val="7030A0"/>
              </a:buClr>
              <a:buFont typeface="+mj-lt"/>
              <a:buAutoNum type="arabicPeriod"/>
            </a:pPr>
            <a:r>
              <a:rPr lang="fr-FR" b="1" dirty="0" smtClean="0">
                <a:solidFill>
                  <a:schemeClr val="tx1"/>
                </a:solidFill>
                <a:latin typeface="Arial" panose="020B0604020202020204" pitchFamily="34" charset="0"/>
                <a:cs typeface="Arial" panose="020B0604020202020204" pitchFamily="34" charset="0"/>
              </a:rPr>
              <a:t>Cisco </a:t>
            </a:r>
            <a:r>
              <a:rPr lang="fr-FR" b="1" dirty="0">
                <a:solidFill>
                  <a:schemeClr val="tx1"/>
                </a:solidFill>
                <a:latin typeface="Arial" panose="020B0604020202020204" pitchFamily="34" charset="0"/>
                <a:cs typeface="Arial" panose="020B0604020202020204" pitchFamily="34" charset="0"/>
              </a:rPr>
              <a:t>Networking </a:t>
            </a:r>
            <a:r>
              <a:rPr lang="fr-FR" b="1" dirty="0" err="1" smtClean="0">
                <a:solidFill>
                  <a:schemeClr val="tx1"/>
                </a:solidFill>
                <a:latin typeface="Arial" panose="020B0604020202020204" pitchFamily="34" charset="0"/>
                <a:cs typeface="Arial" panose="020B0604020202020204" pitchFamily="34" charset="0"/>
              </a:rPr>
              <a:t>Academy</a:t>
            </a:r>
            <a:r>
              <a:rPr lang="fr-FR" b="1" dirty="0" smtClean="0">
                <a:solidFill>
                  <a:schemeClr val="tx1"/>
                </a:solidFill>
                <a:latin typeface="Arial" panose="020B0604020202020204" pitchFamily="34" charset="0"/>
                <a:cs typeface="Arial" panose="020B0604020202020204" pitchFamily="34" charset="0"/>
              </a:rPr>
              <a:t> </a:t>
            </a:r>
            <a:r>
              <a:rPr lang="fr-FR" dirty="0" smtClean="0">
                <a:solidFill>
                  <a:schemeClr val="tx1"/>
                </a:solidFill>
                <a:latin typeface="Arial" panose="020B0604020202020204" pitchFamily="34" charset="0"/>
                <a:cs typeface="Arial" panose="020B0604020202020204" pitchFamily="34" charset="0"/>
              </a:rPr>
              <a:t>Introduction </a:t>
            </a:r>
            <a:r>
              <a:rPr lang="fr-FR" dirty="0">
                <a:solidFill>
                  <a:schemeClr val="tx1"/>
                </a:solidFill>
                <a:latin typeface="Arial" panose="020B0604020202020204" pitchFamily="34" charset="0"/>
                <a:cs typeface="Arial" panose="020B0604020202020204" pitchFamily="34" charset="0"/>
              </a:rPr>
              <a:t>to Networks – </a:t>
            </a:r>
            <a:r>
              <a:rPr lang="fr-FR" dirty="0" err="1">
                <a:solidFill>
                  <a:schemeClr val="tx1"/>
                </a:solidFill>
                <a:latin typeface="Arial" panose="020B0604020202020204" pitchFamily="34" charset="0"/>
                <a:cs typeface="Arial" panose="020B0604020202020204" pitchFamily="34" charset="0"/>
              </a:rPr>
              <a:t>Physical</a:t>
            </a:r>
            <a:r>
              <a:rPr lang="fr-FR" dirty="0">
                <a:solidFill>
                  <a:schemeClr val="tx1"/>
                </a:solidFill>
                <a:latin typeface="Arial" panose="020B0604020202020204" pitchFamily="34" charset="0"/>
                <a:cs typeface="Arial" panose="020B0604020202020204" pitchFamily="34" charset="0"/>
              </a:rPr>
              <a:t> Layer concepts</a:t>
            </a:r>
          </a:p>
          <a:p>
            <a:pPr marL="457200" indent="-457200" algn="just">
              <a:buClr>
                <a:srgbClr val="7030A0"/>
              </a:buClr>
              <a:buFont typeface="+mj-lt"/>
              <a:buAutoNum type="arabicPeriod"/>
            </a:pPr>
            <a:r>
              <a:rPr lang="fr-FR" b="1" dirty="0" err="1">
                <a:solidFill>
                  <a:schemeClr val="tx1"/>
                </a:solidFill>
                <a:latin typeface="Arial" panose="020B0604020202020204" pitchFamily="34" charset="0"/>
                <a:cs typeface="Arial" panose="020B0604020202020204" pitchFamily="34" charset="0"/>
              </a:rPr>
              <a:t>Behrouz</a:t>
            </a:r>
            <a:r>
              <a:rPr lang="fr-FR" b="1" dirty="0">
                <a:solidFill>
                  <a:schemeClr val="tx1"/>
                </a:solidFill>
                <a:latin typeface="Arial" panose="020B0604020202020204" pitchFamily="34" charset="0"/>
                <a:cs typeface="Arial" panose="020B0604020202020204" pitchFamily="34" charset="0"/>
              </a:rPr>
              <a:t> A. </a:t>
            </a:r>
            <a:r>
              <a:rPr lang="fr-FR" b="1" dirty="0" err="1" smtClean="0">
                <a:solidFill>
                  <a:schemeClr val="tx1"/>
                </a:solidFill>
                <a:latin typeface="Arial" panose="020B0604020202020204" pitchFamily="34" charset="0"/>
                <a:cs typeface="Arial" panose="020B0604020202020204" pitchFamily="34" charset="0"/>
              </a:rPr>
              <a:t>Forouzan</a:t>
            </a:r>
            <a:r>
              <a:rPr lang="fr-FR" b="1" dirty="0" smtClean="0">
                <a:solidFill>
                  <a:schemeClr val="tx1"/>
                </a:solidFill>
                <a:latin typeface="Arial" panose="020B0604020202020204" pitchFamily="34" charset="0"/>
                <a:cs typeface="Arial" panose="020B0604020202020204" pitchFamily="34" charset="0"/>
              </a:rPr>
              <a:t> </a:t>
            </a:r>
            <a:r>
              <a:rPr lang="fr-FR" dirty="0" smtClean="0">
                <a:solidFill>
                  <a:schemeClr val="tx1"/>
                </a:solidFill>
                <a:latin typeface="Arial" panose="020B0604020202020204" pitchFamily="34" charset="0"/>
                <a:cs typeface="Arial" panose="020B0604020202020204" pitchFamily="34" charset="0"/>
              </a:rPr>
              <a:t>Data </a:t>
            </a:r>
            <a:r>
              <a:rPr lang="fr-FR" dirty="0">
                <a:solidFill>
                  <a:schemeClr val="tx1"/>
                </a:solidFill>
                <a:latin typeface="Arial" panose="020B0604020202020204" pitchFamily="34" charset="0"/>
                <a:cs typeface="Arial" panose="020B0604020202020204" pitchFamily="34" charset="0"/>
              </a:rPr>
              <a:t>Communications and Networking</a:t>
            </a:r>
          </a:p>
          <a:p>
            <a:pPr marL="457200" indent="-457200" algn="just">
              <a:buClr>
                <a:srgbClr val="7030A0"/>
              </a:buClr>
              <a:buFont typeface="+mj-lt"/>
              <a:buAutoNum type="arabicPeriod"/>
            </a:pPr>
            <a:r>
              <a:rPr lang="fr-FR" b="1" dirty="0">
                <a:solidFill>
                  <a:schemeClr val="tx1"/>
                </a:solidFill>
                <a:latin typeface="Arial" panose="020B0604020202020204" pitchFamily="34" charset="0"/>
                <a:cs typeface="Arial" panose="020B0604020202020204" pitchFamily="34" charset="0"/>
              </a:rPr>
              <a:t>Andrew S. </a:t>
            </a:r>
            <a:r>
              <a:rPr lang="fr-FR" b="1" dirty="0" err="1" smtClean="0">
                <a:solidFill>
                  <a:schemeClr val="tx1"/>
                </a:solidFill>
                <a:latin typeface="Arial" panose="020B0604020202020204" pitchFamily="34" charset="0"/>
                <a:cs typeface="Arial" panose="020B0604020202020204" pitchFamily="34" charset="0"/>
              </a:rPr>
              <a:t>Tanenbaum</a:t>
            </a:r>
            <a:r>
              <a:rPr lang="fr-FR" b="1" dirty="0" smtClean="0">
                <a:solidFill>
                  <a:schemeClr val="tx1"/>
                </a:solidFill>
                <a:latin typeface="Arial" panose="020B0604020202020204" pitchFamily="34" charset="0"/>
                <a:cs typeface="Arial" panose="020B0604020202020204" pitchFamily="34" charset="0"/>
              </a:rPr>
              <a:t> </a:t>
            </a:r>
            <a:r>
              <a:rPr lang="fr-FR" dirty="0" smtClean="0">
                <a:solidFill>
                  <a:schemeClr val="tx1"/>
                </a:solidFill>
                <a:latin typeface="Arial" panose="020B0604020202020204" pitchFamily="34" charset="0"/>
                <a:cs typeface="Arial" panose="020B0604020202020204" pitchFamily="34" charset="0"/>
              </a:rPr>
              <a:t>Computer </a:t>
            </a:r>
            <a:r>
              <a:rPr lang="fr-FR" dirty="0">
                <a:solidFill>
                  <a:schemeClr val="tx1"/>
                </a:solidFill>
                <a:latin typeface="Arial" panose="020B0604020202020204" pitchFamily="34" charset="0"/>
                <a:cs typeface="Arial" panose="020B0604020202020204" pitchFamily="34" charset="0"/>
              </a:rPr>
              <a:t>Networks</a:t>
            </a:r>
          </a:p>
          <a:p>
            <a:pPr marL="457200" indent="-457200" algn="just">
              <a:buClr>
                <a:srgbClr val="7030A0"/>
              </a:buClr>
              <a:buFont typeface="+mj-lt"/>
              <a:buAutoNum type="arabicPeriod"/>
            </a:pPr>
            <a:r>
              <a:rPr lang="fr-FR" b="1" dirty="0">
                <a:solidFill>
                  <a:schemeClr val="tx1"/>
                </a:solidFill>
                <a:latin typeface="Arial" panose="020B0604020202020204" pitchFamily="34" charset="0"/>
                <a:cs typeface="Arial" panose="020B0604020202020204" pitchFamily="34" charset="0"/>
              </a:rPr>
              <a:t>IEEE </a:t>
            </a:r>
            <a:r>
              <a:rPr lang="fr-FR" b="1" dirty="0" smtClean="0">
                <a:solidFill>
                  <a:schemeClr val="tx1"/>
                </a:solidFill>
                <a:latin typeface="Arial" panose="020B0604020202020204" pitchFamily="34" charset="0"/>
                <a:cs typeface="Arial" panose="020B0604020202020204" pitchFamily="34" charset="0"/>
              </a:rPr>
              <a:t>Standards </a:t>
            </a:r>
            <a:r>
              <a:rPr lang="fr-FR" dirty="0" smtClean="0">
                <a:solidFill>
                  <a:schemeClr val="tx1"/>
                </a:solidFill>
                <a:latin typeface="Arial" panose="020B0604020202020204" pitchFamily="34" charset="0"/>
                <a:cs typeface="Arial" panose="020B0604020202020204" pitchFamily="34" charset="0"/>
              </a:rPr>
              <a:t>IEEE </a:t>
            </a:r>
            <a:r>
              <a:rPr lang="fr-FR" dirty="0">
                <a:solidFill>
                  <a:schemeClr val="tx1"/>
                </a:solidFill>
                <a:latin typeface="Arial" panose="020B0604020202020204" pitchFamily="34" charset="0"/>
                <a:cs typeface="Arial" panose="020B0604020202020204" pitchFamily="34" charset="0"/>
              </a:rPr>
              <a:t>802.3 (Ethernet</a:t>
            </a:r>
            <a:r>
              <a:rPr lang="fr-FR" dirty="0" smtClean="0">
                <a:solidFill>
                  <a:schemeClr val="tx1"/>
                </a:solidFill>
                <a:latin typeface="Arial" panose="020B0604020202020204" pitchFamily="34" charset="0"/>
                <a:cs typeface="Arial" panose="020B0604020202020204" pitchFamily="34" charset="0"/>
              </a:rPr>
              <a:t>), IEEE </a:t>
            </a:r>
            <a:r>
              <a:rPr lang="fr-FR" dirty="0">
                <a:solidFill>
                  <a:schemeClr val="tx1"/>
                </a:solidFill>
                <a:latin typeface="Arial" panose="020B0604020202020204" pitchFamily="34" charset="0"/>
                <a:cs typeface="Arial" panose="020B0604020202020204" pitchFamily="34" charset="0"/>
              </a:rPr>
              <a:t>802.5 (</a:t>
            </a:r>
            <a:r>
              <a:rPr lang="fr-FR" dirty="0" err="1">
                <a:solidFill>
                  <a:schemeClr val="tx1"/>
                </a:solidFill>
                <a:latin typeface="Arial" panose="020B0604020202020204" pitchFamily="34" charset="0"/>
                <a:cs typeface="Arial" panose="020B0604020202020204" pitchFamily="34" charset="0"/>
              </a:rPr>
              <a:t>Token</a:t>
            </a:r>
            <a:r>
              <a:rPr lang="fr-FR" dirty="0">
                <a:solidFill>
                  <a:schemeClr val="tx1"/>
                </a:solidFill>
                <a:latin typeface="Arial" panose="020B0604020202020204" pitchFamily="34" charset="0"/>
                <a:cs typeface="Arial" panose="020B0604020202020204" pitchFamily="34" charset="0"/>
              </a:rPr>
              <a:t> Ring – </a:t>
            </a:r>
            <a:r>
              <a:rPr lang="fr-FR" dirty="0" err="1">
                <a:solidFill>
                  <a:schemeClr val="tx1"/>
                </a:solidFill>
                <a:latin typeface="Arial" panose="020B0604020202020204" pitchFamily="34" charset="0"/>
                <a:cs typeface="Arial" panose="020B0604020202020204" pitchFamily="34" charset="0"/>
              </a:rPr>
              <a:t>historical</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reference</a:t>
            </a:r>
            <a:r>
              <a:rPr lang="fr-FR" dirty="0">
                <a:solidFill>
                  <a:schemeClr val="tx1"/>
                </a:solidFill>
                <a:latin typeface="Arial" panose="020B0604020202020204" pitchFamily="34" charset="0"/>
                <a:cs typeface="Arial" panose="020B0604020202020204" pitchFamily="34" charset="0"/>
              </a:rPr>
              <a:t>)</a:t>
            </a:r>
          </a:p>
          <a:p>
            <a:pPr marL="457200" indent="-457200" algn="just">
              <a:buClr>
                <a:srgbClr val="7030A0"/>
              </a:buClr>
              <a:buFont typeface="+mj-lt"/>
              <a:buAutoNum type="arabicPeriod"/>
            </a:pPr>
            <a:r>
              <a:rPr lang="fr-FR" b="1" dirty="0">
                <a:solidFill>
                  <a:schemeClr val="tx1"/>
                </a:solidFill>
                <a:latin typeface="Arial" panose="020B0604020202020204" pitchFamily="34" charset="0"/>
                <a:cs typeface="Arial" panose="020B0604020202020204" pitchFamily="34" charset="0"/>
              </a:rPr>
              <a:t>Course </a:t>
            </a:r>
            <a:r>
              <a:rPr lang="fr-FR" b="1" dirty="0" err="1">
                <a:solidFill>
                  <a:schemeClr val="tx1"/>
                </a:solidFill>
                <a:latin typeface="Arial" panose="020B0604020202020204" pitchFamily="34" charset="0"/>
                <a:cs typeface="Arial" panose="020B0604020202020204" pitchFamily="34" charset="0"/>
              </a:rPr>
              <a:t>Slides</a:t>
            </a:r>
            <a:r>
              <a:rPr lang="fr-FR" b="1" dirty="0">
                <a:solidFill>
                  <a:schemeClr val="tx1"/>
                </a:solidFill>
                <a:latin typeface="Arial" panose="020B0604020202020204" pitchFamily="34" charset="0"/>
                <a:cs typeface="Arial" panose="020B0604020202020204" pitchFamily="34" charset="0"/>
              </a:rPr>
              <a:t> and </a:t>
            </a:r>
            <a:r>
              <a:rPr lang="fr-FR" b="1" dirty="0" err="1">
                <a:solidFill>
                  <a:schemeClr val="tx1"/>
                </a:solidFill>
                <a:latin typeface="Arial" panose="020B0604020202020204" pitchFamily="34" charset="0"/>
                <a:cs typeface="Arial" panose="020B0604020202020204" pitchFamily="34" charset="0"/>
              </a:rPr>
              <a:t>Instructor</a:t>
            </a:r>
            <a:r>
              <a:rPr lang="fr-FR" b="1" dirty="0">
                <a:solidFill>
                  <a:schemeClr val="tx1"/>
                </a:solidFill>
                <a:latin typeface="Arial" panose="020B0604020202020204" pitchFamily="34" charset="0"/>
                <a:cs typeface="Arial" panose="020B0604020202020204" pitchFamily="34" charset="0"/>
              </a:rPr>
              <a:t> </a:t>
            </a:r>
            <a:r>
              <a:rPr lang="fr-FR" b="1" dirty="0" err="1" smtClean="0">
                <a:solidFill>
                  <a:schemeClr val="tx1"/>
                </a:solidFill>
                <a:latin typeface="Arial" panose="020B0604020202020204" pitchFamily="34" charset="0"/>
                <a:cs typeface="Arial" panose="020B0604020202020204" pitchFamily="34" charset="0"/>
              </a:rPr>
              <a:t>Materials</a:t>
            </a:r>
            <a:r>
              <a:rPr lang="fr-FR" b="1" dirty="0" smtClean="0">
                <a:solidFill>
                  <a:schemeClr val="tx1"/>
                </a:solidFill>
                <a:latin typeface="Arial" panose="020B0604020202020204" pitchFamily="34" charset="0"/>
                <a:cs typeface="Arial" panose="020B0604020202020204" pitchFamily="34" charset="0"/>
              </a:rPr>
              <a:t> </a:t>
            </a:r>
            <a:r>
              <a:rPr lang="fr-FR" dirty="0" smtClean="0">
                <a:solidFill>
                  <a:schemeClr val="tx1"/>
                </a:solidFill>
                <a:latin typeface="Arial" panose="020B0604020202020204" pitchFamily="34" charset="0"/>
                <a:cs typeface="Arial" panose="020B0604020202020204" pitchFamily="34" charset="0"/>
              </a:rPr>
              <a:t>Layer1: </a:t>
            </a:r>
            <a:r>
              <a:rPr lang="fr-FR" dirty="0" err="1" smtClean="0">
                <a:solidFill>
                  <a:schemeClr val="tx1"/>
                </a:solidFill>
                <a:latin typeface="Arial" panose="020B0604020202020204" pitchFamily="34" charset="0"/>
                <a:cs typeface="Arial" panose="020B0604020202020204" pitchFamily="34" charset="0"/>
              </a:rPr>
              <a:t>Electronics</a:t>
            </a:r>
            <a:r>
              <a:rPr lang="fr-FR" dirty="0" smtClean="0">
                <a:solidFill>
                  <a:schemeClr val="tx1"/>
                </a:solidFill>
                <a:latin typeface="Arial" panose="020B0604020202020204" pitchFamily="34" charset="0"/>
                <a:cs typeface="Arial" panose="020B0604020202020204" pitchFamily="34" charset="0"/>
              </a:rPr>
              <a:t> </a:t>
            </a:r>
            <a:r>
              <a:rPr lang="fr-FR" dirty="0">
                <a:solidFill>
                  <a:schemeClr val="tx1"/>
                </a:solidFill>
                <a:latin typeface="Arial" panose="020B0604020202020204" pitchFamily="34" charset="0"/>
                <a:cs typeface="Arial" panose="020B0604020202020204" pitchFamily="34" charset="0"/>
              </a:rPr>
              <a:t>and </a:t>
            </a:r>
            <a:r>
              <a:rPr lang="fr-FR" dirty="0" err="1" smtClean="0">
                <a:solidFill>
                  <a:schemeClr val="tx1"/>
                </a:solidFill>
                <a:latin typeface="Arial" panose="020B0604020202020204" pitchFamily="34" charset="0"/>
                <a:cs typeface="Arial" panose="020B0604020202020204" pitchFamily="34" charset="0"/>
              </a:rPr>
              <a:t>Signaling</a:t>
            </a:r>
            <a:endParaRPr lang="fr-FR"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48254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41248" y="512064"/>
            <a:ext cx="7516368" cy="785368"/>
          </a:xfrm>
        </p:spPr>
        <p:txBody>
          <a:bodyPr>
            <a:normAutofit/>
          </a:bodyPr>
          <a:lstStyle/>
          <a:p>
            <a:pPr algn="ctr"/>
            <a:r>
              <a:rPr lang="en-US" sz="3600" b="1" dirty="0">
                <a:solidFill>
                  <a:schemeClr val="tx1"/>
                </a:solidFill>
                <a:latin typeface="Arial" panose="020B0604020202020204" pitchFamily="34" charset="0"/>
                <a:cs typeface="Arial" panose="020B0604020202020204" pitchFamily="34" charset="0"/>
              </a:rPr>
              <a:t>Layer 1: Electronics and Signaling</a:t>
            </a:r>
            <a:endParaRPr lang="fr-FR" sz="36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41248" y="1626616"/>
            <a:ext cx="7516368" cy="4461499"/>
          </a:xfrm>
        </p:spPr>
        <p:txBody>
          <a:bodyPr>
            <a:noAutofit/>
          </a:bodyPr>
          <a:lstStyle/>
          <a:p>
            <a:pPr algn="just">
              <a:lnSpc>
                <a:spcPct val="120000"/>
              </a:lnSpc>
              <a:spcAft>
                <a:spcPts val="600"/>
              </a:spcAft>
            </a:pPr>
            <a:r>
              <a:rPr lang="en-US" sz="2400" dirty="0">
                <a:solidFill>
                  <a:schemeClr val="tx1"/>
                </a:solidFill>
                <a:latin typeface="Arial" panose="020B0604020202020204" pitchFamily="34" charset="0"/>
                <a:cs typeface="Arial" panose="020B0604020202020204" pitchFamily="34" charset="0"/>
              </a:rPr>
              <a:t>In any </a:t>
            </a:r>
            <a:r>
              <a:rPr lang="en-US" sz="2400" b="1" dirty="0">
                <a:solidFill>
                  <a:schemeClr val="tx1"/>
                </a:solidFill>
                <a:latin typeface="Arial" panose="020B0604020202020204" pitchFamily="34" charset="0"/>
                <a:cs typeface="Arial" panose="020B0604020202020204" pitchFamily="34" charset="0"/>
              </a:rPr>
              <a:t>AC</a:t>
            </a:r>
            <a:r>
              <a:rPr lang="en-US" sz="2400" dirty="0">
                <a:solidFill>
                  <a:schemeClr val="tx1"/>
                </a:solidFill>
                <a:latin typeface="Arial" panose="020B0604020202020204" pitchFamily="34" charset="0"/>
                <a:cs typeface="Arial" panose="020B0604020202020204" pitchFamily="34" charset="0"/>
              </a:rPr>
              <a:t> or </a:t>
            </a:r>
            <a:r>
              <a:rPr lang="en-US" sz="2400" b="1" dirty="0">
                <a:solidFill>
                  <a:schemeClr val="tx1"/>
                </a:solidFill>
                <a:latin typeface="Arial" panose="020B0604020202020204" pitchFamily="34" charset="0"/>
                <a:cs typeface="Arial" panose="020B0604020202020204" pitchFamily="34" charset="0"/>
              </a:rPr>
              <a:t>DC</a:t>
            </a:r>
            <a:r>
              <a:rPr lang="en-US" sz="2400" dirty="0">
                <a:solidFill>
                  <a:schemeClr val="tx1"/>
                </a:solidFill>
                <a:latin typeface="Arial" panose="020B0604020202020204" pitchFamily="34" charset="0"/>
                <a:cs typeface="Arial" panose="020B0604020202020204" pitchFamily="34" charset="0"/>
              </a:rPr>
              <a:t> electrical circuit, electrons travel from a negatively charged source toward a positively charged source. Electrical current generally flows along the path with the least resistance. Metals such as copper, which present low resistance, are commonly used as conductors. Materials like glass, rubber, and plastic, however, offer high resistance and act as insulators. These materials are used to cover conductors in order to prevent electric shock, short circuits, and fire hazards.</a:t>
            </a:r>
            <a:endParaRPr lang="fr-F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10076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763651" y="897508"/>
            <a:ext cx="7827518" cy="975360"/>
          </a:xfrm>
        </p:spPr>
        <p:txBody>
          <a:bodyPr>
            <a:normAutofit fontScale="90000"/>
          </a:bodyPr>
          <a:lstStyle/>
          <a:p>
            <a:pPr algn="ctr"/>
            <a:r>
              <a:rPr lang="en-US" sz="4400" b="1" dirty="0">
                <a:solidFill>
                  <a:schemeClr val="tx1"/>
                </a:solidFill>
                <a:latin typeface="Arial" panose="020B0604020202020204" pitchFamily="34" charset="0"/>
                <a:cs typeface="Arial" panose="020B0604020202020204" pitchFamily="34" charset="0"/>
              </a:rPr>
              <a:t>Layer 1: Electronics and Signaling</a:t>
            </a:r>
            <a:endParaRPr lang="fr-FR" sz="4400" b="1" dirty="0">
              <a:solidFill>
                <a:schemeClr val="tx1"/>
              </a:solidFill>
              <a:latin typeface="Arial" panose="020B0604020202020204" pitchFamily="34" charset="0"/>
              <a:cs typeface="Arial" panose="020B0604020202020204" pitchFamily="34" charset="0"/>
            </a:endParaRPr>
          </a:p>
        </p:txBody>
      </p:sp>
      <p:sp>
        <p:nvSpPr>
          <p:cNvPr id="6" name="Rectangle 3"/>
          <p:cNvSpPr txBox="1">
            <a:spLocks noChangeArrowheads="1"/>
          </p:cNvSpPr>
          <p:nvPr/>
        </p:nvSpPr>
        <p:spPr>
          <a:xfrm>
            <a:off x="905256" y="2578139"/>
            <a:ext cx="7544308" cy="658837"/>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ctr">
              <a:buFontTx/>
              <a:buNone/>
            </a:pPr>
            <a:r>
              <a:rPr lang="fr-FR" sz="3200" dirty="0">
                <a:solidFill>
                  <a:schemeClr val="tx1"/>
                </a:solidFill>
                <a:latin typeface="Arial" panose="020B0604020202020204" pitchFamily="34" charset="0"/>
                <a:cs typeface="Arial" panose="020B0604020202020204" pitchFamily="34" charset="0"/>
              </a:rPr>
              <a:t>Main </a:t>
            </a:r>
            <a:r>
              <a:rPr lang="fr-FR" sz="3200" dirty="0" err="1">
                <a:solidFill>
                  <a:schemeClr val="tx1"/>
                </a:solidFill>
                <a:latin typeface="Arial" panose="020B0604020202020204" pitchFamily="34" charset="0"/>
                <a:cs typeface="Arial" panose="020B0604020202020204" pitchFamily="34" charset="0"/>
              </a:rPr>
              <a:t>purpose</a:t>
            </a:r>
            <a:r>
              <a:rPr lang="fr-FR" sz="3200" dirty="0">
                <a:solidFill>
                  <a:schemeClr val="tx1"/>
                </a:solidFill>
                <a:latin typeface="Arial" panose="020B0604020202020204" pitchFamily="34" charset="0"/>
                <a:cs typeface="Arial" panose="020B0604020202020204" pitchFamily="34" charset="0"/>
              </a:rPr>
              <a:t> of </a:t>
            </a:r>
            <a:r>
              <a:rPr lang="fr-FR" sz="3200" dirty="0" err="1">
                <a:solidFill>
                  <a:schemeClr val="tx1"/>
                </a:solidFill>
                <a:latin typeface="Arial" panose="020B0604020202020204" pitchFamily="34" charset="0"/>
                <a:cs typeface="Arial" panose="020B0604020202020204" pitchFamily="34" charset="0"/>
              </a:rPr>
              <a:t>grounding</a:t>
            </a:r>
            <a:r>
              <a:rPr lang="fr-FR" sz="3200" dirty="0">
                <a:solidFill>
                  <a:schemeClr val="tx1"/>
                </a:solidFill>
                <a:latin typeface="Arial" panose="020B0604020202020204" pitchFamily="34" charset="0"/>
                <a:cs typeface="Arial" panose="020B0604020202020204" pitchFamily="34" charset="0"/>
              </a:rPr>
              <a:t>?</a:t>
            </a:r>
          </a:p>
        </p:txBody>
      </p:sp>
      <p:sp>
        <p:nvSpPr>
          <p:cNvPr id="7" name="Text Box 5"/>
          <p:cNvSpPr txBox="1">
            <a:spLocks noChangeArrowheads="1"/>
          </p:cNvSpPr>
          <p:nvPr/>
        </p:nvSpPr>
        <p:spPr bwMode="auto">
          <a:xfrm>
            <a:off x="905256" y="3393433"/>
            <a:ext cx="7544308"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20000"/>
              </a:spcBef>
            </a:pPr>
            <a:r>
              <a:rPr lang="en-US" sz="3200" dirty="0">
                <a:latin typeface="Arial" panose="020B0604020202020204" pitchFamily="34" charset="0"/>
                <a:cs typeface="Arial" panose="020B0604020202020204" pitchFamily="34" charset="0"/>
              </a:rPr>
              <a:t>To prevent dangerous voltage levels from developing as a result of an internal wiring fault.</a:t>
            </a:r>
            <a:endParaRPr lang="fr-F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5598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decel="50000" fill="hold">
                                          <p:stCondLst>
                                            <p:cond delay="0"/>
                                          </p:stCondLst>
                                        </p:cTn>
                                        <p:tgtEl>
                                          <p:spTgt spid="6">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6">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6">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6">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6">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6">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6">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6">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500" decel="50000" fill="hold">
                                          <p:stCondLst>
                                            <p:cond delay="0"/>
                                          </p:stCondLst>
                                        </p:cTn>
                                        <p:tgtEl>
                                          <p:spTgt spid="7"/>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7"/>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7"/>
                                        </p:tgtEl>
                                        <p:attrNameLst>
                                          <p:attrName>ppt_w</p:attrName>
                                        </p:attrNameLst>
                                      </p:cBhvr>
                                      <p:tavLst>
                                        <p:tav tm="0">
                                          <p:val>
                                            <p:strVal val="#ppt_w*.05"/>
                                          </p:val>
                                        </p:tav>
                                        <p:tav tm="100000">
                                          <p:val>
                                            <p:strVal val="#ppt_w"/>
                                          </p:val>
                                        </p:tav>
                                      </p:tavLst>
                                    </p:anim>
                                    <p:anim calcmode="lin" valueType="num">
                                      <p:cBhvr>
                                        <p:cTn id="22" dur="1000" fill="hold"/>
                                        <p:tgtEl>
                                          <p:spTgt spid="7"/>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7"/>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7"/>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7"/>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68680" y="777240"/>
            <a:ext cx="7452360" cy="1252728"/>
          </a:xfrm>
        </p:spPr>
        <p:txBody>
          <a:bodyPr>
            <a:normAutofit/>
          </a:bodyPr>
          <a:lstStyle/>
          <a:p>
            <a:pPr algn="ctr"/>
            <a:r>
              <a:rPr lang="en-US" sz="4400" b="1" dirty="0">
                <a:solidFill>
                  <a:schemeClr val="tx1"/>
                </a:solidFill>
                <a:latin typeface="Arial" panose="020B0604020202020204" pitchFamily="34" charset="0"/>
                <a:cs typeface="Arial" panose="020B0604020202020204" pitchFamily="34" charset="0"/>
              </a:rPr>
              <a:t>Layer 1: Electronics and Signaling</a:t>
            </a:r>
            <a:endParaRPr lang="fr-FR" sz="4400" b="1" dirty="0">
              <a:solidFill>
                <a:schemeClr val="tx1"/>
              </a:solidFill>
              <a:latin typeface="Arial" panose="020B0604020202020204" pitchFamily="34" charset="0"/>
              <a:cs typeface="Arial" panose="020B0604020202020204" pitchFamily="34" charset="0"/>
            </a:endParaRPr>
          </a:p>
        </p:txBody>
      </p:sp>
      <p:sp>
        <p:nvSpPr>
          <p:cNvPr id="3" name="ZoneTexte 2"/>
          <p:cNvSpPr txBox="1"/>
          <p:nvPr/>
        </p:nvSpPr>
        <p:spPr>
          <a:xfrm>
            <a:off x="868680" y="2596896"/>
            <a:ext cx="7452360" cy="2554545"/>
          </a:xfrm>
          <a:prstGeom prst="rect">
            <a:avLst/>
          </a:prstGeom>
          <a:noFill/>
        </p:spPr>
        <p:txBody>
          <a:bodyPr wrap="square" rtlCol="0">
            <a:spAutoFit/>
          </a:bodyPr>
          <a:lstStyle/>
          <a:p>
            <a:pPr algn="just"/>
            <a:r>
              <a:rPr lang="en-US" sz="3200" dirty="0">
                <a:latin typeface="Arial" panose="020B0604020202020204" pitchFamily="34" charset="0"/>
                <a:cs typeface="Arial" panose="020B0604020202020204" pitchFamily="34" charset="0"/>
              </a:rPr>
              <a:t>A signal can be defined as a specific electrical voltage, a sequence of light pulses, or a modulated electromagnetic </a:t>
            </a:r>
            <a:r>
              <a:rPr lang="en-US" sz="3200" dirty="0" smtClean="0">
                <a:latin typeface="Arial" panose="020B0604020202020204" pitchFamily="34" charset="0"/>
                <a:cs typeface="Arial" panose="020B0604020202020204" pitchFamily="34" charset="0"/>
              </a:rPr>
              <a:t>wave. These </a:t>
            </a:r>
            <a:r>
              <a:rPr lang="en-US" sz="3200" dirty="0">
                <a:latin typeface="Arial" panose="020B0604020202020204" pitchFamily="34" charset="0"/>
                <a:cs typeface="Arial" panose="020B0604020202020204" pitchFamily="34" charset="0"/>
              </a:rPr>
              <a:t>forms are all able to transport network data.</a:t>
            </a:r>
            <a:endParaRPr lang="fr-F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49027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722377" y="731520"/>
            <a:ext cx="7827264" cy="1277907"/>
          </a:xfrm>
        </p:spPr>
        <p:txBody>
          <a:bodyPr>
            <a:noAutofit/>
          </a:bodyPr>
          <a:lstStyle/>
          <a:p>
            <a:pPr algn="ctr"/>
            <a:r>
              <a:rPr lang="en-US" sz="4400" b="1" dirty="0">
                <a:solidFill>
                  <a:schemeClr val="tx1"/>
                </a:solidFill>
                <a:latin typeface="Arial" panose="020B0604020202020204" pitchFamily="34" charset="0"/>
                <a:cs typeface="Arial" panose="020B0604020202020204" pitchFamily="34" charset="0"/>
              </a:rPr>
              <a:t>Layer 1: Electronics and Signaling</a:t>
            </a:r>
            <a:endParaRPr lang="fr-FR" sz="4400" dirty="0">
              <a:solidFill>
                <a:schemeClr val="tx1"/>
              </a:solidFill>
              <a:latin typeface="Arial" panose="020B0604020202020204" pitchFamily="34" charset="0"/>
              <a:cs typeface="Arial" panose="020B0604020202020204" pitchFamily="34" charset="0"/>
            </a:endParaRPr>
          </a:p>
        </p:txBody>
      </p:sp>
      <p:sp>
        <p:nvSpPr>
          <p:cNvPr id="4" name="Rectangle 3"/>
          <p:cNvSpPr txBox="1">
            <a:spLocks noChangeArrowheads="1"/>
          </p:cNvSpPr>
          <p:nvPr/>
        </p:nvSpPr>
        <p:spPr>
          <a:xfrm>
            <a:off x="722377" y="2716785"/>
            <a:ext cx="7626095" cy="2897632"/>
          </a:xfrm>
          <a:prstGeom prst="rect">
            <a:avLst/>
          </a:prstGeom>
        </p:spPr>
        <p:txBody>
          <a:bodyPr vert="horz" lIns="0" tIns="45720" rIns="0" bIns="45720" rtlCol="0">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lnSpc>
                <a:spcPct val="100000"/>
              </a:lnSpc>
              <a:buFontTx/>
              <a:buNone/>
            </a:pPr>
            <a:r>
              <a:rPr lang="en-US" sz="2800" dirty="0">
                <a:solidFill>
                  <a:schemeClr val="tx1"/>
                </a:solidFill>
                <a:latin typeface="Arial" panose="020B0604020202020204" pitchFamily="34" charset="0"/>
                <a:cs typeface="Arial" panose="020B0604020202020204" pitchFamily="34" charset="0"/>
              </a:rPr>
              <a:t>One category of signal is the analog signal. It has the following features</a:t>
            </a:r>
            <a:r>
              <a:rPr lang="en-US" sz="2800" dirty="0" smtClean="0">
                <a:solidFill>
                  <a:schemeClr val="tx1"/>
                </a:solidFill>
                <a:latin typeface="Arial" panose="020B0604020202020204" pitchFamily="34" charset="0"/>
                <a:cs typeface="Arial" panose="020B0604020202020204" pitchFamily="34" charset="0"/>
              </a:rPr>
              <a:t>:</a:t>
            </a:r>
          </a:p>
          <a:p>
            <a:pPr lvl="2" algn="just">
              <a:lnSpc>
                <a:spcPct val="100000"/>
              </a:lnSpc>
              <a:buClr>
                <a:srgbClr val="7030A0"/>
              </a:buClr>
              <a:buFont typeface="Wingdings" panose="05000000000000000000" pitchFamily="2" charset="2"/>
              <a:buChar char="q"/>
            </a:pPr>
            <a:r>
              <a:rPr lang="en-US" sz="2800" dirty="0" smtClean="0">
                <a:solidFill>
                  <a:schemeClr val="tx1"/>
                </a:solidFill>
                <a:latin typeface="Arial" panose="020B0604020202020204" pitchFamily="34" charset="0"/>
                <a:cs typeface="Arial" panose="020B0604020202020204" pitchFamily="34" charset="0"/>
              </a:rPr>
              <a:t>It varies in a continuous manner.</a:t>
            </a:r>
          </a:p>
          <a:p>
            <a:pPr lvl="2" algn="just">
              <a:lnSpc>
                <a:spcPct val="100000"/>
              </a:lnSpc>
              <a:buClr>
                <a:srgbClr val="7030A0"/>
              </a:buClr>
              <a:buFont typeface="Wingdings" panose="05000000000000000000" pitchFamily="2" charset="2"/>
              <a:buChar char="q"/>
            </a:pPr>
            <a:r>
              <a:rPr lang="en-US" sz="2800" dirty="0" smtClean="0">
                <a:solidFill>
                  <a:schemeClr val="tx1"/>
                </a:solidFill>
                <a:latin typeface="Arial" panose="020B0604020202020204" pitchFamily="34" charset="0"/>
                <a:cs typeface="Arial" panose="020B0604020202020204" pitchFamily="34" charset="0"/>
              </a:rPr>
              <a:t>Its voltage level changes constantly with time.</a:t>
            </a:r>
          </a:p>
          <a:p>
            <a:pPr lvl="2" algn="just">
              <a:lnSpc>
                <a:spcPct val="100000"/>
              </a:lnSpc>
              <a:buClr>
                <a:srgbClr val="7030A0"/>
              </a:buClr>
              <a:buFont typeface="Wingdings" panose="05000000000000000000" pitchFamily="2" charset="2"/>
              <a:buChar char="q"/>
            </a:pPr>
            <a:r>
              <a:rPr lang="fr-FR" sz="2800" dirty="0" smtClean="0">
                <a:solidFill>
                  <a:schemeClr val="tx1"/>
                </a:solidFill>
                <a:latin typeface="Arial" panose="020B0604020202020204" pitchFamily="34" charset="0"/>
                <a:cs typeface="Arial" panose="020B0604020202020204" pitchFamily="34" charset="0"/>
              </a:rPr>
              <a:t>It </a:t>
            </a:r>
            <a:r>
              <a:rPr lang="fr-FR" sz="2800" dirty="0" err="1" smtClean="0">
                <a:solidFill>
                  <a:schemeClr val="tx1"/>
                </a:solidFill>
                <a:latin typeface="Arial" panose="020B0604020202020204" pitchFamily="34" charset="0"/>
                <a:cs typeface="Arial" panose="020B0604020202020204" pitchFamily="34" charset="0"/>
              </a:rPr>
              <a:t>commonly</a:t>
            </a:r>
            <a:r>
              <a:rPr lang="fr-FR" sz="2800" dirty="0" smtClean="0">
                <a:solidFill>
                  <a:schemeClr val="tx1"/>
                </a:solidFill>
                <a:latin typeface="Arial" panose="020B0604020202020204" pitchFamily="34" charset="0"/>
                <a:cs typeface="Arial" panose="020B0604020202020204" pitchFamily="34" charset="0"/>
              </a:rPr>
              <a:t> </a:t>
            </a:r>
            <a:r>
              <a:rPr lang="fr-FR" sz="2800" dirty="0" err="1" smtClean="0">
                <a:solidFill>
                  <a:schemeClr val="tx1"/>
                </a:solidFill>
                <a:latin typeface="Arial" panose="020B0604020202020204" pitchFamily="34" charset="0"/>
                <a:cs typeface="Arial" panose="020B0604020202020204" pitchFamily="34" charset="0"/>
              </a:rPr>
              <a:t>appears</a:t>
            </a:r>
            <a:r>
              <a:rPr lang="fr-FR" sz="2800" dirty="0" smtClean="0">
                <a:solidFill>
                  <a:schemeClr val="tx1"/>
                </a:solidFill>
                <a:latin typeface="Arial" panose="020B0604020202020204" pitchFamily="34" charset="0"/>
                <a:cs typeface="Arial" panose="020B0604020202020204" pitchFamily="34" charset="0"/>
              </a:rPr>
              <a:t> in </a:t>
            </a:r>
            <a:r>
              <a:rPr lang="fr-FR" sz="2800" dirty="0" err="1" smtClean="0">
                <a:solidFill>
                  <a:schemeClr val="tx1"/>
                </a:solidFill>
                <a:latin typeface="Arial" panose="020B0604020202020204" pitchFamily="34" charset="0"/>
                <a:cs typeface="Arial" panose="020B0604020202020204" pitchFamily="34" charset="0"/>
              </a:rPr>
              <a:t>natural</a:t>
            </a:r>
            <a:r>
              <a:rPr lang="fr-FR" sz="2800" dirty="0" smtClean="0">
                <a:solidFill>
                  <a:schemeClr val="tx1"/>
                </a:solidFill>
                <a:latin typeface="Arial" panose="020B0604020202020204" pitchFamily="34" charset="0"/>
                <a:cs typeface="Arial" panose="020B0604020202020204" pitchFamily="34" charset="0"/>
              </a:rPr>
              <a:t> </a:t>
            </a:r>
            <a:r>
              <a:rPr lang="fr-FR" sz="2800" dirty="0" err="1" smtClean="0">
                <a:solidFill>
                  <a:schemeClr val="tx1"/>
                </a:solidFill>
                <a:latin typeface="Arial" panose="020B0604020202020204" pitchFamily="34" charset="0"/>
                <a:cs typeface="Arial" panose="020B0604020202020204" pitchFamily="34" charset="0"/>
              </a:rPr>
              <a:t>systems</a:t>
            </a:r>
            <a:r>
              <a:rPr lang="fr-FR" sz="2800" dirty="0" smtClean="0">
                <a:solidFill>
                  <a:schemeClr val="tx1"/>
                </a:solidFill>
                <a:latin typeface="Arial" panose="020B0604020202020204" pitchFamily="34" charset="0"/>
                <a:cs typeface="Arial" panose="020B0604020202020204" pitchFamily="34" charset="0"/>
              </a:rPr>
              <a:t>.</a:t>
            </a:r>
          </a:p>
          <a:p>
            <a:pPr>
              <a:buFontTx/>
              <a:buNone/>
            </a:pPr>
            <a:endParaRPr lang="en-US" dirty="0" smtClean="0"/>
          </a:p>
          <a:p>
            <a:pPr>
              <a:buFontTx/>
              <a:buNone/>
            </a:pPr>
            <a:endParaRPr lang="en-US" dirty="0" smtClean="0"/>
          </a:p>
          <a:p>
            <a:pPr>
              <a:buFontTx/>
              <a:buNone/>
            </a:pPr>
            <a:endParaRPr lang="en-US" dirty="0"/>
          </a:p>
          <a:p>
            <a:pPr>
              <a:buFontTx/>
              <a:buNone/>
            </a:pPr>
            <a:endParaRPr lang="en-US" dirty="0" smtClean="0"/>
          </a:p>
          <a:p>
            <a:pPr>
              <a:buFontTx/>
              <a:buNone/>
            </a:pPr>
            <a:endParaRPr lang="fr-FR" dirty="0"/>
          </a:p>
        </p:txBody>
      </p:sp>
      <p:sp>
        <p:nvSpPr>
          <p:cNvPr id="5" name="Text Box 7"/>
          <p:cNvSpPr txBox="1">
            <a:spLocks noChangeArrowheads="1"/>
          </p:cNvSpPr>
          <p:nvPr/>
        </p:nvSpPr>
        <p:spPr bwMode="auto">
          <a:xfrm>
            <a:off x="934974" y="2570333"/>
            <a:ext cx="720090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en-US" sz="2800" dirty="0">
                <a:latin typeface="Arial" panose="020B0604020202020204" pitchFamily="34" charset="0"/>
                <a:cs typeface="Arial" panose="020B0604020202020204" pitchFamily="34" charset="0"/>
              </a:rPr>
              <a:t>sine wave has two main characteristics: amplitude (A), which describes its maximum and minimum values, and period (T), which is the time needed to complete a single cycle. The wave frequency (f) is calculated using the equation </a:t>
            </a:r>
            <a:r>
              <a:rPr lang="en-US" sz="2800" b="1" dirty="0">
                <a:latin typeface="Arial" panose="020B0604020202020204" pitchFamily="34" charset="0"/>
                <a:cs typeface="Arial" panose="020B0604020202020204" pitchFamily="34" charset="0"/>
              </a:rPr>
              <a:t>f = 1/T.</a:t>
            </a:r>
            <a:endParaRPr lang="fr-F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2462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 presetClass="exit" presetSubtype="16" fill="hold" grpId="1" nodeType="clickEffect">
                                  <p:stCondLst>
                                    <p:cond delay="0"/>
                                  </p:stCondLst>
                                  <p:childTnLst>
                                    <p:animEffect transition="out" filter="box(in)">
                                      <p:cBhvr>
                                        <p:cTn id="24" dur="500"/>
                                        <p:tgtEl>
                                          <p:spTgt spid="4">
                                            <p:txEl>
                                              <p:pRg st="0" end="0"/>
                                            </p:txEl>
                                          </p:spTgt>
                                        </p:tgtEl>
                                      </p:cBhvr>
                                    </p:animEffect>
                                    <p:set>
                                      <p:cBhvr>
                                        <p:cTn id="25" dur="1" fill="hold">
                                          <p:stCondLst>
                                            <p:cond delay="499"/>
                                          </p:stCondLst>
                                        </p:cTn>
                                        <p:tgtEl>
                                          <p:spTgt spid="4">
                                            <p:txEl>
                                              <p:pRg st="0" end="0"/>
                                            </p:txEl>
                                          </p:spTgt>
                                        </p:tgtEl>
                                        <p:attrNameLst>
                                          <p:attrName>style.visibility</p:attrName>
                                        </p:attrNameLst>
                                      </p:cBhvr>
                                      <p:to>
                                        <p:strVal val="hidden"/>
                                      </p:to>
                                    </p:set>
                                  </p:childTnLst>
                                </p:cTn>
                              </p:par>
                              <p:par>
                                <p:cTn id="26" presetID="4" presetClass="exit" presetSubtype="16" fill="hold" grpId="1" nodeType="withEffect">
                                  <p:stCondLst>
                                    <p:cond delay="0"/>
                                  </p:stCondLst>
                                  <p:childTnLst>
                                    <p:animEffect transition="out" filter="box(in)">
                                      <p:cBhvr>
                                        <p:cTn id="27" dur="500"/>
                                        <p:tgtEl>
                                          <p:spTgt spid="4">
                                            <p:txEl>
                                              <p:pRg st="1" end="1"/>
                                            </p:txEl>
                                          </p:spTgt>
                                        </p:tgtEl>
                                      </p:cBhvr>
                                    </p:animEffect>
                                    <p:set>
                                      <p:cBhvr>
                                        <p:cTn id="28" dur="1" fill="hold">
                                          <p:stCondLst>
                                            <p:cond delay="499"/>
                                          </p:stCondLst>
                                        </p:cTn>
                                        <p:tgtEl>
                                          <p:spTgt spid="4">
                                            <p:txEl>
                                              <p:pRg st="1" end="1"/>
                                            </p:txEl>
                                          </p:spTgt>
                                        </p:tgtEl>
                                        <p:attrNameLst>
                                          <p:attrName>style.visibility</p:attrName>
                                        </p:attrNameLst>
                                      </p:cBhvr>
                                      <p:to>
                                        <p:strVal val="hidden"/>
                                      </p:to>
                                    </p:set>
                                  </p:childTnLst>
                                </p:cTn>
                              </p:par>
                              <p:par>
                                <p:cTn id="29" presetID="4" presetClass="exit" presetSubtype="16" fill="hold" grpId="1" nodeType="withEffect">
                                  <p:stCondLst>
                                    <p:cond delay="0"/>
                                  </p:stCondLst>
                                  <p:childTnLst>
                                    <p:animEffect transition="out" filter="box(in)">
                                      <p:cBhvr>
                                        <p:cTn id="30" dur="500"/>
                                        <p:tgtEl>
                                          <p:spTgt spid="4">
                                            <p:txEl>
                                              <p:pRg st="2" end="2"/>
                                            </p:txEl>
                                          </p:spTgt>
                                        </p:tgtEl>
                                      </p:cBhvr>
                                    </p:animEffect>
                                    <p:set>
                                      <p:cBhvr>
                                        <p:cTn id="31" dur="1" fill="hold">
                                          <p:stCondLst>
                                            <p:cond delay="499"/>
                                          </p:stCondLst>
                                        </p:cTn>
                                        <p:tgtEl>
                                          <p:spTgt spid="4">
                                            <p:txEl>
                                              <p:pRg st="2" end="2"/>
                                            </p:txEl>
                                          </p:spTgt>
                                        </p:tgtEl>
                                        <p:attrNameLst>
                                          <p:attrName>style.visibility</p:attrName>
                                        </p:attrNameLst>
                                      </p:cBhvr>
                                      <p:to>
                                        <p:strVal val="hidden"/>
                                      </p:to>
                                    </p:set>
                                  </p:childTnLst>
                                </p:cTn>
                              </p:par>
                              <p:par>
                                <p:cTn id="32" presetID="4" presetClass="exit" presetSubtype="16" fill="hold" grpId="1" nodeType="withEffect">
                                  <p:stCondLst>
                                    <p:cond delay="0"/>
                                  </p:stCondLst>
                                  <p:childTnLst>
                                    <p:animEffect transition="out" filter="box(in)">
                                      <p:cBhvr>
                                        <p:cTn id="33" dur="500"/>
                                        <p:tgtEl>
                                          <p:spTgt spid="4">
                                            <p:txEl>
                                              <p:pRg st="3" end="3"/>
                                            </p:txEl>
                                          </p:spTgt>
                                        </p:tgtEl>
                                      </p:cBhvr>
                                    </p:animEffect>
                                    <p:set>
                                      <p:cBhvr>
                                        <p:cTn id="34" dur="1" fill="hold">
                                          <p:stCondLst>
                                            <p:cond delay="499"/>
                                          </p:stCondLst>
                                        </p:cTn>
                                        <p:tgtEl>
                                          <p:spTgt spid="4">
                                            <p:txEl>
                                              <p:pRg st="3" end="3"/>
                                            </p:txEl>
                                          </p:spTgt>
                                        </p:tgtEl>
                                        <p:attrNameLst>
                                          <p:attrName>style.visibility</p:attrName>
                                        </p:attrNameLst>
                                      </p:cBhvr>
                                      <p:to>
                                        <p:strVal val="hidden"/>
                                      </p:to>
                                    </p:set>
                                  </p:childTnLst>
                                </p:cTn>
                              </p:par>
                            </p:childTnLst>
                          </p:cTn>
                        </p:par>
                        <p:par>
                          <p:cTn id="35" fill="hold">
                            <p:stCondLst>
                              <p:cond delay="500"/>
                            </p:stCondLst>
                            <p:childTnLst>
                              <p:par>
                                <p:cTn id="36" presetID="2" presetClass="entr" presetSubtype="4" fill="hold" grpId="0" nodeType="afterEffect">
                                  <p:stCondLst>
                                    <p:cond delay="0"/>
                                  </p:stCondLst>
                                  <p:childTnLst>
                                    <p:set>
                                      <p:cBhvr>
                                        <p:cTn id="37" dur="1" fill="hold">
                                          <p:stCondLst>
                                            <p:cond delay="0"/>
                                          </p:stCondLst>
                                        </p:cTn>
                                        <p:tgtEl>
                                          <p:spTgt spid="5"/>
                                        </p:tgtEl>
                                        <p:attrNameLst>
                                          <p:attrName>style.visibility</p:attrName>
                                        </p:attrNameLst>
                                      </p:cBhvr>
                                      <p:to>
                                        <p:strVal val="visible"/>
                                      </p:to>
                                    </p:set>
                                    <p:anim calcmode="lin" valueType="num">
                                      <p:cBhvr additive="base">
                                        <p:cTn id="38" dur="500" fill="hold"/>
                                        <p:tgtEl>
                                          <p:spTgt spid="5"/>
                                        </p:tgtEl>
                                        <p:attrNameLst>
                                          <p:attrName>ppt_x</p:attrName>
                                        </p:attrNameLst>
                                      </p:cBhvr>
                                      <p:tavLst>
                                        <p:tav tm="0">
                                          <p:val>
                                            <p:strVal val="#ppt_x"/>
                                          </p:val>
                                        </p:tav>
                                        <p:tav tm="100000">
                                          <p:val>
                                            <p:strVal val="#ppt_x"/>
                                          </p:val>
                                        </p:tav>
                                      </p:tavLst>
                                    </p:anim>
                                    <p:anim calcmode="lin" valueType="num">
                                      <p:cBhvr additive="base">
                                        <p:cTn id="3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4" grpId="1" build="p"/>
      <p:bldP spid="5" grpId="0"/>
    </p:bldLst>
  </p:timing>
</p:sld>
</file>

<file path=ppt/theme/theme1.xml><?xml version="1.0" encoding="utf-8"?>
<a:theme xmlns:a="http://schemas.openxmlformats.org/drawingml/2006/main" name="Rétrospective">
  <a:themeElements>
    <a:clrScheme name="Rétrospective">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étrospectiv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3114</TotalTime>
  <Words>3379</Words>
  <Application>Microsoft Office PowerPoint</Application>
  <PresentationFormat>Affichage à l'écran (4:3)</PresentationFormat>
  <Paragraphs>214</Paragraphs>
  <Slides>51</Slides>
  <Notes>5</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51</vt:i4>
      </vt:variant>
    </vt:vector>
  </HeadingPairs>
  <TitlesOfParts>
    <vt:vector size="58" baseType="lpstr">
      <vt:lpstr>Arial</vt:lpstr>
      <vt:lpstr>Calibri</vt:lpstr>
      <vt:lpstr>Calibri Light</vt:lpstr>
      <vt:lpstr>Courier New</vt:lpstr>
      <vt:lpstr>Times New Roman</vt:lpstr>
      <vt:lpstr>Wingdings</vt:lpstr>
      <vt:lpstr>Rétrospective</vt:lpstr>
      <vt:lpstr>Présentation PowerPoint</vt:lpstr>
      <vt:lpstr>Course Objective</vt:lpstr>
      <vt:lpstr>Layer 1: Electronics and Signaling</vt:lpstr>
      <vt:lpstr>Layer 1: Electronics and Signaling</vt:lpstr>
      <vt:lpstr>Layer 1: Electronics and Signaling</vt:lpstr>
      <vt:lpstr>Layer 1: Electronics and Signaling</vt:lpstr>
      <vt:lpstr>Layer 1: Electronics and Signaling</vt:lpstr>
      <vt:lpstr>Layer 1: Electronics and Signaling</vt:lpstr>
      <vt:lpstr>Layer 1: Electronics and Signaling</vt:lpstr>
      <vt:lpstr>Layer 1: Electronics and Signaling</vt:lpstr>
      <vt:lpstr>Layer 1: Electronics and Signaling</vt:lpstr>
      <vt:lpstr>Layer 1: Electronics and Signaling</vt:lpstr>
      <vt:lpstr>Layer 1: Electronics and Signaling</vt:lpstr>
      <vt:lpstr>Layer 1: Electronics and Signaling</vt:lpstr>
      <vt:lpstr>Layer 1: Electronics and Signaling</vt:lpstr>
      <vt:lpstr>Layer 1: Electronics and Signaling</vt:lpstr>
      <vt:lpstr>Layer 1: Electronics and Signaling</vt:lpstr>
      <vt:lpstr>Layer 1: Electronics and Signaling</vt:lpstr>
      <vt:lpstr>Layer 1: Electronics and Signaling</vt:lpstr>
      <vt:lpstr>Layer 1: Electronics and Signaling</vt:lpstr>
      <vt:lpstr>Layer 1: Electronics and Signaling</vt:lpstr>
      <vt:lpstr>Layer 1: Electronics and Signaling</vt:lpstr>
      <vt:lpstr>Layer 1: Electronics and Signaling</vt:lpstr>
      <vt:lpstr>Layer 1: Electronics and Signaling</vt:lpstr>
      <vt:lpstr>Layer 1: Electronics and Signaling</vt:lpstr>
      <vt:lpstr>Layer 1: Electronics and Signaling</vt:lpstr>
      <vt:lpstr>Layer 1: Electronics and Signaling</vt:lpstr>
      <vt:lpstr>Basics of Network Signal Encoding</vt:lpstr>
      <vt:lpstr>Basics of Network Signal Encoding</vt:lpstr>
      <vt:lpstr>Basics of Network Signal Encoding</vt:lpstr>
      <vt:lpstr>Basics of Network Signal Encoding</vt:lpstr>
      <vt:lpstr>Basics of Network Signal Encoding</vt:lpstr>
      <vt:lpstr>Basics of Network Signal Encoding</vt:lpstr>
      <vt:lpstr>Basics of Network Signal Encoding</vt:lpstr>
      <vt:lpstr>Basics of Network Signal Encoding</vt:lpstr>
      <vt:lpstr>Basics of Network Signal Encoding</vt:lpstr>
      <vt:lpstr>Basics of Network Signal Encoding</vt:lpstr>
      <vt:lpstr>Basics of Network Signal Encoding</vt:lpstr>
      <vt:lpstr>Basics of Network Signal Encoding</vt:lpstr>
      <vt:lpstr>Data Transmission Capacity</vt:lpstr>
      <vt:lpstr>Data Transmission Capacity</vt:lpstr>
      <vt:lpstr>Data Transmission Capacity</vt:lpstr>
      <vt:lpstr>Data Transmission Capacity</vt:lpstr>
      <vt:lpstr>Data Transmission Capacity</vt:lpstr>
      <vt:lpstr>Data Transmission Capacity</vt:lpstr>
      <vt:lpstr>Bandwidth</vt:lpstr>
      <vt:lpstr>Bandwidth</vt:lpstr>
      <vt:lpstr>Bandwidth</vt:lpstr>
      <vt:lpstr>Bandwidth</vt:lpstr>
      <vt:lpstr>Bandwidth</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Network</dc:title>
  <dc:creator>DELL</dc:creator>
  <cp:lastModifiedBy>DELL</cp:lastModifiedBy>
  <cp:revision>191</cp:revision>
  <dcterms:created xsi:type="dcterms:W3CDTF">2025-12-25T21:53:37Z</dcterms:created>
  <dcterms:modified xsi:type="dcterms:W3CDTF">2026-03-02T16:01:45Z</dcterms:modified>
</cp:coreProperties>
</file>