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Lst>
  <p:notesMasterIdLst>
    <p:notesMasterId r:id="rId30"/>
  </p:notesMasterIdLst>
  <p:sldIdLst>
    <p:sldId id="288" r:id="rId2"/>
    <p:sldId id="286" r:id="rId3"/>
    <p:sldId id="258" r:id="rId4"/>
    <p:sldId id="259" r:id="rId5"/>
    <p:sldId id="260" r:id="rId6"/>
    <p:sldId id="261" r:id="rId7"/>
    <p:sldId id="262" r:id="rId8"/>
    <p:sldId id="263" r:id="rId9"/>
    <p:sldId id="264" r:id="rId10"/>
    <p:sldId id="265" r:id="rId11"/>
    <p:sldId id="268" r:id="rId12"/>
    <p:sldId id="269" r:id="rId13"/>
    <p:sldId id="270" r:id="rId14"/>
    <p:sldId id="271" r:id="rId15"/>
    <p:sldId id="273" r:id="rId16"/>
    <p:sldId id="274" r:id="rId17"/>
    <p:sldId id="275" r:id="rId18"/>
    <p:sldId id="276" r:id="rId19"/>
    <p:sldId id="280" r:id="rId20"/>
    <p:sldId id="277" r:id="rId21"/>
    <p:sldId id="278" r:id="rId22"/>
    <p:sldId id="279" r:id="rId23"/>
    <p:sldId id="281" r:id="rId24"/>
    <p:sldId id="282" r:id="rId25"/>
    <p:sldId id="283" r:id="rId26"/>
    <p:sldId id="284" r:id="rId27"/>
    <p:sldId id="285" r:id="rId28"/>
    <p:sldId id="287" r:id="rId2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42C6"/>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363" autoAdjust="0"/>
    <p:restoredTop sz="95343" autoAdjust="0"/>
  </p:normalViewPr>
  <p:slideViewPr>
    <p:cSldViewPr snapToGrid="0">
      <p:cViewPr varScale="1">
        <p:scale>
          <a:sx n="84" d="100"/>
          <a:sy n="84" d="100"/>
        </p:scale>
        <p:origin x="104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BCDB8-CB1A-4E27-A6CF-DEE82956F878}" type="datetimeFigureOut">
              <a:rPr lang="fr-FR" smtClean="0"/>
              <a:t>02/03/2026</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67D59C-194D-46CB-B65C-F97A8A3E0C64}" type="slidenum">
              <a:rPr lang="fr-FR" smtClean="0"/>
              <a:t>‹N°›</a:t>
            </a:fld>
            <a:endParaRPr lang="fr-FR"/>
          </a:p>
        </p:txBody>
      </p:sp>
    </p:spTree>
    <p:extLst>
      <p:ext uri="{BB962C8B-B14F-4D97-AF65-F5344CB8AC3E}">
        <p14:creationId xmlns:p14="http://schemas.microsoft.com/office/powerpoint/2010/main" val="3276720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B67D59C-194D-46CB-B65C-F97A8A3E0C64}" type="slidenum">
              <a:rPr lang="fr-FR" smtClean="0"/>
              <a:t>8</a:t>
            </a:fld>
            <a:endParaRPr lang="fr-FR"/>
          </a:p>
        </p:txBody>
      </p:sp>
    </p:spTree>
    <p:extLst>
      <p:ext uri="{BB962C8B-B14F-4D97-AF65-F5344CB8AC3E}">
        <p14:creationId xmlns:p14="http://schemas.microsoft.com/office/powerpoint/2010/main" val="1491581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371600" y="1143000"/>
            <a:ext cx="4114800" cy="3086100"/>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B67D59C-194D-46CB-B65C-F97A8A3E0C64}" type="slidenum">
              <a:rPr lang="fr-FR" smtClean="0"/>
              <a:t>19</a:t>
            </a:fld>
            <a:endParaRPr lang="fr-FR"/>
          </a:p>
        </p:txBody>
      </p:sp>
    </p:spTree>
    <p:extLst>
      <p:ext uri="{BB962C8B-B14F-4D97-AF65-F5344CB8AC3E}">
        <p14:creationId xmlns:p14="http://schemas.microsoft.com/office/powerpoint/2010/main" val="5796866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371600" y="1143000"/>
            <a:ext cx="4114800" cy="3086100"/>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B67D59C-194D-46CB-B65C-F97A8A3E0C64}" type="slidenum">
              <a:rPr lang="fr-FR" smtClean="0"/>
              <a:t>26</a:t>
            </a:fld>
            <a:endParaRPr lang="fr-FR"/>
          </a:p>
        </p:txBody>
      </p:sp>
    </p:spTree>
    <p:extLst>
      <p:ext uri="{BB962C8B-B14F-4D97-AF65-F5344CB8AC3E}">
        <p14:creationId xmlns:p14="http://schemas.microsoft.com/office/powerpoint/2010/main" val="1614867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smtClean="0"/>
              <a:t>Modifiez le style du titre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CA6108A-FBF2-4A62-8C61-C904A695DDD5}" type="datetimeFigureOut">
              <a:rPr lang="fr-FR" smtClean="0"/>
              <a:t>02/03/2026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104FB3B-0986-45AE-92BB-B65D6D79078D}" type="slidenum">
              <a:rPr lang="fr-FR" smtClean="0"/>
              <a:t>‹N°›</a:t>
            </a:fld>
            <a:endParaRPr lang="fr-F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9678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CA6108A-FBF2-4A62-8C61-C904A695DDD5}" type="datetimeFigureOut">
              <a:rPr lang="fr-FR" smtClean="0"/>
              <a:t>02/03/2026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254335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CA6108A-FBF2-4A62-8C61-C904A695DDD5}" type="datetimeFigureOut">
              <a:rPr lang="fr-FR" smtClean="0"/>
              <a:t>02/03/2026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2094269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CA6108A-FBF2-4A62-8C61-C904A695DDD5}" type="datetimeFigureOut">
              <a:rPr lang="fr-FR" smtClean="0"/>
              <a:t>02/03/2026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22673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7CA6108A-FBF2-4A62-8C61-C904A695DDD5}" type="datetimeFigureOut">
              <a:rPr lang="fr-FR" smtClean="0"/>
              <a:t>02/03/2026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104FB3B-0986-45AE-92BB-B65D6D79078D}" type="slidenum">
              <a:rPr lang="fr-FR" smtClean="0"/>
              <a:t>‹N°›</a:t>
            </a:fld>
            <a:endParaRPr lang="fr-F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8799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7CA6108A-FBF2-4A62-8C61-C904A695DDD5}" type="datetimeFigureOut">
              <a:rPr lang="fr-FR" smtClean="0"/>
              <a:t>02/03/2026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1420500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822960" y="2582334"/>
            <a:ext cx="3703320" cy="3378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63440" y="2582334"/>
            <a:ext cx="3703320" cy="3378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7CA6108A-FBF2-4A62-8C61-C904A695DDD5}" type="datetimeFigureOut">
              <a:rPr lang="fr-FR" smtClean="0"/>
              <a:t>02/03/2026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3437279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7CA6108A-FBF2-4A62-8C61-C904A695DDD5}" type="datetimeFigureOut">
              <a:rPr lang="fr-FR" smtClean="0"/>
              <a:t>02/03/2026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2424221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CA6108A-FBF2-4A62-8C61-C904A695DDD5}" type="datetimeFigureOut">
              <a:rPr lang="fr-FR" smtClean="0"/>
              <a:t>02/03/2026</a:t>
            </a:fld>
            <a:endParaRPr lang="fr-F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fr-FR"/>
          </a:p>
        </p:txBody>
      </p:sp>
      <p:sp>
        <p:nvSpPr>
          <p:cNvPr id="9" name="Slide Number Placeholder 8"/>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3531309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fr-FR" smtClean="0"/>
              <a:t>Modifiez le style du titre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7CA6108A-FBF2-4A62-8C61-C904A695DDD5}" type="datetimeFigureOut">
              <a:rPr lang="fr-FR" smtClean="0"/>
              <a:t>02/03/2026</a:t>
            </a:fld>
            <a:endParaRPr lang="fr-F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fr-F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104FB3B-0986-45AE-92BB-B65D6D79078D}" type="slidenum">
              <a:rPr lang="fr-FR" smtClean="0"/>
              <a:t>‹N°›</a:t>
            </a:fld>
            <a:endParaRPr lang="fr-FR"/>
          </a:p>
        </p:txBody>
      </p:sp>
    </p:spTree>
    <p:extLst>
      <p:ext uri="{BB962C8B-B14F-4D97-AF65-F5344CB8AC3E}">
        <p14:creationId xmlns:p14="http://schemas.microsoft.com/office/powerpoint/2010/main" val="3224976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7CA6108A-FBF2-4A62-8C61-C904A695DDD5}" type="datetimeFigureOut">
              <a:rPr lang="fr-FR" smtClean="0"/>
              <a:t>02/03/2026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3014003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7030A0"/>
            </a:gs>
            <a:gs pos="74000">
              <a:schemeClr val="bg1"/>
            </a:gs>
            <a:gs pos="24000">
              <a:schemeClr val="bg1"/>
            </a:gs>
            <a:gs pos="83000">
              <a:schemeClr val="bg1"/>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7CA6108A-FBF2-4A62-8C61-C904A695DDD5}" type="datetimeFigureOut">
              <a:rPr lang="fr-FR" smtClean="0"/>
              <a:t>02/03/2026</a:t>
            </a:fld>
            <a:endParaRPr lang="fr-F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fr-F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7104FB3B-0986-45AE-92BB-B65D6D79078D}" type="slidenum">
              <a:rPr lang="fr-FR" smtClean="0"/>
              <a:t>‹N°›</a:t>
            </a:fld>
            <a:endParaRPr lang="fr-F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2674835"/>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nvSpPr>
        <p:spPr>
          <a:xfrm>
            <a:off x="843881" y="1176235"/>
            <a:ext cx="7543800" cy="538609"/>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US" sz="2400" dirty="0">
                <a:solidFill>
                  <a:schemeClr val="tx1"/>
                </a:solidFill>
                <a:latin typeface="Times New Roman" panose="02020603050405020304" pitchFamily="18" charset="0"/>
                <a:cs typeface="Times New Roman" panose="02020603050405020304" pitchFamily="18" charset="0"/>
              </a:rPr>
              <a:t>National Polytechnic School of Oran – Maurice </a:t>
            </a:r>
            <a:r>
              <a:rPr lang="en-US" sz="2400" dirty="0" err="1" smtClean="0">
                <a:solidFill>
                  <a:schemeClr val="tx1"/>
                </a:solidFill>
                <a:latin typeface="Times New Roman" panose="02020603050405020304" pitchFamily="18" charset="0"/>
                <a:cs typeface="Times New Roman" panose="02020603050405020304" pitchFamily="18" charset="0"/>
              </a:rPr>
              <a:t>Audin</a:t>
            </a:r>
            <a:endParaRPr lang="fr-FR" sz="2400" dirty="0">
              <a:solidFill>
                <a:schemeClr val="tx1"/>
              </a:solidFill>
              <a:latin typeface="Times New Roman" panose="02020603050405020304" pitchFamily="18" charset="0"/>
              <a:cs typeface="Times New Roman" panose="02020603050405020304" pitchFamily="18" charset="0"/>
            </a:endParaRPr>
          </a:p>
        </p:txBody>
      </p:sp>
      <p:pic>
        <p:nvPicPr>
          <p:cNvPr id="7" name="Espace réservé du contenu 7"/>
          <p:cNvPicPr>
            <a:picLocks noGrp="1" noChangeAspect="1"/>
          </p:cNvPicPr>
          <p:nvPr/>
        </p:nvPicPr>
        <p:blipFill>
          <a:blip r:embed="rId2"/>
          <a:stretch>
            <a:fillRect/>
          </a:stretch>
        </p:blipFill>
        <p:spPr>
          <a:xfrm>
            <a:off x="108171" y="4879458"/>
            <a:ext cx="2085723" cy="1435608"/>
          </a:xfrm>
          <a:prstGeom prst="rect">
            <a:avLst/>
          </a:prstGeom>
        </p:spPr>
      </p:pic>
      <p:pic>
        <p:nvPicPr>
          <p:cNvPr id="8" name="Espace réservé du contenu 7"/>
          <p:cNvPicPr>
            <a:picLocks noChangeAspect="1"/>
          </p:cNvPicPr>
          <p:nvPr/>
        </p:nvPicPr>
        <p:blipFill>
          <a:blip r:embed="rId2"/>
          <a:stretch>
            <a:fillRect/>
          </a:stretch>
        </p:blipFill>
        <p:spPr>
          <a:xfrm>
            <a:off x="6950106" y="4879458"/>
            <a:ext cx="2085723" cy="1435608"/>
          </a:xfrm>
          <a:prstGeom prst="rect">
            <a:avLst/>
          </a:prstGeom>
        </p:spPr>
      </p:pic>
      <p:sp>
        <p:nvSpPr>
          <p:cNvPr id="9" name="ZoneTexte 9"/>
          <p:cNvSpPr txBox="1"/>
          <p:nvPr/>
        </p:nvSpPr>
        <p:spPr>
          <a:xfrm>
            <a:off x="2504790" y="5607180"/>
            <a:ext cx="4289868" cy="707886"/>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r>
              <a:rPr lang="fr-FR" sz="2000" b="1" u="sng" dirty="0" smtClean="0">
                <a:latin typeface="Arial" panose="020B0604020202020204" pitchFamily="34" charset="0"/>
              </a:rPr>
              <a:t>Email</a:t>
            </a:r>
            <a:r>
              <a:rPr lang="fr-FR" sz="2000" b="1" u="sng" dirty="0">
                <a:latin typeface="Arial" panose="020B0604020202020204" pitchFamily="34" charset="0"/>
              </a:rPr>
              <a:t>:</a:t>
            </a:r>
            <a:r>
              <a:rPr lang="fr-FR" sz="2000" b="1" dirty="0">
                <a:latin typeface="Arial" panose="020B0604020202020204" pitchFamily="34" charset="0"/>
              </a:rPr>
              <a:t> </a:t>
            </a:r>
            <a:r>
              <a:rPr lang="fr-FR" sz="2000" b="1" dirty="0" smtClean="0">
                <a:solidFill>
                  <a:srgbClr val="8D42C6"/>
                </a:solidFill>
                <a:latin typeface="Arial" panose="020B0604020202020204" pitchFamily="34" charset="0"/>
              </a:rPr>
              <a:t>amal.boumedjout@enp-oran.dz</a:t>
            </a:r>
            <a:endParaRPr lang="fr-FR" sz="2000" dirty="0">
              <a:solidFill>
                <a:srgbClr val="8D42C6"/>
              </a:solidFill>
              <a:latin typeface="Arial" panose="020B0604020202020204" pitchFamily="34" charset="0"/>
            </a:endParaRPr>
          </a:p>
        </p:txBody>
      </p:sp>
      <p:sp>
        <p:nvSpPr>
          <p:cNvPr id="10" name="ZoneTexte 13"/>
          <p:cNvSpPr txBox="1"/>
          <p:nvPr/>
        </p:nvSpPr>
        <p:spPr>
          <a:xfrm>
            <a:off x="1957798" y="2797873"/>
            <a:ext cx="5315965" cy="1754326"/>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5400" b="1" dirty="0">
                <a:ln>
                  <a:solidFill>
                    <a:schemeClr val="tx1"/>
                  </a:solidFill>
                </a:ln>
                <a:solidFill>
                  <a:srgbClr val="CC66FF"/>
                </a:solidFill>
                <a:effectLst>
                  <a:outerShdw blurRad="50800" dist="38100" dir="16200000" rotWithShape="0">
                    <a:prstClr val="black">
                      <a:alpha val="40000"/>
                    </a:prstClr>
                  </a:outerShdw>
                </a:effectLst>
                <a:latin typeface="Arial" panose="020B0604020202020204" pitchFamily="34" charset="0"/>
                <a:cs typeface="Arial" panose="020B0604020202020204" pitchFamily="34" charset="0"/>
              </a:rPr>
              <a:t>Ethernet Technologies</a:t>
            </a:r>
            <a:endParaRPr lang="fr-FR" sz="5400" b="1" dirty="0">
              <a:ln>
                <a:solidFill>
                  <a:schemeClr val="tx1"/>
                </a:solidFill>
              </a:ln>
              <a:solidFill>
                <a:srgbClr val="CC66FF"/>
              </a:solidFill>
              <a:effectLst>
                <a:outerShdw blurRad="50800" dist="38100" dir="16200000" rotWithShape="0">
                  <a:prstClr val="black">
                    <a:alpha val="40000"/>
                  </a:prstClr>
                </a:outerShdw>
              </a:effectLst>
              <a:latin typeface="Arial" panose="020B0604020202020204" pitchFamily="34" charset="0"/>
              <a:cs typeface="Arial" panose="020B0604020202020204" pitchFamily="34" charset="0"/>
            </a:endParaRPr>
          </a:p>
        </p:txBody>
      </p:sp>
      <p:sp>
        <p:nvSpPr>
          <p:cNvPr id="11" name="ZoneTexte 14"/>
          <p:cNvSpPr txBox="1"/>
          <p:nvPr/>
        </p:nvSpPr>
        <p:spPr>
          <a:xfrm>
            <a:off x="752441" y="542935"/>
            <a:ext cx="7726680" cy="584775"/>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200" b="1" dirty="0">
                <a:latin typeface="Times New Roman" panose="02020603050405020304" pitchFamily="18" charset="0"/>
                <a:cs typeface="Times New Roman" panose="02020603050405020304" pitchFamily="18" charset="0"/>
              </a:rPr>
              <a:t>People’s Democratic Republic of Algeria</a:t>
            </a:r>
            <a:endParaRPr lang="fr-FR" sz="3200" b="1" dirty="0">
              <a:latin typeface="Times New Roman" panose="02020603050405020304" pitchFamily="18" charset="0"/>
              <a:cs typeface="Times New Roman" panose="02020603050405020304" pitchFamily="18" charset="0"/>
            </a:endParaRPr>
          </a:p>
        </p:txBody>
      </p:sp>
      <p:sp>
        <p:nvSpPr>
          <p:cNvPr id="12" name="ZoneTexte 15"/>
          <p:cNvSpPr txBox="1"/>
          <p:nvPr/>
        </p:nvSpPr>
        <p:spPr>
          <a:xfrm>
            <a:off x="1400840" y="1804447"/>
            <a:ext cx="6429883" cy="461665"/>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dirty="0">
                <a:latin typeface="Times New Roman" panose="02020603050405020304" pitchFamily="18" charset="0"/>
                <a:cs typeface="Times New Roman" panose="02020603050405020304" pitchFamily="18" charset="0"/>
              </a:rPr>
              <a:t>Department of Computer Systems Engineering</a:t>
            </a:r>
            <a:endParaRPr lang="fr-FR" sz="2400" dirty="0">
              <a:latin typeface="Times New Roman" panose="02020603050405020304" pitchFamily="18" charset="0"/>
              <a:cs typeface="Times New Roman" panose="02020603050405020304" pitchFamily="18" charset="0"/>
            </a:endParaRPr>
          </a:p>
        </p:txBody>
      </p:sp>
      <p:sp>
        <p:nvSpPr>
          <p:cNvPr id="13" name="ZoneTexte 16"/>
          <p:cNvSpPr txBox="1"/>
          <p:nvPr/>
        </p:nvSpPr>
        <p:spPr>
          <a:xfrm>
            <a:off x="2349342" y="5083960"/>
            <a:ext cx="4600764" cy="523220"/>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800" b="1" dirty="0" err="1">
                <a:latin typeface="Arial" panose="020B0604020202020204" pitchFamily="34" charset="0"/>
                <a:cs typeface="Arial" panose="020B0604020202020204" pitchFamily="34" charset="0"/>
              </a:rPr>
              <a:t>Dr</a:t>
            </a:r>
            <a:r>
              <a:rPr lang="en-US" sz="2800" b="1" dirty="0" err="1">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.BOUMEDJOUT</a:t>
            </a:r>
            <a:r>
              <a:rPr lang="en-US" sz="28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 </a:t>
            </a:r>
            <a:r>
              <a:rPr lang="en-US" sz="28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AMAL</a:t>
            </a:r>
            <a:endParaRPr lang="en-US" sz="28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93696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669302" y="567979"/>
            <a:ext cx="7807185" cy="827025"/>
          </a:xfrm>
        </p:spPr>
        <p:txBody>
          <a:bodyPr>
            <a:noAutofit/>
          </a:bodyPr>
          <a:lstStyle/>
          <a:p>
            <a:pPr algn="ctr"/>
            <a:r>
              <a:rPr lang="fr-FR" sz="4400" b="1" dirty="0">
                <a:solidFill>
                  <a:schemeClr val="tx1"/>
                </a:solidFill>
                <a:latin typeface="Arial" panose="020B0604020202020204" pitchFamily="34" charset="0"/>
                <a:cs typeface="Arial" panose="020B0604020202020204" pitchFamily="34" charset="0"/>
              </a:rPr>
              <a:t>IEEE Ethernet </a:t>
            </a:r>
            <a:r>
              <a:rPr lang="fr-FR" sz="4400" b="1" dirty="0" err="1">
                <a:solidFill>
                  <a:schemeClr val="tx1"/>
                </a:solidFill>
                <a:latin typeface="Arial" panose="020B0604020202020204" pitchFamily="34" charset="0"/>
                <a:cs typeface="Arial" panose="020B0604020202020204" pitchFamily="34" charset="0"/>
              </a:rPr>
              <a:t>Naming</a:t>
            </a:r>
            <a:r>
              <a:rPr lang="fr-FR" sz="4400" b="1" dirty="0">
                <a:solidFill>
                  <a:schemeClr val="tx1"/>
                </a:solidFill>
                <a:latin typeface="Arial" panose="020B0604020202020204" pitchFamily="34" charset="0"/>
                <a:cs typeface="Arial" panose="020B0604020202020204" pitchFamily="34" charset="0"/>
              </a:rPr>
              <a:t> </a:t>
            </a:r>
            <a:r>
              <a:rPr lang="fr-FR" sz="4400" b="1" dirty="0" err="1">
                <a:solidFill>
                  <a:schemeClr val="tx1"/>
                </a:solidFill>
                <a:latin typeface="Arial" panose="020B0604020202020204" pitchFamily="34" charset="0"/>
                <a:cs typeface="Arial" panose="020B0604020202020204" pitchFamily="34" charset="0"/>
              </a:rPr>
              <a:t>Rules</a:t>
            </a:r>
            <a:endParaRPr lang="fr-FR" sz="5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744716" y="1919231"/>
            <a:ext cx="7807186" cy="3491755"/>
          </a:xfrm>
        </p:spPr>
        <p:txBody>
          <a:bodyPr>
            <a:normAutofit fontScale="92500"/>
          </a:bodyPr>
          <a:lstStyle/>
          <a:p>
            <a:pPr marL="0" indent="0" algn="just">
              <a:lnSpc>
                <a:spcPct val="110000"/>
              </a:lnSpc>
              <a:spcBef>
                <a:spcPts val="600"/>
              </a:spcBef>
              <a:buClr>
                <a:srgbClr val="7030A0"/>
              </a:buClr>
              <a:buNone/>
            </a:pPr>
            <a:r>
              <a:rPr lang="en-US" dirty="0">
                <a:solidFill>
                  <a:schemeClr val="tx1"/>
                </a:solidFill>
                <a:latin typeface="Arial" panose="020B0604020202020204" pitchFamily="34" charset="0"/>
                <a:cs typeface="Arial" panose="020B0604020202020204" pitchFamily="34" charset="0"/>
              </a:rPr>
              <a:t>The abbreviated description includes the following elements</a:t>
            </a:r>
            <a:r>
              <a:rPr lang="en-US" dirty="0" smtClean="0">
                <a:solidFill>
                  <a:schemeClr val="tx1"/>
                </a:solidFill>
                <a:latin typeface="Arial" panose="020B0604020202020204" pitchFamily="34" charset="0"/>
                <a:cs typeface="Arial" panose="020B0604020202020204" pitchFamily="34" charset="0"/>
              </a:rPr>
              <a:t>:</a:t>
            </a:r>
          </a:p>
          <a:p>
            <a:pPr lvl="1" algn="just">
              <a:lnSpc>
                <a:spcPct val="110000"/>
              </a:lnSpc>
              <a:spcBef>
                <a:spcPts val="600"/>
              </a:spcBef>
              <a:spcAft>
                <a:spcPts val="0"/>
              </a:spcAft>
              <a:buClr>
                <a:srgbClr val="7030A0"/>
              </a:buClr>
              <a:buFont typeface="Wingdings" panose="05000000000000000000" pitchFamily="2" charset="2"/>
              <a:buChar char="§"/>
            </a:pPr>
            <a:r>
              <a:rPr lang="en-US" sz="2200" dirty="0" smtClean="0">
                <a:solidFill>
                  <a:schemeClr val="tx1"/>
                </a:solidFill>
                <a:latin typeface="Arial" panose="020B0604020202020204" pitchFamily="34" charset="0"/>
                <a:cs typeface="Arial" panose="020B0604020202020204" pitchFamily="34" charset="0"/>
              </a:rPr>
              <a:t> </a:t>
            </a:r>
            <a:r>
              <a:rPr lang="en-US" sz="2200" dirty="0">
                <a:solidFill>
                  <a:schemeClr val="tx1"/>
                </a:solidFill>
                <a:latin typeface="Arial" panose="020B0604020202020204" pitchFamily="34" charset="0"/>
                <a:cs typeface="Arial" panose="020B0604020202020204" pitchFamily="34" charset="0"/>
              </a:rPr>
              <a:t>A numeric value indicating the transmission rate in </a:t>
            </a:r>
            <a:r>
              <a:rPr lang="en-US" sz="2200" dirty="0" smtClean="0">
                <a:solidFill>
                  <a:schemeClr val="tx1"/>
                </a:solidFill>
                <a:latin typeface="Arial" panose="020B0604020202020204" pitchFamily="34" charset="0"/>
                <a:cs typeface="Arial" panose="020B0604020202020204" pitchFamily="34" charset="0"/>
              </a:rPr>
              <a:t>Mbit/s</a:t>
            </a:r>
          </a:p>
          <a:p>
            <a:pPr lvl="1" algn="just">
              <a:lnSpc>
                <a:spcPct val="110000"/>
              </a:lnSpc>
              <a:spcBef>
                <a:spcPts val="600"/>
              </a:spcBef>
              <a:spcAft>
                <a:spcPts val="0"/>
              </a:spcAft>
              <a:buClr>
                <a:srgbClr val="7030A0"/>
              </a:buClr>
              <a:buFont typeface="Wingdings" panose="05000000000000000000" pitchFamily="2" charset="2"/>
              <a:buChar char="§"/>
            </a:pPr>
            <a:r>
              <a:rPr lang="en-US" sz="2200" dirty="0" smtClean="0">
                <a:solidFill>
                  <a:schemeClr val="tx1"/>
                </a:solidFill>
                <a:latin typeface="Arial" panose="020B0604020202020204" pitchFamily="34" charset="0"/>
                <a:cs typeface="Arial" panose="020B0604020202020204" pitchFamily="34" charset="0"/>
              </a:rPr>
              <a:t> </a:t>
            </a:r>
            <a:r>
              <a:rPr lang="en-US" sz="2200" dirty="0">
                <a:solidFill>
                  <a:schemeClr val="tx1"/>
                </a:solidFill>
                <a:latin typeface="Arial" panose="020B0604020202020204" pitchFamily="34" charset="0"/>
                <a:cs typeface="Arial" panose="020B0604020202020204" pitchFamily="34" charset="0"/>
              </a:rPr>
              <a:t>Alphabetic characters indicating the use of baseband </a:t>
            </a:r>
            <a:r>
              <a:rPr lang="en-US" sz="2200" dirty="0" smtClean="0">
                <a:solidFill>
                  <a:schemeClr val="tx1"/>
                </a:solidFill>
                <a:latin typeface="Arial" panose="020B0604020202020204" pitchFamily="34" charset="0"/>
                <a:cs typeface="Arial" panose="020B0604020202020204" pitchFamily="34" charset="0"/>
              </a:rPr>
              <a:t>signaling</a:t>
            </a:r>
          </a:p>
          <a:p>
            <a:pPr lvl="1" algn="just">
              <a:lnSpc>
                <a:spcPct val="110000"/>
              </a:lnSpc>
              <a:spcBef>
                <a:spcPts val="600"/>
              </a:spcBef>
              <a:spcAft>
                <a:spcPts val="0"/>
              </a:spcAft>
              <a:buClr>
                <a:srgbClr val="7030A0"/>
              </a:buClr>
              <a:buFont typeface="Wingdings" panose="05000000000000000000" pitchFamily="2" charset="2"/>
              <a:buChar char="§"/>
            </a:pPr>
            <a:r>
              <a:rPr lang="en-US" sz="2200" dirty="0" smtClean="0">
                <a:solidFill>
                  <a:schemeClr val="tx1"/>
                </a:solidFill>
                <a:latin typeface="Arial" panose="020B0604020202020204" pitchFamily="34" charset="0"/>
                <a:cs typeface="Arial" panose="020B0604020202020204" pitchFamily="34" charset="0"/>
              </a:rPr>
              <a:t>One </a:t>
            </a:r>
            <a:r>
              <a:rPr lang="en-US" sz="2200" dirty="0">
                <a:solidFill>
                  <a:schemeClr val="tx1"/>
                </a:solidFill>
                <a:latin typeface="Arial" panose="020B0604020202020204" pitchFamily="34" charset="0"/>
                <a:cs typeface="Arial" panose="020B0604020202020204" pitchFamily="34" charset="0"/>
              </a:rPr>
              <a:t>or more letters that identify the transmission medium. </a:t>
            </a:r>
            <a:r>
              <a:rPr lang="en-US" sz="2200" b="1" dirty="0">
                <a:solidFill>
                  <a:schemeClr val="tx1"/>
                </a:solidFill>
                <a:latin typeface="Arial" panose="020B0604020202020204" pitchFamily="34" charset="0"/>
                <a:cs typeface="Arial" panose="020B0604020202020204" pitchFamily="34" charset="0"/>
              </a:rPr>
              <a:t>For example</a:t>
            </a:r>
            <a:r>
              <a:rPr lang="en-US" sz="2200" dirty="0">
                <a:solidFill>
                  <a:schemeClr val="tx1"/>
                </a:solidFill>
                <a:latin typeface="Arial" panose="020B0604020202020204" pitchFamily="34" charset="0"/>
                <a:cs typeface="Arial" panose="020B0604020202020204" pitchFamily="34" charset="0"/>
              </a:rPr>
              <a:t>, </a:t>
            </a:r>
            <a:r>
              <a:rPr lang="en-US" sz="2200" b="1" dirty="0">
                <a:solidFill>
                  <a:srgbClr val="8D42C6"/>
                </a:solidFill>
                <a:latin typeface="Arial" panose="020B0604020202020204" pitchFamily="34" charset="0"/>
                <a:cs typeface="Arial" panose="020B0604020202020204" pitchFamily="34" charset="0"/>
              </a:rPr>
              <a:t>F</a:t>
            </a:r>
            <a:r>
              <a:rPr lang="en-US" sz="2200" dirty="0">
                <a:solidFill>
                  <a:schemeClr val="tx1"/>
                </a:solidFill>
                <a:latin typeface="Arial" panose="020B0604020202020204" pitchFamily="34" charset="0"/>
                <a:cs typeface="Arial" panose="020B0604020202020204" pitchFamily="34" charset="0"/>
              </a:rPr>
              <a:t> represents </a:t>
            </a:r>
            <a:r>
              <a:rPr lang="en-US" sz="2200" b="1" dirty="0">
                <a:solidFill>
                  <a:srgbClr val="8D42C6"/>
                </a:solidFill>
                <a:latin typeface="Arial" panose="020B0604020202020204" pitchFamily="34" charset="0"/>
                <a:cs typeface="Arial" panose="020B0604020202020204" pitchFamily="34" charset="0"/>
              </a:rPr>
              <a:t>fiber-optic cable</a:t>
            </a:r>
            <a:r>
              <a:rPr lang="en-US" sz="2200" dirty="0">
                <a:solidFill>
                  <a:schemeClr val="tx1"/>
                </a:solidFill>
                <a:latin typeface="Arial" panose="020B0604020202020204" pitchFamily="34" charset="0"/>
                <a:cs typeface="Arial" panose="020B0604020202020204" pitchFamily="34" charset="0"/>
              </a:rPr>
              <a:t>, while </a:t>
            </a:r>
            <a:r>
              <a:rPr lang="en-US" sz="2200" b="1" dirty="0">
                <a:solidFill>
                  <a:srgbClr val="8D42C6"/>
                </a:solidFill>
                <a:latin typeface="Arial" panose="020B0604020202020204" pitchFamily="34" charset="0"/>
                <a:cs typeface="Arial" panose="020B0604020202020204" pitchFamily="34" charset="0"/>
              </a:rPr>
              <a:t>T </a:t>
            </a:r>
            <a:r>
              <a:rPr lang="en-US" sz="2200" dirty="0">
                <a:solidFill>
                  <a:schemeClr val="tx1"/>
                </a:solidFill>
                <a:latin typeface="Arial" panose="020B0604020202020204" pitchFamily="34" charset="0"/>
                <a:cs typeface="Arial" panose="020B0604020202020204" pitchFamily="34" charset="0"/>
              </a:rPr>
              <a:t>represents </a:t>
            </a:r>
            <a:r>
              <a:rPr lang="en-US" sz="2200" b="1" dirty="0">
                <a:solidFill>
                  <a:srgbClr val="8D42C6"/>
                </a:solidFill>
                <a:latin typeface="Arial" panose="020B0604020202020204" pitchFamily="34" charset="0"/>
                <a:cs typeface="Arial" panose="020B0604020202020204" pitchFamily="34" charset="0"/>
              </a:rPr>
              <a:t>unshielded twisted-pair copper </a:t>
            </a:r>
            <a:r>
              <a:rPr lang="en-US" sz="2200" b="1" dirty="0" smtClean="0">
                <a:solidFill>
                  <a:srgbClr val="8D42C6"/>
                </a:solidFill>
                <a:latin typeface="Arial" panose="020B0604020202020204" pitchFamily="34" charset="0"/>
                <a:cs typeface="Arial" panose="020B0604020202020204" pitchFamily="34" charset="0"/>
              </a:rPr>
              <a:t>cable</a:t>
            </a:r>
            <a:endParaRPr lang="en-US" sz="2200" b="1" dirty="0">
              <a:solidFill>
                <a:srgbClr val="8D42C6"/>
              </a:solidFill>
              <a:latin typeface="Arial" panose="020B0604020202020204" pitchFamily="34" charset="0"/>
              <a:cs typeface="Arial" panose="020B0604020202020204" pitchFamily="34" charset="0"/>
            </a:endParaRPr>
          </a:p>
          <a:p>
            <a:pPr marL="0" indent="0" algn="just">
              <a:lnSpc>
                <a:spcPct val="100000"/>
              </a:lnSpc>
              <a:spcBef>
                <a:spcPts val="600"/>
              </a:spcBef>
              <a:buClr>
                <a:srgbClr val="7030A0"/>
              </a:buClr>
              <a:buNone/>
            </a:pPr>
            <a:r>
              <a:rPr lang="en-US" dirty="0">
                <a:solidFill>
                  <a:schemeClr val="tx1"/>
                </a:solidFill>
                <a:latin typeface="Arial" panose="020B0604020202020204" pitchFamily="34" charset="0"/>
                <a:cs typeface="Arial" panose="020B0604020202020204" pitchFamily="34" charset="0"/>
              </a:rPr>
              <a:t>Ethernet operates using baseband signaling, which utilizes the entire bandwidth of the transmission medium. The data signal is transmitted directly over the medium.</a:t>
            </a:r>
            <a:endParaRPr lang="fr-FR"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27656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274318" y="470408"/>
            <a:ext cx="8641080" cy="965200"/>
          </a:xfrm>
        </p:spPr>
        <p:txBody>
          <a:bodyPr>
            <a:normAutofit/>
          </a:bodyPr>
          <a:lstStyle/>
          <a:p>
            <a:pPr algn="ctr"/>
            <a:r>
              <a:rPr lang="fr-FR" b="1" dirty="0">
                <a:solidFill>
                  <a:schemeClr val="tx1"/>
                </a:solidFill>
                <a:latin typeface="Arial" panose="020B0604020202020204" pitchFamily="34" charset="0"/>
                <a:cs typeface="Arial" panose="020B0604020202020204" pitchFamily="34" charset="0"/>
              </a:rPr>
              <a:t>IEEE Ethernet </a:t>
            </a:r>
            <a:r>
              <a:rPr lang="fr-FR" b="1" dirty="0" err="1">
                <a:solidFill>
                  <a:schemeClr val="tx1"/>
                </a:solidFill>
                <a:latin typeface="Arial" panose="020B0604020202020204" pitchFamily="34" charset="0"/>
                <a:cs typeface="Arial" panose="020B0604020202020204" pitchFamily="34" charset="0"/>
              </a:rPr>
              <a:t>Naming</a:t>
            </a:r>
            <a:r>
              <a:rPr lang="fr-FR" b="1" dirty="0">
                <a:solidFill>
                  <a:schemeClr val="tx1"/>
                </a:solidFill>
                <a:latin typeface="Arial" panose="020B0604020202020204" pitchFamily="34" charset="0"/>
                <a:cs typeface="Arial" panose="020B0604020202020204" pitchFamily="34" charset="0"/>
              </a:rPr>
              <a:t> </a:t>
            </a:r>
            <a:r>
              <a:rPr lang="fr-FR" b="1" dirty="0" err="1">
                <a:solidFill>
                  <a:schemeClr val="tx1"/>
                </a:solidFill>
                <a:latin typeface="Arial" panose="020B0604020202020204" pitchFamily="34" charset="0"/>
                <a:cs typeface="Arial" panose="020B0604020202020204" pitchFamily="34" charset="0"/>
              </a:rPr>
              <a:t>Rules</a:t>
            </a:r>
            <a:endParaRPr lang="fr-FR" dirty="0">
              <a:solidFill>
                <a:schemeClr val="tx1"/>
              </a:solidFill>
            </a:endParaRPr>
          </a:p>
        </p:txBody>
      </p:sp>
      <p:sp>
        <p:nvSpPr>
          <p:cNvPr id="3" name="Espace réservé du contenu 2"/>
          <p:cNvSpPr>
            <a:spLocks noGrp="1"/>
          </p:cNvSpPr>
          <p:nvPr>
            <p:ph idx="1"/>
          </p:nvPr>
        </p:nvSpPr>
        <p:spPr>
          <a:xfrm>
            <a:off x="818387" y="1645920"/>
            <a:ext cx="7552942" cy="4012862"/>
          </a:xfrm>
        </p:spPr>
        <p:txBody>
          <a:bodyPr>
            <a:noAutofit/>
          </a:bodyPr>
          <a:lstStyle/>
          <a:p>
            <a:pPr marL="0" indent="0" algn="just">
              <a:lnSpc>
                <a:spcPct val="100000"/>
              </a:lnSpc>
              <a:spcAft>
                <a:spcPts val="0"/>
              </a:spcAft>
              <a:buClr>
                <a:srgbClr val="7030A0"/>
              </a:buClr>
              <a:buNone/>
            </a:pPr>
            <a:r>
              <a:rPr lang="en-US" sz="3200" b="1" dirty="0">
                <a:solidFill>
                  <a:srgbClr val="7030A0"/>
                </a:solidFill>
                <a:latin typeface="Arial" panose="020B0604020202020204" pitchFamily="34" charset="0"/>
                <a:cs typeface="Arial" panose="020B0604020202020204" pitchFamily="34" charset="0"/>
              </a:rPr>
              <a:t>Principe:</a:t>
            </a:r>
            <a:endParaRPr lang="en-US" sz="3200" b="1" dirty="0" smtClean="0">
              <a:solidFill>
                <a:srgbClr val="7030A0"/>
              </a:solidFill>
              <a:latin typeface="Arial" panose="020B0604020202020204" pitchFamily="34" charset="0"/>
              <a:cs typeface="Arial" panose="020B0604020202020204" pitchFamily="34" charset="0"/>
            </a:endParaRPr>
          </a:p>
          <a:p>
            <a:pPr marL="0" indent="0" algn="just">
              <a:lnSpc>
                <a:spcPct val="100000"/>
              </a:lnSpc>
              <a:spcBef>
                <a:spcPts val="600"/>
              </a:spcBef>
              <a:spcAft>
                <a:spcPts val="0"/>
              </a:spcAft>
              <a:buClr>
                <a:srgbClr val="7030A0"/>
              </a:buClr>
              <a:buNone/>
            </a:pPr>
            <a:r>
              <a:rPr lang="en-US" sz="2400" dirty="0" smtClean="0">
                <a:solidFill>
                  <a:schemeClr val="tx1"/>
                </a:solidFill>
                <a:latin typeface="Arial" panose="020B0604020202020204" pitchFamily="34" charset="0"/>
                <a:cs typeface="Arial" panose="020B0604020202020204" pitchFamily="34" charset="0"/>
              </a:rPr>
              <a:t>When </a:t>
            </a:r>
            <a:r>
              <a:rPr lang="en-US" sz="2400" dirty="0">
                <a:solidFill>
                  <a:schemeClr val="tx1"/>
                </a:solidFill>
                <a:latin typeface="Arial" panose="020B0604020202020204" pitchFamily="34" charset="0"/>
                <a:cs typeface="Arial" panose="020B0604020202020204" pitchFamily="34" charset="0"/>
              </a:rPr>
              <a:t>the link length is limited to a few hundred meters, information can be transmitted over the communication medium without converting the digital signal into an analog form</a:t>
            </a:r>
            <a:r>
              <a:rPr lang="en-US" sz="2400" dirty="0" smtClean="0">
                <a:solidFill>
                  <a:schemeClr val="tx1"/>
                </a:solidFill>
                <a:latin typeface="Arial" panose="020B0604020202020204" pitchFamily="34" charset="0"/>
                <a:cs typeface="Arial" panose="020B0604020202020204" pitchFamily="34" charset="0"/>
              </a:rPr>
              <a:t>.</a:t>
            </a:r>
          </a:p>
          <a:p>
            <a:pPr marL="0" indent="0" algn="just">
              <a:lnSpc>
                <a:spcPct val="100000"/>
              </a:lnSpc>
              <a:spcBef>
                <a:spcPts val="600"/>
              </a:spcBef>
              <a:spcAft>
                <a:spcPts val="0"/>
              </a:spcAft>
              <a:buClr>
                <a:srgbClr val="7030A0"/>
              </a:buClr>
              <a:buNone/>
            </a:pPr>
            <a:r>
              <a:rPr lang="en-US" sz="2400" dirty="0">
                <a:solidFill>
                  <a:schemeClr val="tx1"/>
                </a:solidFill>
                <a:latin typeface="Arial" panose="020B0604020202020204" pitchFamily="34" charset="0"/>
                <a:cs typeface="Arial" panose="020B0604020202020204" pitchFamily="34" charset="0"/>
              </a:rPr>
              <a:t>This transmission method, which does not require frequency translation through modulation, is known as baseband transmission</a:t>
            </a:r>
            <a:r>
              <a:rPr lang="en-US" sz="2400" dirty="0" smtClean="0">
                <a:solidFill>
                  <a:schemeClr val="tx1"/>
                </a:solidFill>
                <a:latin typeface="Arial" panose="020B0604020202020204" pitchFamily="34" charset="0"/>
                <a:cs typeface="Arial" panose="020B0604020202020204" pitchFamily="34" charset="0"/>
              </a:rPr>
              <a:t>.</a:t>
            </a:r>
          </a:p>
          <a:p>
            <a:pPr marL="0" indent="0" algn="just">
              <a:lnSpc>
                <a:spcPct val="100000"/>
              </a:lnSpc>
              <a:spcBef>
                <a:spcPts val="600"/>
              </a:spcBef>
              <a:buClr>
                <a:srgbClr val="7030A0"/>
              </a:buClr>
              <a:buNone/>
            </a:pPr>
            <a:r>
              <a:rPr lang="en-US" sz="2400" dirty="0">
                <a:solidFill>
                  <a:schemeClr val="tx1"/>
                </a:solidFill>
                <a:latin typeface="Arial" panose="020B0604020202020204" pitchFamily="34" charset="0"/>
                <a:cs typeface="Arial" panose="020B0604020202020204" pitchFamily="34" charset="0"/>
              </a:rPr>
              <a:t>Baseband transmission is mainly applied in local area networks, where it supports high data rates over short distances. It relies on metallic transmission media, including twisted-pair cables and coaxial cables.</a:t>
            </a:r>
            <a:endParaRPr lang="fr-F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39301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795528" y="329184"/>
            <a:ext cx="7571232" cy="1004825"/>
          </a:xfrm>
        </p:spPr>
        <p:txBody>
          <a:bodyPr>
            <a:normAutofit/>
          </a:bodyPr>
          <a:lstStyle/>
          <a:p>
            <a:pPr algn="ctr"/>
            <a:r>
              <a:rPr lang="en-US" sz="4400" b="1" dirty="0">
                <a:solidFill>
                  <a:schemeClr val="tx1"/>
                </a:solidFill>
                <a:latin typeface="Arial" panose="020B0604020202020204" pitchFamily="34" charset="0"/>
                <a:cs typeface="Arial" panose="020B0604020202020204" pitchFamily="34" charset="0"/>
              </a:rPr>
              <a:t>Ethernet and the OSI Model</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795528" y="1527048"/>
            <a:ext cx="7571232" cy="4169664"/>
          </a:xfrm>
        </p:spPr>
        <p:txBody>
          <a:bodyPr>
            <a:normAutofit/>
          </a:bodyPr>
          <a:lstStyle/>
          <a:p>
            <a:pPr marL="0" indent="0" algn="just">
              <a:lnSpc>
                <a:spcPct val="120000"/>
              </a:lnSpc>
              <a:spcAft>
                <a:spcPts val="600"/>
              </a:spcAft>
              <a:buClr>
                <a:srgbClr val="7030A0"/>
              </a:buClr>
              <a:buNone/>
            </a:pPr>
            <a:r>
              <a:rPr lang="en-US" sz="2400" dirty="0">
                <a:solidFill>
                  <a:schemeClr val="tx1"/>
                </a:solidFill>
                <a:latin typeface="Arial" panose="020B0604020202020204" pitchFamily="34" charset="0"/>
                <a:cs typeface="Arial" panose="020B0604020202020204" pitchFamily="34" charset="0"/>
              </a:rPr>
              <a:t>Ethernet operates in two specific parts of the </a:t>
            </a:r>
            <a:r>
              <a:rPr lang="en-US" sz="2400" b="1" dirty="0">
                <a:solidFill>
                  <a:schemeClr val="tx1"/>
                </a:solidFill>
                <a:latin typeface="Arial" panose="020B0604020202020204" pitchFamily="34" charset="0"/>
                <a:cs typeface="Arial" panose="020B0604020202020204" pitchFamily="34" charset="0"/>
              </a:rPr>
              <a:t>OSI model</a:t>
            </a:r>
            <a:r>
              <a:rPr lang="en-US" sz="2400" dirty="0">
                <a:solidFill>
                  <a:schemeClr val="tx1"/>
                </a:solidFill>
                <a:latin typeface="Arial" panose="020B0604020202020204" pitchFamily="34" charset="0"/>
                <a:cs typeface="Arial" panose="020B0604020202020204" pitchFamily="34" charset="0"/>
              </a:rPr>
              <a:t>: the lower section of the data link layer, known as the </a:t>
            </a:r>
            <a:r>
              <a:rPr lang="en-US" sz="2400" b="1" dirty="0">
                <a:solidFill>
                  <a:schemeClr val="tx1"/>
                </a:solidFill>
                <a:latin typeface="Arial" panose="020B0604020202020204" pitchFamily="34" charset="0"/>
                <a:cs typeface="Arial" panose="020B0604020202020204" pitchFamily="34" charset="0"/>
              </a:rPr>
              <a:t>MAC</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sublayer</a:t>
            </a:r>
            <a:r>
              <a:rPr lang="en-US" sz="2400" dirty="0">
                <a:solidFill>
                  <a:schemeClr val="tx1"/>
                </a:solidFill>
                <a:latin typeface="Arial" panose="020B0604020202020204" pitchFamily="34" charset="0"/>
                <a:cs typeface="Arial" panose="020B0604020202020204" pitchFamily="34" charset="0"/>
              </a:rPr>
              <a:t>, and the physical layer.</a:t>
            </a: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7604" y="3072384"/>
            <a:ext cx="6447079" cy="3703514"/>
          </a:xfrm>
          <a:prstGeom prst="rect">
            <a:avLst/>
          </a:prstGeom>
        </p:spPr>
      </p:pic>
    </p:spTree>
    <p:extLst>
      <p:ext uri="{BB962C8B-B14F-4D97-AF65-F5344CB8AC3E}">
        <p14:creationId xmlns:p14="http://schemas.microsoft.com/office/powerpoint/2010/main" val="21094720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530352" y="548640"/>
            <a:ext cx="8019288" cy="932688"/>
          </a:xfrm>
        </p:spPr>
        <p:txBody>
          <a:bodyPr>
            <a:normAutofit/>
          </a:bodyPr>
          <a:lstStyle/>
          <a:p>
            <a:pPr algn="ctr"/>
            <a:r>
              <a:rPr lang="en-US" sz="4400" b="1" dirty="0">
                <a:solidFill>
                  <a:schemeClr val="tx1"/>
                </a:solidFill>
                <a:latin typeface="Arial" panose="020B0604020202020204" pitchFamily="34" charset="0"/>
                <a:cs typeface="Arial" panose="020B0604020202020204" pitchFamily="34" charset="0"/>
              </a:rPr>
              <a:t>Ethernet and the OSI Model</a:t>
            </a:r>
            <a:endParaRPr lang="fr-FR" sz="4400" b="1" dirty="0">
              <a:solidFill>
                <a:schemeClr val="tx1"/>
              </a:solidFill>
              <a:latin typeface="Arial" panose="020B0604020202020204" pitchFamily="34" charset="0"/>
              <a:cs typeface="Arial" panose="020B0604020202020204" pitchFamily="34" charset="0"/>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109971199"/>
              </p:ext>
            </p:extLst>
          </p:nvPr>
        </p:nvGraphicFramePr>
        <p:xfrm>
          <a:off x="594360" y="1837880"/>
          <a:ext cx="8020050" cy="4433064"/>
        </p:xfrm>
        <a:graphic>
          <a:graphicData uri="http://schemas.openxmlformats.org/drawingml/2006/table">
            <a:tbl>
              <a:tblPr firstRow="1" bandRow="1">
                <a:tableStyleId>{073A0DAA-6AF3-43AB-8588-CEC1D06C72B9}</a:tableStyleId>
              </a:tblPr>
              <a:tblGrid>
                <a:gridCol w="4010025"/>
                <a:gridCol w="4010025"/>
              </a:tblGrid>
              <a:tr h="879666">
                <a:tc>
                  <a:txBody>
                    <a:bodyPr/>
                    <a:lstStyle/>
                    <a:p>
                      <a:pPr algn="ctr"/>
                      <a:r>
                        <a:rPr lang="en-US" sz="1800" dirty="0" smtClean="0">
                          <a:latin typeface="Arial" panose="020B0604020202020204" pitchFamily="34" charset="0"/>
                          <a:cs typeface="Arial" panose="020B0604020202020204" pitchFamily="34" charset="0"/>
                        </a:rPr>
                        <a:t>Limitations of the Physical Layer</a:t>
                      </a:r>
                      <a:endParaRPr lang="fr-FR" sz="1800" dirty="0">
                        <a:latin typeface="Arial" panose="020B0604020202020204" pitchFamily="34" charset="0"/>
                        <a:cs typeface="Arial" panose="020B0604020202020204" pitchFamily="34" charset="0"/>
                      </a:endParaRPr>
                    </a:p>
                  </a:txBody>
                  <a:tcPr anchor="ctr"/>
                </a:tc>
                <a:tc>
                  <a:txBody>
                    <a:bodyPr/>
                    <a:lstStyle/>
                    <a:p>
                      <a:pPr algn="ctr"/>
                      <a:r>
                        <a:rPr lang="en-US" dirty="0" smtClean="0">
                          <a:latin typeface="Arial" panose="020B0604020202020204" pitchFamily="34" charset="0"/>
                          <a:cs typeface="Arial" panose="020B0604020202020204" pitchFamily="34" charset="0"/>
                        </a:rPr>
                        <a:t>Functions of the Data Link Layer</a:t>
                      </a:r>
                      <a:endParaRPr lang="fr-FR" dirty="0">
                        <a:latin typeface="Arial" panose="020B0604020202020204" pitchFamily="34" charset="0"/>
                        <a:cs typeface="Arial" panose="020B0604020202020204" pitchFamily="34" charset="0"/>
                      </a:endParaRPr>
                    </a:p>
                  </a:txBody>
                  <a:tcPr anchor="ctr"/>
                </a:tc>
              </a:tr>
              <a:tr h="879666">
                <a:tc>
                  <a:txBody>
                    <a:bodyPr/>
                    <a:lstStyle/>
                    <a:p>
                      <a:pPr algn="just"/>
                      <a:r>
                        <a:rPr lang="en-US" b="0" dirty="0" smtClean="0">
                          <a:latin typeface="Arial" panose="020B0604020202020204" pitchFamily="34" charset="0"/>
                          <a:cs typeface="Arial" panose="020B0604020202020204" pitchFamily="34" charset="0"/>
                        </a:rPr>
                        <a:t>It cannot interact with upper layers.</a:t>
                      </a:r>
                      <a:endParaRPr lang="fr-FR" b="0" dirty="0">
                        <a:latin typeface="Arial" panose="020B0604020202020204" pitchFamily="34" charset="0"/>
                        <a:cs typeface="Arial" panose="020B0604020202020204" pitchFamily="34" charset="0"/>
                      </a:endParaRPr>
                    </a:p>
                  </a:txBody>
                  <a:tcPr anchor="ctr"/>
                </a:tc>
                <a:tc>
                  <a:txBody>
                    <a:bodyPr/>
                    <a:lstStyle/>
                    <a:p>
                      <a:r>
                        <a:rPr lang="en-US" dirty="0" smtClean="0">
                          <a:latin typeface="Arial" panose="020B0604020202020204" pitchFamily="34" charset="0"/>
                          <a:cs typeface="Arial" panose="020B0604020202020204" pitchFamily="34" charset="0"/>
                        </a:rPr>
                        <a:t>Connects to upper layers through the </a:t>
                      </a:r>
                      <a:r>
                        <a:rPr lang="en-US" b="1" dirty="0" smtClean="0">
                          <a:latin typeface="Arial" panose="020B0604020202020204" pitchFamily="34" charset="0"/>
                          <a:cs typeface="Arial" panose="020B0604020202020204" pitchFamily="34" charset="0"/>
                        </a:rPr>
                        <a:t>LLC</a:t>
                      </a:r>
                      <a:r>
                        <a:rPr lang="en-US" dirty="0" smtClean="0">
                          <a:latin typeface="Arial" panose="020B0604020202020204" pitchFamily="34" charset="0"/>
                          <a:cs typeface="Arial" panose="020B0604020202020204" pitchFamily="34" charset="0"/>
                        </a:rPr>
                        <a:t> protocol</a:t>
                      </a:r>
                      <a:endParaRPr lang="fr-FR" dirty="0">
                        <a:latin typeface="Arial" panose="020B0604020202020204" pitchFamily="34" charset="0"/>
                        <a:cs typeface="Arial" panose="020B0604020202020204" pitchFamily="34" charset="0"/>
                      </a:endParaRPr>
                    </a:p>
                  </a:txBody>
                  <a:tcPr anchor="ctr"/>
                </a:tc>
              </a:tr>
              <a:tr h="879666">
                <a:tc>
                  <a:txBody>
                    <a:bodyPr/>
                    <a:lstStyle/>
                    <a:p>
                      <a:pPr algn="just"/>
                      <a:r>
                        <a:rPr lang="fr-FR" dirty="0" err="1" smtClean="0">
                          <a:latin typeface="Arial" panose="020B0604020202020204" pitchFamily="34" charset="0"/>
                          <a:cs typeface="Arial" panose="020B0604020202020204" pitchFamily="34" charset="0"/>
                        </a:rPr>
                        <a:t>Cannot</a:t>
                      </a:r>
                      <a:r>
                        <a:rPr lang="fr-FR" dirty="0" smtClean="0">
                          <a:latin typeface="Arial" panose="020B0604020202020204" pitchFamily="34" charset="0"/>
                          <a:cs typeface="Arial" panose="020B0604020202020204" pitchFamily="34" charset="0"/>
                        </a:rPr>
                        <a:t> </a:t>
                      </a:r>
                      <a:r>
                        <a:rPr lang="fr-FR" dirty="0" err="1" smtClean="0">
                          <a:latin typeface="Arial" panose="020B0604020202020204" pitchFamily="34" charset="0"/>
                          <a:cs typeface="Arial" panose="020B0604020202020204" pitchFamily="34" charset="0"/>
                        </a:rPr>
                        <a:t>identify</a:t>
                      </a:r>
                      <a:r>
                        <a:rPr lang="fr-FR" dirty="0" smtClean="0">
                          <a:latin typeface="Arial" panose="020B0604020202020204" pitchFamily="34" charset="0"/>
                          <a:cs typeface="Arial" panose="020B0604020202020204" pitchFamily="34" charset="0"/>
                        </a:rPr>
                        <a:t> </a:t>
                      </a:r>
                      <a:r>
                        <a:rPr lang="fr-FR" dirty="0" err="1" smtClean="0">
                          <a:latin typeface="Arial" panose="020B0604020202020204" pitchFamily="34" charset="0"/>
                          <a:cs typeface="Arial" panose="020B0604020202020204" pitchFamily="34" charset="0"/>
                        </a:rPr>
                        <a:t>devices</a:t>
                      </a:r>
                      <a:endParaRPr lang="fr-FR" dirty="0">
                        <a:latin typeface="Arial" panose="020B0604020202020204" pitchFamily="34" charset="0"/>
                        <a:cs typeface="Arial" panose="020B0604020202020204" pitchFamily="34" charset="0"/>
                      </a:endParaRPr>
                    </a:p>
                  </a:txBody>
                  <a:tcPr anchor="ctr"/>
                </a:tc>
                <a:tc>
                  <a:txBody>
                    <a:bodyPr/>
                    <a:lstStyle/>
                    <a:p>
                      <a:r>
                        <a:rPr lang="en-US" dirty="0" smtClean="0">
                          <a:latin typeface="Arial" panose="020B0604020202020204" pitchFamily="34" charset="0"/>
                          <a:cs typeface="Arial" panose="020B0604020202020204" pitchFamily="34" charset="0"/>
                        </a:rPr>
                        <a:t>Uses addressing schemes to identify devices</a:t>
                      </a:r>
                      <a:endParaRPr lang="fr-FR" dirty="0">
                        <a:latin typeface="Arial" panose="020B0604020202020204" pitchFamily="34" charset="0"/>
                        <a:cs typeface="Arial" panose="020B0604020202020204" pitchFamily="34" charset="0"/>
                      </a:endParaRPr>
                    </a:p>
                  </a:txBody>
                  <a:tcPr anchor="ctr"/>
                </a:tc>
              </a:tr>
              <a:tr h="879666">
                <a:tc>
                  <a:txBody>
                    <a:bodyPr/>
                    <a:lstStyle/>
                    <a:p>
                      <a:pPr algn="just"/>
                      <a:r>
                        <a:rPr lang="en-US" dirty="0" smtClean="0">
                          <a:latin typeface="Arial" panose="020B0604020202020204" pitchFamily="34" charset="0"/>
                          <a:cs typeface="Arial" panose="020B0604020202020204" pitchFamily="34" charset="0"/>
                        </a:rPr>
                        <a:t>Works only with raw bit streams</a:t>
                      </a:r>
                      <a:endParaRPr lang="fr-FR" dirty="0">
                        <a:latin typeface="Arial" panose="020B0604020202020204" pitchFamily="34" charset="0"/>
                        <a:cs typeface="Arial" panose="020B0604020202020204" pitchFamily="34" charset="0"/>
                      </a:endParaRPr>
                    </a:p>
                  </a:txBody>
                  <a:tcPr anchor="ctr"/>
                </a:tc>
                <a:tc>
                  <a:txBody>
                    <a:bodyPr/>
                    <a:lstStyle/>
                    <a:p>
                      <a:r>
                        <a:rPr lang="en-US" dirty="0" smtClean="0">
                          <a:latin typeface="Arial" panose="020B0604020202020204" pitchFamily="34" charset="0"/>
                          <a:cs typeface="Arial" panose="020B0604020202020204" pitchFamily="34" charset="0"/>
                        </a:rPr>
                        <a:t>Uses frames to organize bits into groups</a:t>
                      </a:r>
                      <a:endParaRPr lang="fr-FR" dirty="0">
                        <a:latin typeface="Arial" panose="020B0604020202020204" pitchFamily="34" charset="0"/>
                        <a:cs typeface="Arial" panose="020B0604020202020204" pitchFamily="34" charset="0"/>
                      </a:endParaRPr>
                    </a:p>
                  </a:txBody>
                  <a:tcPr anchor="ctr"/>
                </a:tc>
              </a:tr>
              <a:tr h="879666">
                <a:tc>
                  <a:txBody>
                    <a:bodyPr/>
                    <a:lstStyle/>
                    <a:p>
                      <a:pPr algn="just"/>
                      <a:r>
                        <a:rPr lang="en-US" dirty="0" smtClean="0">
                          <a:latin typeface="Arial" panose="020B0604020202020204" pitchFamily="34" charset="0"/>
                          <a:cs typeface="Arial" panose="020B0604020202020204" pitchFamily="34" charset="0"/>
                        </a:rPr>
                        <a:t>Cannot identify the sender when several devices transmit at the same time</a:t>
                      </a:r>
                      <a:endParaRPr lang="fr-FR" dirty="0">
                        <a:latin typeface="Arial" panose="020B0604020202020204" pitchFamily="34" charset="0"/>
                        <a:cs typeface="Arial" panose="020B0604020202020204" pitchFamily="34" charset="0"/>
                      </a:endParaRPr>
                    </a:p>
                  </a:txBody>
                  <a:tcPr anchor="ctr"/>
                </a:tc>
                <a:tc>
                  <a:txBody>
                    <a:bodyPr/>
                    <a:lstStyle/>
                    <a:p>
                      <a:r>
                        <a:rPr lang="en-US" smtClean="0">
                          <a:latin typeface="Arial" panose="020B0604020202020204" pitchFamily="34" charset="0"/>
                          <a:cs typeface="Arial" panose="020B0604020202020204" pitchFamily="34" charset="0"/>
                        </a:rPr>
                        <a:t>Uses </a:t>
                      </a:r>
                      <a:r>
                        <a:rPr lang="en-US" b="1" smtClean="0">
                          <a:latin typeface="Arial" panose="020B0604020202020204" pitchFamily="34" charset="0"/>
                          <a:cs typeface="Arial" panose="020B0604020202020204" pitchFamily="34" charset="0"/>
                        </a:rPr>
                        <a:t>MAC</a:t>
                      </a:r>
                      <a:r>
                        <a:rPr lang="en-US" smtClean="0">
                          <a:latin typeface="Arial" panose="020B0604020202020204" pitchFamily="34" charset="0"/>
                          <a:cs typeface="Arial" panose="020B0604020202020204" pitchFamily="34" charset="0"/>
                        </a:rPr>
                        <a:t> addresses to identify transmission sources</a:t>
                      </a:r>
                      <a:endParaRPr lang="fr-FR" dirty="0">
                        <a:latin typeface="Arial" panose="020B0604020202020204" pitchFamily="34" charset="0"/>
                        <a:cs typeface="Arial" panose="020B0604020202020204" pitchFamily="34" charset="0"/>
                      </a:endParaRPr>
                    </a:p>
                  </a:txBody>
                  <a:tcPr anchor="ctr"/>
                </a:tc>
              </a:tr>
            </a:tbl>
          </a:graphicData>
        </a:graphic>
      </p:graphicFrame>
    </p:spTree>
    <p:extLst>
      <p:ext uri="{BB962C8B-B14F-4D97-AF65-F5344CB8AC3E}">
        <p14:creationId xmlns:p14="http://schemas.microsoft.com/office/powerpoint/2010/main" val="22188373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757936" y="650240"/>
            <a:ext cx="7699248" cy="894080"/>
          </a:xfrm>
        </p:spPr>
        <p:txBody>
          <a:bodyPr>
            <a:normAutofit/>
          </a:bodyPr>
          <a:lstStyle/>
          <a:p>
            <a:pPr algn="ctr"/>
            <a:r>
              <a:rPr lang="en-US" sz="4400" b="1" dirty="0">
                <a:solidFill>
                  <a:schemeClr val="tx1"/>
                </a:solidFill>
                <a:latin typeface="Arial" panose="020B0604020202020204" pitchFamily="34" charset="0"/>
                <a:cs typeface="Arial" panose="020B0604020202020204" pitchFamily="34" charset="0"/>
              </a:rPr>
              <a:t>Ethernet and the OSI Model</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757936" y="1912790"/>
            <a:ext cx="7699248" cy="4231978"/>
          </a:xfrm>
        </p:spPr>
        <p:txBody>
          <a:bodyPr>
            <a:normAutofit/>
          </a:bodyPr>
          <a:lstStyle/>
          <a:p>
            <a:pPr marL="0" indent="0" algn="just">
              <a:lnSpc>
                <a:spcPct val="100000"/>
              </a:lnSpc>
              <a:spcAft>
                <a:spcPts val="1800"/>
              </a:spcAft>
              <a:buClr>
                <a:srgbClr val="7030A0"/>
              </a:buClr>
              <a:buNone/>
            </a:pPr>
            <a:r>
              <a:rPr lang="en-US" sz="2800" b="1" dirty="0">
                <a:solidFill>
                  <a:schemeClr val="tx1"/>
                </a:solidFill>
                <a:latin typeface="Arial" panose="020B0604020202020204" pitchFamily="34" charset="0"/>
                <a:cs typeface="Arial" panose="020B0604020202020204" pitchFamily="34" charset="0"/>
              </a:rPr>
              <a:t>LLC (Logical Link Control) </a:t>
            </a:r>
            <a:r>
              <a:rPr lang="en-US" sz="2800" b="1" dirty="0" err="1" smtClean="0">
                <a:solidFill>
                  <a:schemeClr val="tx1"/>
                </a:solidFill>
                <a:latin typeface="Arial" panose="020B0604020202020204" pitchFamily="34" charset="0"/>
                <a:cs typeface="Arial" panose="020B0604020202020204" pitchFamily="34" charset="0"/>
              </a:rPr>
              <a:t>Sublayer</a:t>
            </a:r>
            <a:endParaRPr lang="en-US" sz="2800" b="1" dirty="0" smtClean="0">
              <a:solidFill>
                <a:schemeClr val="tx1"/>
              </a:solidFill>
              <a:latin typeface="Arial" panose="020B0604020202020204" pitchFamily="34" charset="0"/>
              <a:cs typeface="Arial" panose="020B0604020202020204" pitchFamily="34" charset="0"/>
            </a:endParaRPr>
          </a:p>
          <a:p>
            <a:pPr lvl="2" algn="just">
              <a:lnSpc>
                <a:spcPct val="100000"/>
              </a:lnSpc>
              <a:spcAft>
                <a:spcPts val="600"/>
              </a:spcAft>
              <a:buClr>
                <a:srgbClr val="7030A0"/>
              </a:buClr>
              <a:buFont typeface="Wingdings" panose="05000000000000000000" pitchFamily="2" charset="2"/>
              <a:buChar char="q"/>
            </a:pPr>
            <a:r>
              <a:rPr lang="en-US" sz="2800" dirty="0" smtClean="0">
                <a:solidFill>
                  <a:schemeClr val="tx1"/>
                </a:solidFill>
                <a:latin typeface="Arial" panose="020B0604020202020204" pitchFamily="34" charset="0"/>
                <a:cs typeface="Arial" panose="020B0604020202020204" pitchFamily="34" charset="0"/>
              </a:rPr>
              <a:t>Is </a:t>
            </a:r>
            <a:r>
              <a:rPr lang="en-US" sz="2800" dirty="0">
                <a:solidFill>
                  <a:schemeClr val="tx1"/>
                </a:solidFill>
                <a:latin typeface="Arial" panose="020B0604020202020204" pitchFamily="34" charset="0"/>
                <a:cs typeface="Arial" panose="020B0604020202020204" pitchFamily="34" charset="0"/>
              </a:rPr>
              <a:t>mostly independent of the physical equipment used for </a:t>
            </a:r>
            <a:r>
              <a:rPr lang="en-US" sz="2800" dirty="0" smtClean="0">
                <a:solidFill>
                  <a:schemeClr val="tx1"/>
                </a:solidFill>
                <a:latin typeface="Arial" panose="020B0604020202020204" pitchFamily="34" charset="0"/>
                <a:cs typeface="Arial" panose="020B0604020202020204" pitchFamily="34" charset="0"/>
              </a:rPr>
              <a:t>communication</a:t>
            </a:r>
          </a:p>
          <a:p>
            <a:pPr lvl="2" algn="just">
              <a:lnSpc>
                <a:spcPct val="100000"/>
              </a:lnSpc>
              <a:spcAft>
                <a:spcPts val="600"/>
              </a:spcAft>
              <a:buClr>
                <a:srgbClr val="7030A0"/>
              </a:buClr>
              <a:buFont typeface="Wingdings" panose="05000000000000000000" pitchFamily="2" charset="2"/>
              <a:buChar char="q"/>
            </a:pPr>
            <a:r>
              <a:rPr lang="en-US" sz="2800" dirty="0" err="1">
                <a:solidFill>
                  <a:schemeClr val="tx1"/>
                </a:solidFill>
                <a:latin typeface="Arial" panose="020B0604020202020204" pitchFamily="34" charset="0"/>
                <a:cs typeface="Arial" panose="020B0604020202020204" pitchFamily="34" charset="0"/>
              </a:rPr>
              <a:t>rovides</a:t>
            </a:r>
            <a:r>
              <a:rPr lang="en-US" sz="2800" dirty="0">
                <a:solidFill>
                  <a:schemeClr val="tx1"/>
                </a:solidFill>
                <a:latin typeface="Arial" panose="020B0604020202020204" pitchFamily="34" charset="0"/>
                <a:cs typeface="Arial" panose="020B0604020202020204" pitchFamily="34" charset="0"/>
              </a:rPr>
              <a:t> the connection to higher-level layers</a:t>
            </a:r>
            <a:endParaRPr lang="en-US" sz="2800" dirty="0" smtClean="0">
              <a:solidFill>
                <a:schemeClr val="tx1"/>
              </a:solidFill>
              <a:latin typeface="Arial" panose="020B0604020202020204" pitchFamily="34" charset="0"/>
              <a:cs typeface="Arial" panose="020B0604020202020204" pitchFamily="34" charset="0"/>
            </a:endParaRPr>
          </a:p>
          <a:p>
            <a:pPr lvl="2" algn="just">
              <a:lnSpc>
                <a:spcPct val="100000"/>
              </a:lnSpc>
              <a:spcAft>
                <a:spcPts val="600"/>
              </a:spcAft>
              <a:buClr>
                <a:srgbClr val="7030A0"/>
              </a:buClr>
              <a:buFont typeface="Wingdings" panose="05000000000000000000" pitchFamily="2" charset="2"/>
              <a:buChar char="q"/>
            </a:pPr>
            <a:r>
              <a:rPr lang="en-US" sz="2800" dirty="0">
                <a:solidFill>
                  <a:schemeClr val="tx1"/>
                </a:solidFill>
                <a:latin typeface="Arial" panose="020B0604020202020204" pitchFamily="34" charset="0"/>
                <a:cs typeface="Arial" panose="020B0604020202020204" pitchFamily="34" charset="0"/>
              </a:rPr>
              <a:t>Encapsulates network layer packets into </a:t>
            </a:r>
            <a:r>
              <a:rPr lang="en-US" sz="2800" dirty="0" smtClean="0">
                <a:solidFill>
                  <a:schemeClr val="tx1"/>
                </a:solidFill>
                <a:latin typeface="Arial" panose="020B0604020202020204" pitchFamily="34" charset="0"/>
                <a:cs typeface="Arial" panose="020B0604020202020204" pitchFamily="34" charset="0"/>
              </a:rPr>
              <a:t>frames</a:t>
            </a:r>
          </a:p>
          <a:p>
            <a:pPr lvl="2" algn="just">
              <a:lnSpc>
                <a:spcPct val="100000"/>
              </a:lnSpc>
              <a:spcAft>
                <a:spcPts val="600"/>
              </a:spcAft>
              <a:buClr>
                <a:srgbClr val="7030A0"/>
              </a:buClr>
              <a:buFont typeface="Wingdings" panose="05000000000000000000" pitchFamily="2" charset="2"/>
              <a:buChar char="q"/>
            </a:pPr>
            <a:r>
              <a:rPr lang="en-US" sz="2800" dirty="0">
                <a:solidFill>
                  <a:schemeClr val="tx1"/>
                </a:solidFill>
                <a:latin typeface="Arial" panose="020B0604020202020204" pitchFamily="34" charset="0"/>
                <a:cs typeface="Arial" panose="020B0604020202020204" pitchFamily="34" charset="0"/>
              </a:rPr>
              <a:t>Identifies the type of network layer protocol</a:t>
            </a:r>
            <a:endParaRPr lang="fr-FR"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17372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13816" y="548640"/>
            <a:ext cx="7562088" cy="738632"/>
          </a:xfrm>
        </p:spPr>
        <p:txBody>
          <a:bodyPr>
            <a:normAutofit/>
          </a:bodyPr>
          <a:lstStyle/>
          <a:p>
            <a:pPr algn="ctr"/>
            <a:r>
              <a:rPr lang="en-US" sz="4400" b="1" dirty="0">
                <a:solidFill>
                  <a:schemeClr val="tx1"/>
                </a:solidFill>
                <a:latin typeface="Arial" panose="020B0604020202020204" pitchFamily="34" charset="0"/>
                <a:cs typeface="Arial" panose="020B0604020202020204" pitchFamily="34" charset="0"/>
              </a:rPr>
              <a:t>Ethernet and the OSI Model</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13816" y="1517904"/>
            <a:ext cx="7562088" cy="3977640"/>
          </a:xfrm>
        </p:spPr>
        <p:txBody>
          <a:bodyPr>
            <a:noAutofit/>
          </a:bodyPr>
          <a:lstStyle/>
          <a:p>
            <a:pPr algn="just">
              <a:lnSpc>
                <a:spcPct val="100000"/>
              </a:lnSpc>
              <a:spcAft>
                <a:spcPts val="0"/>
              </a:spcAft>
            </a:pPr>
            <a:r>
              <a:rPr lang="en-US" sz="2400" dirty="0">
                <a:solidFill>
                  <a:schemeClr val="tx1"/>
                </a:solidFill>
                <a:latin typeface="Arial" panose="020B0604020202020204" pitchFamily="34" charset="0"/>
                <a:cs typeface="Arial" panose="020B0604020202020204" pitchFamily="34" charset="0"/>
              </a:rPr>
              <a:t>In Ethernet networks, the </a:t>
            </a:r>
            <a:r>
              <a:rPr lang="en-US" sz="2400" b="1" dirty="0">
                <a:solidFill>
                  <a:schemeClr val="tx1"/>
                </a:solidFill>
                <a:latin typeface="Arial" panose="020B0604020202020204" pitchFamily="34" charset="0"/>
                <a:cs typeface="Arial" panose="020B0604020202020204" pitchFamily="34" charset="0"/>
              </a:rPr>
              <a:t>IEEE 802.2</a:t>
            </a:r>
            <a:r>
              <a:rPr lang="en-US" sz="2400" dirty="0">
                <a:solidFill>
                  <a:schemeClr val="tx1"/>
                </a:solidFill>
                <a:latin typeface="Arial" panose="020B0604020202020204" pitchFamily="34" charset="0"/>
                <a:cs typeface="Arial" panose="020B0604020202020204" pitchFamily="34" charset="0"/>
              </a:rPr>
              <a:t> standard defines the functions of the </a:t>
            </a:r>
            <a:r>
              <a:rPr lang="en-US" sz="2400" b="1" dirty="0">
                <a:solidFill>
                  <a:schemeClr val="tx1"/>
                </a:solidFill>
                <a:latin typeface="Arial" panose="020B0604020202020204" pitchFamily="34" charset="0"/>
                <a:cs typeface="Arial" panose="020B0604020202020204" pitchFamily="34" charset="0"/>
              </a:rPr>
              <a:t>LLC (Logical Link Control) </a:t>
            </a:r>
            <a:r>
              <a:rPr lang="en-US" sz="2400" b="1" dirty="0" err="1">
                <a:solidFill>
                  <a:schemeClr val="tx1"/>
                </a:solidFill>
                <a:latin typeface="Arial" panose="020B0604020202020204" pitchFamily="34" charset="0"/>
                <a:cs typeface="Arial" panose="020B0604020202020204" pitchFamily="34" charset="0"/>
              </a:rPr>
              <a:t>sublayer</a:t>
            </a:r>
            <a:r>
              <a:rPr lang="en-US" sz="2400" dirty="0">
                <a:solidFill>
                  <a:schemeClr val="tx1"/>
                </a:solidFill>
                <a:latin typeface="Arial" panose="020B0604020202020204" pitchFamily="34" charset="0"/>
                <a:cs typeface="Arial" panose="020B0604020202020204" pitchFamily="34" charset="0"/>
              </a:rPr>
              <a:t>, while the </a:t>
            </a:r>
            <a:r>
              <a:rPr lang="en-US" sz="2400" b="1" dirty="0">
                <a:solidFill>
                  <a:schemeClr val="tx1"/>
                </a:solidFill>
                <a:latin typeface="Arial" panose="020B0604020202020204" pitchFamily="34" charset="0"/>
                <a:cs typeface="Arial" panose="020B0604020202020204" pitchFamily="34" charset="0"/>
              </a:rPr>
              <a:t>IEEE 802.3</a:t>
            </a:r>
            <a:r>
              <a:rPr lang="en-US" sz="2400" dirty="0">
                <a:solidFill>
                  <a:schemeClr val="tx1"/>
                </a:solidFill>
                <a:latin typeface="Arial" panose="020B0604020202020204" pitchFamily="34" charset="0"/>
                <a:cs typeface="Arial" panose="020B0604020202020204" pitchFamily="34" charset="0"/>
              </a:rPr>
              <a:t> standard specifies the functions of the </a:t>
            </a:r>
            <a:r>
              <a:rPr lang="en-US" sz="2400" b="1" dirty="0">
                <a:solidFill>
                  <a:schemeClr val="tx1"/>
                </a:solidFill>
                <a:latin typeface="Arial" panose="020B0604020202020204" pitchFamily="34" charset="0"/>
                <a:cs typeface="Arial" panose="020B0604020202020204" pitchFamily="34" charset="0"/>
              </a:rPr>
              <a:t>MAC (Media Access Control) </a:t>
            </a:r>
            <a:r>
              <a:rPr lang="en-US" sz="2400" b="1" dirty="0" err="1">
                <a:solidFill>
                  <a:schemeClr val="tx1"/>
                </a:solidFill>
                <a:latin typeface="Arial" panose="020B0604020202020204" pitchFamily="34" charset="0"/>
                <a:cs typeface="Arial" panose="020B0604020202020204" pitchFamily="34" charset="0"/>
              </a:rPr>
              <a:t>sublayer</a:t>
            </a:r>
            <a:r>
              <a:rPr lang="en-US" sz="2400" dirty="0">
                <a:solidFill>
                  <a:schemeClr val="tx1"/>
                </a:solidFill>
                <a:latin typeface="Arial" panose="020B0604020202020204" pitchFamily="34" charset="0"/>
                <a:cs typeface="Arial" panose="020B0604020202020204" pitchFamily="34" charset="0"/>
              </a:rPr>
              <a:t> and the </a:t>
            </a:r>
            <a:r>
              <a:rPr lang="en-US" sz="2400" b="1" dirty="0">
                <a:solidFill>
                  <a:schemeClr val="tx1"/>
                </a:solidFill>
                <a:latin typeface="Arial" panose="020B0604020202020204" pitchFamily="34" charset="0"/>
                <a:cs typeface="Arial" panose="020B0604020202020204" pitchFamily="34" charset="0"/>
              </a:rPr>
              <a:t>physical layer</a:t>
            </a:r>
            <a:r>
              <a:rPr lang="en-US" sz="2400" dirty="0" smtClean="0">
                <a:solidFill>
                  <a:schemeClr val="tx1"/>
                </a:solidFill>
                <a:latin typeface="Arial" panose="020B0604020202020204" pitchFamily="34" charset="0"/>
                <a:cs typeface="Arial" panose="020B0604020202020204" pitchFamily="34" charset="0"/>
              </a:rPr>
              <a:t>.</a:t>
            </a:r>
          </a:p>
          <a:p>
            <a:pPr algn="just">
              <a:lnSpc>
                <a:spcPct val="100000"/>
              </a:lnSpc>
              <a:spcBef>
                <a:spcPts val="600"/>
              </a:spcBef>
              <a:spcAft>
                <a:spcPts val="1200"/>
              </a:spcAft>
            </a:pPr>
            <a:r>
              <a:rPr lang="en-US" sz="2400" dirty="0">
                <a:solidFill>
                  <a:schemeClr val="tx1"/>
                </a:solidFill>
                <a:latin typeface="Arial" panose="020B0604020202020204" pitchFamily="34" charset="0"/>
                <a:cs typeface="Arial" panose="020B0604020202020204" pitchFamily="34" charset="0"/>
              </a:rPr>
              <a:t>The </a:t>
            </a:r>
            <a:r>
              <a:rPr lang="en-US" sz="2400" b="1" dirty="0">
                <a:solidFill>
                  <a:schemeClr val="tx1"/>
                </a:solidFill>
                <a:latin typeface="Arial" panose="020B0604020202020204" pitchFamily="34" charset="0"/>
                <a:cs typeface="Arial" panose="020B0604020202020204" pitchFamily="34" charset="0"/>
              </a:rPr>
              <a:t>LLC</a:t>
            </a:r>
            <a:r>
              <a:rPr lang="en-US" sz="2400" dirty="0">
                <a:solidFill>
                  <a:schemeClr val="tx1"/>
                </a:solidFill>
                <a:latin typeface="Arial" panose="020B0604020202020204" pitchFamily="34" charset="0"/>
                <a:cs typeface="Arial" panose="020B0604020202020204" pitchFamily="34" charset="0"/>
              </a:rPr>
              <a:t> is implemented at the software level and operates independently of the underlying hardware. Within a computer system, the</a:t>
            </a:r>
            <a:r>
              <a:rPr lang="en-US" sz="2400" b="1" dirty="0">
                <a:solidFill>
                  <a:schemeClr val="tx1"/>
                </a:solidFill>
                <a:latin typeface="Arial" panose="020B0604020202020204" pitchFamily="34" charset="0"/>
                <a:cs typeface="Arial" panose="020B0604020202020204" pitchFamily="34" charset="0"/>
              </a:rPr>
              <a:t> LLC </a:t>
            </a:r>
            <a:r>
              <a:rPr lang="en-US" sz="2400" dirty="0">
                <a:solidFill>
                  <a:schemeClr val="tx1"/>
                </a:solidFill>
                <a:latin typeface="Arial" panose="020B0604020202020204" pitchFamily="34" charset="0"/>
                <a:cs typeface="Arial" panose="020B0604020202020204" pitchFamily="34" charset="0"/>
              </a:rPr>
              <a:t>may be viewed as part of the network adapter driver </a:t>
            </a:r>
            <a:r>
              <a:rPr lang="en-US" sz="2400" dirty="0" err="1">
                <a:solidFill>
                  <a:schemeClr val="tx1"/>
                </a:solidFill>
                <a:latin typeface="Arial" panose="020B0604020202020204" pitchFamily="34" charset="0"/>
                <a:cs typeface="Arial" panose="020B0604020202020204" pitchFamily="34" charset="0"/>
              </a:rPr>
              <a:t>software.The</a:t>
            </a:r>
            <a:r>
              <a:rPr lang="en-US" sz="2400" dirty="0">
                <a:solidFill>
                  <a:schemeClr val="tx1"/>
                </a:solidFill>
                <a:latin typeface="Arial" panose="020B0604020202020204" pitchFamily="34" charset="0"/>
                <a:cs typeface="Arial" panose="020B0604020202020204" pitchFamily="34" charset="0"/>
              </a:rPr>
              <a:t> network adapter driver is a software component that communicates directly with the network interface hardware, enabling the transfer of data between the physical transmission medium and the MAC </a:t>
            </a:r>
            <a:r>
              <a:rPr lang="en-US" sz="2400" dirty="0" err="1">
                <a:solidFill>
                  <a:schemeClr val="tx1"/>
                </a:solidFill>
                <a:latin typeface="Arial" panose="020B0604020202020204" pitchFamily="34" charset="0"/>
                <a:cs typeface="Arial" panose="020B0604020202020204" pitchFamily="34" charset="0"/>
              </a:rPr>
              <a:t>sublayer</a:t>
            </a:r>
            <a:r>
              <a:rPr lang="en-US" sz="2400" dirty="0">
                <a:solidFill>
                  <a:schemeClr val="tx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8864607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010948" y="512064"/>
            <a:ext cx="7449721" cy="769112"/>
          </a:xfrm>
        </p:spPr>
        <p:txBody>
          <a:bodyPr>
            <a:normAutofit/>
          </a:bodyPr>
          <a:lstStyle/>
          <a:p>
            <a:pPr algn="ctr"/>
            <a:r>
              <a:rPr lang="en-US" sz="4400" b="1" dirty="0">
                <a:solidFill>
                  <a:schemeClr val="tx1"/>
                </a:solidFill>
                <a:latin typeface="Arial" panose="020B0604020202020204" pitchFamily="34" charset="0"/>
                <a:cs typeface="Arial" panose="020B0604020202020204" pitchFamily="34" charset="0"/>
              </a:rPr>
              <a:t>Ethernet and the OSI Model</a:t>
            </a:r>
            <a:endParaRPr lang="fr-FR" sz="4400" b="1" dirty="0">
              <a:solidFill>
                <a:schemeClr val="tx1"/>
              </a:solidFill>
              <a:latin typeface="Arial" panose="020B0604020202020204" pitchFamily="34" charset="0"/>
              <a:cs typeface="Arial" panose="020B0604020202020204" pitchFamily="34" charset="0"/>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10949" y="1554199"/>
            <a:ext cx="7449720" cy="1086418"/>
          </a:xfrm>
        </p:spPr>
      </p:pic>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0949" y="2803912"/>
            <a:ext cx="7467981" cy="3697472"/>
          </a:xfrm>
          <a:prstGeom prst="rect">
            <a:avLst/>
          </a:prstGeom>
        </p:spPr>
      </p:pic>
    </p:spTree>
    <p:extLst>
      <p:ext uri="{BB962C8B-B14F-4D97-AF65-F5344CB8AC3E}">
        <p14:creationId xmlns:p14="http://schemas.microsoft.com/office/powerpoint/2010/main" val="1741918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502920" y="740663"/>
            <a:ext cx="8156448" cy="801889"/>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MAC </a:t>
            </a:r>
            <a:r>
              <a:rPr lang="fr-FR" sz="4400" b="1" dirty="0" err="1">
                <a:solidFill>
                  <a:schemeClr val="tx1"/>
                </a:solidFill>
                <a:latin typeface="Arial" panose="020B0604020202020204" pitchFamily="34" charset="0"/>
                <a:cs typeface="Arial" panose="020B0604020202020204" pitchFamily="34" charset="0"/>
              </a:rPr>
              <a:t>Sublayer</a:t>
            </a:r>
            <a:endParaRPr lang="fr-FR" sz="4400" b="1" dirty="0">
              <a:solidFill>
                <a:schemeClr val="tx1"/>
              </a:solidFill>
              <a:latin typeface="Arial" panose="020B0604020202020204" pitchFamily="34" charset="0"/>
              <a:cs typeface="Arial" panose="020B0604020202020204" pitchFamily="34" charset="0"/>
            </a:endParaRPr>
          </a:p>
        </p:txBody>
      </p:sp>
      <p:sp>
        <p:nvSpPr>
          <p:cNvPr id="5" name="Rectangle 1"/>
          <p:cNvSpPr>
            <a:spLocks noGrp="1" noChangeArrowheads="1"/>
          </p:cNvSpPr>
          <p:nvPr>
            <p:ph idx="1"/>
          </p:nvPr>
        </p:nvSpPr>
        <p:spPr bwMode="auto">
          <a:xfrm>
            <a:off x="502920" y="1804395"/>
            <a:ext cx="8156448" cy="40164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lvl="0" indent="0" algn="just" eaLnBrk="0" fontAlgn="base" hangingPunct="0">
              <a:lnSpc>
                <a:spcPct val="100000"/>
              </a:lnSpc>
              <a:spcBef>
                <a:spcPct val="0"/>
              </a:spcBef>
              <a:spcAft>
                <a:spcPct val="0"/>
              </a:spcAft>
              <a:buClrTx/>
              <a:buSzTx/>
              <a:buNone/>
            </a:pPr>
            <a:r>
              <a:rPr lang="en-US" sz="2400" dirty="0">
                <a:solidFill>
                  <a:schemeClr val="tx1"/>
                </a:solidFill>
                <a:latin typeface="Arial" panose="020B0604020202020204" pitchFamily="34" charset="0"/>
                <a:cs typeface="Arial" panose="020B0604020202020204" pitchFamily="34" charset="0"/>
              </a:rPr>
              <a:t>The MAC </a:t>
            </a:r>
            <a:r>
              <a:rPr lang="en-US" sz="2400" dirty="0" err="1">
                <a:solidFill>
                  <a:schemeClr val="tx1"/>
                </a:solidFill>
                <a:latin typeface="Arial" panose="020B0604020202020204" pitchFamily="34" charset="0"/>
                <a:cs typeface="Arial" panose="020B0604020202020204" pitchFamily="34" charset="0"/>
              </a:rPr>
              <a:t>sublayer</a:t>
            </a:r>
            <a:r>
              <a:rPr lang="en-US" sz="2400" dirty="0">
                <a:solidFill>
                  <a:schemeClr val="tx1"/>
                </a:solidFill>
                <a:latin typeface="Arial" panose="020B0604020202020204" pitchFamily="34" charset="0"/>
                <a:cs typeface="Arial" panose="020B0604020202020204" pitchFamily="34" charset="0"/>
              </a:rPr>
              <a:t> is the lower Ethernet </a:t>
            </a:r>
            <a:r>
              <a:rPr lang="en-US" sz="2400" dirty="0" err="1">
                <a:solidFill>
                  <a:schemeClr val="tx1"/>
                </a:solidFill>
                <a:latin typeface="Arial" panose="020B0604020202020204" pitchFamily="34" charset="0"/>
                <a:cs typeface="Arial" panose="020B0604020202020204" pitchFamily="34" charset="0"/>
              </a:rPr>
              <a:t>sublayer</a:t>
            </a:r>
            <a:r>
              <a:rPr lang="en-US" sz="2400" dirty="0">
                <a:solidFill>
                  <a:schemeClr val="tx1"/>
                </a:solidFill>
                <a:latin typeface="Arial" panose="020B0604020202020204" pitchFamily="34" charset="0"/>
                <a:cs typeface="Arial" panose="020B0604020202020204" pitchFamily="34" charset="0"/>
              </a:rPr>
              <a:t> of the data link layer. It is mainly implemented in hardware on the network adapter. The Ethernet MAC </a:t>
            </a:r>
            <a:r>
              <a:rPr lang="en-US" sz="2400" dirty="0" err="1">
                <a:solidFill>
                  <a:schemeClr val="tx1"/>
                </a:solidFill>
                <a:latin typeface="Arial" panose="020B0604020202020204" pitchFamily="34" charset="0"/>
                <a:cs typeface="Arial" panose="020B0604020202020204" pitchFamily="34" charset="0"/>
              </a:rPr>
              <a:t>sublayer</a:t>
            </a:r>
            <a:r>
              <a:rPr lang="en-US" sz="2400" dirty="0">
                <a:solidFill>
                  <a:schemeClr val="tx1"/>
                </a:solidFill>
                <a:latin typeface="Arial" panose="020B0604020202020204" pitchFamily="34" charset="0"/>
                <a:cs typeface="Arial" panose="020B0604020202020204" pitchFamily="34" charset="0"/>
              </a:rPr>
              <a:t> is responsible for two primary tasks: </a:t>
            </a:r>
            <a:endParaRPr lang="en-US" sz="2400" dirty="0" smtClean="0">
              <a:solidFill>
                <a:schemeClr val="tx1"/>
              </a:solidFill>
              <a:latin typeface="Arial" panose="020B0604020202020204" pitchFamily="34" charset="0"/>
              <a:cs typeface="Arial" panose="020B0604020202020204" pitchFamily="34" charset="0"/>
            </a:endParaRPr>
          </a:p>
          <a:p>
            <a:pPr marL="0" lvl="0" indent="0" algn="just" eaLnBrk="0" fontAlgn="base" hangingPunct="0">
              <a:lnSpc>
                <a:spcPct val="100000"/>
              </a:lnSpc>
              <a:spcBef>
                <a:spcPct val="0"/>
              </a:spcBef>
              <a:spcAft>
                <a:spcPts val="1200"/>
              </a:spcAft>
              <a:buClrTx/>
              <a:buSzTx/>
              <a:buNone/>
            </a:pPr>
            <a:r>
              <a:rPr lang="en-US" sz="2400" b="1" dirty="0" smtClean="0">
                <a:solidFill>
                  <a:srgbClr val="7030A0"/>
                </a:solidFill>
                <a:latin typeface="Arial" panose="020B0604020202020204" pitchFamily="34" charset="0"/>
                <a:cs typeface="Arial" panose="020B0604020202020204" pitchFamily="34" charset="0"/>
              </a:rPr>
              <a:t>data </a:t>
            </a:r>
            <a:r>
              <a:rPr lang="en-US" sz="2400" b="1" dirty="0">
                <a:solidFill>
                  <a:srgbClr val="7030A0"/>
                </a:solidFill>
                <a:latin typeface="Arial" panose="020B0604020202020204" pitchFamily="34" charset="0"/>
                <a:cs typeface="Arial" panose="020B0604020202020204" pitchFamily="34" charset="0"/>
              </a:rPr>
              <a:t>encapsulation</a:t>
            </a:r>
            <a:r>
              <a:rPr lang="en-US" sz="2400" dirty="0">
                <a:solidFill>
                  <a:srgbClr val="7030A0"/>
                </a:solidFill>
                <a:latin typeface="Arial" panose="020B0604020202020204" pitchFamily="34" charset="0"/>
                <a:cs typeface="Arial" panose="020B0604020202020204" pitchFamily="34" charset="0"/>
              </a:rPr>
              <a:t> </a:t>
            </a:r>
            <a:r>
              <a:rPr lang="en-US" sz="2400" dirty="0">
                <a:solidFill>
                  <a:schemeClr val="tx1"/>
                </a:solidFill>
                <a:latin typeface="Arial" panose="020B0604020202020204" pitchFamily="34" charset="0"/>
                <a:cs typeface="Arial" panose="020B0604020202020204" pitchFamily="34" charset="0"/>
              </a:rPr>
              <a:t>and</a:t>
            </a:r>
            <a:r>
              <a:rPr lang="en-US" sz="2400" dirty="0">
                <a:latin typeface="Arial" panose="020B0604020202020204" pitchFamily="34" charset="0"/>
                <a:cs typeface="Arial" panose="020B0604020202020204" pitchFamily="34" charset="0"/>
              </a:rPr>
              <a:t> </a:t>
            </a:r>
            <a:r>
              <a:rPr lang="en-US" sz="2400" b="1" dirty="0">
                <a:solidFill>
                  <a:srgbClr val="7030A0"/>
                </a:solidFill>
                <a:latin typeface="Arial" panose="020B0604020202020204" pitchFamily="34" charset="0"/>
                <a:cs typeface="Arial" panose="020B0604020202020204" pitchFamily="34" charset="0"/>
              </a:rPr>
              <a:t>regulation of access to the physical medium</a:t>
            </a:r>
            <a:r>
              <a:rPr lang="en-US" sz="2400" b="1" dirty="0" smtClean="0">
                <a:solidFill>
                  <a:srgbClr val="7030A0"/>
                </a:solidFill>
                <a:latin typeface="Arial" panose="020B0604020202020204" pitchFamily="34" charset="0"/>
                <a:cs typeface="Arial" panose="020B0604020202020204" pitchFamily="34" charset="0"/>
              </a:rPr>
              <a:t>.</a:t>
            </a:r>
          </a:p>
          <a:p>
            <a:pPr marL="0" indent="0" algn="just" eaLnBrk="0" fontAlgn="base" hangingPunct="0">
              <a:lnSpc>
                <a:spcPct val="100000"/>
              </a:lnSpc>
              <a:spcBef>
                <a:spcPct val="0"/>
              </a:spcBef>
              <a:spcAft>
                <a:spcPts val="600"/>
              </a:spcAft>
              <a:buClrTx/>
              <a:buSzTx/>
              <a:buNone/>
            </a:pPr>
            <a:r>
              <a:rPr lang="fr-FR" sz="2400" b="1" dirty="0" smtClean="0">
                <a:solidFill>
                  <a:schemeClr val="tx1"/>
                </a:solidFill>
                <a:latin typeface="Arial" panose="020B0604020202020204" pitchFamily="34" charset="0"/>
                <a:cs typeface="Arial" panose="020B0604020202020204" pitchFamily="34" charset="0"/>
              </a:rPr>
              <a:t>Data </a:t>
            </a:r>
            <a:r>
              <a:rPr lang="fr-FR" sz="2400" b="1" dirty="0">
                <a:solidFill>
                  <a:schemeClr val="tx1"/>
                </a:solidFill>
                <a:latin typeface="Arial" panose="020B0604020202020204" pitchFamily="34" charset="0"/>
                <a:cs typeface="Arial" panose="020B0604020202020204" pitchFamily="34" charset="0"/>
              </a:rPr>
              <a:t>encapsulation</a:t>
            </a:r>
            <a:r>
              <a:rPr lang="fr-FR" sz="2400" dirty="0">
                <a:solidFill>
                  <a:schemeClr val="tx1"/>
                </a:solidFill>
                <a:latin typeface="Arial" panose="020B0604020202020204" pitchFamily="34" charset="0"/>
                <a:cs typeface="Arial" panose="020B0604020202020204" pitchFamily="34" charset="0"/>
              </a:rPr>
              <a:t> </a:t>
            </a:r>
            <a:r>
              <a:rPr lang="fr-FR" sz="2400" dirty="0" err="1">
                <a:solidFill>
                  <a:schemeClr val="tx1"/>
                </a:solidFill>
                <a:latin typeface="Arial" panose="020B0604020202020204" pitchFamily="34" charset="0"/>
                <a:cs typeface="Arial" panose="020B0604020202020204" pitchFamily="34" charset="0"/>
              </a:rPr>
              <a:t>includes</a:t>
            </a:r>
            <a:r>
              <a:rPr lang="fr-FR" sz="2400" dirty="0">
                <a:solidFill>
                  <a:schemeClr val="tx1"/>
                </a:solidFill>
                <a:latin typeface="Arial" panose="020B0604020202020204" pitchFamily="34" charset="0"/>
                <a:cs typeface="Arial" panose="020B0604020202020204" pitchFamily="34" charset="0"/>
              </a:rPr>
              <a:t> </a:t>
            </a:r>
            <a:r>
              <a:rPr lang="fr-FR" sz="2400" dirty="0" err="1">
                <a:solidFill>
                  <a:schemeClr val="tx1"/>
                </a:solidFill>
                <a:latin typeface="Arial" panose="020B0604020202020204" pitchFamily="34" charset="0"/>
                <a:cs typeface="Arial" panose="020B0604020202020204" pitchFamily="34" charset="0"/>
              </a:rPr>
              <a:t>threefundamental</a:t>
            </a:r>
            <a:r>
              <a:rPr lang="fr-FR" sz="2400" dirty="0">
                <a:solidFill>
                  <a:schemeClr val="tx1"/>
                </a:solidFill>
                <a:latin typeface="Arial" panose="020B0604020202020204" pitchFamily="34" charset="0"/>
                <a:cs typeface="Arial" panose="020B0604020202020204" pitchFamily="34" charset="0"/>
              </a:rPr>
              <a:t> </a:t>
            </a:r>
            <a:r>
              <a:rPr lang="fr-FR" sz="2400" dirty="0" err="1">
                <a:solidFill>
                  <a:schemeClr val="tx1"/>
                </a:solidFill>
                <a:latin typeface="Arial" panose="020B0604020202020204" pitchFamily="34" charset="0"/>
                <a:cs typeface="Arial" panose="020B0604020202020204" pitchFamily="34" charset="0"/>
              </a:rPr>
              <a:t>functions</a:t>
            </a:r>
            <a:r>
              <a:rPr lang="fr-FR" sz="2400" dirty="0" smtClean="0">
                <a:solidFill>
                  <a:schemeClr val="tx1"/>
                </a:solidFill>
                <a:latin typeface="Arial" panose="020B0604020202020204" pitchFamily="34" charset="0"/>
                <a:cs typeface="Arial" panose="020B0604020202020204" pitchFamily="34" charset="0"/>
              </a:rPr>
              <a:t>:</a:t>
            </a:r>
          </a:p>
          <a:p>
            <a:pPr lvl="2" algn="just" eaLnBrk="0" fontAlgn="base" hangingPunct="0">
              <a:lnSpc>
                <a:spcPct val="100000"/>
              </a:lnSpc>
              <a:spcBef>
                <a:spcPct val="0"/>
              </a:spcBef>
              <a:spcAft>
                <a:spcPct val="0"/>
              </a:spcAft>
              <a:buClrTx/>
              <a:buFont typeface="Wingdings" panose="05000000000000000000" pitchFamily="2" charset="2"/>
              <a:buChar char="Ø"/>
            </a:pPr>
            <a:r>
              <a:rPr lang="fr-FR" sz="2400" dirty="0">
                <a:solidFill>
                  <a:schemeClr val="tx1"/>
                </a:solidFill>
                <a:latin typeface="Arial" panose="020B0604020202020204" pitchFamily="34" charset="0"/>
                <a:cs typeface="Arial" panose="020B0604020202020204" pitchFamily="34" charset="0"/>
              </a:rPr>
              <a:t>Frame </a:t>
            </a:r>
            <a:r>
              <a:rPr lang="fr-FR" sz="2400" dirty="0" err="1" smtClean="0">
                <a:solidFill>
                  <a:schemeClr val="tx1"/>
                </a:solidFill>
                <a:latin typeface="Arial" panose="020B0604020202020204" pitchFamily="34" charset="0"/>
                <a:cs typeface="Arial" panose="020B0604020202020204" pitchFamily="34" charset="0"/>
              </a:rPr>
              <a:t>delimitation</a:t>
            </a:r>
            <a:endParaRPr lang="fr-FR" sz="2400" dirty="0" smtClean="0">
              <a:solidFill>
                <a:schemeClr val="tx1"/>
              </a:solidFill>
              <a:latin typeface="Arial" panose="020B0604020202020204" pitchFamily="34" charset="0"/>
              <a:cs typeface="Arial" panose="020B0604020202020204" pitchFamily="34" charset="0"/>
            </a:endParaRPr>
          </a:p>
          <a:p>
            <a:pPr lvl="2" algn="just" eaLnBrk="0" fontAlgn="base" hangingPunct="0">
              <a:lnSpc>
                <a:spcPct val="100000"/>
              </a:lnSpc>
              <a:spcBef>
                <a:spcPct val="0"/>
              </a:spcBef>
              <a:spcAft>
                <a:spcPct val="0"/>
              </a:spcAft>
              <a:buClrTx/>
              <a:buFont typeface="Wingdings" panose="05000000000000000000" pitchFamily="2" charset="2"/>
              <a:buChar char="Ø"/>
            </a:pPr>
            <a:r>
              <a:rPr lang="fr-FR" sz="2400" dirty="0" err="1" smtClean="0">
                <a:solidFill>
                  <a:schemeClr val="tx1"/>
                </a:solidFill>
                <a:latin typeface="Arial" panose="020B0604020202020204" pitchFamily="34" charset="0"/>
                <a:cs typeface="Arial" panose="020B0604020202020204" pitchFamily="34" charset="0"/>
              </a:rPr>
              <a:t>Addressing</a:t>
            </a:r>
            <a:endParaRPr lang="fr-FR" sz="2400" dirty="0" smtClean="0">
              <a:solidFill>
                <a:schemeClr val="tx1"/>
              </a:solidFill>
              <a:latin typeface="Arial" panose="020B0604020202020204" pitchFamily="34" charset="0"/>
              <a:cs typeface="Arial" panose="020B0604020202020204" pitchFamily="34" charset="0"/>
            </a:endParaRPr>
          </a:p>
          <a:p>
            <a:pPr lvl="2" algn="just" eaLnBrk="0" fontAlgn="base" hangingPunct="0">
              <a:lnSpc>
                <a:spcPct val="100000"/>
              </a:lnSpc>
              <a:spcBef>
                <a:spcPct val="0"/>
              </a:spcBef>
              <a:spcAft>
                <a:spcPct val="0"/>
              </a:spcAft>
              <a:buClrTx/>
              <a:buFont typeface="Wingdings" panose="05000000000000000000" pitchFamily="2" charset="2"/>
              <a:buChar char="Ø"/>
            </a:pPr>
            <a:r>
              <a:rPr lang="fr-FR" sz="2400" dirty="0" err="1">
                <a:solidFill>
                  <a:schemeClr val="tx1"/>
                </a:solidFill>
                <a:latin typeface="Arial" panose="020B0604020202020204" pitchFamily="34" charset="0"/>
                <a:cs typeface="Arial" panose="020B0604020202020204" pitchFamily="34" charset="0"/>
              </a:rPr>
              <a:t>error</a:t>
            </a:r>
            <a:r>
              <a:rPr lang="fr-FR" sz="2400" dirty="0">
                <a:solidFill>
                  <a:schemeClr val="tx1"/>
                </a:solidFill>
                <a:latin typeface="Arial" panose="020B0604020202020204" pitchFamily="34" charset="0"/>
                <a:cs typeface="Arial" panose="020B0604020202020204" pitchFamily="34" charset="0"/>
              </a:rPr>
              <a:t> </a:t>
            </a:r>
            <a:r>
              <a:rPr lang="fr-FR" sz="2400" dirty="0" err="1" smtClean="0">
                <a:solidFill>
                  <a:schemeClr val="tx1"/>
                </a:solidFill>
                <a:latin typeface="Arial" panose="020B0604020202020204" pitchFamily="34" charset="0"/>
                <a:cs typeface="Arial" panose="020B0604020202020204" pitchFamily="34" charset="0"/>
              </a:rPr>
              <a:t>detection</a:t>
            </a:r>
            <a:endParaRPr lang="fr-F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31285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30580" y="690170"/>
            <a:ext cx="7543802" cy="841951"/>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MAC </a:t>
            </a:r>
            <a:r>
              <a:rPr lang="fr-FR" sz="4400" b="1" dirty="0" err="1">
                <a:solidFill>
                  <a:schemeClr val="tx1"/>
                </a:solidFill>
                <a:latin typeface="Arial" panose="020B0604020202020204" pitchFamily="34" charset="0"/>
                <a:cs typeface="Arial" panose="020B0604020202020204" pitchFamily="34" charset="0"/>
              </a:rPr>
              <a:t>Sublayer</a:t>
            </a:r>
            <a:endParaRPr lang="fr-FR" sz="4400" dirty="0"/>
          </a:p>
        </p:txBody>
      </p:sp>
      <p:sp>
        <p:nvSpPr>
          <p:cNvPr id="3" name="Espace réservé du contenu 2"/>
          <p:cNvSpPr>
            <a:spLocks noGrp="1"/>
          </p:cNvSpPr>
          <p:nvPr>
            <p:ph idx="1"/>
          </p:nvPr>
        </p:nvSpPr>
        <p:spPr>
          <a:xfrm>
            <a:off x="830580" y="1895113"/>
            <a:ext cx="7543801" cy="4416466"/>
          </a:xfrm>
        </p:spPr>
        <p:txBody>
          <a:bodyPr>
            <a:noAutofit/>
          </a:bodyPr>
          <a:lstStyle/>
          <a:p>
            <a:pPr marL="0" indent="0" algn="just">
              <a:lnSpc>
                <a:spcPct val="100000"/>
              </a:lnSpc>
              <a:spcAft>
                <a:spcPts val="600"/>
              </a:spcAft>
              <a:buClr>
                <a:srgbClr val="7030A0"/>
              </a:buClr>
              <a:buNone/>
            </a:pPr>
            <a:r>
              <a:rPr lang="en-US" dirty="0">
                <a:solidFill>
                  <a:schemeClr val="tx1"/>
                </a:solidFill>
                <a:latin typeface="Arial" panose="020B0604020202020204" pitchFamily="34" charset="0"/>
                <a:cs typeface="Arial" panose="020B0604020202020204" pitchFamily="34" charset="0"/>
              </a:rPr>
              <a:t>Data encapsulation is the process of assembling </a:t>
            </a:r>
            <a:r>
              <a:rPr lang="en-US" dirty="0" smtClean="0">
                <a:solidFill>
                  <a:schemeClr val="tx1"/>
                </a:solidFill>
                <a:latin typeface="Arial" panose="020B0604020202020204" pitchFamily="34" charset="0"/>
                <a:cs typeface="Arial" panose="020B0604020202020204" pitchFamily="34" charset="0"/>
              </a:rPr>
              <a:t>frames before </a:t>
            </a:r>
            <a:r>
              <a:rPr lang="en-US" dirty="0">
                <a:solidFill>
                  <a:schemeClr val="tx1"/>
                </a:solidFill>
                <a:latin typeface="Arial" panose="020B0604020202020204" pitchFamily="34" charset="0"/>
                <a:cs typeface="Arial" panose="020B0604020202020204" pitchFamily="34" charset="0"/>
              </a:rPr>
              <a:t>they are sent and checking them when they are received. </a:t>
            </a:r>
            <a:endParaRPr lang="en-US" dirty="0" smtClean="0">
              <a:solidFill>
                <a:schemeClr val="tx1"/>
              </a:solidFill>
              <a:latin typeface="Arial" panose="020B0604020202020204" pitchFamily="34" charset="0"/>
              <a:cs typeface="Arial" panose="020B0604020202020204" pitchFamily="34" charset="0"/>
            </a:endParaRPr>
          </a:p>
          <a:p>
            <a:pPr marL="0" indent="0" algn="just">
              <a:lnSpc>
                <a:spcPct val="100000"/>
              </a:lnSpc>
              <a:spcBef>
                <a:spcPts val="0"/>
              </a:spcBef>
              <a:spcAft>
                <a:spcPts val="600"/>
              </a:spcAft>
              <a:buClr>
                <a:srgbClr val="7030A0"/>
              </a:buClr>
              <a:buNone/>
            </a:pPr>
            <a:r>
              <a:rPr lang="en-US" dirty="0">
                <a:solidFill>
                  <a:schemeClr val="tx1"/>
                </a:solidFill>
                <a:latin typeface="Arial" panose="020B0604020202020204" pitchFamily="34" charset="0"/>
                <a:cs typeface="Arial" panose="020B0604020202020204" pitchFamily="34" charset="0"/>
              </a:rPr>
              <a:t>During frame construction, the </a:t>
            </a:r>
            <a:r>
              <a:rPr lang="en-US" b="1" dirty="0">
                <a:solidFill>
                  <a:schemeClr val="tx1"/>
                </a:solidFill>
                <a:latin typeface="Arial" panose="020B0604020202020204" pitchFamily="34" charset="0"/>
                <a:cs typeface="Arial" panose="020B0604020202020204" pitchFamily="34" charset="0"/>
              </a:rPr>
              <a:t>MAC </a:t>
            </a:r>
            <a:r>
              <a:rPr lang="en-US" dirty="0">
                <a:solidFill>
                  <a:schemeClr val="tx1"/>
                </a:solidFill>
                <a:latin typeface="Arial" panose="020B0604020202020204" pitchFamily="34" charset="0"/>
                <a:cs typeface="Arial" panose="020B0604020202020204" pitchFamily="34" charset="0"/>
              </a:rPr>
              <a:t>layer adds a header and a trailer to the Layer 3 protocol data </a:t>
            </a:r>
            <a:r>
              <a:rPr lang="en-US" dirty="0" smtClean="0">
                <a:solidFill>
                  <a:schemeClr val="tx1"/>
                </a:solidFill>
                <a:latin typeface="Arial" panose="020B0604020202020204" pitchFamily="34" charset="0"/>
                <a:cs typeface="Arial" panose="020B0604020202020204" pitchFamily="34" charset="0"/>
              </a:rPr>
              <a:t>unit. Framing </a:t>
            </a:r>
            <a:r>
              <a:rPr lang="en-US" dirty="0">
                <a:solidFill>
                  <a:schemeClr val="tx1"/>
                </a:solidFill>
                <a:latin typeface="Arial" panose="020B0604020202020204" pitchFamily="34" charset="0"/>
                <a:cs typeface="Arial" panose="020B0604020202020204" pitchFamily="34" charset="0"/>
              </a:rPr>
              <a:t>improves the placement of bits onto the transmission medium and facilitates their reassembly at the receiving </a:t>
            </a:r>
            <a:r>
              <a:rPr lang="en-US" dirty="0" smtClean="0">
                <a:solidFill>
                  <a:schemeClr val="tx1"/>
                </a:solidFill>
                <a:latin typeface="Arial" panose="020B0604020202020204" pitchFamily="34" charset="0"/>
                <a:cs typeface="Arial" panose="020B0604020202020204" pitchFamily="34" charset="0"/>
              </a:rPr>
              <a:t>node.</a:t>
            </a:r>
          </a:p>
          <a:p>
            <a:pPr marL="0" indent="0" algn="just">
              <a:lnSpc>
                <a:spcPct val="100000"/>
              </a:lnSpc>
              <a:spcBef>
                <a:spcPts val="0"/>
              </a:spcBef>
              <a:spcAft>
                <a:spcPts val="600"/>
              </a:spcAft>
              <a:buClr>
                <a:srgbClr val="7030A0"/>
              </a:buClr>
              <a:buNone/>
            </a:pPr>
            <a:r>
              <a:rPr lang="en-US" dirty="0">
                <a:solidFill>
                  <a:schemeClr val="tx1"/>
                </a:solidFill>
                <a:latin typeface="Arial" panose="020B0604020202020204" pitchFamily="34" charset="0"/>
                <a:cs typeface="Arial" panose="020B0604020202020204" pitchFamily="34" charset="0"/>
              </a:rPr>
              <a:t>The framing process defines clear delimiters that indicate the beginning and end of a frame. This ensures synchronization between transmitting and receiving nodes</a:t>
            </a:r>
            <a:r>
              <a:rPr lang="en-US" dirty="0" smtClean="0">
                <a:solidFill>
                  <a:schemeClr val="tx1"/>
                </a:solidFill>
                <a:latin typeface="Arial" panose="020B0604020202020204" pitchFamily="34" charset="0"/>
                <a:cs typeface="Arial" panose="020B0604020202020204" pitchFamily="34" charset="0"/>
              </a:rPr>
              <a:t>.</a:t>
            </a:r>
          </a:p>
          <a:p>
            <a:pPr marL="0" indent="0" algn="just">
              <a:lnSpc>
                <a:spcPct val="100000"/>
              </a:lnSpc>
              <a:spcBef>
                <a:spcPts val="0"/>
              </a:spcBef>
              <a:spcAft>
                <a:spcPts val="600"/>
              </a:spcAft>
              <a:buClr>
                <a:srgbClr val="7030A0"/>
              </a:buClr>
              <a:buNone/>
            </a:pPr>
            <a:r>
              <a:rPr lang="en-US" dirty="0">
                <a:solidFill>
                  <a:schemeClr val="tx1"/>
                </a:solidFill>
                <a:latin typeface="Arial" panose="020B0604020202020204" pitchFamily="34" charset="0"/>
                <a:cs typeface="Arial" panose="020B0604020202020204" pitchFamily="34" charset="0"/>
              </a:rPr>
              <a:t>Encapsulation also provides addressing at the data link layer. Each Ethernet frame header includes a physical address </a:t>
            </a:r>
            <a:r>
              <a:rPr lang="en-US" b="1" dirty="0">
                <a:solidFill>
                  <a:schemeClr val="tx1"/>
                </a:solidFill>
                <a:latin typeface="Arial" panose="020B0604020202020204" pitchFamily="34" charset="0"/>
                <a:cs typeface="Arial" panose="020B0604020202020204" pitchFamily="34" charset="0"/>
              </a:rPr>
              <a:t>(MAC address),</a:t>
            </a:r>
            <a:r>
              <a:rPr lang="en-US" dirty="0">
                <a:solidFill>
                  <a:schemeClr val="tx1"/>
                </a:solidFill>
                <a:latin typeface="Arial" panose="020B0604020202020204" pitchFamily="34" charset="0"/>
                <a:cs typeface="Arial" panose="020B0604020202020204" pitchFamily="34" charset="0"/>
              </a:rPr>
              <a:t> which allows the frame to reach the correct destination.</a:t>
            </a:r>
            <a:endParaRPr lang="en-US" sz="1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79104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749808" y="420624"/>
            <a:ext cx="7754112" cy="987552"/>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MAC </a:t>
            </a:r>
            <a:r>
              <a:rPr lang="fr-FR" sz="4400" b="1" dirty="0" err="1">
                <a:solidFill>
                  <a:schemeClr val="tx1"/>
                </a:solidFill>
                <a:latin typeface="Arial" panose="020B0604020202020204" pitchFamily="34" charset="0"/>
                <a:cs typeface="Arial" panose="020B0604020202020204" pitchFamily="34" charset="0"/>
              </a:rPr>
              <a:t>Sublayer</a:t>
            </a:r>
            <a:endParaRPr lang="fr-FR" sz="4400" dirty="0"/>
          </a:p>
        </p:txBody>
      </p:sp>
      <p:sp>
        <p:nvSpPr>
          <p:cNvPr id="3" name="Espace réservé du contenu 2"/>
          <p:cNvSpPr>
            <a:spLocks noGrp="1"/>
          </p:cNvSpPr>
          <p:nvPr>
            <p:ph idx="1"/>
          </p:nvPr>
        </p:nvSpPr>
        <p:spPr>
          <a:xfrm>
            <a:off x="749808" y="1728288"/>
            <a:ext cx="7754112" cy="4555066"/>
          </a:xfrm>
        </p:spPr>
        <p:txBody>
          <a:bodyPr>
            <a:normAutofit/>
          </a:bodyPr>
          <a:lstStyle/>
          <a:p>
            <a:pPr marL="0" indent="0" algn="just">
              <a:lnSpc>
                <a:spcPct val="110000"/>
              </a:lnSpc>
              <a:spcBef>
                <a:spcPts val="0"/>
              </a:spcBef>
              <a:spcAft>
                <a:spcPts val="600"/>
              </a:spcAft>
              <a:buClr>
                <a:srgbClr val="7030A0"/>
              </a:buClr>
              <a:buNone/>
            </a:pPr>
            <a:r>
              <a:rPr lang="en-US" sz="2400" dirty="0">
                <a:solidFill>
                  <a:schemeClr val="tx1"/>
                </a:solidFill>
                <a:latin typeface="Arial" panose="020B0604020202020204" pitchFamily="34" charset="0"/>
                <a:cs typeface="Arial" panose="020B0604020202020204" pitchFamily="34" charset="0"/>
              </a:rPr>
              <a:t>Data encapsulation also provides a mechanism for error detection. </a:t>
            </a:r>
            <a:endParaRPr lang="en-US" sz="2400" dirty="0" smtClean="0">
              <a:solidFill>
                <a:schemeClr val="tx1"/>
              </a:solidFill>
              <a:latin typeface="Arial" panose="020B0604020202020204" pitchFamily="34" charset="0"/>
              <a:cs typeface="Arial" panose="020B0604020202020204" pitchFamily="34" charset="0"/>
            </a:endParaRPr>
          </a:p>
          <a:p>
            <a:pPr lvl="1" algn="just">
              <a:lnSpc>
                <a:spcPct val="110000"/>
              </a:lnSpc>
              <a:spcBef>
                <a:spcPts val="0"/>
              </a:spcBef>
              <a:spcAft>
                <a:spcPts val="600"/>
              </a:spcAft>
              <a:buClr>
                <a:srgbClr val="7030A0"/>
              </a:buClr>
              <a:buFont typeface="Wingdings" panose="05000000000000000000" pitchFamily="2" charset="2"/>
              <a:buChar char="§"/>
            </a:pPr>
            <a:r>
              <a:rPr lang="en-US" sz="2400" dirty="0" smtClean="0">
                <a:solidFill>
                  <a:schemeClr val="tx1"/>
                </a:solidFill>
                <a:latin typeface="Arial" panose="020B0604020202020204" pitchFamily="34" charset="0"/>
                <a:cs typeface="Arial" panose="020B0604020202020204" pitchFamily="34" charset="0"/>
              </a:rPr>
              <a:t>Each </a:t>
            </a:r>
            <a:r>
              <a:rPr lang="en-US" sz="2400" dirty="0">
                <a:solidFill>
                  <a:schemeClr val="tx1"/>
                </a:solidFill>
                <a:latin typeface="Arial" panose="020B0604020202020204" pitchFamily="34" charset="0"/>
                <a:cs typeface="Arial" panose="020B0604020202020204" pitchFamily="34" charset="0"/>
              </a:rPr>
              <a:t>Ethernet frame carries a trailer that includes a </a:t>
            </a:r>
            <a:r>
              <a:rPr lang="en-US" sz="2400" b="1" dirty="0" smtClean="0">
                <a:solidFill>
                  <a:schemeClr val="tx1"/>
                </a:solidFill>
                <a:latin typeface="Arial" panose="020B0604020202020204" pitchFamily="34" charset="0"/>
                <a:cs typeface="Arial" panose="020B0604020202020204" pitchFamily="34" charset="0"/>
              </a:rPr>
              <a:t>Cyclic Redundancy Check (CRC) </a:t>
            </a:r>
            <a:r>
              <a:rPr lang="en-US" sz="2400" dirty="0" smtClean="0">
                <a:solidFill>
                  <a:schemeClr val="tx1"/>
                </a:solidFill>
                <a:latin typeface="Arial" panose="020B0604020202020204" pitchFamily="34" charset="0"/>
                <a:cs typeface="Arial" panose="020B0604020202020204" pitchFamily="34" charset="0"/>
              </a:rPr>
              <a:t>calculated </a:t>
            </a:r>
            <a:r>
              <a:rPr lang="en-US" sz="2400" dirty="0">
                <a:solidFill>
                  <a:schemeClr val="tx1"/>
                </a:solidFill>
                <a:latin typeface="Arial" panose="020B0604020202020204" pitchFamily="34" charset="0"/>
                <a:cs typeface="Arial" panose="020B0604020202020204" pitchFamily="34" charset="0"/>
              </a:rPr>
              <a:t>from the frame data. </a:t>
            </a:r>
            <a:endParaRPr lang="en-US" sz="2400" dirty="0" smtClean="0">
              <a:solidFill>
                <a:schemeClr val="tx1"/>
              </a:solidFill>
              <a:latin typeface="Arial" panose="020B0604020202020204" pitchFamily="34" charset="0"/>
              <a:cs typeface="Arial" panose="020B0604020202020204" pitchFamily="34" charset="0"/>
            </a:endParaRPr>
          </a:p>
          <a:p>
            <a:pPr lvl="1" algn="just">
              <a:lnSpc>
                <a:spcPct val="110000"/>
              </a:lnSpc>
              <a:spcBef>
                <a:spcPts val="0"/>
              </a:spcBef>
              <a:spcAft>
                <a:spcPts val="600"/>
              </a:spcAft>
              <a:buClr>
                <a:srgbClr val="7030A0"/>
              </a:buClr>
              <a:buFont typeface="Wingdings" panose="05000000000000000000" pitchFamily="2" charset="2"/>
              <a:buChar char="§"/>
            </a:pPr>
            <a:r>
              <a:rPr lang="en-US" sz="2400" dirty="0" smtClean="0">
                <a:solidFill>
                  <a:schemeClr val="tx1"/>
                </a:solidFill>
                <a:latin typeface="Arial" panose="020B0604020202020204" pitchFamily="34" charset="0"/>
                <a:cs typeface="Arial" panose="020B0604020202020204" pitchFamily="34" charset="0"/>
              </a:rPr>
              <a:t>When </a:t>
            </a:r>
            <a:r>
              <a:rPr lang="en-US" sz="2400" dirty="0">
                <a:solidFill>
                  <a:schemeClr val="tx1"/>
                </a:solidFill>
                <a:latin typeface="Arial" panose="020B0604020202020204" pitchFamily="34" charset="0"/>
                <a:cs typeface="Arial" panose="020B0604020202020204" pitchFamily="34" charset="0"/>
              </a:rPr>
              <a:t>a frame is received, the destination device generates its own </a:t>
            </a:r>
            <a:r>
              <a:rPr lang="en-US" sz="2400" b="1" dirty="0">
                <a:solidFill>
                  <a:schemeClr val="tx1"/>
                </a:solidFill>
                <a:latin typeface="Arial" panose="020B0604020202020204" pitchFamily="34" charset="0"/>
                <a:cs typeface="Arial" panose="020B0604020202020204" pitchFamily="34" charset="0"/>
              </a:rPr>
              <a:t>CRC </a:t>
            </a:r>
            <a:r>
              <a:rPr lang="en-US" sz="2400" dirty="0">
                <a:solidFill>
                  <a:schemeClr val="tx1"/>
                </a:solidFill>
                <a:latin typeface="Arial" panose="020B0604020202020204" pitchFamily="34" charset="0"/>
                <a:cs typeface="Arial" panose="020B0604020202020204" pitchFamily="34" charset="0"/>
              </a:rPr>
              <a:t>and compares it with the one included in the frame. </a:t>
            </a:r>
            <a:endParaRPr lang="en-US" sz="2400" dirty="0" smtClean="0">
              <a:solidFill>
                <a:schemeClr val="tx1"/>
              </a:solidFill>
              <a:latin typeface="Arial" panose="020B0604020202020204" pitchFamily="34" charset="0"/>
              <a:cs typeface="Arial" panose="020B0604020202020204" pitchFamily="34" charset="0"/>
            </a:endParaRPr>
          </a:p>
          <a:p>
            <a:pPr lvl="1" algn="just">
              <a:lnSpc>
                <a:spcPct val="110000"/>
              </a:lnSpc>
              <a:spcBef>
                <a:spcPts val="0"/>
              </a:spcBef>
              <a:spcAft>
                <a:spcPts val="600"/>
              </a:spcAft>
              <a:buClr>
                <a:srgbClr val="7030A0"/>
              </a:buClr>
              <a:buFont typeface="Wingdings" panose="05000000000000000000" pitchFamily="2" charset="2"/>
              <a:buChar char="§"/>
            </a:pPr>
            <a:r>
              <a:rPr lang="en-US" sz="2400" dirty="0" smtClean="0">
                <a:solidFill>
                  <a:schemeClr val="tx1"/>
                </a:solidFill>
                <a:latin typeface="Arial" panose="020B0604020202020204" pitchFamily="34" charset="0"/>
                <a:cs typeface="Arial" panose="020B0604020202020204" pitchFamily="34" charset="0"/>
              </a:rPr>
              <a:t>If </a:t>
            </a:r>
            <a:r>
              <a:rPr lang="en-US" sz="2400" dirty="0">
                <a:solidFill>
                  <a:schemeClr val="tx1"/>
                </a:solidFill>
                <a:latin typeface="Arial" panose="020B0604020202020204" pitchFamily="34" charset="0"/>
                <a:cs typeface="Arial" panose="020B0604020202020204" pitchFamily="34" charset="0"/>
              </a:rPr>
              <a:t>both </a:t>
            </a:r>
            <a:r>
              <a:rPr lang="en-US" sz="2400" b="1" dirty="0">
                <a:solidFill>
                  <a:schemeClr val="tx1"/>
                </a:solidFill>
                <a:latin typeface="Arial" panose="020B0604020202020204" pitchFamily="34" charset="0"/>
                <a:cs typeface="Arial" panose="020B0604020202020204" pitchFamily="34" charset="0"/>
              </a:rPr>
              <a:t>CRC</a:t>
            </a:r>
            <a:r>
              <a:rPr lang="en-US" sz="2400" dirty="0">
                <a:solidFill>
                  <a:schemeClr val="tx1"/>
                </a:solidFill>
                <a:latin typeface="Arial" panose="020B0604020202020204" pitchFamily="34" charset="0"/>
                <a:cs typeface="Arial" panose="020B0604020202020204" pitchFamily="34" charset="0"/>
              </a:rPr>
              <a:t> values are identical. the frame is considered to have been received without errors.</a:t>
            </a:r>
            <a:endParaRPr lang="en-US" sz="2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64014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506994"/>
            <a:ext cx="9144000" cy="614731"/>
          </a:xfrm>
        </p:spPr>
        <p:txBody>
          <a:bodyPr>
            <a:normAutofit fontScale="90000"/>
          </a:bodyPr>
          <a:lstStyle/>
          <a:p>
            <a:pPr algn="ctr"/>
            <a:r>
              <a:rPr lang="en-US" sz="3600" b="1" dirty="0">
                <a:solidFill>
                  <a:schemeClr val="tx1"/>
                </a:solidFill>
                <a:latin typeface="Arial" panose="020B0604020202020204" pitchFamily="34" charset="0"/>
                <a:cs typeface="Arial" panose="020B0604020202020204" pitchFamily="34" charset="0"/>
              </a:rPr>
              <a:t>Course Objective: Introduction to Ethernet</a:t>
            </a:r>
            <a:endParaRPr lang="fr-FR" sz="36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00100" y="1393329"/>
            <a:ext cx="7543801" cy="5324343"/>
          </a:xfrm>
        </p:spPr>
        <p:txBody>
          <a:bodyPr>
            <a:noAutofit/>
          </a:bodyPr>
          <a:lstStyle/>
          <a:p>
            <a:pPr algn="just">
              <a:lnSpc>
                <a:spcPct val="120000"/>
              </a:lnSpc>
              <a:spcBef>
                <a:spcPts val="0"/>
              </a:spcBef>
              <a:spcAft>
                <a:spcPts val="600"/>
              </a:spcAft>
            </a:pPr>
            <a:r>
              <a:rPr lang="en-US" sz="1800" dirty="0">
                <a:solidFill>
                  <a:schemeClr val="tx1"/>
                </a:solidFill>
                <a:latin typeface="Arial" panose="020B0604020202020204" pitchFamily="34" charset="0"/>
                <a:cs typeface="Arial" panose="020B0604020202020204" pitchFamily="34" charset="0"/>
              </a:rPr>
              <a:t>The aim of this course is to </a:t>
            </a:r>
            <a:r>
              <a:rPr lang="en-US" sz="1800" b="1" dirty="0">
                <a:solidFill>
                  <a:schemeClr val="tx1"/>
                </a:solidFill>
                <a:latin typeface="Arial" panose="020B0604020202020204" pitchFamily="34" charset="0"/>
                <a:cs typeface="Arial" panose="020B0604020202020204" pitchFamily="34" charset="0"/>
              </a:rPr>
              <a:t>help students understand how Ethernet works</a:t>
            </a:r>
            <a:r>
              <a:rPr lang="en-US" sz="1800" dirty="0">
                <a:solidFill>
                  <a:schemeClr val="tx1"/>
                </a:solidFill>
                <a:latin typeface="Arial" panose="020B0604020202020204" pitchFamily="34" charset="0"/>
                <a:cs typeface="Arial" panose="020B0604020202020204" pitchFamily="34" charset="0"/>
              </a:rPr>
              <a:t> and why it is widely used in local area networks. By the end of the course, students will be able to:</a:t>
            </a:r>
          </a:p>
          <a:p>
            <a:pPr lvl="2" algn="just">
              <a:lnSpc>
                <a:spcPct val="120000"/>
              </a:lnSpc>
              <a:spcBef>
                <a:spcPts val="0"/>
              </a:spcBef>
              <a:spcAft>
                <a:spcPts val="600"/>
              </a:spcAft>
              <a:buClr>
                <a:srgbClr val="7030A0"/>
              </a:buClr>
              <a:buFont typeface="Wingdings" panose="05000000000000000000" pitchFamily="2" charset="2"/>
              <a:buChar char="Ø"/>
            </a:pPr>
            <a:r>
              <a:rPr lang="en-US" sz="1800" dirty="0">
                <a:solidFill>
                  <a:schemeClr val="tx1"/>
                </a:solidFill>
                <a:latin typeface="Arial" panose="020B0604020202020204" pitchFamily="34" charset="0"/>
                <a:cs typeface="Arial" panose="020B0604020202020204" pitchFamily="34" charset="0"/>
              </a:rPr>
              <a:t>Explain </a:t>
            </a:r>
            <a:r>
              <a:rPr lang="en-US" sz="1800" b="1" dirty="0">
                <a:solidFill>
                  <a:schemeClr val="tx1"/>
                </a:solidFill>
                <a:latin typeface="Arial" panose="020B0604020202020204" pitchFamily="34" charset="0"/>
                <a:cs typeface="Arial" panose="020B0604020202020204" pitchFamily="34" charset="0"/>
              </a:rPr>
              <a:t>what Ethernet is</a:t>
            </a:r>
            <a:r>
              <a:rPr lang="en-US" sz="1800" dirty="0">
                <a:solidFill>
                  <a:schemeClr val="tx1"/>
                </a:solidFill>
                <a:latin typeface="Arial" panose="020B0604020202020204" pitchFamily="34" charset="0"/>
                <a:cs typeface="Arial" panose="020B0604020202020204" pitchFamily="34" charset="0"/>
              </a:rPr>
              <a:t> and its role in computer networks.</a:t>
            </a:r>
          </a:p>
          <a:p>
            <a:pPr lvl="2" algn="just">
              <a:lnSpc>
                <a:spcPct val="120000"/>
              </a:lnSpc>
              <a:spcBef>
                <a:spcPts val="0"/>
              </a:spcBef>
              <a:spcAft>
                <a:spcPts val="600"/>
              </a:spcAft>
              <a:buClr>
                <a:srgbClr val="7030A0"/>
              </a:buClr>
              <a:buFont typeface="Wingdings" panose="05000000000000000000" pitchFamily="2" charset="2"/>
              <a:buChar char="Ø"/>
            </a:pPr>
            <a:r>
              <a:rPr lang="en-US" sz="1800" dirty="0">
                <a:solidFill>
                  <a:schemeClr val="tx1"/>
                </a:solidFill>
                <a:latin typeface="Arial" panose="020B0604020202020204" pitchFamily="34" charset="0"/>
                <a:cs typeface="Arial" panose="020B0604020202020204" pitchFamily="34" charset="0"/>
              </a:rPr>
              <a:t>Describe </a:t>
            </a:r>
            <a:r>
              <a:rPr lang="en-US" sz="1800" b="1" dirty="0">
                <a:solidFill>
                  <a:schemeClr val="tx1"/>
                </a:solidFill>
                <a:latin typeface="Arial" panose="020B0604020202020204" pitchFamily="34" charset="0"/>
                <a:cs typeface="Arial" panose="020B0604020202020204" pitchFamily="34" charset="0"/>
              </a:rPr>
              <a:t>how Ethernet has developed over time</a:t>
            </a:r>
            <a:r>
              <a:rPr lang="en-US" sz="1800" dirty="0">
                <a:solidFill>
                  <a:schemeClr val="tx1"/>
                </a:solidFill>
                <a:latin typeface="Arial" panose="020B0604020202020204" pitchFamily="34" charset="0"/>
                <a:cs typeface="Arial" panose="020B0604020202020204" pitchFamily="34" charset="0"/>
              </a:rPr>
              <a:t> to support higher data speeds.</a:t>
            </a:r>
          </a:p>
          <a:p>
            <a:pPr lvl="2" algn="just">
              <a:lnSpc>
                <a:spcPct val="120000"/>
              </a:lnSpc>
              <a:spcBef>
                <a:spcPts val="0"/>
              </a:spcBef>
              <a:spcAft>
                <a:spcPts val="600"/>
              </a:spcAft>
              <a:buClr>
                <a:srgbClr val="7030A0"/>
              </a:buClr>
              <a:buFont typeface="Wingdings" panose="05000000000000000000" pitchFamily="2" charset="2"/>
              <a:buChar char="Ø"/>
            </a:pPr>
            <a:r>
              <a:rPr lang="en-US" sz="1800" dirty="0">
                <a:solidFill>
                  <a:schemeClr val="tx1"/>
                </a:solidFill>
                <a:latin typeface="Arial" panose="020B0604020202020204" pitchFamily="34" charset="0"/>
                <a:cs typeface="Arial" panose="020B0604020202020204" pitchFamily="34" charset="0"/>
              </a:rPr>
              <a:t>Understand the </a:t>
            </a:r>
            <a:r>
              <a:rPr lang="en-US" sz="1800" b="1" dirty="0">
                <a:solidFill>
                  <a:schemeClr val="tx1"/>
                </a:solidFill>
                <a:latin typeface="Arial" panose="020B0604020202020204" pitchFamily="34" charset="0"/>
                <a:cs typeface="Arial" panose="020B0604020202020204" pitchFamily="34" charset="0"/>
              </a:rPr>
              <a:t>basic IEEE Ethernet standards</a:t>
            </a:r>
            <a:r>
              <a:rPr lang="en-US" sz="1800" dirty="0">
                <a:solidFill>
                  <a:schemeClr val="tx1"/>
                </a:solidFill>
                <a:latin typeface="Arial" panose="020B0604020202020204" pitchFamily="34" charset="0"/>
                <a:cs typeface="Arial" panose="020B0604020202020204" pitchFamily="34" charset="0"/>
              </a:rPr>
              <a:t> and their link to the OSI model.</a:t>
            </a:r>
          </a:p>
          <a:p>
            <a:pPr lvl="2" algn="just">
              <a:lnSpc>
                <a:spcPct val="120000"/>
              </a:lnSpc>
              <a:spcBef>
                <a:spcPts val="0"/>
              </a:spcBef>
              <a:spcAft>
                <a:spcPts val="600"/>
              </a:spcAft>
              <a:buClr>
                <a:srgbClr val="7030A0"/>
              </a:buClr>
              <a:buFont typeface="Wingdings" panose="05000000000000000000" pitchFamily="2" charset="2"/>
              <a:buChar char="Ø"/>
            </a:pPr>
            <a:r>
              <a:rPr lang="en-US" sz="1800" dirty="0">
                <a:solidFill>
                  <a:schemeClr val="tx1"/>
                </a:solidFill>
                <a:latin typeface="Arial" panose="020B0604020202020204" pitchFamily="34" charset="0"/>
                <a:cs typeface="Arial" panose="020B0604020202020204" pitchFamily="34" charset="0"/>
              </a:rPr>
              <a:t>Identify the main tasks of the </a:t>
            </a:r>
            <a:r>
              <a:rPr lang="en-US" sz="1800" b="1" dirty="0">
                <a:solidFill>
                  <a:schemeClr val="tx1"/>
                </a:solidFill>
                <a:latin typeface="Arial" panose="020B0604020202020204" pitchFamily="34" charset="0"/>
                <a:cs typeface="Arial" panose="020B0604020202020204" pitchFamily="34" charset="0"/>
              </a:rPr>
              <a:t>LLC and MAC </a:t>
            </a:r>
            <a:r>
              <a:rPr lang="en-US" sz="1800" b="1" dirty="0" err="1">
                <a:solidFill>
                  <a:schemeClr val="tx1"/>
                </a:solidFill>
                <a:latin typeface="Arial" panose="020B0604020202020204" pitchFamily="34" charset="0"/>
                <a:cs typeface="Arial" panose="020B0604020202020204" pitchFamily="34" charset="0"/>
              </a:rPr>
              <a:t>sublayers</a:t>
            </a:r>
            <a:r>
              <a:rPr lang="en-US" sz="1800" dirty="0">
                <a:solidFill>
                  <a:schemeClr val="tx1"/>
                </a:solidFill>
                <a:latin typeface="Arial" panose="020B0604020202020204" pitchFamily="34" charset="0"/>
                <a:cs typeface="Arial" panose="020B0604020202020204" pitchFamily="34" charset="0"/>
              </a:rPr>
              <a:t>.</a:t>
            </a:r>
          </a:p>
          <a:p>
            <a:pPr lvl="2" algn="just">
              <a:lnSpc>
                <a:spcPct val="120000"/>
              </a:lnSpc>
              <a:spcBef>
                <a:spcPts val="0"/>
              </a:spcBef>
              <a:spcAft>
                <a:spcPts val="600"/>
              </a:spcAft>
              <a:buClr>
                <a:srgbClr val="7030A0"/>
              </a:buClr>
              <a:buFont typeface="Wingdings" panose="05000000000000000000" pitchFamily="2" charset="2"/>
              <a:buChar char="Ø"/>
            </a:pPr>
            <a:r>
              <a:rPr lang="en-US" sz="1800" dirty="0">
                <a:solidFill>
                  <a:schemeClr val="tx1"/>
                </a:solidFill>
                <a:latin typeface="Arial" panose="020B0604020202020204" pitchFamily="34" charset="0"/>
                <a:cs typeface="Arial" panose="020B0604020202020204" pitchFamily="34" charset="0"/>
              </a:rPr>
              <a:t>Understand </a:t>
            </a:r>
            <a:r>
              <a:rPr lang="en-US" sz="1800" b="1" dirty="0">
                <a:solidFill>
                  <a:schemeClr val="tx1"/>
                </a:solidFill>
                <a:latin typeface="Arial" panose="020B0604020202020204" pitchFamily="34" charset="0"/>
                <a:cs typeface="Arial" panose="020B0604020202020204" pitchFamily="34" charset="0"/>
              </a:rPr>
              <a:t>how devices share the network medium</a:t>
            </a:r>
            <a:r>
              <a:rPr lang="en-US" sz="1800" dirty="0">
                <a:solidFill>
                  <a:schemeClr val="tx1"/>
                </a:solidFill>
                <a:latin typeface="Arial" panose="020B0604020202020204" pitchFamily="34" charset="0"/>
                <a:cs typeface="Arial" panose="020B0604020202020204" pitchFamily="34" charset="0"/>
              </a:rPr>
              <a:t> and how collisions are managed.</a:t>
            </a:r>
          </a:p>
          <a:p>
            <a:pPr lvl="2" algn="just">
              <a:lnSpc>
                <a:spcPct val="120000"/>
              </a:lnSpc>
              <a:spcBef>
                <a:spcPts val="0"/>
              </a:spcBef>
              <a:spcAft>
                <a:spcPts val="600"/>
              </a:spcAft>
              <a:buClr>
                <a:srgbClr val="7030A0"/>
              </a:buClr>
              <a:buFont typeface="Wingdings" panose="05000000000000000000" pitchFamily="2" charset="2"/>
              <a:buChar char="Ø"/>
            </a:pPr>
            <a:r>
              <a:rPr lang="en-US" sz="1800" dirty="0">
                <a:solidFill>
                  <a:schemeClr val="tx1"/>
                </a:solidFill>
                <a:latin typeface="Arial" panose="020B0604020202020204" pitchFamily="34" charset="0"/>
                <a:cs typeface="Arial" panose="020B0604020202020204" pitchFamily="34" charset="0"/>
              </a:rPr>
              <a:t>Describe the </a:t>
            </a:r>
            <a:r>
              <a:rPr lang="en-US" sz="1800" b="1" dirty="0">
                <a:solidFill>
                  <a:schemeClr val="tx1"/>
                </a:solidFill>
                <a:latin typeface="Arial" panose="020B0604020202020204" pitchFamily="34" charset="0"/>
                <a:cs typeface="Arial" panose="020B0604020202020204" pitchFamily="34" charset="0"/>
              </a:rPr>
              <a:t>structure of an Ethernet frame</a:t>
            </a:r>
            <a:r>
              <a:rPr lang="en-US" sz="1800" dirty="0">
                <a:solidFill>
                  <a:schemeClr val="tx1"/>
                </a:solidFill>
                <a:latin typeface="Arial" panose="020B0604020202020204" pitchFamily="34" charset="0"/>
                <a:cs typeface="Arial" panose="020B0604020202020204" pitchFamily="34" charset="0"/>
              </a:rPr>
              <a:t> and how errors are detected.</a:t>
            </a:r>
          </a:p>
          <a:p>
            <a:pPr lvl="2" algn="just">
              <a:lnSpc>
                <a:spcPct val="120000"/>
              </a:lnSpc>
              <a:spcBef>
                <a:spcPts val="0"/>
              </a:spcBef>
              <a:spcAft>
                <a:spcPts val="600"/>
              </a:spcAft>
              <a:buClr>
                <a:srgbClr val="7030A0"/>
              </a:buClr>
              <a:buFont typeface="Wingdings" panose="05000000000000000000" pitchFamily="2" charset="2"/>
              <a:buChar char="Ø"/>
            </a:pPr>
            <a:r>
              <a:rPr lang="en-US" sz="1800" dirty="0">
                <a:solidFill>
                  <a:schemeClr val="tx1"/>
                </a:solidFill>
                <a:latin typeface="Arial" panose="020B0604020202020204" pitchFamily="34" charset="0"/>
                <a:cs typeface="Arial" panose="020B0604020202020204" pitchFamily="34" charset="0"/>
              </a:rPr>
              <a:t>Recognize </a:t>
            </a:r>
            <a:r>
              <a:rPr lang="en-US" sz="1800" b="1" dirty="0">
                <a:solidFill>
                  <a:schemeClr val="tx1"/>
                </a:solidFill>
                <a:latin typeface="Arial" panose="020B0604020202020204" pitchFamily="34" charset="0"/>
                <a:cs typeface="Arial" panose="020B0604020202020204" pitchFamily="34" charset="0"/>
              </a:rPr>
              <a:t>different Ethernet speeds and transmission media</a:t>
            </a:r>
            <a:r>
              <a:rPr lang="en-US" sz="1800" dirty="0">
                <a:solidFill>
                  <a:schemeClr val="tx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149892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13816" y="421692"/>
            <a:ext cx="7577328" cy="837860"/>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MAC </a:t>
            </a:r>
            <a:r>
              <a:rPr lang="fr-FR" sz="4400" b="1" dirty="0" err="1">
                <a:solidFill>
                  <a:schemeClr val="tx1"/>
                </a:solidFill>
                <a:latin typeface="Arial" panose="020B0604020202020204" pitchFamily="34" charset="0"/>
                <a:cs typeface="Arial" panose="020B0604020202020204" pitchFamily="34" charset="0"/>
              </a:rPr>
              <a:t>Sublayer</a:t>
            </a:r>
            <a:endParaRPr lang="fr-FR" sz="4400" dirty="0"/>
          </a:p>
        </p:txBody>
      </p:sp>
      <p:sp>
        <p:nvSpPr>
          <p:cNvPr id="3" name="Espace réservé du contenu 2"/>
          <p:cNvSpPr>
            <a:spLocks noGrp="1"/>
          </p:cNvSpPr>
          <p:nvPr>
            <p:ph idx="1"/>
          </p:nvPr>
        </p:nvSpPr>
        <p:spPr>
          <a:xfrm>
            <a:off x="813816" y="1434517"/>
            <a:ext cx="7577328" cy="4697835"/>
          </a:xfrm>
        </p:spPr>
        <p:txBody>
          <a:bodyPr>
            <a:noAutofit/>
          </a:bodyPr>
          <a:lstStyle/>
          <a:p>
            <a:pPr marL="0" indent="0" algn="just">
              <a:lnSpc>
                <a:spcPct val="120000"/>
              </a:lnSpc>
              <a:buNone/>
            </a:pPr>
            <a:r>
              <a:rPr lang="en-US" sz="2800" dirty="0" smtClean="0">
                <a:solidFill>
                  <a:schemeClr val="tx1"/>
                </a:solidFill>
                <a:latin typeface="Arial" panose="020B0604020202020204" pitchFamily="34" charset="0"/>
                <a:cs typeface="Arial" panose="020B0604020202020204" pitchFamily="34" charset="0"/>
              </a:rPr>
              <a:t>The MAC </a:t>
            </a:r>
            <a:r>
              <a:rPr lang="en-US" sz="2800" dirty="0" err="1" smtClean="0">
                <a:solidFill>
                  <a:schemeClr val="tx1"/>
                </a:solidFill>
                <a:latin typeface="Arial" panose="020B0604020202020204" pitchFamily="34" charset="0"/>
                <a:cs typeface="Arial" panose="020B0604020202020204" pitchFamily="34" charset="0"/>
              </a:rPr>
              <a:t>sublayer</a:t>
            </a:r>
            <a:r>
              <a:rPr lang="en-US" sz="2800" dirty="0" smtClean="0">
                <a:solidFill>
                  <a:schemeClr val="tx1"/>
                </a:solidFill>
                <a:latin typeface="Arial" panose="020B0604020202020204" pitchFamily="34" charset="0"/>
                <a:cs typeface="Arial" panose="020B0604020202020204" pitchFamily="34" charset="0"/>
              </a:rPr>
              <a:t> is responsible for controlling how frames are placed onto and removed from the transmission medium. It manages access to the medium by starting frame transmissions and </a:t>
            </a:r>
            <a:r>
              <a:rPr lang="fr-FR" sz="2800" dirty="0" err="1" smtClean="0">
                <a:solidFill>
                  <a:schemeClr val="tx1"/>
                </a:solidFill>
                <a:latin typeface="Arial" panose="020B0604020202020204" pitchFamily="34" charset="0"/>
                <a:cs typeface="Arial" panose="020B0604020202020204" pitchFamily="34" charset="0"/>
              </a:rPr>
              <a:t>enabling</a:t>
            </a:r>
            <a:r>
              <a:rPr lang="fr-FR" sz="2800" dirty="0" smtClean="0">
                <a:solidFill>
                  <a:schemeClr val="tx1"/>
                </a:solidFill>
                <a:latin typeface="Arial" panose="020B0604020202020204" pitchFamily="34" charset="0"/>
                <a:cs typeface="Arial" panose="020B0604020202020204" pitchFamily="34" charset="0"/>
              </a:rPr>
              <a:t> </a:t>
            </a:r>
            <a:r>
              <a:rPr lang="fr-FR" sz="2800" dirty="0" err="1" smtClean="0">
                <a:solidFill>
                  <a:schemeClr val="tx1"/>
                </a:solidFill>
                <a:latin typeface="Arial" panose="020B0604020202020204" pitchFamily="34" charset="0"/>
                <a:cs typeface="Arial" panose="020B0604020202020204" pitchFamily="34" charset="0"/>
              </a:rPr>
              <a:t>recovery</a:t>
            </a:r>
            <a:r>
              <a:rPr lang="fr-FR" sz="2800" dirty="0" smtClean="0">
                <a:solidFill>
                  <a:schemeClr val="tx1"/>
                </a:solidFill>
                <a:latin typeface="Arial" panose="020B0604020202020204" pitchFamily="34" charset="0"/>
                <a:cs typeface="Arial" panose="020B0604020202020204" pitchFamily="34" charset="0"/>
              </a:rPr>
              <a:t> </a:t>
            </a:r>
            <a:r>
              <a:rPr lang="en-US" sz="2800" dirty="0" smtClean="0">
                <a:solidFill>
                  <a:schemeClr val="tx1"/>
                </a:solidFill>
                <a:latin typeface="Arial" panose="020B0604020202020204" pitchFamily="34" charset="0"/>
                <a:cs typeface="Arial" panose="020B0604020202020204" pitchFamily="34" charset="0"/>
              </a:rPr>
              <a:t>when collisions interrupt communication. </a:t>
            </a:r>
            <a:r>
              <a:rPr lang="fr-FR" sz="2800" dirty="0" smtClean="0">
                <a:solidFill>
                  <a:schemeClr val="tx1"/>
                </a:solidFill>
                <a:latin typeface="Arial" panose="020B0604020202020204" pitchFamily="34" charset="0"/>
                <a:cs typeface="Arial" panose="020B0604020202020204" pitchFamily="34" charset="0"/>
              </a:rPr>
              <a:t>In </a:t>
            </a:r>
            <a:r>
              <a:rPr lang="fr-FR" sz="2800" dirty="0" err="1" smtClean="0">
                <a:solidFill>
                  <a:schemeClr val="tx1"/>
                </a:solidFill>
                <a:latin typeface="Arial" panose="020B0604020202020204" pitchFamily="34" charset="0"/>
                <a:cs typeface="Arial" panose="020B0604020202020204" pitchFamily="34" charset="0"/>
              </a:rPr>
              <a:t>classic</a:t>
            </a:r>
            <a:r>
              <a:rPr lang="fr-FR" sz="2800" dirty="0" smtClean="0">
                <a:solidFill>
                  <a:schemeClr val="tx1"/>
                </a:solidFill>
                <a:latin typeface="Arial" panose="020B0604020202020204" pitchFamily="34" charset="0"/>
                <a:cs typeface="Arial" panose="020B0604020202020204" pitchFamily="34" charset="0"/>
              </a:rPr>
              <a:t> Ethernet </a:t>
            </a:r>
            <a:r>
              <a:rPr lang="fr-FR" sz="2800" dirty="0" err="1" smtClean="0">
                <a:solidFill>
                  <a:schemeClr val="tx1"/>
                </a:solidFill>
                <a:latin typeface="Arial" panose="020B0604020202020204" pitchFamily="34" charset="0"/>
                <a:cs typeface="Arial" panose="020B0604020202020204" pitchFamily="34" charset="0"/>
              </a:rPr>
              <a:t>systems</a:t>
            </a:r>
            <a:r>
              <a:rPr lang="fr-FR" sz="2800" dirty="0" smtClean="0">
                <a:solidFill>
                  <a:schemeClr val="tx1"/>
                </a:solidFill>
                <a:latin typeface="Arial" panose="020B0604020202020204" pitchFamily="34" charset="0"/>
                <a:cs typeface="Arial" panose="020B0604020202020204" pitchFamily="34" charset="0"/>
              </a:rPr>
              <a:t>, </a:t>
            </a:r>
            <a:r>
              <a:rPr lang="en-US" sz="2800" dirty="0" smtClean="0">
                <a:solidFill>
                  <a:schemeClr val="tx1"/>
                </a:solidFill>
                <a:latin typeface="Arial" panose="020B0604020202020204" pitchFamily="34" charset="0"/>
                <a:cs typeface="Arial" panose="020B0604020202020204" pitchFamily="34" charset="0"/>
              </a:rPr>
              <a:t>the medium access method used is Carrier Sense Multiple Access with Collision Detection </a:t>
            </a:r>
            <a:r>
              <a:rPr lang="en-US" sz="2800" b="1" dirty="0" smtClean="0">
                <a:solidFill>
                  <a:schemeClr val="tx1"/>
                </a:solidFill>
                <a:latin typeface="Arial" panose="020B0604020202020204" pitchFamily="34" charset="0"/>
                <a:cs typeface="Arial" panose="020B0604020202020204" pitchFamily="34" charset="0"/>
              </a:rPr>
              <a:t>(CSMA/CD).</a:t>
            </a:r>
            <a:endParaRPr lang="fr-FR" sz="28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2165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537971" y="376158"/>
            <a:ext cx="8129016" cy="904240"/>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Ethernet </a:t>
            </a:r>
            <a:r>
              <a:rPr lang="fr-FR" sz="4400" b="1" dirty="0" err="1">
                <a:solidFill>
                  <a:schemeClr val="tx1"/>
                </a:solidFill>
                <a:latin typeface="Arial" panose="020B0604020202020204" pitchFamily="34" charset="0"/>
                <a:cs typeface="Arial" panose="020B0604020202020204" pitchFamily="34" charset="0"/>
              </a:rPr>
              <a:t>Topology</a:t>
            </a:r>
            <a:r>
              <a:rPr lang="fr-FR" sz="4400" b="1" dirty="0">
                <a:solidFill>
                  <a:schemeClr val="tx1"/>
                </a:solidFill>
                <a:latin typeface="Arial" panose="020B0604020202020204" pitchFamily="34" charset="0"/>
                <a:cs typeface="Arial" panose="020B0604020202020204" pitchFamily="34" charset="0"/>
              </a:rPr>
              <a:t> Evolution</a:t>
            </a:r>
            <a:endParaRPr lang="fr-FR" sz="4400" dirty="0"/>
          </a:p>
        </p:txBody>
      </p:sp>
      <p:sp>
        <p:nvSpPr>
          <p:cNvPr id="3" name="Espace réservé du contenu 2"/>
          <p:cNvSpPr>
            <a:spLocks noGrp="1"/>
          </p:cNvSpPr>
          <p:nvPr>
            <p:ph idx="1"/>
          </p:nvPr>
        </p:nvSpPr>
        <p:spPr>
          <a:xfrm>
            <a:off x="537972" y="1526796"/>
            <a:ext cx="8129016" cy="5184900"/>
          </a:xfrm>
        </p:spPr>
        <p:txBody>
          <a:bodyPr>
            <a:noAutofit/>
          </a:bodyPr>
          <a:lstStyle/>
          <a:p>
            <a:pPr algn="just">
              <a:lnSpc>
                <a:spcPct val="120000"/>
              </a:lnSpc>
            </a:pPr>
            <a:r>
              <a:rPr lang="en-US" sz="2400" dirty="0">
                <a:solidFill>
                  <a:schemeClr val="tx1"/>
                </a:solidFill>
                <a:latin typeface="Arial" panose="020B0604020202020204" pitchFamily="34" charset="0"/>
                <a:cs typeface="Arial" panose="020B0604020202020204" pitchFamily="34" charset="0"/>
              </a:rPr>
              <a:t>Early Ethernet deployments operated in low-bandwidth LAN environments, where access to a shared medium was controlled by CSMA/CD. </a:t>
            </a:r>
            <a:r>
              <a:rPr lang="en-US" sz="2400" dirty="0" smtClean="0">
                <a:solidFill>
                  <a:schemeClr val="tx1"/>
                </a:solidFill>
                <a:latin typeface="Arial" panose="020B0604020202020204" pitchFamily="34" charset="0"/>
                <a:cs typeface="Arial" panose="020B0604020202020204" pitchFamily="34" charset="0"/>
              </a:rPr>
              <a:t>Ethernet </a:t>
            </a:r>
            <a:r>
              <a:rPr lang="en-US" sz="2400" dirty="0">
                <a:solidFill>
                  <a:schemeClr val="tx1"/>
                </a:solidFill>
                <a:latin typeface="Arial" panose="020B0604020202020204" pitchFamily="34" charset="0"/>
                <a:cs typeface="Arial" panose="020B0604020202020204" pitchFamily="34" charset="0"/>
              </a:rPr>
              <a:t>operated using both a logical bus topology at the data link layer and a physical bus </a:t>
            </a:r>
            <a:r>
              <a:rPr lang="en-US" sz="2400" dirty="0" smtClean="0">
                <a:solidFill>
                  <a:schemeClr val="tx1"/>
                </a:solidFill>
                <a:latin typeface="Arial" panose="020B0604020202020204" pitchFamily="34" charset="0"/>
                <a:cs typeface="Arial" panose="020B0604020202020204" pitchFamily="34" charset="0"/>
              </a:rPr>
              <a:t>topology. With </a:t>
            </a:r>
            <a:r>
              <a:rPr lang="en-US" sz="2400" dirty="0">
                <a:solidFill>
                  <a:schemeClr val="tx1"/>
                </a:solidFill>
                <a:latin typeface="Arial" panose="020B0604020202020204" pitchFamily="34" charset="0"/>
                <a:cs typeface="Arial" panose="020B0604020202020204" pitchFamily="34" charset="0"/>
              </a:rPr>
              <a:t>the growth of local area networks </a:t>
            </a:r>
            <a:r>
              <a:rPr lang="en-US" sz="2400" dirty="0" smtClean="0">
                <a:solidFill>
                  <a:schemeClr val="tx1"/>
                </a:solidFill>
                <a:latin typeface="Arial" panose="020B0604020202020204" pitchFamily="34" charset="0"/>
                <a:cs typeface="Arial" panose="020B0604020202020204" pitchFamily="34" charset="0"/>
              </a:rPr>
              <a:t>and </a:t>
            </a:r>
            <a:r>
              <a:rPr lang="en-US" sz="2400" dirty="0">
                <a:solidFill>
                  <a:schemeClr val="tx1"/>
                </a:solidFill>
                <a:latin typeface="Arial" panose="020B0604020202020204" pitchFamily="34" charset="0"/>
                <a:cs typeface="Arial" panose="020B0604020202020204" pitchFamily="34" charset="0"/>
              </a:rPr>
              <a:t>the demand for LAN services increased, this physical design became a limitation for network growth.</a:t>
            </a:r>
            <a:endParaRPr lang="en-US" sz="1600" dirty="0">
              <a:solidFill>
                <a:schemeClr val="tx1"/>
              </a:solidFill>
              <a:latin typeface="Arial" panose="020B0604020202020204" pitchFamily="34" charset="0"/>
              <a:cs typeface="Arial" panose="020B0604020202020204" pitchFamily="34" charset="0"/>
            </a:endParaRPr>
          </a:p>
        </p:txBody>
      </p:sp>
      <p:pic>
        <p:nvPicPr>
          <p:cNvPr id="4"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073" y="5039228"/>
            <a:ext cx="7262813" cy="156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744057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626364" y="615635"/>
            <a:ext cx="7854696" cy="777091"/>
          </a:xfrm>
        </p:spPr>
        <p:txBody>
          <a:bodyPr>
            <a:noAutofit/>
          </a:bodyPr>
          <a:lstStyle/>
          <a:p>
            <a:pPr algn="ctr"/>
            <a:r>
              <a:rPr lang="fr-FR" sz="4000" b="1" dirty="0">
                <a:solidFill>
                  <a:schemeClr val="tx1"/>
                </a:solidFill>
                <a:latin typeface="Arial" panose="020B0604020202020204" pitchFamily="34" charset="0"/>
                <a:cs typeface="Arial" panose="020B0604020202020204" pitchFamily="34" charset="0"/>
              </a:rPr>
              <a:t>Ethernet </a:t>
            </a:r>
            <a:r>
              <a:rPr lang="fr-FR" sz="4000" b="1" dirty="0" err="1">
                <a:solidFill>
                  <a:schemeClr val="tx1"/>
                </a:solidFill>
                <a:latin typeface="Arial" panose="020B0604020202020204" pitchFamily="34" charset="0"/>
                <a:cs typeface="Arial" panose="020B0604020202020204" pitchFamily="34" charset="0"/>
              </a:rPr>
              <a:t>Topology</a:t>
            </a:r>
            <a:r>
              <a:rPr lang="fr-FR" sz="4000" b="1" dirty="0">
                <a:solidFill>
                  <a:schemeClr val="tx1"/>
                </a:solidFill>
                <a:latin typeface="Arial" panose="020B0604020202020204" pitchFamily="34" charset="0"/>
                <a:cs typeface="Arial" panose="020B0604020202020204" pitchFamily="34" charset="0"/>
              </a:rPr>
              <a:t> Evolution</a:t>
            </a:r>
          </a:p>
        </p:txBody>
      </p:sp>
      <p:sp>
        <p:nvSpPr>
          <p:cNvPr id="3" name="Espace réservé du contenu 2"/>
          <p:cNvSpPr>
            <a:spLocks noGrp="1"/>
          </p:cNvSpPr>
          <p:nvPr>
            <p:ph idx="1"/>
          </p:nvPr>
        </p:nvSpPr>
        <p:spPr>
          <a:xfrm>
            <a:off x="626364" y="1639220"/>
            <a:ext cx="7854696" cy="4572000"/>
          </a:xfrm>
        </p:spPr>
        <p:txBody>
          <a:bodyPr>
            <a:noAutofit/>
          </a:bodyPr>
          <a:lstStyle/>
          <a:p>
            <a:pPr algn="just">
              <a:lnSpc>
                <a:spcPct val="100000"/>
              </a:lnSpc>
              <a:spcBef>
                <a:spcPts val="0"/>
              </a:spcBef>
              <a:spcAft>
                <a:spcPts val="600"/>
              </a:spcAft>
              <a:buFontTx/>
              <a:buNone/>
            </a:pPr>
            <a:r>
              <a:rPr lang="en-US" sz="2400" dirty="0">
                <a:solidFill>
                  <a:schemeClr val="tx1"/>
                </a:solidFill>
                <a:latin typeface="Arial" panose="020B0604020202020204" pitchFamily="34" charset="0"/>
                <a:cs typeface="Arial" panose="020B0604020202020204" pitchFamily="34" charset="0"/>
              </a:rPr>
              <a:t>Early Ethernet networks replaced thick and thin coaxial cables with initial categories of unshielded twisted pair cabling. When compared to coaxial cables, unshielded twisted pair cables are lighter, easier to deploy, and more economical</a:t>
            </a:r>
            <a:r>
              <a:rPr lang="en-US" sz="2400" dirty="0" smtClean="0">
                <a:solidFill>
                  <a:schemeClr val="tx1"/>
                </a:solidFill>
                <a:latin typeface="Arial" panose="020B0604020202020204" pitchFamily="34" charset="0"/>
                <a:cs typeface="Arial" panose="020B0604020202020204" pitchFamily="34" charset="0"/>
              </a:rPr>
              <a:t>.</a:t>
            </a:r>
          </a:p>
          <a:p>
            <a:pPr algn="just">
              <a:lnSpc>
                <a:spcPct val="100000"/>
              </a:lnSpc>
              <a:spcBef>
                <a:spcPts val="0"/>
              </a:spcBef>
              <a:buFontTx/>
              <a:buNone/>
            </a:pPr>
            <a:r>
              <a:rPr lang="en-US" sz="2400" dirty="0">
                <a:solidFill>
                  <a:schemeClr val="tx1"/>
                </a:solidFill>
                <a:latin typeface="Arial" panose="020B0604020202020204" pitchFamily="34" charset="0"/>
                <a:cs typeface="Arial" panose="020B0604020202020204" pitchFamily="34" charset="0"/>
              </a:rPr>
              <a:t>The original topology was replaced by a star topology based on hubs. Hubs act as central connection points. When a frame is received on one port, it is forwarded to all other </a:t>
            </a:r>
            <a:r>
              <a:rPr lang="en-US" sz="2400" dirty="0" smtClean="0">
                <a:solidFill>
                  <a:schemeClr val="tx1"/>
                </a:solidFill>
                <a:latin typeface="Arial" panose="020B0604020202020204" pitchFamily="34" charset="0"/>
                <a:cs typeface="Arial" panose="020B0604020202020204" pitchFamily="34" charset="0"/>
              </a:rPr>
              <a:t>port so </a:t>
            </a:r>
            <a:r>
              <a:rPr lang="en-US" sz="2400" dirty="0">
                <a:solidFill>
                  <a:schemeClr val="tx1"/>
                </a:solidFill>
                <a:latin typeface="Arial" panose="020B0604020202020204" pitchFamily="34" charset="0"/>
                <a:cs typeface="Arial" panose="020B0604020202020204" pitchFamily="34" charset="0"/>
              </a:rPr>
              <a:t>that all LAN segments receive the frame. as the network could remain operational even if a single cable failed. However, sending frames to all ports did not remove collision issues. </a:t>
            </a:r>
            <a:endParaRPr lang="fr-F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54158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690372" y="552261"/>
            <a:ext cx="7799832" cy="921462"/>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Ethernet </a:t>
            </a:r>
            <a:r>
              <a:rPr lang="fr-FR" sz="4400" b="1" dirty="0" err="1">
                <a:solidFill>
                  <a:schemeClr val="tx1"/>
                </a:solidFill>
                <a:latin typeface="Arial" panose="020B0604020202020204" pitchFamily="34" charset="0"/>
                <a:cs typeface="Arial" panose="020B0604020202020204" pitchFamily="34" charset="0"/>
              </a:rPr>
              <a:t>Topology</a:t>
            </a:r>
            <a:r>
              <a:rPr lang="fr-FR" sz="4400" b="1" dirty="0">
                <a:solidFill>
                  <a:schemeClr val="tx1"/>
                </a:solidFill>
                <a:latin typeface="Arial" panose="020B0604020202020204" pitchFamily="34" charset="0"/>
                <a:cs typeface="Arial" panose="020B0604020202020204" pitchFamily="34" charset="0"/>
              </a:rPr>
              <a:t> Evolution</a:t>
            </a:r>
            <a:endParaRPr lang="fr-FR" sz="4400" dirty="0"/>
          </a:p>
        </p:txBody>
      </p:sp>
      <p:sp>
        <p:nvSpPr>
          <p:cNvPr id="3" name="Espace réservé du contenu 2"/>
          <p:cNvSpPr>
            <a:spLocks noGrp="1"/>
          </p:cNvSpPr>
          <p:nvPr>
            <p:ph idx="1"/>
          </p:nvPr>
        </p:nvSpPr>
        <p:spPr>
          <a:xfrm>
            <a:off x="690372" y="1758274"/>
            <a:ext cx="7799832" cy="4533885"/>
          </a:xfrm>
        </p:spPr>
        <p:txBody>
          <a:bodyPr>
            <a:noAutofit/>
          </a:bodyPr>
          <a:lstStyle/>
          <a:p>
            <a:pPr algn="just">
              <a:lnSpc>
                <a:spcPct val="100000"/>
              </a:lnSpc>
            </a:pPr>
            <a:r>
              <a:rPr lang="en-US" sz="2400" dirty="0">
                <a:solidFill>
                  <a:schemeClr val="tx1"/>
                </a:solidFill>
                <a:latin typeface="Arial" panose="020B0604020202020204" pitchFamily="34" charset="0"/>
                <a:cs typeface="Arial" panose="020B0604020202020204" pitchFamily="34" charset="0"/>
              </a:rPr>
              <a:t>The use of switches in Ethernet networks replaced hubs and greatly enhanced LAN performance. Switches appeared with the introduction of </a:t>
            </a:r>
            <a:r>
              <a:rPr lang="en-US" sz="2400" b="1" dirty="0">
                <a:solidFill>
                  <a:schemeClr val="tx1"/>
                </a:solidFill>
                <a:latin typeface="Arial" panose="020B0604020202020204" pitchFamily="34" charset="0"/>
                <a:cs typeface="Arial" panose="020B0604020202020204" pitchFamily="34" charset="0"/>
              </a:rPr>
              <a:t>100BASE-TX</a:t>
            </a:r>
            <a:r>
              <a:rPr lang="en-US" sz="2400" b="1" dirty="0">
                <a:solidFill>
                  <a:srgbClr val="7030A0"/>
                </a:solidFill>
                <a:latin typeface="Arial" panose="020B0604020202020204" pitchFamily="34" charset="0"/>
                <a:cs typeface="Arial" panose="020B0604020202020204" pitchFamily="34" charset="0"/>
              </a:rPr>
              <a:t> </a:t>
            </a:r>
            <a:r>
              <a:rPr lang="en-US" sz="2400" dirty="0">
                <a:solidFill>
                  <a:schemeClr val="tx1"/>
                </a:solidFill>
                <a:latin typeface="Arial" panose="020B0604020202020204" pitchFamily="34" charset="0"/>
                <a:cs typeface="Arial" panose="020B0604020202020204" pitchFamily="34" charset="0"/>
              </a:rPr>
              <a:t>Ethernet. They control data transmission by isolating each port and forwarding frames only to their intended destination, when this information is available, instead of sending every frame to all devices. This approach reduces the risk of collisions. Later, the introduction of </a:t>
            </a:r>
            <a:r>
              <a:rPr lang="en-US" sz="2400" b="1" dirty="0">
                <a:solidFill>
                  <a:schemeClr val="tx1"/>
                </a:solidFill>
                <a:latin typeface="Arial" panose="020B0604020202020204" pitchFamily="34" charset="0"/>
                <a:cs typeface="Arial" panose="020B0604020202020204" pitchFamily="34" charset="0"/>
              </a:rPr>
              <a:t>full-duplex</a:t>
            </a:r>
            <a:r>
              <a:rPr lang="en-US" sz="2400" dirty="0">
                <a:solidFill>
                  <a:schemeClr val="tx1"/>
                </a:solidFill>
                <a:latin typeface="Arial" panose="020B0604020202020204" pitchFamily="34" charset="0"/>
                <a:cs typeface="Arial" panose="020B0604020202020204" pitchFamily="34" charset="0"/>
              </a:rPr>
              <a:t> operation, where a link supports both transmitted and received signals at the same time, allowed the development of </a:t>
            </a:r>
            <a:r>
              <a:rPr lang="en-US" sz="2400" b="1" dirty="0">
                <a:solidFill>
                  <a:schemeClr val="tx1"/>
                </a:solidFill>
                <a:latin typeface="Arial" panose="020B0604020202020204" pitchFamily="34" charset="0"/>
                <a:cs typeface="Arial" panose="020B0604020202020204" pitchFamily="34" charset="0"/>
              </a:rPr>
              <a:t>Gigabit Ethernet</a:t>
            </a:r>
            <a:r>
              <a:rPr lang="en-US" sz="2400" dirty="0">
                <a:solidFill>
                  <a:schemeClr val="tx1"/>
                </a:solidFill>
                <a:latin typeface="Arial" panose="020B0604020202020204" pitchFamily="34" charset="0"/>
                <a:cs typeface="Arial" panose="020B0604020202020204" pitchFamily="34" charset="0"/>
              </a:rPr>
              <a:t>.</a:t>
            </a:r>
            <a:endParaRPr lang="fr-FR" sz="2800" b="1" dirty="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20073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516049" y="470780"/>
            <a:ext cx="8202438" cy="746277"/>
          </a:xfrm>
        </p:spPr>
        <p:txBody>
          <a:bodyPr>
            <a:noAutofit/>
          </a:bodyPr>
          <a:lstStyle/>
          <a:p>
            <a:pPr algn="ctr"/>
            <a:r>
              <a:rPr lang="fr-FR" sz="4000" b="1" dirty="0">
                <a:solidFill>
                  <a:schemeClr val="tx1"/>
                </a:solidFill>
                <a:latin typeface="Arial" panose="020B0604020202020204" pitchFamily="34" charset="0"/>
                <a:cs typeface="Arial" panose="020B0604020202020204" pitchFamily="34" charset="0"/>
              </a:rPr>
              <a:t>The Frame: </a:t>
            </a:r>
            <a:r>
              <a:rPr lang="fr-FR" sz="4000" b="1" dirty="0" err="1">
                <a:solidFill>
                  <a:schemeClr val="tx1"/>
                </a:solidFill>
                <a:latin typeface="Arial" panose="020B0604020202020204" pitchFamily="34" charset="0"/>
                <a:cs typeface="Arial" panose="020B0604020202020204" pitchFamily="34" charset="0"/>
              </a:rPr>
              <a:t>Packet</a:t>
            </a:r>
            <a:r>
              <a:rPr lang="fr-FR" sz="4000" b="1" dirty="0">
                <a:solidFill>
                  <a:schemeClr val="tx1"/>
                </a:solidFill>
                <a:latin typeface="Arial" panose="020B0604020202020204" pitchFamily="34" charset="0"/>
                <a:cs typeface="Arial" panose="020B0604020202020204" pitchFamily="34" charset="0"/>
              </a:rPr>
              <a:t> Encapsulation</a:t>
            </a:r>
          </a:p>
        </p:txBody>
      </p:sp>
      <p:sp>
        <p:nvSpPr>
          <p:cNvPr id="4" name="Espace réservé du contenu 3"/>
          <p:cNvSpPr>
            <a:spLocks noGrp="1"/>
          </p:cNvSpPr>
          <p:nvPr>
            <p:ph idx="1"/>
          </p:nvPr>
        </p:nvSpPr>
        <p:spPr>
          <a:xfrm>
            <a:off x="812291" y="1391155"/>
            <a:ext cx="7543801" cy="5018698"/>
          </a:xfrm>
        </p:spPr>
        <p:txBody>
          <a:bodyPr>
            <a:noAutofit/>
          </a:bodyPr>
          <a:lstStyle/>
          <a:p>
            <a:pPr algn="just">
              <a:lnSpc>
                <a:spcPct val="100000"/>
              </a:lnSpc>
              <a:spcBef>
                <a:spcPts val="600"/>
              </a:spcBef>
              <a:spcAft>
                <a:spcPts val="0"/>
              </a:spcAft>
            </a:pPr>
            <a:r>
              <a:rPr lang="en-US" sz="2400" dirty="0">
                <a:solidFill>
                  <a:schemeClr val="tx1"/>
                </a:solidFill>
                <a:latin typeface="Arial" panose="020B0604020202020204" pitchFamily="34" charset="0"/>
                <a:cs typeface="Arial" panose="020B0604020202020204" pitchFamily="34" charset="0"/>
              </a:rPr>
              <a:t>The Ethernet frame structure encapsulates the transmitted message by adding a header and a trailer to the Layer 3 protocol data </a:t>
            </a:r>
            <a:r>
              <a:rPr lang="en-US" sz="2400" dirty="0" smtClean="0">
                <a:solidFill>
                  <a:schemeClr val="tx1"/>
                </a:solidFill>
                <a:latin typeface="Arial" panose="020B0604020202020204" pitchFamily="34" charset="0"/>
                <a:cs typeface="Arial" panose="020B0604020202020204" pitchFamily="34" charset="0"/>
              </a:rPr>
              <a:t>unit. The </a:t>
            </a:r>
            <a:r>
              <a:rPr lang="en-US" sz="2400" dirty="0">
                <a:solidFill>
                  <a:schemeClr val="tx1"/>
                </a:solidFill>
                <a:latin typeface="Arial" panose="020B0604020202020204" pitchFamily="34" charset="0"/>
                <a:cs typeface="Arial" panose="020B0604020202020204" pitchFamily="34" charset="0"/>
              </a:rPr>
              <a:t>Ethernet header and trailer consist of several information components used by the Ethernet protocol</a:t>
            </a:r>
            <a:r>
              <a:rPr lang="en-US" sz="2400" dirty="0" smtClean="0">
                <a:solidFill>
                  <a:schemeClr val="tx1"/>
                </a:solidFill>
                <a:latin typeface="Arial" panose="020B0604020202020204" pitchFamily="34" charset="0"/>
                <a:cs typeface="Arial" panose="020B0604020202020204" pitchFamily="34" charset="0"/>
              </a:rPr>
              <a:t>.</a:t>
            </a:r>
          </a:p>
          <a:p>
            <a:pPr algn="just">
              <a:lnSpc>
                <a:spcPct val="100000"/>
              </a:lnSpc>
              <a:spcBef>
                <a:spcPts val="600"/>
              </a:spcBef>
              <a:spcAft>
                <a:spcPts val="0"/>
              </a:spcAft>
            </a:pPr>
            <a:r>
              <a:rPr lang="en-US" sz="2400" dirty="0">
                <a:solidFill>
                  <a:schemeClr val="tx1"/>
                </a:solidFill>
                <a:latin typeface="Arial" panose="020B0604020202020204" pitchFamily="34" charset="0"/>
                <a:cs typeface="Arial" panose="020B0604020202020204" pitchFamily="34" charset="0"/>
              </a:rPr>
              <a:t>Each component of the frame is known as a field. Two Ethernet framing methods are defined: the original </a:t>
            </a:r>
            <a:r>
              <a:rPr lang="en-US" sz="2400" b="1" dirty="0">
                <a:solidFill>
                  <a:schemeClr val="tx1"/>
                </a:solidFill>
                <a:latin typeface="Arial" panose="020B0604020202020204" pitchFamily="34" charset="0"/>
                <a:cs typeface="Arial" panose="020B0604020202020204" pitchFamily="34" charset="0"/>
              </a:rPr>
              <a:t>IEEE 802.3 </a:t>
            </a:r>
            <a:r>
              <a:rPr lang="en-US" sz="2400" dirty="0">
                <a:solidFill>
                  <a:schemeClr val="tx1"/>
                </a:solidFill>
                <a:latin typeface="Arial" panose="020B0604020202020204" pitchFamily="34" charset="0"/>
                <a:cs typeface="Arial" panose="020B0604020202020204" pitchFamily="34" charset="0"/>
              </a:rPr>
              <a:t>standard and the updated </a:t>
            </a:r>
            <a:r>
              <a:rPr lang="en-US" sz="2400" b="1" dirty="0">
                <a:solidFill>
                  <a:schemeClr val="tx1"/>
                </a:solidFill>
                <a:latin typeface="Arial" panose="020B0604020202020204" pitchFamily="34" charset="0"/>
                <a:cs typeface="Arial" panose="020B0604020202020204" pitchFamily="34" charset="0"/>
              </a:rPr>
              <a:t>IEEE 802.3 </a:t>
            </a:r>
            <a:r>
              <a:rPr lang="en-US" sz="2400" dirty="0">
                <a:solidFill>
                  <a:schemeClr val="tx1"/>
                </a:solidFill>
                <a:latin typeface="Arial" panose="020B0604020202020204" pitchFamily="34" charset="0"/>
                <a:cs typeface="Arial" panose="020B0604020202020204" pitchFamily="34" charset="0"/>
              </a:rPr>
              <a:t>Ethernet standard</a:t>
            </a:r>
            <a:r>
              <a:rPr lang="en-US" sz="2400" dirty="0" smtClean="0">
                <a:solidFill>
                  <a:schemeClr val="tx1"/>
                </a:solidFill>
                <a:latin typeface="Arial" panose="020B0604020202020204" pitchFamily="34" charset="0"/>
                <a:cs typeface="Arial" panose="020B0604020202020204" pitchFamily="34" charset="0"/>
              </a:rPr>
              <a:t>.</a:t>
            </a:r>
            <a:endParaRPr lang="en-US" sz="2400" dirty="0">
              <a:solidFill>
                <a:schemeClr val="tx1"/>
              </a:solidFill>
              <a:latin typeface="Arial" panose="020B0604020202020204" pitchFamily="34" charset="0"/>
              <a:cs typeface="Arial" panose="020B0604020202020204" pitchFamily="34" charset="0"/>
            </a:endParaRPr>
          </a:p>
          <a:p>
            <a:pPr algn="just">
              <a:lnSpc>
                <a:spcPct val="100000"/>
              </a:lnSpc>
              <a:spcBef>
                <a:spcPts val="600"/>
              </a:spcBef>
              <a:spcAft>
                <a:spcPts val="0"/>
              </a:spcAft>
            </a:pPr>
            <a:r>
              <a:rPr lang="en-US" sz="2400" dirty="0">
                <a:solidFill>
                  <a:schemeClr val="tx1"/>
                </a:solidFill>
                <a:latin typeface="Arial" panose="020B0604020202020204" pitchFamily="34" charset="0"/>
                <a:cs typeface="Arial" panose="020B0604020202020204" pitchFamily="34" charset="0"/>
              </a:rPr>
              <a:t>They mainly include the addition of a Start Frame Delimiter </a:t>
            </a:r>
            <a:r>
              <a:rPr lang="en-US" sz="2400" b="1" dirty="0">
                <a:solidFill>
                  <a:schemeClr val="tx1"/>
                </a:solidFill>
                <a:latin typeface="Arial" panose="020B0604020202020204" pitchFamily="34" charset="0"/>
                <a:cs typeface="Arial" panose="020B0604020202020204" pitchFamily="34" charset="0"/>
              </a:rPr>
              <a:t>(SFD) </a:t>
            </a:r>
            <a:r>
              <a:rPr lang="en-US" sz="2400" dirty="0">
                <a:solidFill>
                  <a:schemeClr val="tx1"/>
                </a:solidFill>
                <a:latin typeface="Arial" panose="020B0604020202020204" pitchFamily="34" charset="0"/>
                <a:cs typeface="Arial" panose="020B0604020202020204" pitchFamily="34" charset="0"/>
              </a:rPr>
              <a:t>and a slight modification to the Type field so that it can also indicate the frame length, as shown in the figure.</a:t>
            </a:r>
          </a:p>
        </p:txBody>
      </p:sp>
    </p:spTree>
    <p:extLst>
      <p:ext uri="{BB962C8B-B14F-4D97-AF65-F5344CB8AC3E}">
        <p14:creationId xmlns:p14="http://schemas.microsoft.com/office/powerpoint/2010/main" val="36334064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535021" y="407696"/>
            <a:ext cx="7955280" cy="765742"/>
          </a:xfrm>
        </p:spPr>
        <p:txBody>
          <a:bodyPr>
            <a:normAutofit/>
          </a:bodyPr>
          <a:lstStyle/>
          <a:p>
            <a:pPr algn="ctr"/>
            <a:r>
              <a:rPr lang="en-US" sz="4400" b="1" dirty="0">
                <a:solidFill>
                  <a:schemeClr val="tx1"/>
                </a:solidFill>
                <a:latin typeface="Arial" panose="020B0604020202020204" pitchFamily="34" charset="0"/>
                <a:cs typeface="Arial" panose="020B0604020202020204" pitchFamily="34" charset="0"/>
              </a:rPr>
              <a:t>IEEE 802.3 Frame</a:t>
            </a:r>
            <a:endParaRPr lang="fr-FR" sz="4400" b="1" dirty="0">
              <a:solidFill>
                <a:schemeClr val="tx1"/>
              </a:solidFill>
              <a:latin typeface="Arial" panose="020B0604020202020204" pitchFamily="34" charset="0"/>
              <a:cs typeface="Arial" panose="020B0604020202020204" pitchFamily="34" charset="0"/>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5021" y="2378186"/>
            <a:ext cx="7959437" cy="746819"/>
          </a:xfrm>
        </p:spPr>
      </p:pic>
      <p:graphicFrame>
        <p:nvGraphicFramePr>
          <p:cNvPr id="5" name="Tableau 4"/>
          <p:cNvGraphicFramePr>
            <a:graphicFrameLocks noGrp="1"/>
          </p:cNvGraphicFramePr>
          <p:nvPr>
            <p:extLst>
              <p:ext uri="{D42A27DB-BD31-4B8C-83A1-F6EECF244321}">
                <p14:modId xmlns:p14="http://schemas.microsoft.com/office/powerpoint/2010/main" val="2208266349"/>
              </p:ext>
            </p:extLst>
          </p:nvPr>
        </p:nvGraphicFramePr>
        <p:xfrm>
          <a:off x="539494" y="1419356"/>
          <a:ext cx="7954963" cy="936647"/>
        </p:xfrm>
        <a:graphic>
          <a:graphicData uri="http://schemas.openxmlformats.org/drawingml/2006/table">
            <a:tbl>
              <a:tblPr firstRow="1" bandRow="1">
                <a:tableStyleId>{93296810-A885-4BE3-A3E7-6D5BEEA58F35}</a:tableStyleId>
              </a:tblPr>
              <a:tblGrid>
                <a:gridCol w="7954963"/>
              </a:tblGrid>
              <a:tr h="93664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4000" b="1" i="0" u="none" strike="noStrike" cap="none" normalizeH="0" baseline="0" dirty="0" smtClean="0">
                          <a:ln>
                            <a:noFill/>
                          </a:ln>
                          <a:solidFill>
                            <a:schemeClr val="tx1"/>
                          </a:solidFill>
                          <a:effectLst/>
                          <a:latin typeface="Arial" charset="0"/>
                          <a:cs typeface="Arial" charset="0"/>
                        </a:rPr>
                        <a:t>IEEE 802.3</a:t>
                      </a:r>
                    </a:p>
                  </a:txBody>
                  <a:tcPr anchor="ctr"/>
                </a:tc>
              </a:tr>
            </a:tbl>
          </a:graphicData>
        </a:graphic>
      </p:graphicFrame>
      <p:pic>
        <p:nvPicPr>
          <p:cNvPr id="6" name="Imag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9495" y="3212554"/>
            <a:ext cx="7954963" cy="3357363"/>
          </a:xfrm>
          <a:prstGeom prst="rect">
            <a:avLst/>
          </a:prstGeom>
        </p:spPr>
      </p:pic>
    </p:spTree>
    <p:extLst>
      <p:ext uri="{BB962C8B-B14F-4D97-AF65-F5344CB8AC3E}">
        <p14:creationId xmlns:p14="http://schemas.microsoft.com/office/powerpoint/2010/main" val="41358562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36674" y="497941"/>
            <a:ext cx="7537782" cy="846046"/>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Ethernet Frame</a:t>
            </a:r>
          </a:p>
        </p:txBody>
      </p:sp>
      <p:sp>
        <p:nvSpPr>
          <p:cNvPr id="3" name="Espace réservé du contenu 2"/>
          <p:cNvSpPr>
            <a:spLocks noGrp="1"/>
          </p:cNvSpPr>
          <p:nvPr>
            <p:ph idx="1"/>
          </p:nvPr>
        </p:nvSpPr>
        <p:spPr>
          <a:xfrm>
            <a:off x="830655" y="3250193"/>
            <a:ext cx="7543801" cy="2872397"/>
          </a:xfrm>
        </p:spPr>
        <p:txBody>
          <a:bodyPr>
            <a:noAutofit/>
          </a:bodyPr>
          <a:lstStyle/>
          <a:p>
            <a:pPr algn="just">
              <a:lnSpc>
                <a:spcPct val="100000"/>
              </a:lnSpc>
              <a:spcBef>
                <a:spcPts val="600"/>
              </a:spcBef>
              <a:spcAft>
                <a:spcPts val="0"/>
              </a:spcAft>
            </a:pPr>
            <a:r>
              <a:rPr lang="en-US" dirty="0">
                <a:solidFill>
                  <a:schemeClr val="tx1"/>
                </a:solidFill>
                <a:latin typeface="Arial" panose="020B0604020202020204" pitchFamily="34" charset="0"/>
                <a:cs typeface="Arial" panose="020B0604020202020204" pitchFamily="34" charset="0"/>
              </a:rPr>
              <a:t>The initial Ethernet specification defined a minimum frame length of 64 bytes and a maximum length of 1,518 bytes. This measurement covered all the bytes in the </a:t>
            </a:r>
            <a:r>
              <a:rPr lang="en-US" dirty="0" smtClean="0">
                <a:solidFill>
                  <a:schemeClr val="tx1"/>
                </a:solidFill>
                <a:latin typeface="Arial" panose="020B0604020202020204" pitchFamily="34" charset="0"/>
                <a:cs typeface="Arial" panose="020B0604020202020204" pitchFamily="34" charset="0"/>
              </a:rPr>
              <a:t>field from </a:t>
            </a:r>
            <a:r>
              <a:rPr lang="en-US" dirty="0">
                <a:solidFill>
                  <a:schemeClr val="tx1"/>
                </a:solidFill>
                <a:latin typeface="Arial" panose="020B0604020202020204" pitchFamily="34" charset="0"/>
                <a:cs typeface="Arial" panose="020B0604020202020204" pitchFamily="34" charset="0"/>
              </a:rPr>
              <a:t>the Destination MAC address through the Frame Check Sequence. The Preamble and Start Frame Delimiter were not included in the frame size definition</a:t>
            </a:r>
            <a:r>
              <a:rPr lang="en-US" dirty="0" smtClean="0">
                <a:solidFill>
                  <a:schemeClr val="tx1"/>
                </a:solidFill>
                <a:latin typeface="Arial" panose="020B0604020202020204" pitchFamily="34" charset="0"/>
                <a:cs typeface="Arial" panose="020B0604020202020204" pitchFamily="34" charset="0"/>
              </a:rPr>
              <a:t>.</a:t>
            </a:r>
            <a:endParaRPr lang="fr-FR" dirty="0">
              <a:solidFill>
                <a:schemeClr val="tx1"/>
              </a:solidFill>
              <a:latin typeface="Arial" panose="020B0604020202020204" pitchFamily="34" charset="0"/>
              <a:cs typeface="Arial" panose="020B0604020202020204" pitchFamily="34" charset="0"/>
            </a:endParaRPr>
          </a:p>
          <a:p>
            <a:pPr algn="just">
              <a:lnSpc>
                <a:spcPct val="100000"/>
              </a:lnSpc>
              <a:spcBef>
                <a:spcPts val="600"/>
              </a:spcBef>
              <a:spcAft>
                <a:spcPts val="0"/>
              </a:spcAft>
            </a:pPr>
            <a:r>
              <a:rPr lang="en-US" dirty="0">
                <a:solidFill>
                  <a:schemeClr val="tx1"/>
                </a:solidFill>
                <a:latin typeface="Arial" panose="020B0604020202020204" pitchFamily="34" charset="0"/>
                <a:cs typeface="Arial" panose="020B0604020202020204" pitchFamily="34" charset="0"/>
              </a:rPr>
              <a:t>The IEEE 802.3ac standard, introduced in 1998, increased the maximum frame size to 1,522 bytes. This adjustment was made to support Virtual Local Area Network (VLAN) technology.</a:t>
            </a:r>
            <a:endParaRPr lang="fr-FR" dirty="0">
              <a:solidFill>
                <a:schemeClr val="tx1"/>
              </a:solidFill>
              <a:latin typeface="Arial" panose="020B0604020202020204" pitchFamily="34" charset="0"/>
              <a:cs typeface="Arial" panose="020B0604020202020204" pitchFamily="34" charset="0"/>
            </a:endParaRPr>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0655" y="2315612"/>
            <a:ext cx="7543801" cy="868755"/>
          </a:xfrm>
          <a:prstGeom prst="rect">
            <a:avLst/>
          </a:prstGeom>
        </p:spPr>
      </p:pic>
      <p:graphicFrame>
        <p:nvGraphicFramePr>
          <p:cNvPr id="5" name="Tableau 4"/>
          <p:cNvGraphicFramePr>
            <a:graphicFrameLocks noGrp="1"/>
          </p:cNvGraphicFramePr>
          <p:nvPr>
            <p:extLst>
              <p:ext uri="{D42A27DB-BD31-4B8C-83A1-F6EECF244321}">
                <p14:modId xmlns:p14="http://schemas.microsoft.com/office/powerpoint/2010/main" val="3447161828"/>
              </p:ext>
            </p:extLst>
          </p:nvPr>
        </p:nvGraphicFramePr>
        <p:xfrm>
          <a:off x="830655" y="1575303"/>
          <a:ext cx="7543801" cy="740309"/>
        </p:xfrm>
        <a:graphic>
          <a:graphicData uri="http://schemas.openxmlformats.org/drawingml/2006/table">
            <a:tbl>
              <a:tblPr firstRow="1" bandRow="1">
                <a:tableStyleId>{93296810-A885-4BE3-A3E7-6D5BEEA58F35}</a:tableStyleId>
              </a:tblPr>
              <a:tblGrid>
                <a:gridCol w="7543801"/>
              </a:tblGrid>
              <a:tr h="740309">
                <a:tc>
                  <a:txBody>
                    <a:bodyPr/>
                    <a:lstStyle/>
                    <a:p>
                      <a:pPr algn="ctr"/>
                      <a:r>
                        <a:rPr lang="fr-FR" sz="3600" b="1" dirty="0" smtClean="0">
                          <a:solidFill>
                            <a:schemeClr val="tx1"/>
                          </a:solidFill>
                          <a:latin typeface="Arial" panose="020B0604020202020204" pitchFamily="34" charset="0"/>
                          <a:cs typeface="Arial" panose="020B0604020202020204" pitchFamily="34" charset="0"/>
                        </a:rPr>
                        <a:t>Ethernet Frame</a:t>
                      </a:r>
                      <a:endParaRPr lang="fr-FR" sz="3600" b="1" dirty="0"/>
                    </a:p>
                  </a:txBody>
                  <a:tcPr anchor="ctr"/>
                </a:tc>
              </a:tr>
            </a:tbl>
          </a:graphicData>
        </a:graphic>
      </p:graphicFrame>
    </p:spTree>
    <p:extLst>
      <p:ext uri="{BB962C8B-B14F-4D97-AF65-F5344CB8AC3E}">
        <p14:creationId xmlns:p14="http://schemas.microsoft.com/office/powerpoint/2010/main" val="25366082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22957" y="697117"/>
            <a:ext cx="7543801" cy="856640"/>
          </a:xfrm>
        </p:spPr>
        <p:txBody>
          <a:bodyPr>
            <a:noAutofit/>
          </a:bodyPr>
          <a:lstStyle/>
          <a:p>
            <a:pPr algn="ctr"/>
            <a:r>
              <a:rPr lang="fr-FR" sz="4400" b="1" dirty="0">
                <a:solidFill>
                  <a:schemeClr val="tx1"/>
                </a:solidFill>
                <a:latin typeface="Arial" panose="020B0604020202020204" pitchFamily="34" charset="0"/>
                <a:cs typeface="Arial" panose="020B0604020202020204" pitchFamily="34" charset="0"/>
              </a:rPr>
              <a:t>Ethernet Frame</a:t>
            </a:r>
          </a:p>
        </p:txBody>
      </p:sp>
      <p:sp>
        <p:nvSpPr>
          <p:cNvPr id="3" name="Espace réservé du contenu 2"/>
          <p:cNvSpPr>
            <a:spLocks noGrp="1"/>
          </p:cNvSpPr>
          <p:nvPr>
            <p:ph idx="1"/>
          </p:nvPr>
        </p:nvSpPr>
        <p:spPr>
          <a:xfrm>
            <a:off x="822958" y="1920240"/>
            <a:ext cx="7543801" cy="2687974"/>
          </a:xfrm>
        </p:spPr>
        <p:txBody>
          <a:bodyPr>
            <a:normAutofit/>
          </a:bodyPr>
          <a:lstStyle/>
          <a:p>
            <a:pPr marL="0" indent="0" algn="just">
              <a:lnSpc>
                <a:spcPct val="120000"/>
              </a:lnSpc>
              <a:buNone/>
            </a:pPr>
            <a:r>
              <a:rPr lang="en-US" sz="2800" dirty="0">
                <a:solidFill>
                  <a:schemeClr val="tx1"/>
                </a:solidFill>
                <a:latin typeface="Arial" panose="020B0604020202020204" pitchFamily="34" charset="0"/>
                <a:cs typeface="Arial" panose="020B0604020202020204" pitchFamily="34" charset="0"/>
              </a:rPr>
              <a:t>The receiving device rejects a frame if its length is less than the minimum limit or greater than the maximum limit. Such frames are commonly caused by collisions or other unwanted signals and are treated as invalid.</a:t>
            </a:r>
            <a:endParaRPr lang="fr-FR" sz="1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91846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59" y="706171"/>
            <a:ext cx="7543800" cy="804854"/>
          </a:xfrm>
        </p:spPr>
        <p:txBody>
          <a:bodyPr/>
          <a:lstStyle/>
          <a:p>
            <a:pPr algn="ctr"/>
            <a:r>
              <a:rPr lang="fr-FR" b="1" dirty="0" err="1">
                <a:solidFill>
                  <a:schemeClr val="tx1"/>
                </a:solidFill>
                <a:latin typeface="Arial" panose="020B0604020202020204" pitchFamily="34" charset="0"/>
                <a:cs typeface="Arial" panose="020B0604020202020204" pitchFamily="34" charset="0"/>
              </a:rPr>
              <a:t>References</a:t>
            </a:r>
            <a:endParaRPr lang="fr-FR"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22958" y="1664664"/>
            <a:ext cx="7543801" cy="4401157"/>
          </a:xfrm>
        </p:spPr>
        <p:txBody>
          <a:bodyPr>
            <a:noAutofit/>
          </a:bodyPr>
          <a:lstStyle/>
          <a:p>
            <a:pPr marL="457200" indent="-457200">
              <a:buClr>
                <a:srgbClr val="7030A0"/>
              </a:buClr>
              <a:buFont typeface="+mj-lt"/>
              <a:buAutoNum type="arabicPeriod"/>
            </a:pPr>
            <a:r>
              <a:rPr lang="fr-FR" b="1" dirty="0" smtClean="0">
                <a:solidFill>
                  <a:schemeClr val="tx1"/>
                </a:solidFill>
                <a:latin typeface="Arial" panose="020B0604020202020204" pitchFamily="34" charset="0"/>
                <a:cs typeface="Arial" panose="020B0604020202020204" pitchFamily="34" charset="0"/>
              </a:rPr>
              <a:t> </a:t>
            </a:r>
            <a:r>
              <a:rPr lang="fr-FR" dirty="0" err="1" smtClean="0">
                <a:solidFill>
                  <a:schemeClr val="tx1"/>
                </a:solidFill>
                <a:latin typeface="Arial" panose="020B0604020202020204" pitchFamily="34" charset="0"/>
                <a:cs typeface="Arial" panose="020B0604020202020204" pitchFamily="34" charset="0"/>
              </a:rPr>
              <a:t>Forouzan</a:t>
            </a:r>
            <a:r>
              <a:rPr lang="fr-FR" dirty="0">
                <a:solidFill>
                  <a:schemeClr val="tx1"/>
                </a:solidFill>
                <a:latin typeface="Arial" panose="020B0604020202020204" pitchFamily="34" charset="0"/>
                <a:cs typeface="Arial" panose="020B0604020202020204" pitchFamily="34" charset="0"/>
              </a:rPr>
              <a:t>, B. A., </a:t>
            </a:r>
            <a:r>
              <a:rPr lang="fr-FR" i="1" dirty="0">
                <a:solidFill>
                  <a:schemeClr val="tx1"/>
                </a:solidFill>
                <a:latin typeface="Arial" panose="020B0604020202020204" pitchFamily="34" charset="0"/>
                <a:cs typeface="Arial" panose="020B0604020202020204" pitchFamily="34" charset="0"/>
              </a:rPr>
              <a:t>Data Communications and Networking</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McGraw</a:t>
            </a:r>
            <a:r>
              <a:rPr lang="fr-FR" dirty="0">
                <a:solidFill>
                  <a:schemeClr val="tx1"/>
                </a:solidFill>
                <a:latin typeface="Arial" panose="020B0604020202020204" pitchFamily="34" charset="0"/>
                <a:cs typeface="Arial" panose="020B0604020202020204" pitchFamily="34" charset="0"/>
              </a:rPr>
              <a:t>-Hill.</a:t>
            </a:r>
          </a:p>
          <a:p>
            <a:pPr marL="457200" indent="-457200">
              <a:buClr>
                <a:srgbClr val="7030A0"/>
              </a:buClr>
              <a:buFont typeface="+mj-lt"/>
              <a:buAutoNum type="arabicPeriod"/>
            </a:pPr>
            <a:r>
              <a:rPr lang="fr-FR" b="1" dirty="0" smtClean="0">
                <a:solidFill>
                  <a:schemeClr val="tx1"/>
                </a:solidFill>
                <a:latin typeface="Arial" panose="020B0604020202020204" pitchFamily="34" charset="0"/>
                <a:cs typeface="Arial" panose="020B0604020202020204" pitchFamily="34" charset="0"/>
              </a:rPr>
              <a:t> </a:t>
            </a:r>
            <a:r>
              <a:rPr lang="fr-FR" dirty="0" err="1" smtClean="0">
                <a:solidFill>
                  <a:schemeClr val="tx1"/>
                </a:solidFill>
                <a:latin typeface="Arial" panose="020B0604020202020204" pitchFamily="34" charset="0"/>
                <a:cs typeface="Arial" panose="020B0604020202020204" pitchFamily="34" charset="0"/>
              </a:rPr>
              <a:t>Tanenbaum</a:t>
            </a:r>
            <a:r>
              <a:rPr lang="fr-FR" dirty="0">
                <a:solidFill>
                  <a:schemeClr val="tx1"/>
                </a:solidFill>
                <a:latin typeface="Arial" panose="020B0604020202020204" pitchFamily="34" charset="0"/>
                <a:cs typeface="Arial" panose="020B0604020202020204" pitchFamily="34" charset="0"/>
              </a:rPr>
              <a:t>, A. S., &amp; </a:t>
            </a:r>
            <a:r>
              <a:rPr lang="fr-FR" dirty="0" err="1">
                <a:solidFill>
                  <a:schemeClr val="tx1"/>
                </a:solidFill>
                <a:latin typeface="Arial" panose="020B0604020202020204" pitchFamily="34" charset="0"/>
                <a:cs typeface="Arial" panose="020B0604020202020204" pitchFamily="34" charset="0"/>
              </a:rPr>
              <a:t>Wetherall</a:t>
            </a:r>
            <a:r>
              <a:rPr lang="fr-FR" dirty="0">
                <a:solidFill>
                  <a:schemeClr val="tx1"/>
                </a:solidFill>
                <a:latin typeface="Arial" panose="020B0604020202020204" pitchFamily="34" charset="0"/>
                <a:cs typeface="Arial" panose="020B0604020202020204" pitchFamily="34" charset="0"/>
              </a:rPr>
              <a:t>, D. J., </a:t>
            </a:r>
            <a:r>
              <a:rPr lang="fr-FR" i="1" dirty="0">
                <a:solidFill>
                  <a:schemeClr val="tx1"/>
                </a:solidFill>
                <a:latin typeface="Arial" panose="020B0604020202020204" pitchFamily="34" charset="0"/>
                <a:cs typeface="Arial" panose="020B0604020202020204" pitchFamily="34" charset="0"/>
              </a:rPr>
              <a:t>Computer Networks</a:t>
            </a:r>
            <a:r>
              <a:rPr lang="fr-FR" dirty="0">
                <a:solidFill>
                  <a:schemeClr val="tx1"/>
                </a:solidFill>
                <a:latin typeface="Arial" panose="020B0604020202020204" pitchFamily="34" charset="0"/>
                <a:cs typeface="Arial" panose="020B0604020202020204" pitchFamily="34" charset="0"/>
              </a:rPr>
              <a:t>, Pearson.</a:t>
            </a:r>
          </a:p>
          <a:p>
            <a:pPr marL="457200" indent="-457200">
              <a:buClr>
                <a:srgbClr val="7030A0"/>
              </a:buClr>
              <a:buFont typeface="+mj-lt"/>
              <a:buAutoNum type="arabicPeriod"/>
            </a:pPr>
            <a:r>
              <a:rPr lang="fr-FR" b="1" dirty="0" smtClean="0">
                <a:solidFill>
                  <a:schemeClr val="tx1"/>
                </a:solidFill>
                <a:latin typeface="Arial" panose="020B0604020202020204" pitchFamily="34" charset="0"/>
                <a:cs typeface="Arial" panose="020B0604020202020204" pitchFamily="34" charset="0"/>
              </a:rPr>
              <a:t> </a:t>
            </a:r>
            <a:r>
              <a:rPr lang="fr-FR" dirty="0" err="1" smtClean="0">
                <a:solidFill>
                  <a:schemeClr val="tx1"/>
                </a:solidFill>
                <a:latin typeface="Arial" panose="020B0604020202020204" pitchFamily="34" charset="0"/>
                <a:cs typeface="Arial" panose="020B0604020202020204" pitchFamily="34" charset="0"/>
              </a:rPr>
              <a:t>Kurose</a:t>
            </a:r>
            <a:r>
              <a:rPr lang="fr-FR" dirty="0">
                <a:solidFill>
                  <a:schemeClr val="tx1"/>
                </a:solidFill>
                <a:latin typeface="Arial" panose="020B0604020202020204" pitchFamily="34" charset="0"/>
                <a:cs typeface="Arial" panose="020B0604020202020204" pitchFamily="34" charset="0"/>
              </a:rPr>
              <a:t>, J. F., &amp; Ross, K. W., </a:t>
            </a:r>
            <a:r>
              <a:rPr lang="fr-FR" i="1" dirty="0">
                <a:solidFill>
                  <a:schemeClr val="tx1"/>
                </a:solidFill>
                <a:latin typeface="Arial" panose="020B0604020202020204" pitchFamily="34" charset="0"/>
                <a:cs typeface="Arial" panose="020B0604020202020204" pitchFamily="34" charset="0"/>
              </a:rPr>
              <a:t>Computer Networking: A Top-Down </a:t>
            </a:r>
            <a:r>
              <a:rPr lang="fr-FR" i="1" dirty="0" err="1">
                <a:solidFill>
                  <a:schemeClr val="tx1"/>
                </a:solidFill>
                <a:latin typeface="Arial" panose="020B0604020202020204" pitchFamily="34" charset="0"/>
                <a:cs typeface="Arial" panose="020B0604020202020204" pitchFamily="34" charset="0"/>
              </a:rPr>
              <a:t>Approach</a:t>
            </a:r>
            <a:r>
              <a:rPr lang="fr-FR" dirty="0">
                <a:solidFill>
                  <a:schemeClr val="tx1"/>
                </a:solidFill>
                <a:latin typeface="Arial" panose="020B0604020202020204" pitchFamily="34" charset="0"/>
                <a:cs typeface="Arial" panose="020B0604020202020204" pitchFamily="34" charset="0"/>
              </a:rPr>
              <a:t>, Pearson.</a:t>
            </a:r>
          </a:p>
          <a:p>
            <a:pPr marL="457200" indent="-457200">
              <a:buClr>
                <a:srgbClr val="7030A0"/>
              </a:buClr>
              <a:buFont typeface="+mj-lt"/>
              <a:buAutoNum type="arabicPeriod"/>
            </a:pPr>
            <a:r>
              <a:rPr lang="fr-FR" b="1" dirty="0" smtClean="0">
                <a:solidFill>
                  <a:schemeClr val="tx1"/>
                </a:solidFill>
                <a:latin typeface="Arial" panose="020B0604020202020204" pitchFamily="34" charset="0"/>
                <a:cs typeface="Arial" panose="020B0604020202020204" pitchFamily="34" charset="0"/>
              </a:rPr>
              <a:t> </a:t>
            </a:r>
            <a:r>
              <a:rPr lang="fr-FR" dirty="0" err="1" smtClean="0">
                <a:solidFill>
                  <a:schemeClr val="tx1"/>
                </a:solidFill>
                <a:latin typeface="Arial" panose="020B0604020202020204" pitchFamily="34" charset="0"/>
                <a:cs typeface="Arial" panose="020B0604020202020204" pitchFamily="34" charset="0"/>
              </a:rPr>
              <a:t>Stallings</a:t>
            </a:r>
            <a:r>
              <a:rPr lang="fr-FR" dirty="0">
                <a:solidFill>
                  <a:schemeClr val="tx1"/>
                </a:solidFill>
                <a:latin typeface="Arial" panose="020B0604020202020204" pitchFamily="34" charset="0"/>
                <a:cs typeface="Arial" panose="020B0604020202020204" pitchFamily="34" charset="0"/>
              </a:rPr>
              <a:t>, W., </a:t>
            </a:r>
            <a:r>
              <a:rPr lang="fr-FR" i="1" dirty="0">
                <a:solidFill>
                  <a:schemeClr val="tx1"/>
                </a:solidFill>
                <a:latin typeface="Arial" panose="020B0604020202020204" pitchFamily="34" charset="0"/>
                <a:cs typeface="Arial" panose="020B0604020202020204" pitchFamily="34" charset="0"/>
              </a:rPr>
              <a:t>Data and Computer Communications</a:t>
            </a:r>
            <a:r>
              <a:rPr lang="fr-FR" dirty="0">
                <a:solidFill>
                  <a:schemeClr val="tx1"/>
                </a:solidFill>
                <a:latin typeface="Arial" panose="020B0604020202020204" pitchFamily="34" charset="0"/>
                <a:cs typeface="Arial" panose="020B0604020202020204" pitchFamily="34" charset="0"/>
              </a:rPr>
              <a:t>, Pearson.</a:t>
            </a:r>
          </a:p>
          <a:p>
            <a:pPr marL="457200" indent="-457200">
              <a:buClr>
                <a:srgbClr val="7030A0"/>
              </a:buClr>
              <a:buFont typeface="+mj-lt"/>
              <a:buAutoNum type="arabicPeriod"/>
            </a:pPr>
            <a:r>
              <a:rPr lang="fr-FR" b="1" dirty="0" smtClean="0">
                <a:solidFill>
                  <a:schemeClr val="tx1"/>
                </a:solidFill>
                <a:latin typeface="Arial" panose="020B0604020202020204" pitchFamily="34" charset="0"/>
                <a:cs typeface="Arial" panose="020B0604020202020204" pitchFamily="34" charset="0"/>
              </a:rPr>
              <a:t> </a:t>
            </a:r>
            <a:r>
              <a:rPr lang="fr-FR" dirty="0" smtClean="0">
                <a:solidFill>
                  <a:schemeClr val="tx1"/>
                </a:solidFill>
                <a:latin typeface="Arial" panose="020B0604020202020204" pitchFamily="34" charset="0"/>
                <a:cs typeface="Arial" panose="020B0604020202020204" pitchFamily="34" charset="0"/>
              </a:rPr>
              <a:t>IEEE </a:t>
            </a:r>
            <a:r>
              <a:rPr lang="fr-FR" dirty="0">
                <a:solidFill>
                  <a:schemeClr val="tx1"/>
                </a:solidFill>
                <a:latin typeface="Arial" panose="020B0604020202020204" pitchFamily="34" charset="0"/>
                <a:cs typeface="Arial" panose="020B0604020202020204" pitchFamily="34" charset="0"/>
              </a:rPr>
              <a:t>Computer Society, </a:t>
            </a:r>
            <a:r>
              <a:rPr lang="fr-FR" i="1" dirty="0">
                <a:solidFill>
                  <a:schemeClr val="tx1"/>
                </a:solidFill>
                <a:latin typeface="Arial" panose="020B0604020202020204" pitchFamily="34" charset="0"/>
                <a:cs typeface="Arial" panose="020B0604020202020204" pitchFamily="34" charset="0"/>
              </a:rPr>
              <a:t>IEEE 802.3 Ethernet Standard</a:t>
            </a:r>
            <a:r>
              <a:rPr lang="fr-FR" dirty="0">
                <a:solidFill>
                  <a:schemeClr val="tx1"/>
                </a:solidFill>
                <a:latin typeface="Arial" panose="020B0604020202020204" pitchFamily="34" charset="0"/>
                <a:cs typeface="Arial" panose="020B0604020202020204" pitchFamily="34" charset="0"/>
              </a:rPr>
              <a:t>.</a:t>
            </a:r>
          </a:p>
          <a:p>
            <a:pPr marL="457200" indent="-457200">
              <a:buClr>
                <a:srgbClr val="7030A0"/>
              </a:buClr>
              <a:buFont typeface="+mj-lt"/>
              <a:buAutoNum type="arabicPeriod"/>
            </a:pPr>
            <a:r>
              <a:rPr lang="fr-FR" b="1" dirty="0" smtClean="0">
                <a:solidFill>
                  <a:schemeClr val="tx1"/>
                </a:solidFill>
                <a:latin typeface="Arial" panose="020B0604020202020204" pitchFamily="34" charset="0"/>
                <a:cs typeface="Arial" panose="020B0604020202020204" pitchFamily="34" charset="0"/>
              </a:rPr>
              <a:t> </a:t>
            </a:r>
            <a:r>
              <a:rPr lang="fr-FR" dirty="0" smtClean="0">
                <a:solidFill>
                  <a:schemeClr val="tx1"/>
                </a:solidFill>
                <a:latin typeface="Arial" panose="020B0604020202020204" pitchFamily="34" charset="0"/>
                <a:cs typeface="Arial" panose="020B0604020202020204" pitchFamily="34" charset="0"/>
              </a:rPr>
              <a:t>IEEE </a:t>
            </a:r>
            <a:r>
              <a:rPr lang="fr-FR" dirty="0">
                <a:solidFill>
                  <a:schemeClr val="tx1"/>
                </a:solidFill>
                <a:latin typeface="Arial" panose="020B0604020202020204" pitchFamily="34" charset="0"/>
                <a:cs typeface="Arial" panose="020B0604020202020204" pitchFamily="34" charset="0"/>
              </a:rPr>
              <a:t>Computer Society, </a:t>
            </a:r>
            <a:r>
              <a:rPr lang="fr-FR" i="1" dirty="0">
                <a:solidFill>
                  <a:schemeClr val="tx1"/>
                </a:solidFill>
                <a:latin typeface="Arial" panose="020B0604020202020204" pitchFamily="34" charset="0"/>
                <a:cs typeface="Arial" panose="020B0604020202020204" pitchFamily="34" charset="0"/>
              </a:rPr>
              <a:t>IEEE 802.2 </a:t>
            </a:r>
            <a:r>
              <a:rPr lang="fr-FR" i="1" dirty="0" err="1">
                <a:solidFill>
                  <a:schemeClr val="tx1"/>
                </a:solidFill>
                <a:latin typeface="Arial" panose="020B0604020202020204" pitchFamily="34" charset="0"/>
                <a:cs typeface="Arial" panose="020B0604020202020204" pitchFamily="34" charset="0"/>
              </a:rPr>
              <a:t>Logical</a:t>
            </a:r>
            <a:r>
              <a:rPr lang="fr-FR" i="1" dirty="0">
                <a:solidFill>
                  <a:schemeClr val="tx1"/>
                </a:solidFill>
                <a:latin typeface="Arial" panose="020B0604020202020204" pitchFamily="34" charset="0"/>
                <a:cs typeface="Arial" panose="020B0604020202020204" pitchFamily="34" charset="0"/>
              </a:rPr>
              <a:t> Link Control (LLC)</a:t>
            </a:r>
            <a:r>
              <a:rPr lang="fr-FR" dirty="0">
                <a:solidFill>
                  <a:schemeClr val="tx1"/>
                </a:solidFill>
                <a:latin typeface="Arial" panose="020B0604020202020204" pitchFamily="34" charset="0"/>
                <a:cs typeface="Arial" panose="020B0604020202020204" pitchFamily="34" charset="0"/>
              </a:rPr>
              <a:t>.</a:t>
            </a:r>
          </a:p>
          <a:p>
            <a:pPr marL="457200" indent="-457200">
              <a:buClr>
                <a:srgbClr val="7030A0"/>
              </a:buClr>
              <a:buFont typeface="+mj-lt"/>
              <a:buAutoNum type="arabicPeriod"/>
            </a:pPr>
            <a:r>
              <a:rPr lang="fr-FR" b="1" dirty="0" smtClean="0">
                <a:solidFill>
                  <a:schemeClr val="tx1"/>
                </a:solidFill>
                <a:latin typeface="Arial" panose="020B0604020202020204" pitchFamily="34" charset="0"/>
                <a:cs typeface="Arial" panose="020B0604020202020204" pitchFamily="34" charset="0"/>
              </a:rPr>
              <a:t> </a:t>
            </a:r>
            <a:r>
              <a:rPr lang="fr-FR" dirty="0" smtClean="0">
                <a:solidFill>
                  <a:schemeClr val="tx1"/>
                </a:solidFill>
                <a:latin typeface="Arial" panose="020B0604020202020204" pitchFamily="34" charset="0"/>
                <a:cs typeface="Arial" panose="020B0604020202020204" pitchFamily="34" charset="0"/>
              </a:rPr>
              <a:t>Cisco </a:t>
            </a:r>
            <a:r>
              <a:rPr lang="fr-FR" dirty="0">
                <a:solidFill>
                  <a:schemeClr val="tx1"/>
                </a:solidFill>
                <a:latin typeface="Arial" panose="020B0604020202020204" pitchFamily="34" charset="0"/>
                <a:cs typeface="Arial" panose="020B0604020202020204" pitchFamily="34" charset="0"/>
              </a:rPr>
              <a:t>Networking </a:t>
            </a:r>
            <a:r>
              <a:rPr lang="fr-FR" dirty="0" err="1">
                <a:solidFill>
                  <a:schemeClr val="tx1"/>
                </a:solidFill>
                <a:latin typeface="Arial" panose="020B0604020202020204" pitchFamily="34" charset="0"/>
                <a:cs typeface="Arial" panose="020B0604020202020204" pitchFamily="34" charset="0"/>
              </a:rPr>
              <a:t>Academy</a:t>
            </a:r>
            <a:r>
              <a:rPr lang="fr-FR" dirty="0">
                <a:solidFill>
                  <a:schemeClr val="tx1"/>
                </a:solidFill>
                <a:latin typeface="Arial" panose="020B0604020202020204" pitchFamily="34" charset="0"/>
                <a:cs typeface="Arial" panose="020B0604020202020204" pitchFamily="34" charset="0"/>
              </a:rPr>
              <a:t>, </a:t>
            </a:r>
            <a:r>
              <a:rPr lang="fr-FR" i="1" dirty="0">
                <a:solidFill>
                  <a:schemeClr val="tx1"/>
                </a:solidFill>
                <a:latin typeface="Arial" panose="020B0604020202020204" pitchFamily="34" charset="0"/>
                <a:cs typeface="Arial" panose="020B0604020202020204" pitchFamily="34" charset="0"/>
              </a:rPr>
              <a:t>Introduction to Networks (ITN)</a:t>
            </a:r>
            <a:r>
              <a:rPr lang="fr-FR" dirty="0">
                <a:solidFill>
                  <a:schemeClr val="tx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2944579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516212" y="415904"/>
            <a:ext cx="8173040" cy="843643"/>
          </a:xfrm>
          <a:effectLst>
            <a:outerShdw dist="63500" sx="1000" sy="1000" algn="ctr" rotWithShape="0">
              <a:schemeClr val="tx1"/>
            </a:outerShdw>
          </a:effectLst>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Introduction to Ethernet</a:t>
            </a:r>
            <a:endParaRPr lang="fr-FR" b="1" dirty="0">
              <a:solidFill>
                <a:schemeClr val="tx1"/>
              </a:solidFill>
              <a:latin typeface="Arial" panose="020B0604020202020204" pitchFamily="34" charset="0"/>
              <a:cs typeface="Arial" panose="020B0604020202020204" pitchFamily="34" charset="0"/>
            </a:endParaRPr>
          </a:p>
        </p:txBody>
      </p:sp>
      <p:sp>
        <p:nvSpPr>
          <p:cNvPr id="6" name="Espace réservé du contenu 5"/>
          <p:cNvSpPr>
            <a:spLocks noGrp="1"/>
          </p:cNvSpPr>
          <p:nvPr>
            <p:ph idx="1"/>
          </p:nvPr>
        </p:nvSpPr>
        <p:spPr>
          <a:xfrm>
            <a:off x="725675" y="1818302"/>
            <a:ext cx="7754113" cy="3686386"/>
          </a:xfrm>
        </p:spPr>
        <p:txBody>
          <a:bodyPr>
            <a:normAutofit/>
          </a:bodyPr>
          <a:lstStyle/>
          <a:p>
            <a:pPr algn="just"/>
            <a:r>
              <a:rPr lang="en-US" sz="3200" dirty="0">
                <a:solidFill>
                  <a:schemeClr val="tx1"/>
                </a:solidFill>
                <a:latin typeface="Arial" panose="020B0604020202020204" pitchFamily="34" charset="0"/>
                <a:cs typeface="Arial" panose="020B0604020202020204" pitchFamily="34" charset="0"/>
              </a:rPr>
              <a:t>A large part of Internet traffic begins and finishes on Ethernet connections. Since it was created in the 1970s, Ethernet has changed over time to support faster local networks. When fiber-optic technology appeared, Ethernet adapted to use greater capacity and fewer transmission errors.</a:t>
            </a:r>
            <a:endParaRPr lang="fr-FR" sz="3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7756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776321" y="749807"/>
            <a:ext cx="7543800" cy="786385"/>
          </a:xfrm>
        </p:spPr>
        <p:txBody>
          <a:bodyPr>
            <a:noAutofit/>
          </a:bodyPr>
          <a:lstStyle/>
          <a:p>
            <a:pPr algn="ctr"/>
            <a:r>
              <a:rPr lang="fr-FR" sz="4400" b="1" dirty="0">
                <a:solidFill>
                  <a:schemeClr val="tx1"/>
                </a:solidFill>
                <a:latin typeface="Arial" panose="020B0604020202020204" pitchFamily="34" charset="0"/>
                <a:cs typeface="Arial" panose="020B0604020202020204" pitchFamily="34" charset="0"/>
              </a:rPr>
              <a:t>Introduction to Ethernet</a:t>
            </a:r>
          </a:p>
        </p:txBody>
      </p:sp>
      <p:sp>
        <p:nvSpPr>
          <p:cNvPr id="3" name="Espace réservé du contenu 2"/>
          <p:cNvSpPr>
            <a:spLocks noGrp="1"/>
          </p:cNvSpPr>
          <p:nvPr>
            <p:ph idx="1"/>
          </p:nvPr>
        </p:nvSpPr>
        <p:spPr>
          <a:xfrm>
            <a:off x="575153" y="2056046"/>
            <a:ext cx="7946136" cy="4023360"/>
          </a:xfrm>
        </p:spPr>
        <p:txBody>
          <a:bodyPr>
            <a:normAutofit/>
          </a:bodyPr>
          <a:lstStyle/>
          <a:p>
            <a:pPr algn="just">
              <a:lnSpc>
                <a:spcPct val="100000"/>
              </a:lnSpc>
            </a:pPr>
            <a:r>
              <a:rPr lang="en-US" sz="2800" b="1" dirty="0">
                <a:solidFill>
                  <a:schemeClr val="tx1"/>
                </a:solidFill>
                <a:latin typeface="Arial" panose="020B0604020202020204" pitchFamily="34" charset="0"/>
                <a:cs typeface="Arial" panose="020B0604020202020204" pitchFamily="34" charset="0"/>
              </a:rPr>
              <a:t>The success of Ethernet can be attributed to the </a:t>
            </a:r>
            <a:r>
              <a:rPr lang="en-US" sz="2800" b="1" dirty="0" smtClean="0">
                <a:solidFill>
                  <a:schemeClr val="tx1"/>
                </a:solidFill>
                <a:latin typeface="Arial" panose="020B0604020202020204" pitchFamily="34" charset="0"/>
                <a:cs typeface="Arial" panose="020B0604020202020204" pitchFamily="34" charset="0"/>
              </a:rPr>
              <a:t>following factors:</a:t>
            </a:r>
          </a:p>
          <a:p>
            <a:pPr lvl="2" algn="just">
              <a:lnSpc>
                <a:spcPct val="100000"/>
              </a:lnSpc>
              <a:buClr>
                <a:srgbClr val="7030A0"/>
              </a:buClr>
              <a:buFont typeface="Wingdings" panose="05000000000000000000" pitchFamily="2" charset="2"/>
              <a:buChar char="Ø"/>
            </a:pPr>
            <a:r>
              <a:rPr lang="en-US" sz="2800" dirty="0" smtClean="0">
                <a:solidFill>
                  <a:schemeClr val="tx1"/>
                </a:solidFill>
                <a:latin typeface="Arial" panose="020B0604020202020204" pitchFamily="34" charset="0"/>
                <a:cs typeface="Arial" panose="020B0604020202020204" pitchFamily="34" charset="0"/>
              </a:rPr>
              <a:t>Simplicity </a:t>
            </a:r>
            <a:r>
              <a:rPr lang="en-US" sz="2800" dirty="0">
                <a:solidFill>
                  <a:schemeClr val="tx1"/>
                </a:solidFill>
                <a:latin typeface="Arial" panose="020B0604020202020204" pitchFamily="34" charset="0"/>
                <a:cs typeface="Arial" panose="020B0604020202020204" pitchFamily="34" charset="0"/>
              </a:rPr>
              <a:t>of design and ease of </a:t>
            </a:r>
            <a:r>
              <a:rPr lang="en-US" sz="2800" dirty="0" smtClean="0">
                <a:solidFill>
                  <a:schemeClr val="tx1"/>
                </a:solidFill>
                <a:latin typeface="Arial" panose="020B0604020202020204" pitchFamily="34" charset="0"/>
                <a:cs typeface="Arial" panose="020B0604020202020204" pitchFamily="34" charset="0"/>
              </a:rPr>
              <a:t>maintenance</a:t>
            </a:r>
          </a:p>
          <a:p>
            <a:pPr lvl="2" algn="just">
              <a:lnSpc>
                <a:spcPct val="100000"/>
              </a:lnSpc>
              <a:buClr>
                <a:srgbClr val="7030A0"/>
              </a:buClr>
              <a:buFont typeface="Wingdings" panose="05000000000000000000" pitchFamily="2" charset="2"/>
              <a:buChar char="Ø"/>
            </a:pPr>
            <a:r>
              <a:rPr lang="en-US" sz="2800" dirty="0" smtClean="0">
                <a:solidFill>
                  <a:schemeClr val="tx1"/>
                </a:solidFill>
                <a:latin typeface="Arial" panose="020B0604020202020204" pitchFamily="34" charset="0"/>
                <a:cs typeface="Arial" panose="020B0604020202020204" pitchFamily="34" charset="0"/>
              </a:rPr>
              <a:t>Ability </a:t>
            </a:r>
            <a:r>
              <a:rPr lang="en-US" sz="2800" dirty="0">
                <a:solidFill>
                  <a:schemeClr val="tx1"/>
                </a:solidFill>
                <a:latin typeface="Arial" panose="020B0604020202020204" pitchFamily="34" charset="0"/>
                <a:cs typeface="Arial" panose="020B0604020202020204" pitchFamily="34" charset="0"/>
              </a:rPr>
              <a:t>to incorporate emerging </a:t>
            </a:r>
            <a:r>
              <a:rPr lang="en-US" sz="2800" dirty="0" smtClean="0">
                <a:solidFill>
                  <a:schemeClr val="tx1"/>
                </a:solidFill>
                <a:latin typeface="Arial" panose="020B0604020202020204" pitchFamily="34" charset="0"/>
                <a:cs typeface="Arial" panose="020B0604020202020204" pitchFamily="34" charset="0"/>
              </a:rPr>
              <a:t>technologies</a:t>
            </a:r>
          </a:p>
          <a:p>
            <a:pPr lvl="2" algn="just">
              <a:lnSpc>
                <a:spcPct val="100000"/>
              </a:lnSpc>
              <a:buClr>
                <a:srgbClr val="7030A0"/>
              </a:buClr>
              <a:buFont typeface="Wingdings" panose="05000000000000000000" pitchFamily="2" charset="2"/>
              <a:buChar char="Ø"/>
            </a:pPr>
            <a:r>
              <a:rPr lang="en-US" sz="2800" dirty="0" smtClean="0">
                <a:solidFill>
                  <a:schemeClr val="tx1"/>
                </a:solidFill>
                <a:latin typeface="Arial" panose="020B0604020202020204" pitchFamily="34" charset="0"/>
                <a:cs typeface="Arial" panose="020B0604020202020204" pitchFamily="34" charset="0"/>
              </a:rPr>
              <a:t>Reliable operation</a:t>
            </a:r>
          </a:p>
          <a:p>
            <a:pPr lvl="2" algn="just">
              <a:lnSpc>
                <a:spcPct val="100000"/>
              </a:lnSpc>
              <a:buClr>
                <a:srgbClr val="7030A0"/>
              </a:buClr>
              <a:buFont typeface="Wingdings" panose="05000000000000000000" pitchFamily="2" charset="2"/>
              <a:buChar char="Ø"/>
            </a:pPr>
            <a:r>
              <a:rPr lang="en-US" sz="2800" dirty="0" smtClean="0">
                <a:solidFill>
                  <a:schemeClr val="tx1"/>
                </a:solidFill>
                <a:latin typeface="Arial" panose="020B0604020202020204" pitchFamily="34" charset="0"/>
                <a:cs typeface="Arial" panose="020B0604020202020204" pitchFamily="34" charset="0"/>
              </a:rPr>
              <a:t>Reduced </a:t>
            </a:r>
            <a:r>
              <a:rPr lang="en-US" sz="2800" dirty="0">
                <a:solidFill>
                  <a:schemeClr val="tx1"/>
                </a:solidFill>
                <a:latin typeface="Arial" panose="020B0604020202020204" pitchFamily="34" charset="0"/>
                <a:cs typeface="Arial" panose="020B0604020202020204" pitchFamily="34" charset="0"/>
              </a:rPr>
              <a:t>costs for installation and upgrades</a:t>
            </a:r>
            <a:endParaRPr lang="fr-FR"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120654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22959" y="311783"/>
            <a:ext cx="7543801" cy="1062446"/>
          </a:xfrm>
        </p:spPr>
        <p:txBody>
          <a:bodyPr/>
          <a:lstStyle/>
          <a:p>
            <a:pPr algn="ctr"/>
            <a:r>
              <a:rPr lang="fr-FR" b="1" dirty="0">
                <a:solidFill>
                  <a:schemeClr val="tx1"/>
                </a:solidFill>
                <a:latin typeface="Arial" panose="020B0604020202020204" pitchFamily="34" charset="0"/>
                <a:cs typeface="Arial" panose="020B0604020202020204" pitchFamily="34" charset="0"/>
              </a:rPr>
              <a:t>Introduction to Ethernet</a:t>
            </a:r>
            <a:endParaRPr lang="fr-FR" dirty="0">
              <a:solidFill>
                <a:schemeClr val="tx1"/>
              </a:solidFill>
            </a:endParaRPr>
          </a:p>
        </p:txBody>
      </p:sp>
      <p:sp>
        <p:nvSpPr>
          <p:cNvPr id="3" name="Espace réservé du contenu 2"/>
          <p:cNvSpPr>
            <a:spLocks noGrp="1"/>
          </p:cNvSpPr>
          <p:nvPr>
            <p:ph idx="1"/>
          </p:nvPr>
        </p:nvSpPr>
        <p:spPr>
          <a:xfrm>
            <a:off x="822959" y="1527048"/>
            <a:ext cx="7543801" cy="5166360"/>
          </a:xfrm>
        </p:spPr>
        <p:txBody>
          <a:bodyPr>
            <a:normAutofit/>
          </a:bodyPr>
          <a:lstStyle/>
          <a:p>
            <a:pPr algn="just">
              <a:lnSpc>
                <a:spcPct val="110000"/>
              </a:lnSpc>
            </a:pPr>
            <a:r>
              <a:rPr lang="en-US" sz="2400" dirty="0">
                <a:solidFill>
                  <a:schemeClr val="tx1"/>
                </a:solidFill>
                <a:latin typeface="Arial" panose="020B0604020202020204" pitchFamily="34" charset="0"/>
                <a:cs typeface="Arial" panose="020B0604020202020204" pitchFamily="34" charset="0"/>
              </a:rPr>
              <a:t>At first, the objective was to enable at least two hosts to share the same transmission medium without causing signal conflicts. The problem of multiple-user access to a common medium was examined in the early 1970s at the University of Hawaii. A network system known as </a:t>
            </a:r>
            <a:r>
              <a:rPr lang="en-US" sz="2400" b="1" dirty="0" err="1">
                <a:solidFill>
                  <a:schemeClr val="tx1"/>
                </a:solidFill>
                <a:latin typeface="Arial" panose="020B0604020202020204" pitchFamily="34" charset="0"/>
                <a:cs typeface="Arial" panose="020B0604020202020204" pitchFamily="34" charset="0"/>
              </a:rPr>
              <a:t>Alohanet</a:t>
            </a:r>
            <a:r>
              <a:rPr lang="en-US" sz="2400" dirty="0">
                <a:solidFill>
                  <a:schemeClr val="tx1"/>
                </a:solidFill>
                <a:latin typeface="Arial" panose="020B0604020202020204" pitchFamily="34" charset="0"/>
                <a:cs typeface="Arial" panose="020B0604020202020204" pitchFamily="34" charset="0"/>
              </a:rPr>
              <a:t> was created to offer multiple stations across the Hawaiian Islands controlled access to a shared radio </a:t>
            </a:r>
            <a:r>
              <a:rPr lang="en-US" sz="2400" dirty="0" smtClean="0">
                <a:solidFill>
                  <a:schemeClr val="tx1"/>
                </a:solidFill>
                <a:latin typeface="Arial" panose="020B0604020202020204" pitchFamily="34" charset="0"/>
                <a:cs typeface="Arial" panose="020B0604020202020204" pitchFamily="34" charset="0"/>
              </a:rPr>
              <a:t>channel. This </a:t>
            </a:r>
            <a:r>
              <a:rPr lang="en-US" sz="2400" dirty="0">
                <a:solidFill>
                  <a:schemeClr val="tx1"/>
                </a:solidFill>
                <a:latin typeface="Arial" panose="020B0604020202020204" pitchFamily="34" charset="0"/>
                <a:cs typeface="Arial" panose="020B0604020202020204" pitchFamily="34" charset="0"/>
              </a:rPr>
              <a:t>research later served as the basis for the Ethernet medium access technique called </a:t>
            </a:r>
            <a:r>
              <a:rPr lang="en-US" sz="2400" b="1" dirty="0">
                <a:solidFill>
                  <a:schemeClr val="tx1"/>
                </a:solidFill>
                <a:latin typeface="Arial" panose="020B0604020202020204" pitchFamily="34" charset="0"/>
                <a:cs typeface="Arial" panose="020B0604020202020204" pitchFamily="34" charset="0"/>
              </a:rPr>
              <a:t>CSMA/CD</a:t>
            </a:r>
            <a:r>
              <a:rPr lang="en-US" sz="2400" dirty="0">
                <a:solidFill>
                  <a:schemeClr val="tx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9617498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41248" y="512064"/>
            <a:ext cx="7516368" cy="785368"/>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Introduction to Ethernet</a:t>
            </a:r>
          </a:p>
        </p:txBody>
      </p:sp>
      <p:sp>
        <p:nvSpPr>
          <p:cNvPr id="3" name="Espace réservé du contenu 2"/>
          <p:cNvSpPr>
            <a:spLocks noGrp="1"/>
          </p:cNvSpPr>
          <p:nvPr>
            <p:ph idx="1"/>
          </p:nvPr>
        </p:nvSpPr>
        <p:spPr>
          <a:xfrm>
            <a:off x="841248" y="1672336"/>
            <a:ext cx="7516368" cy="4461499"/>
          </a:xfrm>
        </p:spPr>
        <p:txBody>
          <a:bodyPr>
            <a:normAutofit fontScale="85000" lnSpcReduction="10000"/>
          </a:bodyPr>
          <a:lstStyle/>
          <a:p>
            <a:pPr algn="just">
              <a:lnSpc>
                <a:spcPct val="120000"/>
              </a:lnSpc>
              <a:spcAft>
                <a:spcPts val="600"/>
              </a:spcAft>
            </a:pPr>
            <a:r>
              <a:rPr lang="en-US" sz="2800" dirty="0">
                <a:solidFill>
                  <a:schemeClr val="tx1"/>
                </a:solidFill>
                <a:latin typeface="Arial" panose="020B0604020202020204" pitchFamily="34" charset="0"/>
                <a:cs typeface="Arial" panose="020B0604020202020204" pitchFamily="34" charset="0"/>
              </a:rPr>
              <a:t>In 1985, the IEEE group in charge of local and metropolitan networks published a set of standards for local area networks. These standards belong to the 802 family, and Ethernet is defined as standard 802.3</a:t>
            </a:r>
            <a:r>
              <a:rPr lang="en-US" sz="2800" dirty="0" smtClean="0">
                <a:solidFill>
                  <a:schemeClr val="tx1"/>
                </a:solidFill>
                <a:latin typeface="Arial" panose="020B0604020202020204" pitchFamily="34" charset="0"/>
                <a:cs typeface="Arial" panose="020B0604020202020204" pitchFamily="34" charset="0"/>
              </a:rPr>
              <a:t>.</a:t>
            </a:r>
          </a:p>
          <a:p>
            <a:pPr algn="just">
              <a:lnSpc>
                <a:spcPct val="120000"/>
              </a:lnSpc>
              <a:spcAft>
                <a:spcPts val="600"/>
              </a:spcAft>
            </a:pPr>
            <a:r>
              <a:rPr lang="en-US" sz="2800" dirty="0" smtClean="0">
                <a:solidFill>
                  <a:schemeClr val="tx1"/>
                </a:solidFill>
                <a:latin typeface="Arial" panose="020B0604020202020204" pitchFamily="34" charset="0"/>
                <a:cs typeface="Arial" panose="020B0604020202020204" pitchFamily="34" charset="0"/>
              </a:rPr>
              <a:t>The </a:t>
            </a:r>
            <a:r>
              <a:rPr lang="en-US" sz="2800" dirty="0">
                <a:solidFill>
                  <a:schemeClr val="tx1"/>
                </a:solidFill>
                <a:latin typeface="Arial" panose="020B0604020202020204" pitchFamily="34" charset="0"/>
                <a:cs typeface="Arial" panose="020B0604020202020204" pitchFamily="34" charset="0"/>
              </a:rPr>
              <a:t>IEEE intended its standards to be compatible with the ISO and the OSI model. For this reason, IEEE 802.3 was designed to support the functions of the physical layer and the lower part of the data link layer of the OSI model. As a result, minor modifications were made to the original Ethernet specification.</a:t>
            </a:r>
            <a:endParaRPr lang="fr-FR"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10076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269748" y="468273"/>
            <a:ext cx="8686800" cy="975360"/>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Introduction to Ethernet</a:t>
            </a:r>
          </a:p>
        </p:txBody>
      </p:sp>
      <p:sp>
        <p:nvSpPr>
          <p:cNvPr id="3" name="Espace réservé du contenu 2"/>
          <p:cNvSpPr>
            <a:spLocks noGrp="1"/>
          </p:cNvSpPr>
          <p:nvPr>
            <p:ph idx="1"/>
          </p:nvPr>
        </p:nvSpPr>
        <p:spPr>
          <a:xfrm>
            <a:off x="420624" y="1866392"/>
            <a:ext cx="8385048" cy="3631731"/>
          </a:xfrm>
        </p:spPr>
        <p:txBody>
          <a:bodyPr>
            <a:normAutofit/>
          </a:bodyPr>
          <a:lstStyle/>
          <a:p>
            <a:pPr algn="just">
              <a:lnSpc>
                <a:spcPct val="100000"/>
              </a:lnSpc>
            </a:pPr>
            <a:r>
              <a:rPr lang="en-US" sz="2400" dirty="0">
                <a:latin typeface="Arial" panose="020B0604020202020204" pitchFamily="34" charset="0"/>
                <a:cs typeface="Arial" panose="020B0604020202020204" pitchFamily="34" charset="0"/>
              </a:rPr>
              <a:t>The 10 Mbit/s Ethernet bandwidth was sufficient for the personal computers of the 1980s, which had limited processing capabilities. However, in the early 1990s, improvements in computer performance and the growth of file sizes led to the appearance of network bottlenecks. Most of these problems were due to limited bandwidth. In 1995, the IEEE introduced a 100 Mbit/s Ethernet standard. This was followed by the release of Gigabit Ethernet standards in 1998 and 1999.</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55986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64008" y="526288"/>
            <a:ext cx="8988552" cy="863600"/>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Introduction to Ethernet</a:t>
            </a:r>
          </a:p>
        </p:txBody>
      </p:sp>
      <p:sp>
        <p:nvSpPr>
          <p:cNvPr id="3" name="ZoneTexte 2"/>
          <p:cNvSpPr txBox="1"/>
          <p:nvPr/>
        </p:nvSpPr>
        <p:spPr>
          <a:xfrm>
            <a:off x="603504" y="1856232"/>
            <a:ext cx="7671816" cy="4154984"/>
          </a:xfrm>
          <a:prstGeom prst="rect">
            <a:avLst/>
          </a:prstGeom>
          <a:noFill/>
        </p:spPr>
        <p:txBody>
          <a:bodyPr wrap="square" rtlCol="0">
            <a:spAutoFit/>
          </a:bodyPr>
          <a:lstStyle/>
          <a:p>
            <a:pPr algn="just"/>
            <a:r>
              <a:rPr lang="en-US" sz="2400" dirty="0">
                <a:latin typeface="Arial" panose="020B0604020202020204" pitchFamily="34" charset="0"/>
                <a:cs typeface="Arial" panose="020B0604020202020204" pitchFamily="34" charset="0"/>
              </a:rPr>
              <a:t>Overall, Ethernet standards remain compatible with the original Ethernet model. An Ethernet frame can be transmitted from a PC’s network card through an older 10 Mbit/s coaxial cable, then carried over a 10 </a:t>
            </a:r>
            <a:r>
              <a:rPr lang="en-US" sz="2400" dirty="0" err="1">
                <a:latin typeface="Arial" panose="020B0604020202020204" pitchFamily="34" charset="0"/>
                <a:cs typeface="Arial" panose="020B0604020202020204" pitchFamily="34" charset="0"/>
              </a:rPr>
              <a:t>Gbit</a:t>
            </a:r>
            <a:r>
              <a:rPr lang="en-US" sz="2400" dirty="0">
                <a:latin typeface="Arial" panose="020B0604020202020204" pitchFamily="34" charset="0"/>
                <a:cs typeface="Arial" panose="020B0604020202020204" pitchFamily="34" charset="0"/>
              </a:rPr>
              <a:t>/s Ethernet fiber-optic connection, before arriving at a 100 Mbit/s network interface</a:t>
            </a:r>
            <a:r>
              <a:rPr lang="en-US" sz="2400" dirty="0" smtClean="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As long as the frame stays within Ethernet networks, it remains unchanged</a:t>
            </a:r>
            <a:r>
              <a:rPr lang="en-US" sz="2400" dirty="0" smtClean="0">
                <a:latin typeface="Arial" panose="020B0604020202020204" pitchFamily="34" charset="0"/>
                <a:cs typeface="Arial" panose="020B0604020202020204" pitchFamily="34" charset="0"/>
              </a:rPr>
              <a:t>.</a:t>
            </a:r>
          </a:p>
          <a:p>
            <a:pPr algn="just"/>
            <a:r>
              <a:rPr lang="en-US" sz="2400" dirty="0" smtClean="0">
                <a:latin typeface="Arial" panose="020B0604020202020204" pitchFamily="34" charset="0"/>
                <a:cs typeface="Arial" panose="020B0604020202020204" pitchFamily="34" charset="0"/>
              </a:rPr>
              <a:t>For </a:t>
            </a:r>
            <a:r>
              <a:rPr lang="en-US" sz="2400" dirty="0">
                <a:latin typeface="Arial" panose="020B0604020202020204" pitchFamily="34" charset="0"/>
                <a:cs typeface="Arial" panose="020B0604020202020204" pitchFamily="34" charset="0"/>
              </a:rPr>
              <a:t>this reason, Ethernet is regarded as highly scalable. Network bandwidth can be increased several times without requiring modifications to the Ethernet technology.</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49027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713233" y="962951"/>
            <a:ext cx="7827264" cy="848045"/>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IEEE Ethernet </a:t>
            </a:r>
            <a:r>
              <a:rPr lang="fr-FR" sz="4400" b="1" dirty="0" err="1">
                <a:solidFill>
                  <a:schemeClr val="tx1"/>
                </a:solidFill>
                <a:latin typeface="Arial" panose="020B0604020202020204" pitchFamily="34" charset="0"/>
                <a:cs typeface="Arial" panose="020B0604020202020204" pitchFamily="34" charset="0"/>
              </a:rPr>
              <a:t>Naming</a:t>
            </a:r>
            <a:r>
              <a:rPr lang="fr-FR" sz="4400" b="1" dirty="0">
                <a:solidFill>
                  <a:schemeClr val="tx1"/>
                </a:solidFill>
                <a:latin typeface="Arial" panose="020B0604020202020204" pitchFamily="34" charset="0"/>
                <a:cs typeface="Arial" panose="020B0604020202020204" pitchFamily="34" charset="0"/>
              </a:rPr>
              <a:t> </a:t>
            </a:r>
            <a:r>
              <a:rPr lang="fr-FR" sz="4400" b="1" dirty="0" err="1">
                <a:solidFill>
                  <a:schemeClr val="tx1"/>
                </a:solidFill>
                <a:latin typeface="Arial" panose="020B0604020202020204" pitchFamily="34" charset="0"/>
                <a:cs typeface="Arial" panose="020B0604020202020204" pitchFamily="34" charset="0"/>
              </a:rPr>
              <a:t>Rules</a:t>
            </a:r>
            <a:endParaRPr lang="fr-FR" sz="4400"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713233" y="2226060"/>
            <a:ext cx="7827264" cy="3498426"/>
          </a:xfrm>
        </p:spPr>
        <p:txBody>
          <a:bodyPr>
            <a:normAutofit lnSpcReduction="10000"/>
          </a:bodyPr>
          <a:lstStyle/>
          <a:p>
            <a:pPr algn="just">
              <a:lnSpc>
                <a:spcPct val="100000"/>
              </a:lnSpc>
            </a:pPr>
            <a:r>
              <a:rPr lang="en-US" sz="2400" dirty="0">
                <a:solidFill>
                  <a:schemeClr val="tx1"/>
                </a:solidFill>
                <a:latin typeface="Arial" panose="020B0604020202020204" pitchFamily="34" charset="0"/>
                <a:cs typeface="Arial" panose="020B0604020202020204" pitchFamily="34" charset="0"/>
              </a:rPr>
              <a:t>Ethernet operates at speeds of 10, 100, 1,000, and 10,000 Mbit/s. The basic frame structure and the IEEE </a:t>
            </a:r>
            <a:r>
              <a:rPr lang="en-US" sz="2400" dirty="0" err="1">
                <a:solidFill>
                  <a:schemeClr val="tx1"/>
                </a:solidFill>
                <a:latin typeface="Arial" panose="020B0604020202020204" pitchFamily="34" charset="0"/>
                <a:cs typeface="Arial" panose="020B0604020202020204" pitchFamily="34" charset="0"/>
              </a:rPr>
              <a:t>sublayers</a:t>
            </a:r>
            <a:r>
              <a:rPr lang="en-US" sz="2400" dirty="0">
                <a:solidFill>
                  <a:schemeClr val="tx1"/>
                </a:solidFill>
                <a:latin typeface="Arial" panose="020B0604020202020204" pitchFamily="34" charset="0"/>
                <a:cs typeface="Arial" panose="020B0604020202020204" pitchFamily="34" charset="0"/>
              </a:rPr>
              <a:t> within OSI Layers 1 and 2 remain the same for all Ethernet variants</a:t>
            </a:r>
            <a:r>
              <a:rPr lang="en-US" sz="2400" dirty="0" smtClean="0">
                <a:solidFill>
                  <a:schemeClr val="tx1"/>
                </a:solidFill>
                <a:latin typeface="Arial" panose="020B0604020202020204" pitchFamily="34" charset="0"/>
                <a:cs typeface="Arial" panose="020B0604020202020204" pitchFamily="34" charset="0"/>
              </a:rPr>
              <a:t>.</a:t>
            </a:r>
          </a:p>
          <a:p>
            <a:pPr algn="just">
              <a:lnSpc>
                <a:spcPct val="100000"/>
              </a:lnSpc>
              <a:spcBef>
                <a:spcPts val="600"/>
              </a:spcBef>
            </a:pPr>
            <a:r>
              <a:rPr lang="en-US" sz="2400" dirty="0" smtClean="0">
                <a:solidFill>
                  <a:schemeClr val="tx1"/>
                </a:solidFill>
                <a:latin typeface="Arial" panose="020B0604020202020204" pitchFamily="34" charset="0"/>
                <a:cs typeface="Arial" panose="020B0604020202020204" pitchFamily="34" charset="0"/>
              </a:rPr>
              <a:t>When </a:t>
            </a:r>
            <a:r>
              <a:rPr lang="en-US" sz="2400" dirty="0">
                <a:solidFill>
                  <a:schemeClr val="tx1"/>
                </a:solidFill>
                <a:latin typeface="Arial" panose="020B0604020202020204" pitchFamily="34" charset="0"/>
                <a:cs typeface="Arial" panose="020B0604020202020204" pitchFamily="34" charset="0"/>
              </a:rPr>
              <a:t>Ethernet is expanded to support a new transmission medium or increased capacity, the IEEE issues an additional update to the 802.3 standard. These updates are marked by one or two letters (such as 802.3u) and are also assigned a brief descriptive identifier.</a:t>
            </a:r>
            <a:endParaRPr lang="fr-FR" sz="1600" dirty="0">
              <a:solidFill>
                <a:schemeClr val="tx1"/>
              </a:solidFill>
            </a:endParaRPr>
          </a:p>
        </p:txBody>
      </p:sp>
    </p:spTree>
    <p:extLst>
      <p:ext uri="{BB962C8B-B14F-4D97-AF65-F5344CB8AC3E}">
        <p14:creationId xmlns:p14="http://schemas.microsoft.com/office/powerpoint/2010/main" val="2682462342"/>
      </p:ext>
    </p:extLst>
  </p:cSld>
  <p:clrMapOvr>
    <a:masterClrMapping/>
  </p:clrMapOvr>
  <p:timing>
    <p:tnLst>
      <p:par>
        <p:cTn id="1" dur="indefinite" restart="never" nodeType="tmRoot"/>
      </p:par>
    </p:tnLst>
  </p:timing>
</p:sld>
</file>

<file path=ppt/theme/theme1.xml><?xml version="1.0" encoding="utf-8"?>
<a:theme xmlns:a="http://schemas.openxmlformats.org/drawingml/2006/main" name="Rétrospective">
  <a:themeElements>
    <a:clrScheme name="Rétrospective">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étrospectiv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3101</TotalTime>
  <Words>2077</Words>
  <Application>Microsoft Office PowerPoint</Application>
  <PresentationFormat>Affichage à l'écran (4:3)</PresentationFormat>
  <Paragraphs>119</Paragraphs>
  <Slides>28</Slides>
  <Notes>3</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28</vt:i4>
      </vt:variant>
    </vt:vector>
  </HeadingPairs>
  <TitlesOfParts>
    <vt:vector size="34" baseType="lpstr">
      <vt:lpstr>Arial</vt:lpstr>
      <vt:lpstr>Calibri</vt:lpstr>
      <vt:lpstr>Calibri Light</vt:lpstr>
      <vt:lpstr>Times New Roman</vt:lpstr>
      <vt:lpstr>Wingdings</vt:lpstr>
      <vt:lpstr>Rétrospective</vt:lpstr>
      <vt:lpstr>Présentation PowerPoint</vt:lpstr>
      <vt:lpstr>Course Objective: Introduction to Ethernet</vt:lpstr>
      <vt:lpstr>Introduction to Ethernet</vt:lpstr>
      <vt:lpstr>Introduction to Ethernet</vt:lpstr>
      <vt:lpstr>Introduction to Ethernet</vt:lpstr>
      <vt:lpstr>Introduction to Ethernet</vt:lpstr>
      <vt:lpstr>Introduction to Ethernet</vt:lpstr>
      <vt:lpstr>Introduction to Ethernet</vt:lpstr>
      <vt:lpstr>IEEE Ethernet Naming Rules</vt:lpstr>
      <vt:lpstr>IEEE Ethernet Naming Rules</vt:lpstr>
      <vt:lpstr>IEEE Ethernet Naming Rules</vt:lpstr>
      <vt:lpstr>Ethernet and the OSI Model</vt:lpstr>
      <vt:lpstr>Ethernet and the OSI Model</vt:lpstr>
      <vt:lpstr>Ethernet and the OSI Model</vt:lpstr>
      <vt:lpstr>Ethernet and the OSI Model</vt:lpstr>
      <vt:lpstr>Ethernet and the OSI Model</vt:lpstr>
      <vt:lpstr>MAC Sublayer</vt:lpstr>
      <vt:lpstr>MAC Sublayer</vt:lpstr>
      <vt:lpstr>MAC Sublayer</vt:lpstr>
      <vt:lpstr>MAC Sublayer</vt:lpstr>
      <vt:lpstr>Ethernet Topology Evolution</vt:lpstr>
      <vt:lpstr>Ethernet Topology Evolution</vt:lpstr>
      <vt:lpstr>Ethernet Topology Evolution</vt:lpstr>
      <vt:lpstr>The Frame: Packet Encapsulation</vt:lpstr>
      <vt:lpstr>IEEE 802.3 Frame</vt:lpstr>
      <vt:lpstr>Ethernet Frame</vt:lpstr>
      <vt:lpstr>Ethernet Frame</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Network</dc:title>
  <dc:creator>DELL</dc:creator>
  <cp:lastModifiedBy>DELL</cp:lastModifiedBy>
  <cp:revision>163</cp:revision>
  <dcterms:created xsi:type="dcterms:W3CDTF">2025-12-25T21:53:37Z</dcterms:created>
  <dcterms:modified xsi:type="dcterms:W3CDTF">2026-03-02T16:05:34Z</dcterms:modified>
</cp:coreProperties>
</file>