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31"/>
  </p:notesMasterIdLst>
  <p:sldIdLst>
    <p:sldId id="289" r:id="rId2"/>
    <p:sldId id="287" r:id="rId3"/>
    <p:sldId id="258" r:id="rId4"/>
    <p:sldId id="259" r:id="rId5"/>
    <p:sldId id="260" r:id="rId6"/>
    <p:sldId id="261" r:id="rId7"/>
    <p:sldId id="262" r:id="rId8"/>
    <p:sldId id="263" r:id="rId9"/>
    <p:sldId id="264" r:id="rId10"/>
    <p:sldId id="265" r:id="rId11"/>
    <p:sldId id="268" r:id="rId12"/>
    <p:sldId id="269" r:id="rId13"/>
    <p:sldId id="270" r:id="rId14"/>
    <p:sldId id="271" r:id="rId15"/>
    <p:sldId id="273" r:id="rId16"/>
    <p:sldId id="274" r:id="rId17"/>
    <p:sldId id="275" r:id="rId18"/>
    <p:sldId id="276" r:id="rId19"/>
    <p:sldId id="280" r:id="rId20"/>
    <p:sldId id="277" r:id="rId21"/>
    <p:sldId id="278" r:id="rId22"/>
    <p:sldId id="279" r:id="rId23"/>
    <p:sldId id="281" r:id="rId24"/>
    <p:sldId id="282" r:id="rId25"/>
    <p:sldId id="283" r:id="rId26"/>
    <p:sldId id="284" r:id="rId27"/>
    <p:sldId id="285" r:id="rId28"/>
    <p:sldId id="286" r:id="rId29"/>
    <p:sldId id="288"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8D42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77" autoAdjust="0"/>
    <p:restoredTop sz="94660"/>
  </p:normalViewPr>
  <p:slideViewPr>
    <p:cSldViewPr snapToGrid="0">
      <p:cViewPr varScale="1">
        <p:scale>
          <a:sx n="83" d="100"/>
          <a:sy n="83" d="100"/>
        </p:scale>
        <p:origin x="131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BCDB8-CB1A-4E27-A6CF-DEE82956F878}" type="datetimeFigureOut">
              <a:rPr lang="fr-FR" smtClean="0"/>
              <a:t>02/03/2026</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67D59C-194D-46CB-B65C-F97A8A3E0C64}" type="slidenum">
              <a:rPr lang="fr-FR" smtClean="0"/>
              <a:t>‹N°›</a:t>
            </a:fld>
            <a:endParaRPr lang="fr-FR"/>
          </a:p>
        </p:txBody>
      </p:sp>
    </p:spTree>
    <p:extLst>
      <p:ext uri="{BB962C8B-B14F-4D97-AF65-F5344CB8AC3E}">
        <p14:creationId xmlns:p14="http://schemas.microsoft.com/office/powerpoint/2010/main" val="3276720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19</a:t>
            </a:fld>
            <a:endParaRPr lang="fr-FR"/>
          </a:p>
        </p:txBody>
      </p:sp>
    </p:spTree>
    <p:extLst>
      <p:ext uri="{BB962C8B-B14F-4D97-AF65-F5344CB8AC3E}">
        <p14:creationId xmlns:p14="http://schemas.microsoft.com/office/powerpoint/2010/main" val="57968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371600" y="1143000"/>
            <a:ext cx="4114800" cy="3086100"/>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DB67D59C-194D-46CB-B65C-F97A8A3E0C64}" type="slidenum">
              <a:rPr lang="fr-FR" smtClean="0"/>
              <a:t>26</a:t>
            </a:fld>
            <a:endParaRPr lang="fr-FR"/>
          </a:p>
        </p:txBody>
      </p:sp>
    </p:spTree>
    <p:extLst>
      <p:ext uri="{BB962C8B-B14F-4D97-AF65-F5344CB8AC3E}">
        <p14:creationId xmlns:p14="http://schemas.microsoft.com/office/powerpoint/2010/main" val="1614867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9678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5433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094269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2673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7CA6108A-FBF2-4A62-8C61-C904A695DDD5}" type="datetimeFigureOut">
              <a:rPr lang="fr-FR" smtClean="0"/>
              <a:t>02/03/2026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104FB3B-0986-45AE-92BB-B65D6D79078D}" type="slidenum">
              <a:rPr lang="fr-FR" smtClean="0"/>
              <a:t>‹N°›</a:t>
            </a:fld>
            <a:endParaRPr lang="fr-F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799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142050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296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63440" y="2582334"/>
            <a:ext cx="370332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43727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CA6108A-FBF2-4A62-8C61-C904A695DDD5}" type="datetimeFigureOut">
              <a:rPr lang="fr-FR" smtClean="0"/>
              <a:t>02/03/2026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242422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CA6108A-FBF2-4A62-8C61-C904A695DDD5}" type="datetimeFigureOut">
              <a:rPr lang="fr-FR" smtClean="0"/>
              <a:t>02/03/2026</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531309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104FB3B-0986-45AE-92BB-B65D6D79078D}" type="slidenum">
              <a:rPr lang="fr-FR" smtClean="0"/>
              <a:t>‹N°›</a:t>
            </a:fld>
            <a:endParaRPr lang="fr-FR"/>
          </a:p>
        </p:txBody>
      </p:sp>
    </p:spTree>
    <p:extLst>
      <p:ext uri="{BB962C8B-B14F-4D97-AF65-F5344CB8AC3E}">
        <p14:creationId xmlns:p14="http://schemas.microsoft.com/office/powerpoint/2010/main" val="322497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CA6108A-FBF2-4A62-8C61-C904A695DDD5}" type="datetimeFigureOut">
              <a:rPr lang="fr-FR" smtClean="0"/>
              <a:t>02/03/2026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104FB3B-0986-45AE-92BB-B65D6D79078D}" type="slidenum">
              <a:rPr lang="fr-FR" smtClean="0"/>
              <a:t>‹N°›</a:t>
            </a:fld>
            <a:endParaRPr lang="fr-FR"/>
          </a:p>
        </p:txBody>
      </p:sp>
    </p:spTree>
    <p:extLst>
      <p:ext uri="{BB962C8B-B14F-4D97-AF65-F5344CB8AC3E}">
        <p14:creationId xmlns:p14="http://schemas.microsoft.com/office/powerpoint/2010/main" val="301400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7030A0"/>
            </a:gs>
            <a:gs pos="74000">
              <a:schemeClr val="bg1"/>
            </a:gs>
            <a:gs pos="24000">
              <a:schemeClr val="bg1"/>
            </a:gs>
            <a:gs pos="83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CA6108A-FBF2-4A62-8C61-C904A695DDD5}" type="datetimeFigureOut">
              <a:rPr lang="fr-FR" smtClean="0"/>
              <a:t>02/03/2026</a:t>
            </a:fld>
            <a:endParaRPr lang="fr-F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104FB3B-0986-45AE-92BB-B65D6D79078D}" type="slidenum">
              <a:rPr lang="fr-FR" smtClean="0"/>
              <a:t>‹N°›</a:t>
            </a:fld>
            <a:endParaRPr lang="fr-F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267483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5"/>
          <p:cNvSpPr>
            <a:spLocks noGrp="1"/>
          </p:cNvSpPr>
          <p:nvPr/>
        </p:nvSpPr>
        <p:spPr>
          <a:xfrm>
            <a:off x="843881" y="1176235"/>
            <a:ext cx="7543800" cy="53860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US" sz="2400" dirty="0">
                <a:solidFill>
                  <a:schemeClr val="tx1"/>
                </a:solidFill>
                <a:latin typeface="Times New Roman" panose="02020603050405020304" pitchFamily="18" charset="0"/>
                <a:cs typeface="Times New Roman" panose="02020603050405020304" pitchFamily="18" charset="0"/>
              </a:rPr>
              <a:t>National Polytechnic School of Oran – Maurice </a:t>
            </a:r>
            <a:r>
              <a:rPr lang="en-US" sz="2400" dirty="0" err="1" smtClean="0">
                <a:solidFill>
                  <a:schemeClr val="tx1"/>
                </a:solidFill>
                <a:latin typeface="Times New Roman" panose="02020603050405020304" pitchFamily="18" charset="0"/>
                <a:cs typeface="Times New Roman" panose="02020603050405020304" pitchFamily="18" charset="0"/>
              </a:rPr>
              <a:t>Audin</a:t>
            </a:r>
            <a:endParaRPr lang="fr-FR" sz="2400" dirty="0">
              <a:solidFill>
                <a:schemeClr val="tx1"/>
              </a:solidFill>
              <a:latin typeface="Times New Roman" panose="02020603050405020304" pitchFamily="18" charset="0"/>
              <a:cs typeface="Times New Roman" panose="02020603050405020304" pitchFamily="18" charset="0"/>
            </a:endParaRPr>
          </a:p>
        </p:txBody>
      </p:sp>
      <p:pic>
        <p:nvPicPr>
          <p:cNvPr id="5" name="Espace réservé du contenu 7"/>
          <p:cNvPicPr>
            <a:picLocks noGrp="1" noChangeAspect="1"/>
          </p:cNvPicPr>
          <p:nvPr/>
        </p:nvPicPr>
        <p:blipFill>
          <a:blip r:embed="rId2"/>
          <a:stretch>
            <a:fillRect/>
          </a:stretch>
        </p:blipFill>
        <p:spPr>
          <a:xfrm>
            <a:off x="108171" y="4879458"/>
            <a:ext cx="2085723" cy="1435608"/>
          </a:xfrm>
          <a:prstGeom prst="rect">
            <a:avLst/>
          </a:prstGeom>
        </p:spPr>
      </p:pic>
      <p:pic>
        <p:nvPicPr>
          <p:cNvPr id="6" name="Espace réservé du contenu 7"/>
          <p:cNvPicPr>
            <a:picLocks noChangeAspect="1"/>
          </p:cNvPicPr>
          <p:nvPr/>
        </p:nvPicPr>
        <p:blipFill>
          <a:blip r:embed="rId2"/>
          <a:stretch>
            <a:fillRect/>
          </a:stretch>
        </p:blipFill>
        <p:spPr>
          <a:xfrm>
            <a:off x="6950106" y="4879458"/>
            <a:ext cx="2085723" cy="1435608"/>
          </a:xfrm>
          <a:prstGeom prst="rect">
            <a:avLst/>
          </a:prstGeom>
        </p:spPr>
      </p:pic>
      <p:sp>
        <p:nvSpPr>
          <p:cNvPr id="7" name="ZoneTexte 9"/>
          <p:cNvSpPr txBox="1"/>
          <p:nvPr/>
        </p:nvSpPr>
        <p:spPr>
          <a:xfrm>
            <a:off x="2504790" y="5607180"/>
            <a:ext cx="4289868" cy="707886"/>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2000" b="1" u="sng" dirty="0" smtClean="0">
                <a:latin typeface="Arial" panose="020B0604020202020204" pitchFamily="34" charset="0"/>
              </a:rPr>
              <a:t>Email</a:t>
            </a:r>
            <a:r>
              <a:rPr lang="fr-FR" sz="2000" b="1" u="sng" dirty="0">
                <a:latin typeface="Arial" panose="020B0604020202020204" pitchFamily="34" charset="0"/>
              </a:rPr>
              <a:t>:</a:t>
            </a:r>
            <a:r>
              <a:rPr lang="fr-FR" sz="2000" b="1" dirty="0">
                <a:latin typeface="Arial" panose="020B0604020202020204" pitchFamily="34" charset="0"/>
              </a:rPr>
              <a:t> </a:t>
            </a:r>
            <a:r>
              <a:rPr lang="fr-FR" sz="2000" b="1" dirty="0" smtClean="0">
                <a:solidFill>
                  <a:srgbClr val="8D42C6"/>
                </a:solidFill>
                <a:latin typeface="Arial" panose="020B0604020202020204" pitchFamily="34" charset="0"/>
              </a:rPr>
              <a:t>amal.boumedjout@enp-oran.dz</a:t>
            </a:r>
            <a:endParaRPr lang="fr-FR" sz="2000" dirty="0">
              <a:solidFill>
                <a:srgbClr val="8D42C6"/>
              </a:solidFill>
              <a:latin typeface="Arial" panose="020B0604020202020204" pitchFamily="34" charset="0"/>
            </a:endParaRPr>
          </a:p>
        </p:txBody>
      </p:sp>
      <p:sp>
        <p:nvSpPr>
          <p:cNvPr id="8" name="ZoneTexte 13"/>
          <p:cNvSpPr txBox="1"/>
          <p:nvPr/>
        </p:nvSpPr>
        <p:spPr>
          <a:xfrm>
            <a:off x="1957798" y="3064953"/>
            <a:ext cx="5315965" cy="1015663"/>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60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rPr>
              <a:t>Switches</a:t>
            </a:r>
            <a:endParaRPr lang="fr-FR" sz="6000" b="1" dirty="0">
              <a:ln>
                <a:solidFill>
                  <a:schemeClr val="tx1"/>
                </a:solidFill>
              </a:ln>
              <a:solidFill>
                <a:srgbClr val="CC66FF"/>
              </a:solidFill>
              <a:effectLst>
                <a:outerShdw blurRad="50800" dist="38100" dir="16200000" rotWithShape="0">
                  <a:prstClr val="black">
                    <a:alpha val="40000"/>
                  </a:prstClr>
                </a:outerShdw>
              </a:effectLst>
              <a:latin typeface="Arial" panose="020B0604020202020204" pitchFamily="34" charset="0"/>
              <a:cs typeface="Arial" panose="020B0604020202020204" pitchFamily="34" charset="0"/>
            </a:endParaRPr>
          </a:p>
        </p:txBody>
      </p:sp>
      <p:sp>
        <p:nvSpPr>
          <p:cNvPr id="9" name="ZoneTexte 14"/>
          <p:cNvSpPr txBox="1"/>
          <p:nvPr/>
        </p:nvSpPr>
        <p:spPr>
          <a:xfrm>
            <a:off x="752441" y="542935"/>
            <a:ext cx="7726680" cy="58477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b="1" dirty="0">
                <a:latin typeface="Times New Roman" panose="02020603050405020304" pitchFamily="18" charset="0"/>
                <a:cs typeface="Times New Roman" panose="02020603050405020304" pitchFamily="18" charset="0"/>
              </a:rPr>
              <a:t>People’s Democratic Republic of Algeria</a:t>
            </a:r>
            <a:endParaRPr lang="fr-FR" sz="3200" b="1" dirty="0">
              <a:latin typeface="Times New Roman" panose="02020603050405020304" pitchFamily="18" charset="0"/>
              <a:cs typeface="Times New Roman" panose="02020603050405020304" pitchFamily="18" charset="0"/>
            </a:endParaRPr>
          </a:p>
        </p:txBody>
      </p:sp>
      <p:sp>
        <p:nvSpPr>
          <p:cNvPr id="10" name="ZoneTexte 15"/>
          <p:cNvSpPr txBox="1"/>
          <p:nvPr/>
        </p:nvSpPr>
        <p:spPr>
          <a:xfrm>
            <a:off x="1400840" y="1804447"/>
            <a:ext cx="6429883" cy="461665"/>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dirty="0">
                <a:latin typeface="Times New Roman" panose="02020603050405020304" pitchFamily="18" charset="0"/>
                <a:cs typeface="Times New Roman" panose="02020603050405020304" pitchFamily="18" charset="0"/>
              </a:rPr>
              <a:t>Department of Computer Systems Engineering</a:t>
            </a:r>
            <a:endParaRPr lang="fr-FR" sz="2400" dirty="0">
              <a:latin typeface="Times New Roman" panose="02020603050405020304" pitchFamily="18" charset="0"/>
              <a:cs typeface="Times New Roman" panose="02020603050405020304" pitchFamily="18" charset="0"/>
            </a:endParaRPr>
          </a:p>
        </p:txBody>
      </p:sp>
      <p:sp>
        <p:nvSpPr>
          <p:cNvPr id="11" name="ZoneTexte 16"/>
          <p:cNvSpPr txBox="1"/>
          <p:nvPr/>
        </p:nvSpPr>
        <p:spPr>
          <a:xfrm>
            <a:off x="2349342" y="5083960"/>
            <a:ext cx="4600764" cy="523220"/>
          </a:xfrm>
          <a:prstGeom prst="rect">
            <a:avLst/>
          </a:prstGeom>
          <a:noFill/>
        </p:spPr>
        <p:txBody>
          <a:bodyPr wrap="square" rtlCol="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err="1">
                <a:latin typeface="Arial" panose="020B0604020202020204" pitchFamily="34" charset="0"/>
                <a:cs typeface="Arial" panose="020B0604020202020204" pitchFamily="34" charset="0"/>
              </a:rPr>
              <a:t>Dr</a:t>
            </a:r>
            <a:r>
              <a:rPr lang="en-US" sz="2800" b="1" dirty="0" err="1">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.BOUMEDJOUT</a:t>
            </a:r>
            <a:r>
              <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t>
            </a:r>
            <a:r>
              <a:rPr lang="en-US"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AMAL</a:t>
            </a:r>
            <a:endParaRPr lang="en-US"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593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57784" y="576072"/>
            <a:ext cx="7918704" cy="827025"/>
          </a:xfrm>
        </p:spPr>
        <p:txBody>
          <a:bodyPr>
            <a:noAutofit/>
          </a:bodyPr>
          <a:lstStyle/>
          <a:p>
            <a:pPr algn="ctr"/>
            <a:r>
              <a:rPr lang="fr-FR" sz="4400" b="1" dirty="0" err="1" smtClean="0">
                <a:solidFill>
                  <a:schemeClr val="tx1"/>
                </a:solidFill>
                <a:latin typeface="Arial" panose="020B0604020202020204" pitchFamily="34" charset="0"/>
                <a:cs typeface="Arial" panose="020B0604020202020204" pitchFamily="34" charset="0"/>
              </a:rPr>
              <a:t>switchs</a:t>
            </a:r>
            <a:endParaRPr lang="fr-FR" sz="5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557784" y="1536192"/>
            <a:ext cx="7918704" cy="4526280"/>
          </a:xfrm>
        </p:spPr>
        <p:txBody>
          <a:bodyPr>
            <a:normAutofit fontScale="92500"/>
          </a:bodyPr>
          <a:lstStyle/>
          <a:p>
            <a:pPr marL="514350" indent="-514350" algn="just">
              <a:lnSpc>
                <a:spcPct val="100000"/>
              </a:lnSpc>
              <a:spcAft>
                <a:spcPts val="1200"/>
              </a:spcAft>
              <a:buClr>
                <a:srgbClr val="7030A0"/>
              </a:buClr>
              <a:buFont typeface="+mj-lt"/>
              <a:buAutoNum type="arabicPeriod"/>
            </a:pPr>
            <a:r>
              <a:rPr lang="fr-FR" sz="3500" b="1" dirty="0" smtClean="0">
                <a:solidFill>
                  <a:srgbClr val="8D42C6"/>
                </a:solidFill>
                <a:latin typeface="Arial" panose="020B0604020202020204" pitchFamily="34" charset="0"/>
                <a:cs typeface="Arial" panose="020B0604020202020204" pitchFamily="34" charset="0"/>
              </a:rPr>
              <a:t>Learning:</a:t>
            </a:r>
          </a:p>
          <a:p>
            <a:pPr algn="just">
              <a:lnSpc>
                <a:spcPct val="100000"/>
              </a:lnSpc>
              <a:spcBef>
                <a:spcPts val="600"/>
              </a:spcBef>
            </a:pPr>
            <a:r>
              <a:rPr lang="en-US" sz="2800" dirty="0">
                <a:solidFill>
                  <a:schemeClr val="tx1"/>
                </a:solidFill>
                <a:latin typeface="Arial" panose="020B0604020202020204" pitchFamily="34" charset="0"/>
                <a:cs typeface="Arial" panose="020B0604020202020204" pitchFamily="34" charset="0"/>
              </a:rPr>
              <a:t>D</a:t>
            </a:r>
            <a:r>
              <a:rPr lang="en-US" sz="2800" dirty="0" smtClean="0">
                <a:solidFill>
                  <a:schemeClr val="tx1"/>
                </a:solidFill>
                <a:latin typeface="Arial" panose="020B0604020202020204" pitchFamily="34" charset="0"/>
                <a:cs typeface="Arial" panose="020B0604020202020204" pitchFamily="34" charset="0"/>
              </a:rPr>
              <a:t>uring </a:t>
            </a:r>
            <a:r>
              <a:rPr lang="en-US" sz="2800" dirty="0">
                <a:solidFill>
                  <a:schemeClr val="tx1"/>
                </a:solidFill>
                <a:latin typeface="Arial" panose="020B0604020202020204" pitchFamily="34" charset="0"/>
                <a:cs typeface="Arial" panose="020B0604020202020204" pitchFamily="34" charset="0"/>
              </a:rPr>
              <a:t>normal operation, a switch automatically builds its MAC table by identifying the relationship between MAC addresses and switch ports. </a:t>
            </a:r>
            <a:endParaRPr lang="en-US" sz="2800" dirty="0" smtClean="0">
              <a:solidFill>
                <a:schemeClr val="tx1"/>
              </a:solidFill>
              <a:latin typeface="Arial" panose="020B0604020202020204" pitchFamily="34" charset="0"/>
              <a:cs typeface="Arial" panose="020B0604020202020204" pitchFamily="34" charset="0"/>
            </a:endParaRPr>
          </a:p>
          <a:p>
            <a:pPr algn="just">
              <a:lnSpc>
                <a:spcPct val="100000"/>
              </a:lnSpc>
              <a:spcBef>
                <a:spcPts val="600"/>
              </a:spcBef>
            </a:pPr>
            <a:r>
              <a:rPr lang="en-US" sz="2800" dirty="0" smtClean="0">
                <a:solidFill>
                  <a:schemeClr val="tx1"/>
                </a:solidFill>
                <a:latin typeface="Arial" panose="020B0604020202020204" pitchFamily="34" charset="0"/>
                <a:cs typeface="Arial" panose="020B0604020202020204" pitchFamily="34" charset="0"/>
              </a:rPr>
              <a:t>When </a:t>
            </a:r>
            <a:r>
              <a:rPr lang="en-US" sz="2800" dirty="0">
                <a:solidFill>
                  <a:schemeClr val="tx1"/>
                </a:solidFill>
                <a:latin typeface="Arial" panose="020B0604020202020204" pitchFamily="34" charset="0"/>
                <a:cs typeface="Arial" panose="020B0604020202020204" pitchFamily="34" charset="0"/>
              </a:rPr>
              <a:t>a frame is received, the switch examines the </a:t>
            </a:r>
            <a:r>
              <a:rPr lang="en-US" sz="2800" b="1" dirty="0">
                <a:solidFill>
                  <a:schemeClr val="tx1"/>
                </a:solidFill>
                <a:latin typeface="Arial" panose="020B0604020202020204" pitchFamily="34" charset="0"/>
                <a:cs typeface="Arial" panose="020B0604020202020204" pitchFamily="34" charset="0"/>
              </a:rPr>
              <a:t>source MAC address</a:t>
            </a:r>
            <a:r>
              <a:rPr lang="en-US" sz="2800" dirty="0">
                <a:solidFill>
                  <a:schemeClr val="tx1"/>
                </a:solidFill>
                <a:latin typeface="Arial" panose="020B0604020202020204" pitchFamily="34" charset="0"/>
                <a:cs typeface="Arial" panose="020B0604020202020204" pitchFamily="34" charset="0"/>
              </a:rPr>
              <a:t> and checks whether it is already stored. If the address is not found, the switch records it and associates it with the port on which the frame arrived. This information is then used to correctly deliver future frames to that device.</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27656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74320" y="442976"/>
            <a:ext cx="8641080" cy="965200"/>
          </a:xfrm>
        </p:spPr>
        <p:txBody>
          <a:bodyPr>
            <a:normAutofit/>
          </a:bodyPr>
          <a:lstStyle/>
          <a:p>
            <a:pPr algn="ctr"/>
            <a:r>
              <a:rPr lang="fr-FR" b="1" dirty="0" err="1" smtClean="0">
                <a:solidFill>
                  <a:schemeClr val="tx1"/>
                </a:solidFill>
                <a:latin typeface="Arial" panose="020B0604020202020204" pitchFamily="34" charset="0"/>
                <a:cs typeface="Arial" panose="020B0604020202020204" pitchFamily="34" charset="0"/>
              </a:rPr>
              <a:t>switchs</a:t>
            </a:r>
            <a:endParaRPr lang="fr-FR" dirty="0">
              <a:solidFill>
                <a:schemeClr val="tx1"/>
              </a:solidFill>
            </a:endParaRPr>
          </a:p>
        </p:txBody>
      </p:sp>
      <p:sp>
        <p:nvSpPr>
          <p:cNvPr id="3" name="Espace réservé du contenu 2"/>
          <p:cNvSpPr>
            <a:spLocks noGrp="1"/>
          </p:cNvSpPr>
          <p:nvPr>
            <p:ph idx="1"/>
          </p:nvPr>
        </p:nvSpPr>
        <p:spPr/>
        <p:txBody>
          <a:bodyPr>
            <a:normAutofit/>
          </a:bodyPr>
          <a:lstStyle/>
          <a:p>
            <a:pPr marL="514350" indent="-514350" algn="just">
              <a:lnSpc>
                <a:spcPct val="100000"/>
              </a:lnSpc>
              <a:buClr>
                <a:srgbClr val="7030A0"/>
              </a:buClr>
              <a:buFont typeface="+mj-lt"/>
              <a:buAutoNum type="arabicPeriod" startAt="2"/>
            </a:pPr>
            <a:r>
              <a:rPr lang="en-US" sz="3200" b="1" dirty="0">
                <a:solidFill>
                  <a:srgbClr val="8D42C6"/>
                </a:solidFill>
                <a:latin typeface="Arial" panose="020B0604020202020204" pitchFamily="34" charset="0"/>
                <a:cs typeface="Arial" panose="020B0604020202020204" pitchFamily="34" charset="0"/>
              </a:rPr>
              <a:t>Aging</a:t>
            </a:r>
            <a:r>
              <a:rPr lang="en-US" sz="3200" b="1" dirty="0" smtClean="0">
                <a:solidFill>
                  <a:srgbClr val="8D42C6"/>
                </a:solidFill>
                <a:latin typeface="Arial" panose="020B0604020202020204" pitchFamily="34" charset="0"/>
                <a:cs typeface="Arial" panose="020B0604020202020204" pitchFamily="34" charset="0"/>
              </a:rPr>
              <a:t>:</a:t>
            </a:r>
          </a:p>
          <a:p>
            <a:pPr algn="just">
              <a:lnSpc>
                <a:spcPct val="100000"/>
              </a:lnSpc>
            </a:pPr>
            <a:r>
              <a:rPr lang="en-US" sz="2400" dirty="0" smtClean="0">
                <a:solidFill>
                  <a:schemeClr val="tx1"/>
                </a:solidFill>
                <a:latin typeface="Arial" panose="020B0604020202020204" pitchFamily="34" charset="0"/>
                <a:cs typeface="Arial" panose="020B0604020202020204" pitchFamily="34" charset="0"/>
              </a:rPr>
              <a:t>To </a:t>
            </a:r>
            <a:r>
              <a:rPr lang="en-US" sz="2400" dirty="0">
                <a:solidFill>
                  <a:schemeClr val="tx1"/>
                </a:solidFill>
                <a:latin typeface="Arial" panose="020B0604020202020204" pitchFamily="34" charset="0"/>
                <a:cs typeface="Arial" panose="020B0604020202020204" pitchFamily="34" charset="0"/>
              </a:rPr>
              <a:t>keep its MAC table accurate, a switch tracks how long each learned entry remains active. Every stored address is associated with a timer that starts when the entry is created</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pPr>
            <a:r>
              <a:rPr lang="en-US" sz="2400" dirty="0" smtClean="0">
                <a:solidFill>
                  <a:schemeClr val="tx1"/>
                </a:solidFill>
                <a:latin typeface="Arial" panose="020B0604020202020204" pitchFamily="34" charset="0"/>
                <a:cs typeface="Arial" panose="020B0604020202020204" pitchFamily="34" charset="0"/>
              </a:rPr>
              <a:t>If </a:t>
            </a:r>
            <a:r>
              <a:rPr lang="en-US" sz="2400" dirty="0">
                <a:solidFill>
                  <a:schemeClr val="tx1"/>
                </a:solidFill>
                <a:latin typeface="Arial" panose="020B0604020202020204" pitchFamily="34" charset="0"/>
                <a:cs typeface="Arial" panose="020B0604020202020204" pitchFamily="34" charset="0"/>
              </a:rPr>
              <a:t>no traffic is observed from that device before the timer expires, the entry is marked for removal and will only be renewed when new frames are later received from the same host on the same interface.</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3930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94004" y="411480"/>
            <a:ext cx="7379208" cy="1004825"/>
          </a:xfrm>
        </p:spPr>
        <p:txBody>
          <a:bodyPr>
            <a:normAutofit/>
          </a:bodyPr>
          <a:lstStyle/>
          <a:p>
            <a:pPr algn="ctr"/>
            <a:r>
              <a:rPr lang="fr-FR" sz="4400" b="1" dirty="0" err="1" smtClean="0">
                <a:solidFill>
                  <a:schemeClr val="tx1"/>
                </a:solidFill>
                <a:latin typeface="Arial" panose="020B0604020202020204" pitchFamily="34" charset="0"/>
                <a:cs typeface="Arial" panose="020B0604020202020204" pitchFamily="34" charset="0"/>
              </a:rPr>
              <a:t>switchs</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94004" y="1819656"/>
            <a:ext cx="7379208" cy="3933614"/>
          </a:xfrm>
        </p:spPr>
        <p:txBody>
          <a:bodyPr>
            <a:normAutofit fontScale="70000" lnSpcReduction="20000"/>
          </a:bodyPr>
          <a:lstStyle/>
          <a:p>
            <a:pPr marL="514350" indent="-514350" algn="just">
              <a:lnSpc>
                <a:spcPct val="120000"/>
              </a:lnSpc>
              <a:spcAft>
                <a:spcPts val="600"/>
              </a:spcAft>
              <a:buClr>
                <a:srgbClr val="7030A0"/>
              </a:buClr>
              <a:buFont typeface="+mj-lt"/>
              <a:buAutoNum type="arabicPeriod" startAt="3"/>
            </a:pPr>
            <a:r>
              <a:rPr lang="en-US" sz="4600" b="1" dirty="0">
                <a:solidFill>
                  <a:srgbClr val="8D42C6"/>
                </a:solidFill>
                <a:latin typeface="Arial" panose="020B0604020202020204" pitchFamily="34" charset="0"/>
                <a:cs typeface="Arial" panose="020B0604020202020204" pitchFamily="34" charset="0"/>
              </a:rPr>
              <a:t>Flooding</a:t>
            </a:r>
            <a:r>
              <a:rPr lang="en-US" sz="4000" b="1" dirty="0" smtClean="0">
                <a:solidFill>
                  <a:srgbClr val="8D42C6"/>
                </a:solidFill>
                <a:latin typeface="Arial" panose="020B0604020202020204" pitchFamily="34" charset="0"/>
                <a:cs typeface="Arial" panose="020B0604020202020204" pitchFamily="34" charset="0"/>
              </a:rPr>
              <a:t>:</a:t>
            </a:r>
          </a:p>
          <a:p>
            <a:pPr algn="just">
              <a:lnSpc>
                <a:spcPct val="120000"/>
              </a:lnSpc>
              <a:spcBef>
                <a:spcPts val="600"/>
              </a:spcBef>
              <a:spcAft>
                <a:spcPts val="1800"/>
              </a:spcAft>
            </a:pPr>
            <a:r>
              <a:rPr lang="en-US" sz="3200" dirty="0" smtClean="0">
                <a:solidFill>
                  <a:schemeClr val="tx1"/>
                </a:solidFill>
                <a:latin typeface="Arial" panose="020B0604020202020204" pitchFamily="34" charset="0"/>
                <a:cs typeface="Arial" panose="020B0604020202020204" pitchFamily="34" charset="0"/>
              </a:rPr>
              <a:t>If </a:t>
            </a:r>
            <a:r>
              <a:rPr lang="en-US" sz="3200" dirty="0">
                <a:solidFill>
                  <a:schemeClr val="tx1"/>
                </a:solidFill>
                <a:latin typeface="Arial" panose="020B0604020202020204" pitchFamily="34" charset="0"/>
                <a:cs typeface="Arial" panose="020B0604020202020204" pitchFamily="34" charset="0"/>
              </a:rPr>
              <a:t>a switch has no matching entry for the destination MAC address, it temporarily sends the frame out through every port except the one it arrived on. This behavior, called </a:t>
            </a:r>
            <a:r>
              <a:rPr lang="en-US" sz="3200" b="1" dirty="0">
                <a:solidFill>
                  <a:schemeClr val="tx1"/>
                </a:solidFill>
                <a:latin typeface="Arial" panose="020B0604020202020204" pitchFamily="34" charset="0"/>
                <a:cs typeface="Arial" panose="020B0604020202020204" pitchFamily="34" charset="0"/>
              </a:rPr>
              <a:t>flooding</a:t>
            </a:r>
            <a:r>
              <a:rPr lang="en-US" sz="3200" dirty="0">
                <a:solidFill>
                  <a:schemeClr val="tx1"/>
                </a:solidFill>
                <a:latin typeface="Arial" panose="020B0604020202020204" pitchFamily="34" charset="0"/>
                <a:cs typeface="Arial" panose="020B0604020202020204" pitchFamily="34" charset="0"/>
              </a:rPr>
              <a:t>, ensures that the frame reaches its intended recipient even when the destination is unknown. The incoming interface is excluded because all hosts on that segment have already received the frame. Flooding is also used for frames addressed to the network’s </a:t>
            </a:r>
            <a:r>
              <a:rPr lang="en-US" sz="3200" b="1" dirty="0">
                <a:solidFill>
                  <a:schemeClr val="tx1"/>
                </a:solidFill>
                <a:latin typeface="Arial" panose="020B0604020202020204" pitchFamily="34" charset="0"/>
                <a:cs typeface="Arial" panose="020B0604020202020204" pitchFamily="34" charset="0"/>
              </a:rPr>
              <a:t>broadcast MAC address</a:t>
            </a:r>
            <a:r>
              <a:rPr lang="en-US" sz="32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09472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03504" y="557784"/>
            <a:ext cx="8019288" cy="950976"/>
          </a:xfrm>
        </p:spPr>
        <p:txBody>
          <a:bodyPr>
            <a:normAutofit/>
          </a:bodyPr>
          <a:lstStyle/>
          <a:p>
            <a:pPr algn="ctr"/>
            <a:r>
              <a:rPr lang="fr-FR" sz="4400" b="1" dirty="0" err="1" smtClean="0">
                <a:solidFill>
                  <a:schemeClr val="tx1"/>
                </a:solidFill>
                <a:latin typeface="Arial" panose="020B0604020202020204" pitchFamily="34" charset="0"/>
                <a:cs typeface="Arial" panose="020B0604020202020204" pitchFamily="34" charset="0"/>
              </a:rPr>
              <a:t>switchs</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03504" y="1801368"/>
            <a:ext cx="8019288" cy="3977640"/>
          </a:xfrm>
        </p:spPr>
        <p:txBody>
          <a:bodyPr>
            <a:normAutofit fontScale="62500" lnSpcReduction="20000"/>
          </a:bodyPr>
          <a:lstStyle/>
          <a:p>
            <a:pPr marL="742950" indent="-742950" algn="just">
              <a:lnSpc>
                <a:spcPct val="120000"/>
              </a:lnSpc>
              <a:buClr>
                <a:srgbClr val="7030A0"/>
              </a:buClr>
              <a:buFont typeface="+mj-lt"/>
              <a:buAutoNum type="arabicPeriod" startAt="4"/>
            </a:pPr>
            <a:r>
              <a:rPr lang="en-US" sz="5100" b="1" dirty="0">
                <a:solidFill>
                  <a:srgbClr val="8D42C6"/>
                </a:solidFill>
                <a:latin typeface="Arial" panose="020B0604020202020204" pitchFamily="34" charset="0"/>
                <a:cs typeface="Arial" panose="020B0604020202020204" pitchFamily="34" charset="0"/>
              </a:rPr>
              <a:t>Selective Forwarding</a:t>
            </a:r>
            <a:r>
              <a:rPr lang="en-US" sz="5100" b="1" dirty="0" smtClean="0">
                <a:solidFill>
                  <a:srgbClr val="8D42C6"/>
                </a:solidFill>
                <a:latin typeface="Arial" panose="020B0604020202020204" pitchFamily="34" charset="0"/>
                <a:cs typeface="Arial" panose="020B0604020202020204" pitchFamily="34" charset="0"/>
              </a:rPr>
              <a:t>:</a:t>
            </a:r>
          </a:p>
          <a:p>
            <a:pPr algn="just">
              <a:lnSpc>
                <a:spcPct val="120000"/>
              </a:lnSpc>
            </a:pPr>
            <a:r>
              <a:rPr lang="en-US" sz="3600" dirty="0" smtClean="0">
                <a:solidFill>
                  <a:schemeClr val="tx1"/>
                </a:solidFill>
                <a:latin typeface="Arial" panose="020B0604020202020204" pitchFamily="34" charset="0"/>
                <a:cs typeface="Arial" panose="020B0604020202020204" pitchFamily="34" charset="0"/>
              </a:rPr>
              <a:t>Selective </a:t>
            </a:r>
            <a:r>
              <a:rPr lang="en-US" sz="3600" dirty="0">
                <a:solidFill>
                  <a:schemeClr val="tx1"/>
                </a:solidFill>
                <a:latin typeface="Arial" panose="020B0604020202020204" pitchFamily="34" charset="0"/>
                <a:cs typeface="Arial" panose="020B0604020202020204" pitchFamily="34" charset="0"/>
              </a:rPr>
              <a:t>forwarding enables a switch to direct a frame based on its destination MAC address. When the address is already recorded in the MAC table, the switch uses the associated port to transmit the frame directly to the intended device. </a:t>
            </a:r>
            <a:endParaRPr lang="en-US" sz="3600" dirty="0" smtClean="0">
              <a:solidFill>
                <a:schemeClr val="tx1"/>
              </a:solidFill>
              <a:latin typeface="Arial" panose="020B0604020202020204" pitchFamily="34" charset="0"/>
              <a:cs typeface="Arial" panose="020B0604020202020204" pitchFamily="34" charset="0"/>
            </a:endParaRPr>
          </a:p>
          <a:p>
            <a:pPr algn="just">
              <a:lnSpc>
                <a:spcPct val="120000"/>
              </a:lnSpc>
            </a:pPr>
            <a:r>
              <a:rPr lang="en-US" sz="3600" dirty="0" smtClean="0">
                <a:solidFill>
                  <a:schemeClr val="tx1"/>
                </a:solidFill>
                <a:latin typeface="Arial" panose="020B0604020202020204" pitchFamily="34" charset="0"/>
                <a:cs typeface="Arial" panose="020B0604020202020204" pitchFamily="34" charset="0"/>
              </a:rPr>
              <a:t>This </a:t>
            </a:r>
            <a:r>
              <a:rPr lang="en-US" sz="3600" dirty="0">
                <a:solidFill>
                  <a:schemeClr val="tx1"/>
                </a:solidFill>
                <a:latin typeface="Arial" panose="020B0604020202020204" pitchFamily="34" charset="0"/>
                <a:cs typeface="Arial" panose="020B0604020202020204" pitchFamily="34" charset="0"/>
              </a:rPr>
              <a:t>approach avoids unnecessary distribution of the frame across all ports and ensures that the data reaches only the correct node.</a:t>
            </a:r>
            <a:endParaRPr lang="fr-FR" sz="3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8837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21640" y="650240"/>
            <a:ext cx="10058400" cy="894080"/>
          </a:xfrm>
        </p:spPr>
        <p:txBody>
          <a:bodyPr>
            <a:normAutofit/>
          </a:bodyPr>
          <a:lstStyle/>
          <a:p>
            <a:pPr algn="ctr"/>
            <a:r>
              <a:rPr lang="fr-FR" sz="4400" b="1" dirty="0" err="1" smtClean="0">
                <a:solidFill>
                  <a:schemeClr val="tx1"/>
                </a:solidFill>
                <a:latin typeface="Arial" panose="020B0604020202020204" pitchFamily="34" charset="0"/>
                <a:cs typeface="Arial" panose="020B0604020202020204" pitchFamily="34" charset="0"/>
              </a:rPr>
              <a:t>switchs</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57936" y="1821350"/>
            <a:ext cx="7699248" cy="4231978"/>
          </a:xfrm>
        </p:spPr>
        <p:txBody>
          <a:bodyPr>
            <a:normAutofit fontScale="92500" lnSpcReduction="20000"/>
          </a:bodyPr>
          <a:lstStyle/>
          <a:p>
            <a:pPr marL="457200" indent="-457200" algn="just">
              <a:lnSpc>
                <a:spcPct val="120000"/>
              </a:lnSpc>
              <a:spcAft>
                <a:spcPts val="600"/>
              </a:spcAft>
              <a:buClr>
                <a:srgbClr val="7030A0"/>
              </a:buClr>
              <a:buFont typeface="+mj-lt"/>
              <a:buAutoNum type="arabicPeriod" startAt="5"/>
            </a:pPr>
            <a:r>
              <a:rPr lang="en-US" sz="3500" b="1" dirty="0">
                <a:solidFill>
                  <a:srgbClr val="7030A0"/>
                </a:solidFill>
                <a:latin typeface="Arial" panose="020B0604020202020204" pitchFamily="34" charset="0"/>
                <a:cs typeface="Arial" panose="020B0604020202020204" pitchFamily="34" charset="0"/>
              </a:rPr>
              <a:t>Filtering</a:t>
            </a:r>
            <a:r>
              <a:rPr lang="en-US" sz="3500" b="1" dirty="0" smtClean="0">
                <a:solidFill>
                  <a:srgbClr val="7030A0"/>
                </a:solidFill>
                <a:latin typeface="Arial" panose="020B0604020202020204" pitchFamily="34" charset="0"/>
                <a:cs typeface="Arial" panose="020B0604020202020204" pitchFamily="34" charset="0"/>
              </a:rPr>
              <a:t>:</a:t>
            </a:r>
          </a:p>
          <a:p>
            <a:pPr algn="just">
              <a:lnSpc>
                <a:spcPct val="120000"/>
              </a:lnSpc>
              <a:spcAft>
                <a:spcPts val="600"/>
              </a:spcAft>
            </a:pPr>
            <a:r>
              <a:rPr lang="en-US" sz="2600" dirty="0" smtClean="0">
                <a:solidFill>
                  <a:schemeClr val="tx1"/>
                </a:solidFill>
                <a:latin typeface="Arial" panose="020B0604020202020204" pitchFamily="34" charset="0"/>
                <a:cs typeface="Arial" panose="020B0604020202020204" pitchFamily="34" charset="0"/>
              </a:rPr>
              <a:t>A </a:t>
            </a:r>
            <a:r>
              <a:rPr lang="en-US" sz="2600" dirty="0">
                <a:solidFill>
                  <a:schemeClr val="tx1"/>
                </a:solidFill>
                <a:latin typeface="Arial" panose="020B0604020202020204" pitchFamily="34" charset="0"/>
                <a:cs typeface="Arial" panose="020B0604020202020204" pitchFamily="34" charset="0"/>
              </a:rPr>
              <a:t>switch may choose not to forward certain frames, a process referred to as </a:t>
            </a:r>
            <a:r>
              <a:rPr lang="en-US" sz="2600" b="1" dirty="0">
                <a:solidFill>
                  <a:schemeClr val="tx1"/>
                </a:solidFill>
                <a:latin typeface="Arial" panose="020B0604020202020204" pitchFamily="34" charset="0"/>
                <a:cs typeface="Arial" panose="020B0604020202020204" pitchFamily="34" charset="0"/>
              </a:rPr>
              <a:t>filtering</a:t>
            </a:r>
            <a:r>
              <a:rPr lang="en-US" sz="2600" dirty="0">
                <a:solidFill>
                  <a:schemeClr val="tx1"/>
                </a:solidFill>
                <a:latin typeface="Arial" panose="020B0604020202020204" pitchFamily="34" charset="0"/>
                <a:cs typeface="Arial" panose="020B0604020202020204" pitchFamily="34" charset="0"/>
              </a:rPr>
              <a:t>. For instance, a frame is never sent back through the port on which it was received. Frames that are damaged are also eliminated; when the </a:t>
            </a:r>
            <a:r>
              <a:rPr lang="en-US" sz="2600" b="1" dirty="0">
                <a:solidFill>
                  <a:schemeClr val="tx1"/>
                </a:solidFill>
                <a:latin typeface="Arial" panose="020B0604020202020204" pitchFamily="34" charset="0"/>
                <a:cs typeface="Arial" panose="020B0604020202020204" pitchFamily="34" charset="0"/>
              </a:rPr>
              <a:t>CRC verification</a:t>
            </a:r>
            <a:r>
              <a:rPr lang="en-US" sz="2600" dirty="0">
                <a:solidFill>
                  <a:schemeClr val="tx1"/>
                </a:solidFill>
                <a:latin typeface="Arial" panose="020B0604020202020204" pitchFamily="34" charset="0"/>
                <a:cs typeface="Arial" panose="020B0604020202020204" pitchFamily="34" charset="0"/>
              </a:rPr>
              <a:t> fails, the frame is discarded. Beyond error control, filtering is used to enforce </a:t>
            </a:r>
            <a:r>
              <a:rPr lang="en-US" sz="2600" b="1" dirty="0">
                <a:solidFill>
                  <a:schemeClr val="tx1"/>
                </a:solidFill>
                <a:latin typeface="Arial" panose="020B0604020202020204" pitchFamily="34" charset="0"/>
                <a:cs typeface="Arial" panose="020B0604020202020204" pitchFamily="34" charset="0"/>
              </a:rPr>
              <a:t>security policies</a:t>
            </a:r>
            <a:r>
              <a:rPr lang="en-US" sz="2600" dirty="0">
                <a:solidFill>
                  <a:schemeClr val="tx1"/>
                </a:solidFill>
                <a:latin typeface="Arial" panose="020B0604020202020204" pitchFamily="34" charset="0"/>
                <a:cs typeface="Arial" panose="020B0604020202020204" pitchFamily="34" charset="0"/>
              </a:rPr>
              <a:t>, enabling the switch to block traffic associated with particular MAC addresses or specific interfaces.</a:t>
            </a:r>
            <a:endParaRPr lang="fr-FR" sz="35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1737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80720"/>
            <a:ext cx="8257032" cy="94488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04672" y="2386584"/>
            <a:ext cx="7562088" cy="2761488"/>
          </a:xfrm>
        </p:spPr>
        <p:txBody>
          <a:bodyPr>
            <a:normAutofit/>
          </a:bodyPr>
          <a:lstStyle/>
          <a:p>
            <a:pPr algn="just">
              <a:lnSpc>
                <a:spcPct val="100000"/>
              </a:lnSpc>
              <a:spcAft>
                <a:spcPts val="1200"/>
              </a:spcAft>
            </a:pPr>
            <a:r>
              <a:rPr lang="en-US" sz="2400" dirty="0">
                <a:solidFill>
                  <a:schemeClr val="tx1"/>
                </a:solidFill>
                <a:latin typeface="Arial" panose="020B0604020202020204" pitchFamily="34" charset="0"/>
                <a:cs typeface="Arial" panose="020B0604020202020204" pitchFamily="34" charset="0"/>
              </a:rPr>
              <a:t>The ARP protocol fulfills two main roles</a:t>
            </a:r>
            <a:r>
              <a:rPr lang="en-US" sz="2400" dirty="0" smtClean="0">
                <a:solidFill>
                  <a:schemeClr val="tx1"/>
                </a:solidFill>
                <a:latin typeface="Arial" panose="020B0604020202020204" pitchFamily="34" charset="0"/>
                <a:cs typeface="Arial" panose="020B0604020202020204" pitchFamily="34" charset="0"/>
              </a:rPr>
              <a:t>:</a:t>
            </a:r>
          </a:p>
          <a:p>
            <a:pPr lvl="2" algn="just">
              <a:lnSpc>
                <a:spcPct val="100000"/>
              </a:lnSpc>
              <a:buClr>
                <a:srgbClr val="8D42C6"/>
              </a:buClr>
              <a:buFont typeface="Wingdings" panose="05000000000000000000" pitchFamily="2" charset="2"/>
              <a:buChar char="§"/>
            </a:pPr>
            <a:r>
              <a:rPr lang="en-US" sz="2400" dirty="0" smtClean="0">
                <a:solidFill>
                  <a:schemeClr val="tx1"/>
                </a:solidFill>
                <a:latin typeface="Arial" panose="020B0604020202020204" pitchFamily="34" charset="0"/>
                <a:cs typeface="Arial" panose="020B0604020202020204" pitchFamily="34" charset="0"/>
              </a:rPr>
              <a:t>translating </a:t>
            </a:r>
            <a:r>
              <a:rPr lang="en-US" sz="2400" dirty="0">
                <a:solidFill>
                  <a:schemeClr val="tx1"/>
                </a:solidFill>
                <a:latin typeface="Arial" panose="020B0604020202020204" pitchFamily="34" charset="0"/>
                <a:cs typeface="Arial" panose="020B0604020202020204" pitchFamily="34" charset="0"/>
              </a:rPr>
              <a:t>IPv4 addresses into their corresponding MAC </a:t>
            </a:r>
            <a:r>
              <a:rPr lang="en-US" sz="2400" dirty="0" smtClean="0">
                <a:solidFill>
                  <a:schemeClr val="tx1"/>
                </a:solidFill>
                <a:latin typeface="Arial" panose="020B0604020202020204" pitchFamily="34" charset="0"/>
                <a:cs typeface="Arial" panose="020B0604020202020204" pitchFamily="34" charset="0"/>
              </a:rPr>
              <a:t>addresses</a:t>
            </a:r>
          </a:p>
          <a:p>
            <a:pPr lvl="2" algn="just">
              <a:lnSpc>
                <a:spcPct val="100000"/>
              </a:lnSpc>
              <a:buClr>
                <a:srgbClr val="8D42C6"/>
              </a:buClr>
              <a:buFont typeface="Wingdings" panose="05000000000000000000" pitchFamily="2" charset="2"/>
              <a:buChar char="§"/>
            </a:pPr>
            <a:r>
              <a:rPr lang="en-US" sz="2400" dirty="0" smtClean="0">
                <a:solidFill>
                  <a:schemeClr val="tx1"/>
                </a:solidFill>
                <a:latin typeface="Arial" panose="020B0604020202020204" pitchFamily="34" charset="0"/>
                <a:cs typeface="Arial" panose="020B0604020202020204" pitchFamily="34" charset="0"/>
              </a:rPr>
              <a:t>storing </a:t>
            </a:r>
            <a:r>
              <a:rPr lang="en-US" sz="2400" dirty="0">
                <a:solidFill>
                  <a:schemeClr val="tx1"/>
                </a:solidFill>
                <a:latin typeface="Arial" panose="020B0604020202020204" pitchFamily="34" charset="0"/>
                <a:cs typeface="Arial" panose="020B0604020202020204" pitchFamily="34" charset="0"/>
              </a:rPr>
              <a:t>these address associations temporarily in a cache.</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64607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75488" y="486664"/>
            <a:ext cx="8147304" cy="90424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475488" y="1581912"/>
            <a:ext cx="8147304" cy="5084064"/>
          </a:xfrm>
        </p:spPr>
        <p:txBody>
          <a:bodyPr>
            <a:normAutofit fontScale="92500" lnSpcReduction="20000"/>
          </a:bodyPr>
          <a:lstStyle/>
          <a:p>
            <a:pPr algn="just">
              <a:lnSpc>
                <a:spcPct val="110000"/>
              </a:lnSpc>
            </a:pPr>
            <a:r>
              <a:rPr lang="en-US" sz="2800" b="1" dirty="0">
                <a:solidFill>
                  <a:schemeClr val="tx1"/>
                </a:solidFill>
                <a:latin typeface="Arial" panose="020B0604020202020204" pitchFamily="34" charset="0"/>
                <a:cs typeface="Arial" panose="020B0604020202020204" pitchFamily="34" charset="0"/>
              </a:rPr>
              <a:t>Resolution of IPv4 addresses to MAC addresses</a:t>
            </a:r>
            <a:r>
              <a:rPr lang="en-US" sz="2800" b="1" dirty="0" smtClean="0">
                <a:solidFill>
                  <a:schemeClr val="tx1"/>
                </a:solidFill>
                <a:latin typeface="Arial" panose="020B0604020202020204" pitchFamily="34" charset="0"/>
                <a:cs typeface="Arial" panose="020B0604020202020204" pitchFamily="34" charset="0"/>
              </a:rPr>
              <a:t>:</a:t>
            </a:r>
          </a:p>
          <a:p>
            <a:pPr algn="just">
              <a:lnSpc>
                <a:spcPct val="110000"/>
              </a:lnSpc>
              <a:spcBef>
                <a:spcPts val="600"/>
              </a:spcBef>
            </a:pPr>
            <a:r>
              <a:rPr lang="en-US" sz="2400" dirty="0" smtClean="0">
                <a:solidFill>
                  <a:schemeClr val="tx1"/>
                </a:solidFill>
                <a:latin typeface="Arial" panose="020B0604020202020204" pitchFamily="34" charset="0"/>
                <a:cs typeface="Arial" panose="020B0604020202020204" pitchFamily="34" charset="0"/>
              </a:rPr>
              <a:t>Every </a:t>
            </a:r>
            <a:r>
              <a:rPr lang="en-US" sz="2400" dirty="0">
                <a:solidFill>
                  <a:schemeClr val="tx1"/>
                </a:solidFill>
                <a:latin typeface="Arial" panose="020B0604020202020204" pitchFamily="34" charset="0"/>
                <a:cs typeface="Arial" panose="020B0604020202020204" pitchFamily="34" charset="0"/>
              </a:rPr>
              <a:t>frame transmitted over a local area network must include a destination MAC address. When a packet is forwarded to the data link layer for frame encapsulation, the device consults a table maintained in its memory to determine the data link layer address associated with the destination IPv4 address. This table, known as the ARP table or ARP cache, is stored in the device’s random access memory (RAM</a:t>
            </a:r>
            <a:r>
              <a:rPr lang="en-US" sz="2400" dirty="0" smtClean="0">
                <a:solidFill>
                  <a:schemeClr val="tx1"/>
                </a:solidFill>
                <a:latin typeface="Arial" panose="020B0604020202020204" pitchFamily="34" charset="0"/>
                <a:cs typeface="Arial" panose="020B0604020202020204" pitchFamily="34" charset="0"/>
              </a:rPr>
              <a:t>).</a:t>
            </a:r>
          </a:p>
          <a:p>
            <a:pPr algn="just">
              <a:lnSpc>
                <a:spcPct val="110000"/>
              </a:lnSpc>
              <a:spcBef>
                <a:spcPts val="600"/>
              </a:spcBef>
            </a:pPr>
            <a:r>
              <a:rPr lang="en-US" sz="2400" dirty="0">
                <a:solidFill>
                  <a:schemeClr val="tx1"/>
                </a:solidFill>
                <a:latin typeface="Arial" panose="020B0604020202020204" pitchFamily="34" charset="0"/>
                <a:cs typeface="Arial" panose="020B0604020202020204" pitchFamily="34" charset="0"/>
              </a:rPr>
              <a:t>Each record within the ARP table is composed of two elements: an Internet Protocol (IP) address and a Media Access Control (MAC) address. The relationship established between these elements constitutes a mapping, whereby the MAC address corresponding to a specific IP address can be retrieved. The ARP table maintains a cached record of these mappings for devices operating within the local area network (LAN).</a:t>
            </a:r>
            <a:endParaRPr lang="en-US" sz="2400" dirty="0" smtClean="0">
              <a:solidFill>
                <a:schemeClr val="tx1"/>
              </a:solidFill>
              <a:latin typeface="Arial" panose="020B0604020202020204" pitchFamily="34" charset="0"/>
              <a:cs typeface="Arial" panose="020B0604020202020204" pitchFamily="34" charset="0"/>
            </a:endParaRPr>
          </a:p>
          <a:p>
            <a:pPr algn="just">
              <a:lnSpc>
                <a:spcPct val="110000"/>
              </a:lnSpc>
            </a:pP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1918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55448" y="727721"/>
            <a:ext cx="8988552" cy="83312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dirty="0"/>
          </a:p>
        </p:txBody>
      </p:sp>
      <p:sp>
        <p:nvSpPr>
          <p:cNvPr id="5" name="Rectangle 1"/>
          <p:cNvSpPr>
            <a:spLocks noGrp="1" noChangeArrowheads="1"/>
          </p:cNvSpPr>
          <p:nvPr>
            <p:ph idx="1"/>
          </p:nvPr>
        </p:nvSpPr>
        <p:spPr bwMode="auto">
          <a:xfrm>
            <a:off x="457200" y="1896616"/>
            <a:ext cx="8156448"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i="0" u="none" strike="noStrike" cap="none" normalizeH="0" baseline="0" dirty="0" smtClean="0">
                <a:ln>
                  <a:noFill/>
                </a:ln>
                <a:solidFill>
                  <a:schemeClr val="tx1"/>
                </a:solidFill>
                <a:effectLst/>
                <a:latin typeface="Arial" panose="020B0604020202020204" pitchFamily="34" charset="0"/>
              </a:rPr>
              <a:t>To </a:t>
            </a:r>
            <a:r>
              <a:rPr kumimoji="0" lang="fr-FR" sz="2800" i="0" u="none" strike="noStrike" cap="none" normalizeH="0" baseline="0" dirty="0" err="1" smtClean="0">
                <a:ln>
                  <a:noFill/>
                </a:ln>
                <a:solidFill>
                  <a:schemeClr val="tx1"/>
                </a:solidFill>
                <a:effectLst/>
                <a:latin typeface="Arial" panose="020B0604020202020204" pitchFamily="34" charset="0"/>
              </a:rPr>
              <a:t>begin</a:t>
            </a:r>
            <a:r>
              <a:rPr kumimoji="0" lang="fr-FR" sz="2800" i="0" u="none" strike="noStrike" cap="none" normalizeH="0" baseline="0" dirty="0" smtClean="0">
                <a:ln>
                  <a:noFill/>
                </a:ln>
                <a:solidFill>
                  <a:schemeClr val="tx1"/>
                </a:solidFill>
                <a:effectLst/>
                <a:latin typeface="Arial" panose="020B0604020202020204" pitchFamily="34" charset="0"/>
              </a:rPr>
              <a:t> the </a:t>
            </a:r>
            <a:r>
              <a:rPr kumimoji="0" lang="fr-FR" sz="2800" i="0" u="none" strike="noStrike" cap="none" normalizeH="0" baseline="0" dirty="0" err="1" smtClean="0">
                <a:ln>
                  <a:noFill/>
                </a:ln>
                <a:solidFill>
                  <a:schemeClr val="tx1"/>
                </a:solidFill>
                <a:effectLst/>
                <a:latin typeface="Arial" panose="020B0604020202020204" pitchFamily="34" charset="0"/>
              </a:rPr>
              <a:t>operation</a:t>
            </a:r>
            <a:r>
              <a:rPr kumimoji="0" lang="fr-FR" sz="2800" i="0" u="none" strike="noStrike" cap="none" normalizeH="0" baseline="0" dirty="0" smtClean="0">
                <a:ln>
                  <a:noFill/>
                </a:ln>
                <a:solidFill>
                  <a:schemeClr val="tx1"/>
                </a:solidFill>
                <a:effectLst/>
                <a:latin typeface="Arial" panose="020B0604020202020204" pitchFamily="34" charset="0"/>
              </a:rPr>
              <a:t>, the </a:t>
            </a:r>
            <a:r>
              <a:rPr kumimoji="0" lang="fr-FR" sz="2800" i="0" u="none" strike="noStrike" cap="none" normalizeH="0" baseline="0" dirty="0" err="1" smtClean="0">
                <a:ln>
                  <a:noFill/>
                </a:ln>
                <a:solidFill>
                  <a:schemeClr val="tx1"/>
                </a:solidFill>
                <a:effectLst/>
                <a:latin typeface="Arial" panose="020B0604020202020204" pitchFamily="34" charset="0"/>
              </a:rPr>
              <a:t>sending</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device</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checks</a:t>
            </a:r>
            <a:r>
              <a:rPr kumimoji="0" lang="fr-FR" sz="2800" i="0" u="none" strike="noStrike" cap="none" normalizeH="0" baseline="0" dirty="0" smtClean="0">
                <a:ln>
                  <a:noFill/>
                </a:ln>
                <a:solidFill>
                  <a:schemeClr val="tx1"/>
                </a:solidFill>
                <a:effectLst/>
                <a:latin typeface="Arial" panose="020B0604020202020204" pitchFamily="34" charset="0"/>
              </a:rPr>
              <a:t> the ARP table for the MAC </a:t>
            </a:r>
            <a:r>
              <a:rPr kumimoji="0" lang="fr-FR" sz="2800" i="0" u="none" strike="noStrike" cap="none" normalizeH="0" baseline="0" dirty="0" err="1" smtClean="0">
                <a:ln>
                  <a:noFill/>
                </a:ln>
                <a:solidFill>
                  <a:schemeClr val="tx1"/>
                </a:solidFill>
                <a:effectLst/>
                <a:latin typeface="Arial" panose="020B0604020202020204" pitchFamily="34" charset="0"/>
              </a:rPr>
              <a:t>address</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linked</a:t>
            </a:r>
            <a:r>
              <a:rPr kumimoji="0" lang="fr-FR" sz="2800" i="0" u="none" strike="noStrike" cap="none" normalizeH="0" baseline="0" dirty="0" smtClean="0">
                <a:ln>
                  <a:noFill/>
                </a:ln>
                <a:solidFill>
                  <a:schemeClr val="tx1"/>
                </a:solidFill>
                <a:effectLst/>
                <a:latin typeface="Arial" panose="020B0604020202020204" pitchFamily="34" charset="0"/>
              </a:rPr>
              <a:t> to the destination IPv4 </a:t>
            </a:r>
            <a:r>
              <a:rPr kumimoji="0" lang="fr-FR" sz="2800" i="0" u="none" strike="noStrike" cap="none" normalizeH="0" baseline="0" dirty="0" err="1" smtClean="0">
                <a:ln>
                  <a:noFill/>
                </a:ln>
                <a:solidFill>
                  <a:schemeClr val="tx1"/>
                </a:solidFill>
                <a:effectLst/>
                <a:latin typeface="Arial" panose="020B0604020202020204" pitchFamily="34" charset="0"/>
              </a:rPr>
              <a:t>address</a:t>
            </a:r>
            <a:r>
              <a:rPr kumimoji="0" lang="fr-FR" sz="2800" i="0" u="none" strike="noStrike" cap="none" normalizeH="0" baseline="0" dirty="0" smtClean="0">
                <a:ln>
                  <a:noFill/>
                </a:ln>
                <a:solidFill>
                  <a:schemeClr val="tx1"/>
                </a:solidFill>
                <a:effectLst/>
                <a:latin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i="0" u="none" strike="noStrike" cap="none" normalizeH="0" baseline="0" dirty="0" smtClean="0">
                <a:ln>
                  <a:noFill/>
                </a:ln>
                <a:solidFill>
                  <a:schemeClr val="tx1"/>
                </a:solidFill>
                <a:effectLst/>
                <a:latin typeface="Arial" panose="020B0604020202020204" pitchFamily="34" charset="0"/>
              </a:rPr>
              <a:t> If the </a:t>
            </a:r>
            <a:r>
              <a:rPr kumimoji="0" lang="fr-FR" sz="2800" i="0" u="none" strike="noStrike" cap="none" normalizeH="0" baseline="0" dirty="0" err="1" smtClean="0">
                <a:ln>
                  <a:noFill/>
                </a:ln>
                <a:solidFill>
                  <a:schemeClr val="tx1"/>
                </a:solidFill>
                <a:effectLst/>
                <a:latin typeface="Arial" panose="020B0604020202020204" pitchFamily="34" charset="0"/>
              </a:rPr>
              <a:t>mapping</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is</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available</a:t>
            </a:r>
            <a:r>
              <a:rPr kumimoji="0" lang="fr-FR" sz="2800" i="0" u="none" strike="noStrike" cap="none" normalizeH="0" baseline="0" dirty="0" smtClean="0">
                <a:ln>
                  <a:noFill/>
                </a:ln>
                <a:solidFill>
                  <a:schemeClr val="tx1"/>
                </a:solidFill>
                <a:effectLst/>
                <a:latin typeface="Arial" panose="020B0604020202020204" pitchFamily="34" charset="0"/>
              </a:rPr>
              <a:t> in the cache, the MAC </a:t>
            </a:r>
            <a:r>
              <a:rPr kumimoji="0" lang="fr-FR" sz="2800" i="0" u="none" strike="noStrike" cap="none" normalizeH="0" baseline="0" dirty="0" err="1" smtClean="0">
                <a:ln>
                  <a:noFill/>
                </a:ln>
                <a:solidFill>
                  <a:schemeClr val="tx1"/>
                </a:solidFill>
                <a:effectLst/>
                <a:latin typeface="Arial" panose="020B0604020202020204" pitchFamily="34" charset="0"/>
              </a:rPr>
              <a:t>address</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is</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inserted</a:t>
            </a:r>
            <a:r>
              <a:rPr kumimoji="0" lang="fr-FR" sz="2800" i="0" u="none" strike="noStrike" cap="none" normalizeH="0" baseline="0" dirty="0" smtClean="0">
                <a:ln>
                  <a:noFill/>
                </a:ln>
                <a:solidFill>
                  <a:schemeClr val="tx1"/>
                </a:solidFill>
                <a:effectLst/>
                <a:latin typeface="Arial" panose="020B0604020202020204" pitchFamily="34" charset="0"/>
              </a:rPr>
              <a:t> as the destination </a:t>
            </a:r>
            <a:r>
              <a:rPr kumimoji="0" lang="fr-FR" sz="2800" i="0" u="none" strike="noStrike" cap="none" normalizeH="0" baseline="0" dirty="0" err="1" smtClean="0">
                <a:ln>
                  <a:noFill/>
                </a:ln>
                <a:solidFill>
                  <a:schemeClr val="tx1"/>
                </a:solidFill>
                <a:effectLst/>
                <a:latin typeface="Arial" panose="020B0604020202020204" pitchFamily="34" charset="0"/>
              </a:rPr>
              <a:t>address</a:t>
            </a:r>
            <a:r>
              <a:rPr kumimoji="0" lang="fr-FR" sz="2800" i="0" u="none" strike="noStrike" cap="none" normalizeH="0" baseline="0" dirty="0" smtClean="0">
                <a:ln>
                  <a:noFill/>
                </a:ln>
                <a:solidFill>
                  <a:schemeClr val="tx1"/>
                </a:solidFill>
                <a:effectLst/>
                <a:latin typeface="Arial" panose="020B0604020202020204" pitchFamily="34" charset="0"/>
              </a:rPr>
              <a:t> in the </a:t>
            </a:r>
            <a:r>
              <a:rPr kumimoji="0" lang="fr-FR" sz="2800" i="0" u="none" strike="noStrike" cap="none" normalizeH="0" baseline="0" dirty="0" err="1" smtClean="0">
                <a:ln>
                  <a:noFill/>
                </a:ln>
                <a:solidFill>
                  <a:schemeClr val="tx1"/>
                </a:solidFill>
                <a:effectLst/>
                <a:latin typeface="Arial" panose="020B0604020202020204" pitchFamily="34" charset="0"/>
              </a:rPr>
              <a:t>encapsulating</a:t>
            </a:r>
            <a:r>
              <a:rPr kumimoji="0" lang="fr-FR" sz="2800" i="0" u="none" strike="noStrike" cap="none" normalizeH="0" baseline="0" dirty="0" smtClean="0">
                <a:ln>
                  <a:noFill/>
                </a:ln>
                <a:solidFill>
                  <a:schemeClr val="tx1"/>
                </a:solidFill>
                <a:effectLst/>
                <a:latin typeface="Arial" panose="020B0604020202020204" pitchFamily="34" charset="0"/>
              </a:rPr>
              <a:t> frame.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i="0" u="none" strike="noStrike" cap="none" normalizeH="0" baseline="0" dirty="0" smtClean="0">
                <a:ln>
                  <a:noFill/>
                </a:ln>
                <a:solidFill>
                  <a:schemeClr val="tx1"/>
                </a:solidFill>
                <a:effectLst/>
                <a:latin typeface="Arial" panose="020B0604020202020204" pitchFamily="34" charset="0"/>
              </a:rPr>
              <a:t> The frame </a:t>
            </a:r>
            <a:r>
              <a:rPr kumimoji="0" lang="fr-FR" sz="2800" i="0" u="none" strike="noStrike" cap="none" normalizeH="0" baseline="0" dirty="0" err="1" smtClean="0">
                <a:ln>
                  <a:noFill/>
                </a:ln>
                <a:solidFill>
                  <a:schemeClr val="tx1"/>
                </a:solidFill>
                <a:effectLst/>
                <a:latin typeface="Arial" panose="020B0604020202020204" pitchFamily="34" charset="0"/>
              </a:rPr>
              <a:t>is</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subsequently</a:t>
            </a:r>
            <a:r>
              <a:rPr kumimoji="0" lang="fr-FR" sz="2800" i="0" u="none" strike="noStrike" cap="none" normalizeH="0" baseline="0" dirty="0" smtClean="0">
                <a:ln>
                  <a:noFill/>
                </a:ln>
                <a:solidFill>
                  <a:schemeClr val="tx1"/>
                </a:solidFill>
                <a:effectLst/>
                <a:latin typeface="Arial" panose="020B0604020202020204" pitchFamily="34" charset="0"/>
              </a:rPr>
              <a:t> </a:t>
            </a:r>
            <a:r>
              <a:rPr kumimoji="0" lang="fr-FR" sz="2800" i="0" u="none" strike="noStrike" cap="none" normalizeH="0" baseline="0" dirty="0" err="1" smtClean="0">
                <a:ln>
                  <a:noFill/>
                </a:ln>
                <a:solidFill>
                  <a:schemeClr val="tx1"/>
                </a:solidFill>
                <a:effectLst/>
                <a:latin typeface="Arial" panose="020B0604020202020204" pitchFamily="34" charset="0"/>
              </a:rPr>
              <a:t>encoded</a:t>
            </a:r>
            <a:r>
              <a:rPr kumimoji="0" lang="fr-FR" sz="2800" i="0" u="none" strike="noStrike" cap="none" normalizeH="0" baseline="0" dirty="0" smtClean="0">
                <a:ln>
                  <a:noFill/>
                </a:ln>
                <a:solidFill>
                  <a:schemeClr val="tx1"/>
                </a:solidFill>
                <a:effectLst/>
                <a:latin typeface="Arial" panose="020B0604020202020204" pitchFamily="34" charset="0"/>
              </a:rPr>
              <a:t> and sent over the network medium.</a:t>
            </a:r>
          </a:p>
        </p:txBody>
      </p:sp>
    </p:spTree>
    <p:extLst>
      <p:ext uri="{BB962C8B-B14F-4D97-AF65-F5344CB8AC3E}">
        <p14:creationId xmlns:p14="http://schemas.microsoft.com/office/powerpoint/2010/main" val="21031285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30579" y="589280"/>
            <a:ext cx="7543802" cy="94488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dirty="0"/>
          </a:p>
        </p:txBody>
      </p:sp>
      <p:sp>
        <p:nvSpPr>
          <p:cNvPr id="3" name="Espace réservé du contenu 2"/>
          <p:cNvSpPr>
            <a:spLocks noGrp="1"/>
          </p:cNvSpPr>
          <p:nvPr>
            <p:ph idx="1"/>
          </p:nvPr>
        </p:nvSpPr>
        <p:spPr>
          <a:xfrm>
            <a:off x="830579" y="1673352"/>
            <a:ext cx="7543801" cy="4828032"/>
          </a:xfrm>
        </p:spPr>
        <p:txBody>
          <a:bodyPr>
            <a:normAutofit lnSpcReduction="10000"/>
          </a:bodyPr>
          <a:lstStyle/>
          <a:p>
            <a:pPr marL="0" indent="0" algn="just">
              <a:lnSpc>
                <a:spcPct val="110000"/>
              </a:lnSpc>
              <a:buClr>
                <a:srgbClr val="7030A0"/>
              </a:buClr>
              <a:buNone/>
            </a:pPr>
            <a:r>
              <a:rPr lang="en-US" sz="3200" b="1" dirty="0">
                <a:solidFill>
                  <a:schemeClr val="tx1"/>
                </a:solidFill>
                <a:latin typeface="Arial" panose="020B0604020202020204" pitchFamily="34" charset="0"/>
                <a:cs typeface="Arial" panose="020B0604020202020204" pitchFamily="34" charset="0"/>
              </a:rPr>
              <a:t>ARP Table Maintenance</a:t>
            </a:r>
            <a:r>
              <a:rPr lang="en-US" sz="3200" b="1" dirty="0" smtClean="0">
                <a:solidFill>
                  <a:schemeClr val="tx1"/>
                </a:solidFill>
                <a:latin typeface="Arial" panose="020B0604020202020204" pitchFamily="34" charset="0"/>
                <a:cs typeface="Arial" panose="020B0604020202020204" pitchFamily="34" charset="0"/>
              </a:rPr>
              <a:t>:</a:t>
            </a:r>
          </a:p>
          <a:p>
            <a:pPr marL="0" indent="0" algn="just">
              <a:lnSpc>
                <a:spcPct val="110000"/>
              </a:lnSpc>
              <a:buClr>
                <a:srgbClr val="7030A0"/>
              </a:buClr>
              <a:buNone/>
            </a:pPr>
            <a:r>
              <a:rPr lang="en-US" sz="2400" dirty="0" smtClean="0">
                <a:solidFill>
                  <a:schemeClr val="tx1"/>
                </a:solidFill>
                <a:latin typeface="Arial" panose="020B0604020202020204" pitchFamily="34" charset="0"/>
                <a:cs typeface="Arial" panose="020B0604020202020204" pitchFamily="34" charset="0"/>
              </a:rPr>
              <a:t>The </a:t>
            </a:r>
            <a:r>
              <a:rPr lang="en-US" sz="2400" dirty="0">
                <a:solidFill>
                  <a:schemeClr val="tx1"/>
                </a:solidFill>
                <a:latin typeface="Arial" panose="020B0604020202020204" pitchFamily="34" charset="0"/>
                <a:cs typeface="Arial" panose="020B0604020202020204" pitchFamily="34" charset="0"/>
              </a:rPr>
              <a:t>ARP table is maintained dynamically. A network device can acquire MAC address information through two primary approaches. </a:t>
            </a:r>
            <a:endParaRPr lang="en-US" sz="2400" dirty="0" smtClean="0">
              <a:solidFill>
                <a:schemeClr val="tx1"/>
              </a:solidFill>
              <a:latin typeface="Arial" panose="020B0604020202020204" pitchFamily="34" charset="0"/>
              <a:cs typeface="Arial" panose="020B0604020202020204" pitchFamily="34" charset="0"/>
            </a:endParaRPr>
          </a:p>
          <a:p>
            <a:pPr marL="0" indent="0" algn="just">
              <a:lnSpc>
                <a:spcPct val="110000"/>
              </a:lnSpc>
              <a:buClr>
                <a:srgbClr val="7030A0"/>
              </a:buClr>
              <a:buNone/>
            </a:pPr>
            <a:r>
              <a:rPr lang="en-US" sz="2400" dirty="0" smtClean="0">
                <a:solidFill>
                  <a:schemeClr val="tx1"/>
                </a:solidFill>
                <a:latin typeface="Arial" panose="020B0604020202020204" pitchFamily="34" charset="0"/>
                <a:cs typeface="Arial" panose="020B0604020202020204" pitchFamily="34" charset="0"/>
              </a:rPr>
              <a:t>The first approach </a:t>
            </a:r>
            <a:r>
              <a:rPr lang="en-US" sz="2400" dirty="0">
                <a:solidFill>
                  <a:schemeClr val="tx1"/>
                </a:solidFill>
                <a:latin typeface="Arial" panose="020B0604020202020204" pitchFamily="34" charset="0"/>
                <a:cs typeface="Arial" panose="020B0604020202020204" pitchFamily="34" charset="0"/>
              </a:rPr>
              <a:t>consists of passively observing traffic on the local network segment. Upon receiving frames from the network medium, the node extracts the source IP and MAC addresses and stores them as mappings within the ARP table. As network communication continues, the device gradually builds a collection of address pairs in its ARP cache.</a:t>
            </a:r>
          </a:p>
        </p:txBody>
      </p:sp>
    </p:spTree>
    <p:extLst>
      <p:ext uri="{BB962C8B-B14F-4D97-AF65-F5344CB8AC3E}">
        <p14:creationId xmlns:p14="http://schemas.microsoft.com/office/powerpoint/2010/main" val="40379104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49808" y="420624"/>
            <a:ext cx="7754112" cy="987552"/>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dirty="0"/>
          </a:p>
        </p:txBody>
      </p:sp>
      <p:sp>
        <p:nvSpPr>
          <p:cNvPr id="3" name="Espace réservé du contenu 2"/>
          <p:cNvSpPr>
            <a:spLocks noGrp="1"/>
          </p:cNvSpPr>
          <p:nvPr>
            <p:ph idx="1"/>
          </p:nvPr>
        </p:nvSpPr>
        <p:spPr>
          <a:xfrm>
            <a:off x="749808" y="1845734"/>
            <a:ext cx="7754112" cy="4555066"/>
          </a:xfrm>
        </p:spPr>
        <p:txBody>
          <a:bodyPr>
            <a:normAutofit fontScale="92500" lnSpcReduction="10000"/>
          </a:bodyPr>
          <a:lstStyle/>
          <a:p>
            <a:pPr marL="0" indent="0" algn="just">
              <a:lnSpc>
                <a:spcPct val="110000"/>
              </a:lnSpc>
              <a:buClr>
                <a:srgbClr val="7030A0"/>
              </a:buClr>
              <a:buNone/>
            </a:pPr>
            <a:r>
              <a:rPr lang="en-US" sz="2400" dirty="0" smtClean="0">
                <a:solidFill>
                  <a:schemeClr val="tx1"/>
                </a:solidFill>
                <a:latin typeface="Arial" panose="020B0604020202020204" pitchFamily="34" charset="0"/>
                <a:cs typeface="Arial" panose="020B0604020202020204" pitchFamily="34" charset="0"/>
              </a:rPr>
              <a:t>The second approach </a:t>
            </a:r>
            <a:r>
              <a:rPr lang="en-US" sz="2400" dirty="0">
                <a:solidFill>
                  <a:schemeClr val="tx1"/>
                </a:solidFill>
                <a:latin typeface="Arial" panose="020B0604020202020204" pitchFamily="34" charset="0"/>
                <a:cs typeface="Arial" panose="020B0604020202020204" pitchFamily="34" charset="0"/>
              </a:rPr>
              <a:t>that allows a device to obtain an address association is through the transmission of an ARP request using broadcast </a:t>
            </a:r>
            <a:r>
              <a:rPr lang="en-US" sz="2400" dirty="0" smtClean="0">
                <a:solidFill>
                  <a:schemeClr val="tx1"/>
                </a:solidFill>
                <a:latin typeface="Arial" panose="020B0604020202020204" pitchFamily="34" charset="0"/>
                <a:cs typeface="Arial" panose="020B0604020202020204" pitchFamily="34" charset="0"/>
              </a:rPr>
              <a:t>communication.</a:t>
            </a:r>
          </a:p>
          <a:p>
            <a:pPr marL="0" indent="0" algn="just">
              <a:lnSpc>
                <a:spcPct val="110000"/>
              </a:lnSpc>
              <a:spcBef>
                <a:spcPts val="600"/>
              </a:spcBef>
              <a:buClr>
                <a:srgbClr val="7030A0"/>
              </a:buClr>
              <a:buNone/>
            </a:pPr>
            <a:r>
              <a:rPr lang="en-US" sz="2400" dirty="0" smtClean="0">
                <a:solidFill>
                  <a:schemeClr val="tx1"/>
                </a:solidFill>
                <a:latin typeface="Arial" panose="020B0604020202020204" pitchFamily="34" charset="0"/>
                <a:cs typeface="Arial" panose="020B0604020202020204" pitchFamily="34" charset="0"/>
              </a:rPr>
              <a:t>In </a:t>
            </a:r>
            <a:r>
              <a:rPr lang="en-US" sz="2400" dirty="0">
                <a:solidFill>
                  <a:schemeClr val="tx1"/>
                </a:solidFill>
                <a:latin typeface="Arial" panose="020B0604020202020204" pitchFamily="34" charset="0"/>
                <a:cs typeface="Arial" panose="020B0604020202020204" pitchFamily="34" charset="0"/>
              </a:rPr>
              <a:t>this process, the ARP protocol distributes a Layer 2 broadcast frame to all devices within the Ethernet local area network. </a:t>
            </a:r>
            <a:r>
              <a:rPr lang="en-US" sz="2400" dirty="0" smtClean="0">
                <a:solidFill>
                  <a:schemeClr val="tx1"/>
                </a:solidFill>
                <a:latin typeface="Arial" panose="020B0604020202020204" pitchFamily="34" charset="0"/>
                <a:cs typeface="Arial" panose="020B0604020202020204" pitchFamily="34" charset="0"/>
              </a:rPr>
              <a:t>This </a:t>
            </a:r>
            <a:r>
              <a:rPr lang="en-US" sz="2400" dirty="0">
                <a:solidFill>
                  <a:schemeClr val="tx1"/>
                </a:solidFill>
                <a:latin typeface="Arial" panose="020B0604020202020204" pitchFamily="34" charset="0"/>
                <a:cs typeface="Arial" panose="020B0604020202020204" pitchFamily="34" charset="0"/>
              </a:rPr>
              <a:t>frame includes an ARP request packet specifying the IP address of the destination host. When a receiving node detects that the requested IP address corresponds to its own, it sends an ARP reply back to the originating device using a unicast frame addressed to a single MAC address. This interaction results in the addition of a new entry to the ARP table.</a:t>
            </a:r>
            <a:endParaRPr lang="en-US" sz="2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6401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60" y="667512"/>
            <a:ext cx="7543800" cy="795529"/>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Course Objective</a:t>
            </a:r>
          </a:p>
        </p:txBody>
      </p:sp>
      <p:sp>
        <p:nvSpPr>
          <p:cNvPr id="3" name="Espace réservé du contenu 2"/>
          <p:cNvSpPr>
            <a:spLocks noGrp="1"/>
          </p:cNvSpPr>
          <p:nvPr>
            <p:ph idx="1"/>
          </p:nvPr>
        </p:nvSpPr>
        <p:spPr>
          <a:xfrm>
            <a:off x="749807" y="1997964"/>
            <a:ext cx="7543801" cy="4023360"/>
          </a:xfrm>
        </p:spPr>
        <p:txBody>
          <a:bodyPr>
            <a:noAutofit/>
          </a:bodyPr>
          <a:lstStyle/>
          <a:p>
            <a:pPr algn="just">
              <a:lnSpc>
                <a:spcPct val="100000"/>
              </a:lnSpc>
            </a:pPr>
            <a:r>
              <a:rPr lang="en-US" dirty="0">
                <a:solidFill>
                  <a:schemeClr val="tx1"/>
                </a:solidFill>
                <a:latin typeface="Arial" panose="020B0604020202020204" pitchFamily="34" charset="0"/>
                <a:cs typeface="Arial" panose="020B0604020202020204" pitchFamily="34" charset="0"/>
              </a:rPr>
              <a:t>By the end of the course, students will be able to</a:t>
            </a:r>
          </a:p>
          <a:p>
            <a:pPr lvl="1" algn="just">
              <a:lnSpc>
                <a:spcPct val="100000"/>
              </a:lnSpc>
              <a:buClr>
                <a:srgbClr val="8D42C6"/>
              </a:buClr>
              <a:buFont typeface="Wingdings" panose="05000000000000000000" pitchFamily="2" charset="2"/>
              <a:buChar char="Ø"/>
            </a:pPr>
            <a:r>
              <a:rPr lang="en-US" sz="2000" dirty="0" smtClean="0">
                <a:solidFill>
                  <a:schemeClr val="tx1"/>
                </a:solidFill>
                <a:latin typeface="Arial" panose="020B0604020202020204" pitchFamily="34" charset="0"/>
                <a:cs typeface="Arial" panose="020B0604020202020204" pitchFamily="34" charset="0"/>
              </a:rPr>
              <a:t>Understand </a:t>
            </a:r>
            <a:r>
              <a:rPr lang="en-US" sz="2000" dirty="0">
                <a:solidFill>
                  <a:schemeClr val="tx1"/>
                </a:solidFill>
                <a:latin typeface="Arial" panose="020B0604020202020204" pitchFamily="34" charset="0"/>
                <a:cs typeface="Arial" panose="020B0604020202020204" pitchFamily="34" charset="0"/>
              </a:rPr>
              <a:t>the role of Ethernet switches in local area networks</a:t>
            </a:r>
          </a:p>
          <a:p>
            <a:pPr lvl="1" algn="just">
              <a:lnSpc>
                <a:spcPct val="100000"/>
              </a:lnSpc>
              <a:buClr>
                <a:srgbClr val="8D42C6"/>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Explain how frames are forwarded within a switched network</a:t>
            </a:r>
          </a:p>
          <a:p>
            <a:pPr lvl="1" algn="just">
              <a:lnSpc>
                <a:spcPct val="100000"/>
              </a:lnSpc>
              <a:buClr>
                <a:srgbClr val="8D42C6"/>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Describe the process of MAC address learning</a:t>
            </a:r>
          </a:p>
          <a:p>
            <a:pPr lvl="1" algn="just">
              <a:lnSpc>
                <a:spcPct val="100000"/>
              </a:lnSpc>
              <a:buClr>
                <a:srgbClr val="8D42C6"/>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Understand how forwarding tables are built and used</a:t>
            </a:r>
          </a:p>
          <a:p>
            <a:pPr lvl="1" algn="just">
              <a:lnSpc>
                <a:spcPct val="100000"/>
              </a:lnSpc>
              <a:buClr>
                <a:srgbClr val="8D42C6"/>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Explain the purpose and operation of the ARP protocol</a:t>
            </a:r>
          </a:p>
          <a:p>
            <a:pPr lvl="1" algn="just">
              <a:lnSpc>
                <a:spcPct val="100000"/>
              </a:lnSpc>
              <a:buClr>
                <a:srgbClr val="8D42C6"/>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Understand how IP addresses are mapped to MAC addresses</a:t>
            </a:r>
          </a:p>
          <a:p>
            <a:pPr lvl="1" algn="just">
              <a:lnSpc>
                <a:spcPct val="100000"/>
              </a:lnSpc>
              <a:buClr>
                <a:srgbClr val="8D42C6"/>
              </a:buClr>
              <a:buFont typeface="Wingdings" panose="05000000000000000000" pitchFamily="2" charset="2"/>
              <a:buChar char="Ø"/>
            </a:pPr>
            <a:r>
              <a:rPr lang="en-US" sz="2000" dirty="0">
                <a:solidFill>
                  <a:schemeClr val="tx1"/>
                </a:solidFill>
                <a:latin typeface="Arial" panose="020B0604020202020204" pitchFamily="34" charset="0"/>
                <a:cs typeface="Arial" panose="020B0604020202020204" pitchFamily="34" charset="0"/>
              </a:rPr>
              <a:t>Describe how data is delivered correctly between network devices</a:t>
            </a:r>
          </a:p>
        </p:txBody>
      </p:sp>
      <p:sp>
        <p:nvSpPr>
          <p:cNvPr id="4" name="Rectangle 1"/>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65811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463636"/>
            <a:ext cx="7577328" cy="83786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dirty="0"/>
          </a:p>
        </p:txBody>
      </p:sp>
      <p:sp>
        <p:nvSpPr>
          <p:cNvPr id="3" name="Espace réservé du contenu 2"/>
          <p:cNvSpPr>
            <a:spLocks noGrp="1"/>
          </p:cNvSpPr>
          <p:nvPr>
            <p:ph idx="1"/>
          </p:nvPr>
        </p:nvSpPr>
        <p:spPr>
          <a:xfrm>
            <a:off x="813816" y="1850136"/>
            <a:ext cx="7577328" cy="4023360"/>
          </a:xfrm>
        </p:spPr>
        <p:txBody>
          <a:bodyPr>
            <a:normAutofit lnSpcReduction="10000"/>
          </a:bodyPr>
          <a:lstStyle/>
          <a:p>
            <a:pPr marL="0" indent="0" algn="just">
              <a:lnSpc>
                <a:spcPct val="100000"/>
              </a:lnSpc>
              <a:buNone/>
            </a:pPr>
            <a:r>
              <a:rPr lang="en-US" sz="3200" dirty="0">
                <a:solidFill>
                  <a:schemeClr val="tx1"/>
                </a:solidFill>
                <a:latin typeface="Arial" panose="020B0604020202020204" pitchFamily="34" charset="0"/>
                <a:cs typeface="Arial" panose="020B0604020202020204" pitchFamily="34" charset="0"/>
              </a:rPr>
              <a:t>Dynamic ARP table entries are associated with time-based aging mechanisms, similar to those applied to MAC address table entries on network switches. </a:t>
            </a:r>
            <a:endParaRPr lang="en-US" sz="3200" dirty="0" smtClean="0">
              <a:solidFill>
                <a:schemeClr val="tx1"/>
              </a:solidFill>
              <a:latin typeface="Arial" panose="020B0604020202020204" pitchFamily="34" charset="0"/>
              <a:cs typeface="Arial" panose="020B0604020202020204" pitchFamily="34" charset="0"/>
            </a:endParaRPr>
          </a:p>
          <a:p>
            <a:pPr marL="0" indent="0" algn="just">
              <a:lnSpc>
                <a:spcPct val="100000"/>
              </a:lnSpc>
              <a:buNone/>
            </a:pPr>
            <a:r>
              <a:rPr lang="en-US" sz="3200" dirty="0" smtClean="0">
                <a:solidFill>
                  <a:schemeClr val="tx1"/>
                </a:solidFill>
                <a:latin typeface="Arial" panose="020B0604020202020204" pitchFamily="34" charset="0"/>
                <a:cs typeface="Arial" panose="020B0604020202020204" pitchFamily="34" charset="0"/>
              </a:rPr>
              <a:t>When </a:t>
            </a:r>
            <a:r>
              <a:rPr lang="en-US" sz="3200" dirty="0">
                <a:solidFill>
                  <a:schemeClr val="tx1"/>
                </a:solidFill>
                <a:latin typeface="Arial" panose="020B0604020202020204" pitchFamily="34" charset="0"/>
                <a:cs typeface="Arial" panose="020B0604020202020204" pitchFamily="34" charset="0"/>
              </a:rPr>
              <a:t>a device fails to receive any frames from a particular host before the aging timer expires, the related ARP entry is automatically </a:t>
            </a:r>
            <a:r>
              <a:rPr lang="fr-FR" sz="3200" dirty="0" err="1">
                <a:solidFill>
                  <a:schemeClr val="tx1"/>
                </a:solidFill>
                <a:latin typeface="Arial" panose="020B0604020202020204" pitchFamily="34" charset="0"/>
                <a:cs typeface="Arial" panose="020B0604020202020204" pitchFamily="34" charset="0"/>
              </a:rPr>
              <a:t>removed</a:t>
            </a:r>
            <a:r>
              <a:rPr lang="en-US" sz="3200" dirty="0" smtClean="0">
                <a:solidFill>
                  <a:schemeClr val="tx1"/>
                </a:solidFill>
                <a:latin typeface="Arial" panose="020B0604020202020204" pitchFamily="34" charset="0"/>
                <a:cs typeface="Arial" panose="020B0604020202020204" pitchFamily="34" charset="0"/>
              </a:rPr>
              <a:t> </a:t>
            </a:r>
            <a:r>
              <a:rPr lang="en-US" sz="3200" dirty="0">
                <a:solidFill>
                  <a:schemeClr val="tx1"/>
                </a:solidFill>
                <a:latin typeface="Arial" panose="020B0604020202020204" pitchFamily="34" charset="0"/>
                <a:cs typeface="Arial" panose="020B0604020202020204" pitchFamily="34" charset="0"/>
              </a:rPr>
              <a:t>from the table.</a:t>
            </a:r>
            <a:endParaRPr lang="fr-FR"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165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7972" y="312784"/>
            <a:ext cx="8129016" cy="904240"/>
          </a:xfrm>
        </p:spPr>
        <p:txBody>
          <a:bodyPr/>
          <a:lstStyle/>
          <a:p>
            <a:pPr algn="ctr"/>
            <a:r>
              <a:rPr lang="fr-FR" b="1" dirty="0">
                <a:solidFill>
                  <a:schemeClr val="tx1"/>
                </a:solidFill>
                <a:latin typeface="Arial" panose="020B0604020202020204" pitchFamily="34" charset="0"/>
                <a:cs typeface="Arial" panose="020B0604020202020204" pitchFamily="34" charset="0"/>
              </a:rPr>
              <a:t>ARP </a:t>
            </a:r>
            <a:r>
              <a:rPr lang="fr-FR" b="1" dirty="0" err="1">
                <a:solidFill>
                  <a:schemeClr val="tx1"/>
                </a:solidFill>
                <a:latin typeface="Arial" panose="020B0604020202020204" pitchFamily="34" charset="0"/>
                <a:cs typeface="Arial" panose="020B0604020202020204" pitchFamily="34" charset="0"/>
              </a:rPr>
              <a:t>Process</a:t>
            </a:r>
            <a:endParaRPr lang="fr-FR" dirty="0"/>
          </a:p>
        </p:txBody>
      </p:sp>
      <p:sp>
        <p:nvSpPr>
          <p:cNvPr id="3" name="Espace réservé du contenu 2"/>
          <p:cNvSpPr>
            <a:spLocks noGrp="1"/>
          </p:cNvSpPr>
          <p:nvPr>
            <p:ph idx="1"/>
          </p:nvPr>
        </p:nvSpPr>
        <p:spPr>
          <a:xfrm>
            <a:off x="537972" y="1217024"/>
            <a:ext cx="8129016" cy="5494672"/>
          </a:xfrm>
        </p:spPr>
        <p:txBody>
          <a:bodyPr>
            <a:noAutofit/>
          </a:bodyPr>
          <a:lstStyle/>
          <a:p>
            <a:pPr algn="just">
              <a:lnSpc>
                <a:spcPct val="120000"/>
              </a:lnSpc>
            </a:pPr>
            <a:r>
              <a:rPr lang="en-US" sz="2400" b="1" dirty="0">
                <a:solidFill>
                  <a:schemeClr val="tx1"/>
                </a:solidFill>
                <a:latin typeface="Arial" panose="020B0604020202020204" pitchFamily="34" charset="0"/>
                <a:cs typeface="Arial" panose="020B0604020202020204" pitchFamily="34" charset="0"/>
              </a:rPr>
              <a:t>Frame Creation</a:t>
            </a:r>
          </a:p>
          <a:p>
            <a:pPr algn="just">
              <a:lnSpc>
                <a:spcPct val="120000"/>
              </a:lnSpc>
              <a:spcBef>
                <a:spcPts val="600"/>
              </a:spcBef>
            </a:pPr>
            <a:r>
              <a:rPr lang="en-US" sz="1600" dirty="0">
                <a:solidFill>
                  <a:schemeClr val="tx1"/>
                </a:solidFill>
                <a:latin typeface="Arial" panose="020B0604020202020204" pitchFamily="34" charset="0"/>
                <a:cs typeface="Arial" panose="020B0604020202020204" pitchFamily="34" charset="0"/>
              </a:rPr>
              <a:t>What occurs when a node must construct a frame but the ARP cache does not contain the association between the destination IP address and its corresponding MAC address? When the ARP protocol receives a request to resolve an IPv4 address to a MAC address, it first checks whether this association already exists in the ARP cache. If no matching entry is found, the encapsulation of the IPv4 packet cannot be completed, and the Layer 2 mechanisms notify the ARP protocol that address resolution is required.</a:t>
            </a:r>
          </a:p>
          <a:p>
            <a:pPr algn="just">
              <a:lnSpc>
                <a:spcPct val="120000"/>
              </a:lnSpc>
              <a:spcBef>
                <a:spcPts val="600"/>
              </a:spcBef>
            </a:pPr>
            <a:r>
              <a:rPr lang="en-US" sz="1600" dirty="0">
                <a:solidFill>
                  <a:schemeClr val="tx1"/>
                </a:solidFill>
                <a:latin typeface="Arial" panose="020B0604020202020204" pitchFamily="34" charset="0"/>
                <a:cs typeface="Arial" panose="020B0604020202020204" pitchFamily="34" charset="0"/>
              </a:rPr>
              <a:t>The ARP process then issues an ARP request packet in order to discover the MAC address of the destination device on the local network. If a device receiving the request determines that the target IP address matches its own, it responds by sending an ARP reply. As a result, a new entry is created in the ARP table, allowing packets destined for that IPv4 address to be encapsulated into frames.</a:t>
            </a:r>
          </a:p>
          <a:p>
            <a:pPr algn="just">
              <a:lnSpc>
                <a:spcPct val="120000"/>
              </a:lnSpc>
              <a:spcBef>
                <a:spcPts val="600"/>
              </a:spcBef>
            </a:pPr>
            <a:r>
              <a:rPr lang="en-US" sz="1600" dirty="0">
                <a:solidFill>
                  <a:schemeClr val="tx1"/>
                </a:solidFill>
                <a:latin typeface="Arial" panose="020B0604020202020204" pitchFamily="34" charset="0"/>
                <a:cs typeface="Arial" panose="020B0604020202020204" pitchFamily="34" charset="0"/>
              </a:rPr>
              <a:t>If no device responds to the ARP request, the packet is discarded because frame creation is not possible. The encapsulation failure is reported to the higher layers of the device. In the case of an intermediate device, such as a router, the upper layers may choose to notify the source host by generating an error message within an ICMPv4 packet.</a:t>
            </a:r>
          </a:p>
        </p:txBody>
      </p:sp>
    </p:spTree>
    <p:extLst>
      <p:ext uri="{BB962C8B-B14F-4D97-AF65-F5344CB8AC3E}">
        <p14:creationId xmlns:p14="http://schemas.microsoft.com/office/powerpoint/2010/main" val="35744057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466344" y="675290"/>
            <a:ext cx="8174736" cy="934720"/>
          </a:xfrm>
        </p:spPr>
        <p:txBody>
          <a:bodyPr>
            <a:noAutofit/>
          </a:bodyPr>
          <a:lstStyle/>
          <a:p>
            <a:pPr algn="ctr"/>
            <a:r>
              <a:rPr lang="fr-FR" sz="4000" b="1" dirty="0">
                <a:solidFill>
                  <a:schemeClr val="tx1"/>
                </a:solidFill>
                <a:latin typeface="Arial" panose="020B0604020202020204" pitchFamily="34" charset="0"/>
                <a:cs typeface="Arial" panose="020B0604020202020204" pitchFamily="34" charset="0"/>
              </a:rPr>
              <a:t>ARP </a:t>
            </a:r>
            <a:r>
              <a:rPr lang="fr-FR" sz="4000" b="1" dirty="0" err="1" smtClean="0">
                <a:solidFill>
                  <a:schemeClr val="tx1"/>
                </a:solidFill>
                <a:latin typeface="Arial" panose="020B0604020202020204" pitchFamily="34" charset="0"/>
                <a:cs typeface="Arial" panose="020B0604020202020204" pitchFamily="34" charset="0"/>
              </a:rPr>
              <a:t>Process</a:t>
            </a:r>
            <a:r>
              <a:rPr lang="fr-FR" sz="4000" b="1" dirty="0" smtClean="0">
                <a:solidFill>
                  <a:schemeClr val="tx1"/>
                </a:solidFill>
                <a:latin typeface="Arial" panose="020B0604020202020204" pitchFamily="34" charset="0"/>
                <a:cs typeface="Arial" panose="020B0604020202020204" pitchFamily="34" charset="0"/>
              </a:rPr>
              <a:t>: </a:t>
            </a:r>
            <a:r>
              <a:rPr lang="en-US" sz="4000" b="1" dirty="0" smtClean="0">
                <a:solidFill>
                  <a:schemeClr val="tx1"/>
                </a:solidFill>
                <a:latin typeface="Arial" panose="020B0604020202020204" pitchFamily="34" charset="0"/>
                <a:cs typeface="Arial" panose="020B0604020202020204" pitchFamily="34" charset="0"/>
              </a:rPr>
              <a:t>External </a:t>
            </a:r>
            <a:r>
              <a:rPr lang="en-US" sz="4000" b="1" dirty="0">
                <a:solidFill>
                  <a:schemeClr val="tx1"/>
                </a:solidFill>
                <a:latin typeface="Arial" panose="020B0604020202020204" pitchFamily="34" charset="0"/>
                <a:cs typeface="Arial" panose="020B0604020202020204" pitchFamily="34" charset="0"/>
              </a:rPr>
              <a:t>Destination to the Local Network</a:t>
            </a:r>
            <a:endParaRPr lang="fr-FR" sz="40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626364" y="1883664"/>
            <a:ext cx="7854696" cy="4572000"/>
          </a:xfrm>
        </p:spPr>
        <p:txBody>
          <a:bodyPr>
            <a:noAutofit/>
          </a:bodyPr>
          <a:lstStyle/>
          <a:p>
            <a:pPr algn="just">
              <a:lnSpc>
                <a:spcPct val="100000"/>
              </a:lnSpc>
              <a:buFontTx/>
              <a:buNone/>
            </a:pPr>
            <a:r>
              <a:rPr lang="en-US" sz="2400" dirty="0">
                <a:solidFill>
                  <a:schemeClr val="tx1"/>
                </a:solidFill>
                <a:latin typeface="Arial" panose="020B0604020202020204" pitchFamily="34" charset="0"/>
                <a:cs typeface="Arial" panose="020B0604020202020204" pitchFamily="34" charset="0"/>
              </a:rPr>
              <a:t>Every frame transmitted on a local network must </a:t>
            </a:r>
            <a:r>
              <a:rPr lang="en-US" sz="2400" dirty="0" smtClean="0">
                <a:solidFill>
                  <a:schemeClr val="tx1"/>
                </a:solidFill>
                <a:latin typeface="Arial" panose="020B0604020202020204" pitchFamily="34" charset="0"/>
                <a:cs typeface="Arial" panose="020B0604020202020204" pitchFamily="34" charset="0"/>
              </a:rPr>
              <a:t>be delivered </a:t>
            </a:r>
            <a:r>
              <a:rPr lang="en-US" sz="2400" dirty="0">
                <a:solidFill>
                  <a:schemeClr val="tx1"/>
                </a:solidFill>
                <a:latin typeface="Arial" panose="020B0604020202020204" pitchFamily="34" charset="0"/>
                <a:cs typeface="Arial" panose="020B0604020202020204" pitchFamily="34" charset="0"/>
              </a:rPr>
              <a:t>to a device connected to that network segment. If the intended IPv4 destination host is part of the same local network, the frame is addressed directly to the MAC address of that host</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buFontTx/>
              <a:buNone/>
            </a:pPr>
            <a:r>
              <a:rPr lang="en-US" sz="2400" dirty="0">
                <a:solidFill>
                  <a:schemeClr val="tx1"/>
                </a:solidFill>
                <a:latin typeface="Arial" panose="020B0604020202020204" pitchFamily="34" charset="0"/>
                <a:cs typeface="Arial" panose="020B0604020202020204" pitchFamily="34" charset="0"/>
              </a:rPr>
              <a:t>When the destination IPv4 host resides outside the local network, the source node forwards the frame to the router interface that acts as the default gateway or next hop toward the intended destination. In this situation, the source node uses the gateway’s MAC address as the destination address for frames carrying IPv4 packets destined for hosts on </a:t>
            </a:r>
            <a:r>
              <a:rPr lang="fr-FR" sz="2400" dirty="0">
                <a:solidFill>
                  <a:schemeClr val="tx1"/>
                </a:solidFill>
                <a:latin typeface="Arial" panose="020B0604020202020204" pitchFamily="34" charset="0"/>
                <a:cs typeface="Arial" panose="020B0604020202020204" pitchFamily="34" charset="0"/>
              </a:rPr>
              <a:t>on </a:t>
            </a:r>
            <a:r>
              <a:rPr lang="fr-FR" sz="2400" dirty="0" err="1">
                <a:solidFill>
                  <a:schemeClr val="tx1"/>
                </a:solidFill>
                <a:latin typeface="Arial" panose="020B0604020202020204" pitchFamily="34" charset="0"/>
                <a:cs typeface="Arial" panose="020B0604020202020204" pitchFamily="34" charset="0"/>
              </a:rPr>
              <a:t>external</a:t>
            </a:r>
            <a:r>
              <a:rPr lang="fr-FR" sz="2400" dirty="0">
                <a:solidFill>
                  <a:schemeClr val="tx1"/>
                </a:solidFill>
                <a:latin typeface="Arial" panose="020B0604020202020204" pitchFamily="34" charset="0"/>
                <a:cs typeface="Arial" panose="020B0604020202020204" pitchFamily="34" charset="0"/>
              </a:rPr>
              <a:t> networks.</a:t>
            </a:r>
          </a:p>
        </p:txBody>
      </p:sp>
    </p:spTree>
    <p:extLst>
      <p:ext uri="{BB962C8B-B14F-4D97-AF65-F5344CB8AC3E}">
        <p14:creationId xmlns:p14="http://schemas.microsoft.com/office/powerpoint/2010/main" val="1795415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493776"/>
            <a:ext cx="8119872" cy="1133856"/>
          </a:xfrm>
        </p:spPr>
        <p:txBody>
          <a:bodyPr>
            <a:normAutofit fontScale="90000"/>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r>
              <a:rPr lang="fr-FR" sz="4400" b="1" dirty="0">
                <a:solidFill>
                  <a:schemeClr val="tx1"/>
                </a:solidFill>
                <a:latin typeface="Arial" panose="020B0604020202020204" pitchFamily="34" charset="0"/>
                <a:cs typeface="Arial" panose="020B0604020202020204" pitchFamily="34" charset="0"/>
              </a:rPr>
              <a:t>: </a:t>
            </a:r>
            <a:r>
              <a:rPr lang="en-US" sz="4400" b="1" dirty="0">
                <a:solidFill>
                  <a:schemeClr val="tx1"/>
                </a:solidFill>
                <a:latin typeface="Arial" panose="020B0604020202020204" pitchFamily="34" charset="0"/>
                <a:cs typeface="Arial" panose="020B0604020202020204" pitchFamily="34" charset="0"/>
              </a:rPr>
              <a:t>External Destination to the Local Network</a:t>
            </a:r>
            <a:endParaRPr lang="fr-FR" sz="4400" dirty="0"/>
          </a:p>
        </p:txBody>
      </p:sp>
      <p:sp>
        <p:nvSpPr>
          <p:cNvPr id="3" name="Espace réservé du contenu 2"/>
          <p:cNvSpPr>
            <a:spLocks noGrp="1"/>
          </p:cNvSpPr>
          <p:nvPr>
            <p:ph idx="1"/>
          </p:nvPr>
        </p:nvSpPr>
        <p:spPr>
          <a:xfrm>
            <a:off x="690372" y="2020824"/>
            <a:ext cx="7799832" cy="5020056"/>
          </a:xfrm>
        </p:spPr>
        <p:txBody>
          <a:bodyPr>
            <a:normAutofit/>
          </a:bodyPr>
          <a:lstStyle/>
          <a:p>
            <a:pPr algn="just">
              <a:lnSpc>
                <a:spcPct val="100000"/>
              </a:lnSpc>
            </a:pPr>
            <a:r>
              <a:rPr lang="en-US" dirty="0">
                <a:solidFill>
                  <a:schemeClr val="tx1"/>
                </a:solidFill>
                <a:latin typeface="Arial" panose="020B0604020202020204" pitchFamily="34" charset="0"/>
                <a:cs typeface="Arial" panose="020B0604020202020204" pitchFamily="34" charset="0"/>
              </a:rPr>
              <a:t>The gateway address of the router interface is stored in the IPv4 configuration of the host. When a host generates a packet destined for another system, it compares the destination IP address with its own IP address to determine whether both addresses belong to the same Layer 3 network. If the destination host is located on a different network, the source host invokes the ARP process to obtain the MAC address of the router interface acting as the gateway.</a:t>
            </a:r>
          </a:p>
          <a:p>
            <a:pPr algn="just">
              <a:lnSpc>
                <a:spcPct val="100000"/>
              </a:lnSpc>
              <a:spcBef>
                <a:spcPts val="600"/>
              </a:spcBef>
            </a:pPr>
            <a:r>
              <a:rPr lang="en-US" dirty="0">
                <a:solidFill>
                  <a:schemeClr val="tx1"/>
                </a:solidFill>
                <a:latin typeface="Arial" panose="020B0604020202020204" pitchFamily="34" charset="0"/>
                <a:cs typeface="Arial" panose="020B0604020202020204" pitchFamily="34" charset="0"/>
              </a:rPr>
              <a:t>If the gateway entry is not present in the ARP table, the standard ARP </a:t>
            </a:r>
            <a:r>
              <a:rPr lang="en-US" dirty="0" smtClean="0">
                <a:solidFill>
                  <a:schemeClr val="tx1"/>
                </a:solidFill>
                <a:latin typeface="Arial" panose="020B0604020202020204" pitchFamily="34" charset="0"/>
                <a:cs typeface="Arial" panose="020B0604020202020204" pitchFamily="34" charset="0"/>
              </a:rPr>
              <a:t>procedure </a:t>
            </a:r>
            <a:r>
              <a:rPr lang="en-US" dirty="0">
                <a:solidFill>
                  <a:schemeClr val="tx1"/>
                </a:solidFill>
                <a:latin typeface="Arial" panose="020B0604020202020204" pitchFamily="34" charset="0"/>
                <a:cs typeface="Arial" panose="020B0604020202020204" pitchFamily="34" charset="0"/>
              </a:rPr>
              <a:t>broadcasts an ARP request to discover the MAC address associated with the IP address of the router interface.</a:t>
            </a:r>
          </a:p>
          <a:p>
            <a:pPr marL="0" indent="0" algn="just">
              <a:lnSpc>
                <a:spcPct val="100000"/>
              </a:lnSpc>
              <a:buClr>
                <a:srgbClr val="7030A0"/>
              </a:buClr>
              <a:buNone/>
            </a:pPr>
            <a:endParaRPr lang="fr-FR" sz="2400" b="1"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20073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2291" y="384048"/>
            <a:ext cx="7609333" cy="923544"/>
          </a:xfrm>
        </p:spPr>
        <p:txBody>
          <a:bodyPr>
            <a:normAutofit/>
          </a:bodyPr>
          <a:lstStyle/>
          <a:p>
            <a:pPr algn="ctr"/>
            <a:r>
              <a:rPr lang="fr-FR" sz="5400" b="1" dirty="0">
                <a:solidFill>
                  <a:schemeClr val="tx1"/>
                </a:solidFill>
                <a:latin typeface="Arial" panose="020B0604020202020204" pitchFamily="34" charset="0"/>
                <a:cs typeface="Arial" panose="020B0604020202020204" pitchFamily="34" charset="0"/>
              </a:rPr>
              <a:t>Proxy ARP:</a:t>
            </a:r>
            <a:endParaRPr lang="fr-FR" sz="6000" b="1" dirty="0">
              <a:solidFill>
                <a:schemeClr val="tx1"/>
              </a:solidFill>
              <a:latin typeface="Arial" panose="020B0604020202020204" pitchFamily="34" charset="0"/>
              <a:cs typeface="Arial" panose="020B0604020202020204" pitchFamily="34" charset="0"/>
            </a:endParaRPr>
          </a:p>
        </p:txBody>
      </p:sp>
      <p:sp>
        <p:nvSpPr>
          <p:cNvPr id="4" name="Espace réservé du contenu 3"/>
          <p:cNvSpPr>
            <a:spLocks noGrp="1"/>
          </p:cNvSpPr>
          <p:nvPr>
            <p:ph idx="1"/>
          </p:nvPr>
        </p:nvSpPr>
        <p:spPr>
          <a:xfrm>
            <a:off x="812291" y="1517904"/>
            <a:ext cx="7543801" cy="4727448"/>
          </a:xfrm>
        </p:spPr>
        <p:txBody>
          <a:bodyPr>
            <a:noAutofit/>
          </a:bodyPr>
          <a:lstStyle/>
          <a:p>
            <a:pPr algn="just">
              <a:lnSpc>
                <a:spcPct val="100000"/>
              </a:lnSpc>
            </a:pPr>
            <a:r>
              <a:rPr lang="fr-FR" sz="2400" b="1" dirty="0">
                <a:solidFill>
                  <a:srgbClr val="7030A0"/>
                </a:solidFill>
                <a:latin typeface="Arial" panose="020B0604020202020204" pitchFamily="34" charset="0"/>
                <a:cs typeface="Arial" panose="020B0604020202020204" pitchFamily="34" charset="0"/>
              </a:rPr>
              <a:t>Proxy ARP:</a:t>
            </a:r>
            <a:endParaRPr lang="en-US" sz="2400" b="1" dirty="0" smtClean="0">
              <a:solidFill>
                <a:srgbClr val="7030A0"/>
              </a:solidFill>
              <a:latin typeface="Arial" panose="020B0604020202020204" pitchFamily="34" charset="0"/>
              <a:cs typeface="Arial" panose="020B0604020202020204" pitchFamily="34" charset="0"/>
            </a:endParaRPr>
          </a:p>
          <a:p>
            <a:pPr algn="just">
              <a:lnSpc>
                <a:spcPct val="100000"/>
              </a:lnSpc>
            </a:pPr>
            <a:r>
              <a:rPr lang="en-US" dirty="0" smtClean="0">
                <a:solidFill>
                  <a:schemeClr val="tx1"/>
                </a:solidFill>
                <a:latin typeface="Arial" panose="020B0604020202020204" pitchFamily="34" charset="0"/>
                <a:cs typeface="Arial" panose="020B0604020202020204" pitchFamily="34" charset="0"/>
              </a:rPr>
              <a:t>In </a:t>
            </a:r>
            <a:r>
              <a:rPr lang="en-US" dirty="0">
                <a:solidFill>
                  <a:schemeClr val="tx1"/>
                </a:solidFill>
                <a:latin typeface="Arial" panose="020B0604020202020204" pitchFamily="34" charset="0"/>
                <a:cs typeface="Arial" panose="020B0604020202020204" pitchFamily="34" charset="0"/>
              </a:rPr>
              <a:t>certain circumstances, a host may attempt to resolve an IPv4 address that is not part of the local network’s address space. In such situations, the device sends an ARP request for an IPv4 address outside the local network, rather than requesting the MAC address of the gateway. To handle these requests, the router interface can operate using proxy ARP, responding on behalf of remote hosts.</a:t>
            </a:r>
          </a:p>
          <a:p>
            <a:pPr algn="just">
              <a:lnSpc>
                <a:spcPct val="100000"/>
              </a:lnSpc>
            </a:pPr>
            <a:r>
              <a:rPr lang="en-US" dirty="0">
                <a:solidFill>
                  <a:schemeClr val="tx1"/>
                </a:solidFill>
                <a:latin typeface="Arial" panose="020B0604020202020204" pitchFamily="34" charset="0"/>
                <a:cs typeface="Arial" panose="020B0604020202020204" pitchFamily="34" charset="0"/>
              </a:rPr>
              <a:t>As a consequence, the ARP cache of the requesting device associates external IP addresses with the MAC address of the gateway. Through the use of proxy ARP, the router interface effectively presents itself as the owner of the requested IPv4 address, thereby agreeing to forward the packets to their actual destination</a:t>
            </a:r>
          </a:p>
        </p:txBody>
      </p:sp>
    </p:spTree>
    <p:extLst>
      <p:ext uri="{BB962C8B-B14F-4D97-AF65-F5344CB8AC3E}">
        <p14:creationId xmlns:p14="http://schemas.microsoft.com/office/powerpoint/2010/main" val="36334064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39496" y="256032"/>
            <a:ext cx="7955280" cy="1188720"/>
          </a:xfrm>
        </p:spPr>
        <p:txBody>
          <a:bodyPr>
            <a:normAutofit fontScale="90000"/>
          </a:bodyPr>
          <a:lstStyle/>
          <a:p>
            <a:pPr algn="ctr"/>
            <a:r>
              <a:rPr lang="en-US" sz="4400" b="1" dirty="0">
                <a:solidFill>
                  <a:schemeClr val="tx1"/>
                </a:solidFill>
                <a:latin typeface="Arial" panose="020B0604020202020204" pitchFamily="34" charset="0"/>
                <a:cs typeface="Arial" panose="020B0604020202020204" pitchFamily="34" charset="0"/>
              </a:rPr>
              <a:t>ARP Process: </a:t>
            </a:r>
            <a:r>
              <a:rPr lang="en-US" sz="4400" b="1" dirty="0" smtClean="0">
                <a:solidFill>
                  <a:schemeClr val="tx1"/>
                </a:solidFill>
                <a:latin typeface="Arial" panose="020B0604020202020204" pitchFamily="34" charset="0"/>
                <a:cs typeface="Arial" panose="020B0604020202020204" pitchFamily="34" charset="0"/>
              </a:rPr>
              <a:t/>
            </a:r>
            <a:br>
              <a:rPr lang="en-US" sz="4400" b="1" dirty="0" smtClean="0">
                <a:solidFill>
                  <a:schemeClr val="tx1"/>
                </a:solidFill>
                <a:latin typeface="Arial" panose="020B0604020202020204" pitchFamily="34" charset="0"/>
                <a:cs typeface="Arial" panose="020B0604020202020204" pitchFamily="34" charset="0"/>
              </a:rPr>
            </a:br>
            <a:r>
              <a:rPr lang="en-US" sz="4400" b="1" dirty="0" smtClean="0">
                <a:solidFill>
                  <a:schemeClr val="tx1"/>
                </a:solidFill>
                <a:latin typeface="Arial" panose="020B0604020202020204" pitchFamily="34" charset="0"/>
                <a:cs typeface="Arial" panose="020B0604020202020204" pitchFamily="34" charset="0"/>
              </a:rPr>
              <a:t>Address </a:t>
            </a:r>
            <a:r>
              <a:rPr lang="en-US" sz="4400" b="1" dirty="0">
                <a:solidFill>
                  <a:schemeClr val="tx1"/>
                </a:solidFill>
                <a:latin typeface="Arial" panose="020B0604020202020204" pitchFamily="34" charset="0"/>
                <a:cs typeface="Arial" panose="020B0604020202020204" pitchFamily="34" charset="0"/>
              </a:rPr>
              <a:t>Mapping Removal</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539496" y="1626278"/>
            <a:ext cx="7955280" cy="4655650"/>
          </a:xfrm>
        </p:spPr>
        <p:txBody>
          <a:bodyPr>
            <a:normAutofit fontScale="92500" lnSpcReduction="20000"/>
          </a:bodyPr>
          <a:lstStyle/>
          <a:p>
            <a:pPr marL="0" indent="0" algn="just">
              <a:lnSpc>
                <a:spcPct val="120000"/>
              </a:lnSpc>
              <a:spcAft>
                <a:spcPts val="600"/>
              </a:spcAft>
              <a:buClr>
                <a:srgbClr val="7030A0"/>
              </a:buClr>
              <a:buNone/>
            </a:pPr>
            <a:r>
              <a:rPr lang="en-US" sz="2400" dirty="0">
                <a:solidFill>
                  <a:schemeClr val="tx1"/>
                </a:solidFill>
                <a:latin typeface="Arial" panose="020B0604020202020204" pitchFamily="34" charset="0"/>
                <a:cs typeface="Arial" panose="020B0604020202020204" pitchFamily="34" charset="0"/>
              </a:rPr>
              <a:t>On each device, an aging mechanism within the ARP cache automatically removes entries that remain unused for a defined duration. The length of this duration depends on both the hardware and the operating system. For example, certain versions of Windows retain ARP cache entries for roughly two minutes. If an entry is accessed again within this time frame, its lifetime may be refreshed and extended to up to ten minutes</a:t>
            </a:r>
            <a:r>
              <a:rPr lang="en-US" sz="2400" dirty="0" smtClean="0">
                <a:solidFill>
                  <a:schemeClr val="tx1"/>
                </a:solidFill>
                <a:latin typeface="Arial" panose="020B0604020202020204" pitchFamily="34" charset="0"/>
                <a:cs typeface="Arial" panose="020B0604020202020204" pitchFamily="34" charset="0"/>
              </a:rPr>
              <a:t>.</a:t>
            </a:r>
          </a:p>
          <a:p>
            <a:pPr marL="0" indent="0" algn="just">
              <a:lnSpc>
                <a:spcPct val="120000"/>
              </a:lnSpc>
              <a:spcBef>
                <a:spcPts val="600"/>
              </a:spcBef>
              <a:spcAft>
                <a:spcPts val="1200"/>
              </a:spcAft>
              <a:buClr>
                <a:srgbClr val="7030A0"/>
              </a:buClr>
              <a:buNone/>
            </a:pPr>
            <a:r>
              <a:rPr lang="en-US" sz="2400" dirty="0">
                <a:solidFill>
                  <a:schemeClr val="tx1"/>
                </a:solidFill>
                <a:latin typeface="Arial" panose="020B0604020202020204" pitchFamily="34" charset="0"/>
                <a:cs typeface="Arial" panose="020B0604020202020204" pitchFamily="34" charset="0"/>
              </a:rPr>
              <a:t>It is also possible to remove ARP table entries manually, either selectively or entirely, by using specific system commands. Once an entry has been deleted, the IP-to-MAC resolution process must be executed </a:t>
            </a:r>
            <a:r>
              <a:rPr lang="en-US" sz="2400" dirty="0" smtClean="0">
                <a:solidFill>
                  <a:schemeClr val="tx1"/>
                </a:solidFill>
                <a:latin typeface="Arial" panose="020B0604020202020204" pitchFamily="34" charset="0"/>
                <a:cs typeface="Arial" panose="020B0604020202020204" pitchFamily="34" charset="0"/>
              </a:rPr>
              <a:t>again starting </a:t>
            </a:r>
            <a:r>
              <a:rPr lang="en-US" sz="2400" dirty="0">
                <a:solidFill>
                  <a:schemeClr val="tx1"/>
                </a:solidFill>
                <a:latin typeface="Arial" panose="020B0604020202020204" pitchFamily="34" charset="0"/>
                <a:cs typeface="Arial" panose="020B0604020202020204" pitchFamily="34" charset="0"/>
              </a:rPr>
              <a:t>with an ARP request and followed by an ARP </a:t>
            </a:r>
            <a:r>
              <a:rPr lang="en-US" sz="2400" dirty="0" smtClean="0">
                <a:solidFill>
                  <a:schemeClr val="tx1"/>
                </a:solidFill>
                <a:latin typeface="Arial" panose="020B0604020202020204" pitchFamily="34" charset="0"/>
                <a:cs typeface="Arial" panose="020B0604020202020204" pitchFamily="34" charset="0"/>
              </a:rPr>
              <a:t>reply before </a:t>
            </a:r>
            <a:r>
              <a:rPr lang="en-US" sz="2400" dirty="0">
                <a:solidFill>
                  <a:schemeClr val="tx1"/>
                </a:solidFill>
                <a:latin typeface="Arial" panose="020B0604020202020204" pitchFamily="34" charset="0"/>
                <a:cs typeface="Arial" panose="020B0604020202020204" pitchFamily="34" charset="0"/>
              </a:rPr>
              <a:t>the mapping can be </a:t>
            </a:r>
            <a:r>
              <a:rPr lang="fr-FR" sz="2400" dirty="0" err="1">
                <a:solidFill>
                  <a:schemeClr val="tx1"/>
                </a:solidFill>
              </a:rPr>
              <a:t>restored</a:t>
            </a:r>
            <a:r>
              <a:rPr lang="en-US" sz="2400" dirty="0" smtClean="0">
                <a:solidFill>
                  <a:schemeClr val="tx1"/>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in the ARP table.</a:t>
            </a:r>
          </a:p>
        </p:txBody>
      </p:sp>
    </p:spTree>
    <p:extLst>
      <p:ext uri="{BB962C8B-B14F-4D97-AF65-F5344CB8AC3E}">
        <p14:creationId xmlns:p14="http://schemas.microsoft.com/office/powerpoint/2010/main" val="41358562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13816" y="448056"/>
            <a:ext cx="7571232" cy="877824"/>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b="1" dirty="0">
              <a:solidFill>
                <a:schemeClr val="tx1"/>
              </a:solidFill>
              <a:latin typeface="Arial" panose="020B0604020202020204" pitchFamily="34" charset="0"/>
              <a:cs typeface="Arial" panose="020B0604020202020204" pitchFamily="34" charset="0"/>
            </a:endParaRPr>
          </a:p>
        </p:txBody>
      </p:sp>
      <p:pic>
        <p:nvPicPr>
          <p:cNvPr id="7" name="Espace réservé du contenu 6"/>
          <p:cNvPicPr>
            <a:picLocks noGrp="1" noChangeAspect="1"/>
          </p:cNvPicPr>
          <p:nvPr>
            <p:ph idx="1"/>
          </p:nvPr>
        </p:nvPicPr>
        <p:blipFill rotWithShape="1">
          <a:blip r:embed="rId3">
            <a:extLst>
              <a:ext uri="{28A0092B-C50C-407E-A947-70E740481C1C}">
                <a14:useLocalDpi xmlns:a14="http://schemas.microsoft.com/office/drawing/2010/main" val="0"/>
              </a:ext>
            </a:extLst>
          </a:blip>
          <a:srcRect l="8051" t="1495" r="32450" b="561"/>
          <a:stretch/>
        </p:blipFill>
        <p:spPr>
          <a:xfrm>
            <a:off x="1760220" y="1371600"/>
            <a:ext cx="6153912" cy="4791456"/>
          </a:xfrm>
        </p:spPr>
      </p:pic>
      <p:sp>
        <p:nvSpPr>
          <p:cNvPr id="8" name="ZoneTexte 7"/>
          <p:cNvSpPr txBox="1"/>
          <p:nvPr/>
        </p:nvSpPr>
        <p:spPr>
          <a:xfrm>
            <a:off x="2167128" y="6181344"/>
            <a:ext cx="5340096" cy="523220"/>
          </a:xfrm>
          <a:prstGeom prst="rect">
            <a:avLst/>
          </a:prstGeom>
          <a:noFill/>
        </p:spPr>
        <p:txBody>
          <a:bodyPr wrap="square" rtlCol="0">
            <a:spAutoFit/>
          </a:bodyPr>
          <a:lstStyle/>
          <a:p>
            <a:pPr algn="ctr"/>
            <a:r>
              <a:rPr lang="fr-FR" sz="2800" b="1" dirty="0">
                <a:latin typeface="Arial" panose="020B0604020202020204" pitchFamily="34" charset="0"/>
                <a:cs typeface="Arial" panose="020B0604020202020204" pitchFamily="34" charset="0"/>
              </a:rPr>
              <a:t>ARP </a:t>
            </a:r>
            <a:r>
              <a:rPr lang="fr-FR" sz="2800" b="1" dirty="0" err="1">
                <a:latin typeface="Arial" panose="020B0604020202020204" pitchFamily="34" charset="0"/>
                <a:cs typeface="Arial" panose="020B0604020202020204" pitchFamily="34" charset="0"/>
              </a:rPr>
              <a:t>Datagram</a:t>
            </a:r>
            <a:r>
              <a:rPr lang="fr-FR" sz="2800" b="1" dirty="0">
                <a:latin typeface="Arial" panose="020B0604020202020204" pitchFamily="34" charset="0"/>
                <a:cs typeface="Arial" panose="020B0604020202020204" pitchFamily="34" charset="0"/>
              </a:rPr>
              <a:t> Structure</a:t>
            </a:r>
          </a:p>
        </p:txBody>
      </p:sp>
    </p:spTree>
    <p:extLst>
      <p:ext uri="{BB962C8B-B14F-4D97-AF65-F5344CB8AC3E}">
        <p14:creationId xmlns:p14="http://schemas.microsoft.com/office/powerpoint/2010/main" val="25366082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22957" y="457201"/>
            <a:ext cx="7543801" cy="1024128"/>
          </a:xfrm>
        </p:spPr>
        <p:txBody>
          <a:bodyPr>
            <a:noAutofit/>
          </a:bodyPr>
          <a:lstStyle/>
          <a:p>
            <a:pPr algn="ctr"/>
            <a:r>
              <a:rPr lang="fr-FR" sz="4400" b="1" dirty="0">
                <a:solidFill>
                  <a:schemeClr val="tx1"/>
                </a:solidFill>
                <a:latin typeface="Arial" panose="020B0604020202020204" pitchFamily="34" charset="0"/>
                <a:cs typeface="Arial" panose="020B0604020202020204" pitchFamily="34" charset="0"/>
              </a:rPr>
              <a:t>ARP </a:t>
            </a:r>
            <a:r>
              <a:rPr lang="fr-FR" sz="4400" b="1" dirty="0" err="1">
                <a:solidFill>
                  <a:schemeClr val="tx1"/>
                </a:solidFill>
                <a:latin typeface="Arial" panose="020B0604020202020204" pitchFamily="34" charset="0"/>
                <a:cs typeface="Arial" panose="020B0604020202020204" pitchFamily="34" charset="0"/>
              </a:rPr>
              <a:t>Process</a:t>
            </a:r>
            <a:endParaRPr lang="fr-FR" sz="4400"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22958" y="1920240"/>
            <a:ext cx="7543801" cy="4791456"/>
          </a:xfrm>
        </p:spPr>
        <p:txBody>
          <a:bodyPr>
            <a:normAutofit fontScale="70000" lnSpcReduction="20000"/>
          </a:bodyPr>
          <a:lstStyle/>
          <a:p>
            <a:pPr algn="just">
              <a:lnSpc>
                <a:spcPct val="120000"/>
              </a:lnSpc>
            </a:pPr>
            <a:r>
              <a:rPr lang="fr-FR" sz="4000" b="1" dirty="0">
                <a:solidFill>
                  <a:srgbClr val="7030A0"/>
                </a:solidFill>
                <a:latin typeface="Arial" panose="020B0604020202020204" pitchFamily="34" charset="0"/>
                <a:cs typeface="Arial" panose="020B0604020202020204" pitchFamily="34" charset="0"/>
              </a:rPr>
              <a:t>Security</a:t>
            </a:r>
            <a:endParaRPr lang="en-US" sz="4000" b="1" dirty="0" smtClean="0">
              <a:solidFill>
                <a:srgbClr val="7030A0"/>
              </a:solidFill>
              <a:latin typeface="Arial" panose="020B0604020202020204" pitchFamily="34" charset="0"/>
              <a:cs typeface="Arial" panose="020B0604020202020204" pitchFamily="34" charset="0"/>
            </a:endParaRPr>
          </a:p>
          <a:p>
            <a:pPr algn="just">
              <a:lnSpc>
                <a:spcPct val="120000"/>
              </a:lnSpc>
              <a:spcBef>
                <a:spcPts val="600"/>
              </a:spcBef>
            </a:pPr>
            <a:r>
              <a:rPr lang="en-US" sz="2800" dirty="0" smtClean="0">
                <a:solidFill>
                  <a:schemeClr val="tx1"/>
                </a:solidFill>
                <a:latin typeface="Arial" panose="020B0604020202020204" pitchFamily="34" charset="0"/>
                <a:cs typeface="Arial" panose="020B0604020202020204" pitchFamily="34" charset="0"/>
              </a:rPr>
              <a:t>In </a:t>
            </a:r>
            <a:r>
              <a:rPr lang="en-US" sz="2800" dirty="0">
                <a:solidFill>
                  <a:schemeClr val="tx1"/>
                </a:solidFill>
                <a:latin typeface="Arial" panose="020B0604020202020204" pitchFamily="34" charset="0"/>
                <a:cs typeface="Arial" panose="020B0604020202020204" pitchFamily="34" charset="0"/>
              </a:rPr>
              <a:t>some environments, the ARP protocol may become a source of security weakness. ARP spoofing, also known as ARP poisoning, is a form of attack in which misleading MAC-to-IP associations are introduced into the network by sending falsified ARP messages. If </a:t>
            </a:r>
            <a:r>
              <a:rPr lang="fr-FR" sz="2800" dirty="0" err="1" smtClean="0">
                <a:solidFill>
                  <a:schemeClr val="tx1"/>
                </a:solidFill>
                <a:latin typeface="Arial" panose="020B0604020202020204" pitchFamily="34" charset="0"/>
                <a:cs typeface="Arial" panose="020B0604020202020204" pitchFamily="34" charset="0"/>
              </a:rPr>
              <a:t>attacke</a:t>
            </a:r>
            <a:r>
              <a:rPr lang="fr-FR"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successfully </a:t>
            </a:r>
            <a:r>
              <a:rPr lang="en-US" sz="2800" dirty="0">
                <a:solidFill>
                  <a:schemeClr val="tx1"/>
                </a:solidFill>
                <a:latin typeface="Arial" panose="020B0604020202020204" pitchFamily="34" charset="0"/>
                <a:cs typeface="Arial" panose="020B0604020202020204" pitchFamily="34" charset="0"/>
              </a:rPr>
              <a:t>imitates the MAC address of a trusted device, network frames can be redirected away from their legitimate </a:t>
            </a:r>
            <a:r>
              <a:rPr lang="en-US" sz="2800" dirty="0" smtClean="0">
                <a:solidFill>
                  <a:schemeClr val="tx1"/>
                </a:solidFill>
                <a:latin typeface="Arial" panose="020B0604020202020204" pitchFamily="34" charset="0"/>
                <a:cs typeface="Arial" panose="020B0604020202020204" pitchFamily="34" charset="0"/>
              </a:rPr>
              <a:t>destination</a:t>
            </a:r>
          </a:p>
          <a:p>
            <a:pPr algn="just">
              <a:lnSpc>
                <a:spcPct val="120000"/>
              </a:lnSpc>
            </a:pPr>
            <a:r>
              <a:rPr lang="en-US" sz="2800" dirty="0">
                <a:solidFill>
                  <a:schemeClr val="tx1"/>
                </a:solidFill>
                <a:latin typeface="Arial" panose="020B0604020202020204" pitchFamily="34" charset="0"/>
                <a:cs typeface="Arial" panose="020B0604020202020204" pitchFamily="34" charset="0"/>
              </a:rPr>
              <a:t>To reduce the risk of such attacks, static ARP entries can be manually configured. By explicitly defining which MAC addresses are permitted on certain network devices, access to the network can be limited to only those systems that have been authorized.</a:t>
            </a:r>
            <a:endParaRPr lang="fr-FR"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9184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530352"/>
            <a:ext cx="7543800" cy="914401"/>
          </a:xfrm>
        </p:spPr>
        <p:txBody>
          <a:bodyPr/>
          <a:lstStyle/>
          <a:p>
            <a:pPr algn="ctr"/>
            <a:r>
              <a:rPr lang="fr-FR" b="1" dirty="0">
                <a:solidFill>
                  <a:schemeClr val="tx1"/>
                </a:solidFill>
                <a:latin typeface="Arial" panose="020B0604020202020204" pitchFamily="34" charset="0"/>
                <a:cs typeface="Arial" panose="020B0604020202020204" pitchFamily="34" charset="0"/>
              </a:rPr>
              <a:t>RARP </a:t>
            </a:r>
            <a:r>
              <a:rPr lang="fr-FR" b="1" dirty="0" smtClean="0">
                <a:solidFill>
                  <a:schemeClr val="tx1"/>
                </a:solidFill>
                <a:latin typeface="Arial" panose="020B0604020202020204" pitchFamily="34" charset="0"/>
                <a:cs typeface="Arial" panose="020B0604020202020204" pitchFamily="34" charset="0"/>
              </a:rPr>
              <a:t>Protocol</a:t>
            </a:r>
            <a:endParaRPr lang="fr-FR" b="1"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822958" y="1626278"/>
            <a:ext cx="7543801" cy="4399618"/>
          </a:xfrm>
        </p:spPr>
        <p:txBody>
          <a:bodyPr>
            <a:noAutofit/>
          </a:bodyPr>
          <a:lstStyle/>
          <a:p>
            <a:pPr algn="just">
              <a:lnSpc>
                <a:spcPct val="100000"/>
              </a:lnSpc>
            </a:pPr>
            <a:r>
              <a:rPr lang="en-US" sz="2400" dirty="0">
                <a:solidFill>
                  <a:schemeClr val="tx1"/>
                </a:solidFill>
                <a:latin typeface="Arial" panose="020B0604020202020204" pitchFamily="34" charset="0"/>
                <a:cs typeface="Arial" panose="020B0604020202020204" pitchFamily="34" charset="0"/>
              </a:rPr>
              <a:t>In contrast to ARP, the </a:t>
            </a:r>
            <a:r>
              <a:rPr lang="en-US" sz="2400" b="1" dirty="0">
                <a:solidFill>
                  <a:srgbClr val="CC66FF"/>
                </a:solidFill>
                <a:latin typeface="Arial" panose="020B0604020202020204" pitchFamily="34" charset="0"/>
                <a:cs typeface="Arial" panose="020B0604020202020204" pitchFamily="34" charset="0"/>
              </a:rPr>
              <a:t>Reverse Address Resolution Protocol</a:t>
            </a:r>
            <a:r>
              <a:rPr lang="en-US" sz="2400" dirty="0">
                <a:solidFill>
                  <a:schemeClr val="tx1"/>
                </a:solidFill>
                <a:latin typeface="Arial" panose="020B0604020202020204" pitchFamily="34" charset="0"/>
                <a:cs typeface="Arial" panose="020B0604020202020204" pitchFamily="34" charset="0"/>
              </a:rPr>
              <a:t> </a:t>
            </a:r>
            <a:r>
              <a:rPr lang="en-US" sz="2400" b="1" dirty="0">
                <a:solidFill>
                  <a:srgbClr val="7030A0"/>
                </a:solidFill>
                <a:latin typeface="Arial" panose="020B0604020202020204" pitchFamily="34" charset="0"/>
                <a:cs typeface="Arial" panose="020B0604020202020204" pitchFamily="34" charset="0"/>
              </a:rPr>
              <a:t>(RARP) </a:t>
            </a:r>
            <a:r>
              <a:rPr lang="en-US" sz="2400" dirty="0">
                <a:solidFill>
                  <a:schemeClr val="tx1"/>
                </a:solidFill>
                <a:latin typeface="Arial" panose="020B0604020202020204" pitchFamily="34" charset="0"/>
                <a:cs typeface="Arial" panose="020B0604020202020204" pitchFamily="34" charset="0"/>
              </a:rPr>
              <a:t>allows a device that does not initially possess an IP </a:t>
            </a:r>
            <a:r>
              <a:rPr lang="en-US" sz="2400" dirty="0" smtClean="0">
                <a:solidFill>
                  <a:schemeClr val="tx1"/>
                </a:solidFill>
                <a:latin typeface="Arial" panose="020B0604020202020204" pitchFamily="34" charset="0"/>
                <a:cs typeface="Arial" panose="020B0604020202020204" pitchFamily="34" charset="0"/>
              </a:rPr>
              <a:t>address such </a:t>
            </a:r>
            <a:r>
              <a:rPr lang="en-US" sz="2400" dirty="0">
                <a:solidFill>
                  <a:schemeClr val="tx1"/>
                </a:solidFill>
                <a:latin typeface="Arial" panose="020B0604020202020204" pitchFamily="34" charset="0"/>
                <a:cs typeface="Arial" panose="020B0604020202020204" pitchFamily="34" charset="0"/>
              </a:rPr>
              <a:t>as a diskless workstation or a network </a:t>
            </a:r>
            <a:r>
              <a:rPr lang="en-US" sz="2400" dirty="0" smtClean="0">
                <a:solidFill>
                  <a:schemeClr val="tx1"/>
                </a:solidFill>
                <a:latin typeface="Arial" panose="020B0604020202020204" pitchFamily="34" charset="0"/>
                <a:cs typeface="Arial" panose="020B0604020202020204" pitchFamily="34" charset="0"/>
              </a:rPr>
              <a:t>printer </a:t>
            </a:r>
            <a:r>
              <a:rPr lang="fr-FR" sz="2400" dirty="0" smtClean="0">
                <a:solidFill>
                  <a:schemeClr val="tx1"/>
                </a:solidFill>
                <a:latin typeface="Arial" panose="020B0604020202020204" pitchFamily="34" charset="0"/>
                <a:cs typeface="Arial" panose="020B0604020202020204" pitchFamily="34" charset="0"/>
              </a:rPr>
              <a:t>to </a:t>
            </a:r>
            <a:r>
              <a:rPr lang="fr-FR" sz="2400" dirty="0" err="1" smtClean="0">
                <a:solidFill>
                  <a:schemeClr val="tx1"/>
                </a:solidFill>
                <a:latin typeface="Arial" panose="020B0604020202020204" pitchFamily="34" charset="0"/>
                <a:cs typeface="Arial" panose="020B0604020202020204" pitchFamily="34" charset="0"/>
              </a:rPr>
              <a:t>obtain</a:t>
            </a:r>
            <a:r>
              <a:rPr lang="fr-FR" sz="2400" dirty="0" smtClean="0">
                <a:solidFill>
                  <a:schemeClr val="tx1"/>
                </a:solidFill>
                <a:latin typeface="Arial" panose="020B0604020202020204" pitchFamily="34" charset="0"/>
                <a:cs typeface="Arial" panose="020B0604020202020204" pitchFamily="34" charset="0"/>
              </a:rPr>
              <a:t> </a:t>
            </a:r>
            <a:r>
              <a:rPr lang="en-US" sz="2400" dirty="0" smtClean="0">
                <a:solidFill>
                  <a:schemeClr val="tx1"/>
                </a:solidFill>
                <a:latin typeface="Arial" panose="020B0604020202020204" pitchFamily="34" charset="0"/>
                <a:cs typeface="Arial" panose="020B0604020202020204" pitchFamily="34" charset="0"/>
              </a:rPr>
              <a:t>one</a:t>
            </a:r>
            <a:r>
              <a:rPr lang="en-US" sz="2400" dirty="0">
                <a:solidFill>
                  <a:schemeClr val="tx1"/>
                </a:solidFill>
                <a:latin typeface="Arial" panose="020B0604020202020204" pitchFamily="34" charset="0"/>
                <a:cs typeface="Arial" panose="020B0604020202020204" pitchFamily="34" charset="0"/>
              </a:rPr>
              <a:t>. For this mechanism to function, a designated system on the network must be configured to receive and answer RARP requests; this system acts as the RARP server</a:t>
            </a:r>
            <a:r>
              <a:rPr lang="en-US" sz="2400" dirty="0" smtClean="0">
                <a:solidFill>
                  <a:schemeClr val="tx1"/>
                </a:solidFill>
                <a:latin typeface="Arial" panose="020B0604020202020204" pitchFamily="34" charset="0"/>
                <a:cs typeface="Arial" panose="020B0604020202020204" pitchFamily="34" charset="0"/>
              </a:rPr>
              <a:t>.</a:t>
            </a:r>
          </a:p>
          <a:p>
            <a:pPr algn="just">
              <a:lnSpc>
                <a:spcPct val="100000"/>
              </a:lnSpc>
              <a:spcBef>
                <a:spcPts val="600"/>
              </a:spcBef>
            </a:pPr>
            <a:r>
              <a:rPr lang="en-US" sz="2400" dirty="0">
                <a:solidFill>
                  <a:schemeClr val="tx1"/>
                </a:solidFill>
                <a:latin typeface="Arial" panose="020B0604020202020204" pitchFamily="34" charset="0"/>
                <a:cs typeface="Arial" panose="020B0604020202020204" pitchFamily="34" charset="0"/>
              </a:rPr>
              <a:t>The packet structure used by RARP is the same as that employed by ARP. The only difference lies in the value of the operation code field, which is set to 3 for a request and to 4 for a reply.</a:t>
            </a:r>
            <a:endParaRPr lang="fr-FR"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38897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484632"/>
            <a:ext cx="7543800" cy="1014985"/>
          </a:xfrm>
        </p:spPr>
        <p:txBody>
          <a:bodyPr/>
          <a:lstStyle/>
          <a:p>
            <a:pPr algn="ctr"/>
            <a:r>
              <a:rPr lang="fr-FR" b="1" dirty="0" err="1">
                <a:solidFill>
                  <a:schemeClr val="tx1"/>
                </a:solidFill>
                <a:latin typeface="Arial" panose="020B0604020202020204" pitchFamily="34" charset="0"/>
                <a:cs typeface="Arial" panose="020B0604020202020204" pitchFamily="34" charset="0"/>
              </a:rPr>
              <a:t>References</a:t>
            </a:r>
            <a:endParaRPr lang="fr-FR" dirty="0">
              <a:solidFill>
                <a:schemeClr val="tx1"/>
              </a:solidFill>
            </a:endParaRPr>
          </a:p>
        </p:txBody>
      </p:sp>
      <p:sp>
        <p:nvSpPr>
          <p:cNvPr id="4" name="Rectangle 1"/>
          <p:cNvSpPr>
            <a:spLocks noGrp="1" noChangeArrowheads="1"/>
          </p:cNvSpPr>
          <p:nvPr>
            <p:ph idx="1"/>
          </p:nvPr>
        </p:nvSpPr>
        <p:spPr bwMode="auto">
          <a:xfrm>
            <a:off x="822959" y="2133647"/>
            <a:ext cx="7543801"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D. E. Comer, </a:t>
            </a:r>
            <a:r>
              <a:rPr kumimoji="0" lang="fr-FR" b="0" i="1" u="none" strike="noStrike" cap="none" normalizeH="0" baseline="0" dirty="0" smtClean="0">
                <a:ln>
                  <a:noFill/>
                </a:ln>
                <a:solidFill>
                  <a:schemeClr val="tx1"/>
                </a:solidFill>
                <a:effectLst/>
                <a:latin typeface="Arial" panose="020B0604020202020204" pitchFamily="34" charset="0"/>
              </a:rPr>
              <a:t>Computer Networks and Internets</a:t>
            </a:r>
            <a:r>
              <a:rPr kumimoji="0" lang="fr-FR" b="0" i="0" u="none" strike="noStrike" cap="none" normalizeH="0" baseline="0" dirty="0" smtClean="0">
                <a:ln>
                  <a:noFill/>
                </a:ln>
                <a:solidFill>
                  <a:schemeClr val="tx1"/>
                </a:solidFill>
                <a:effectLst/>
                <a:latin typeface="Arial" panose="020B0604020202020204" pitchFamily="34" charset="0"/>
              </a:rPr>
              <a:t>, Pearson.</a:t>
            </a:r>
          </a:p>
          <a:p>
            <a:pPr marL="457200" marR="0" lvl="0" indent="-4572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F. Halsall, </a:t>
            </a:r>
            <a:r>
              <a:rPr kumimoji="0" lang="fr-FR" b="0" i="1" u="none" strike="noStrike" cap="none" normalizeH="0" baseline="0" dirty="0" smtClean="0">
                <a:ln>
                  <a:noFill/>
                </a:ln>
                <a:solidFill>
                  <a:schemeClr val="tx1"/>
                </a:solidFill>
                <a:effectLst/>
                <a:latin typeface="Arial" panose="020B0604020202020204" pitchFamily="34" charset="0"/>
              </a:rPr>
              <a:t>Data Communications, Computer Networks and Open Systems</a:t>
            </a:r>
            <a:r>
              <a:rPr kumimoji="0" lang="fr-FR" b="0" i="0" u="none" strike="noStrike" cap="none" normalizeH="0" baseline="0" dirty="0" smtClean="0">
                <a:ln>
                  <a:noFill/>
                </a:ln>
                <a:solidFill>
                  <a:schemeClr val="tx1"/>
                </a:solidFill>
                <a:effectLst/>
                <a:latin typeface="Arial" panose="020B0604020202020204" pitchFamily="34" charset="0"/>
              </a:rPr>
              <a:t>, Addison-Wesley.</a:t>
            </a:r>
          </a:p>
          <a:p>
            <a:pPr marL="457200" marR="0" lvl="0" indent="-4572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U. Black, </a:t>
            </a:r>
            <a:r>
              <a:rPr kumimoji="0" lang="fr-FR" b="0" i="1" u="none" strike="noStrike" cap="none" normalizeH="0" baseline="0" dirty="0" smtClean="0">
                <a:ln>
                  <a:noFill/>
                </a:ln>
                <a:solidFill>
                  <a:schemeClr val="tx1"/>
                </a:solidFill>
                <a:effectLst/>
                <a:latin typeface="Arial" panose="020B0604020202020204" pitchFamily="34" charset="0"/>
              </a:rPr>
              <a:t>Data Networks</a:t>
            </a:r>
            <a:r>
              <a:rPr kumimoji="0" lang="fr-FR" b="0" i="0" u="none" strike="noStrike" cap="none" normalizeH="0" baseline="0" dirty="0" smtClean="0">
                <a:ln>
                  <a:noFill/>
                </a:ln>
                <a:solidFill>
                  <a:schemeClr val="tx1"/>
                </a:solidFill>
                <a:effectLst/>
                <a:latin typeface="Arial" panose="020B0604020202020204" pitchFamily="34" charset="0"/>
              </a:rPr>
              <a:t>, Prentice Hall.</a:t>
            </a:r>
          </a:p>
          <a:p>
            <a:pPr marL="457200" marR="0" lvl="0" indent="-457200" algn="just" defTabSz="914400" rtl="0" eaLnBrk="0" fontAlgn="base" latinLnBrk="0" hangingPunct="0">
              <a:lnSpc>
                <a:spcPct val="100000"/>
              </a:lnSpc>
              <a:spcBef>
                <a:spcPct val="0"/>
              </a:spcBef>
              <a:spcAft>
                <a:spcPts val="120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R. Perlman, </a:t>
            </a:r>
            <a:r>
              <a:rPr kumimoji="0" lang="fr-FR" b="0" i="1" u="none" strike="noStrike" cap="none" normalizeH="0" baseline="0" dirty="0" smtClean="0">
                <a:ln>
                  <a:noFill/>
                </a:ln>
                <a:solidFill>
                  <a:schemeClr val="tx1"/>
                </a:solidFill>
                <a:effectLst/>
                <a:latin typeface="Arial" panose="020B0604020202020204" pitchFamily="34" charset="0"/>
              </a:rPr>
              <a:t>Interconnections: Bridges, Routers, Switches, and Internetworking Protocols</a:t>
            </a:r>
            <a:r>
              <a:rPr kumimoji="0" lang="fr-FR" b="0" i="0" u="none" strike="noStrike" cap="none" normalizeH="0" baseline="0" dirty="0" smtClean="0">
                <a:ln>
                  <a:noFill/>
                </a:ln>
                <a:solidFill>
                  <a:schemeClr val="tx1"/>
                </a:solidFill>
                <a:effectLst/>
                <a:latin typeface="Arial" panose="020B0604020202020204" pitchFamily="34" charset="0"/>
              </a:rPr>
              <a:t>, Addison-Wesley.</a:t>
            </a:r>
          </a:p>
          <a:p>
            <a:pPr marL="457200" marR="0" lvl="0" indent="-457200" algn="just" defTabSz="914400" rtl="0" eaLnBrk="0" fontAlgn="base" latinLnBrk="0" hangingPunct="0">
              <a:lnSpc>
                <a:spcPct val="100000"/>
              </a:lnSpc>
              <a:spcBef>
                <a:spcPct val="0"/>
              </a:spcBef>
              <a:spcAft>
                <a:spcPct val="0"/>
              </a:spcAft>
              <a:buClrTx/>
              <a:buSzTx/>
              <a:buFont typeface="+mj-lt"/>
              <a:buAutoNum type="arabicPeriod"/>
              <a:tabLst/>
            </a:pPr>
            <a:r>
              <a:rPr kumimoji="0" lang="fr-FR" b="1" i="0" u="none" strike="noStrike" cap="none" normalizeH="0" baseline="0" dirty="0" smtClean="0">
                <a:ln>
                  <a:noFill/>
                </a:ln>
                <a:solidFill>
                  <a:schemeClr val="tx1"/>
                </a:solidFill>
                <a:effectLst/>
                <a:latin typeface="Arial" panose="020B0604020202020204" pitchFamily="34" charset="0"/>
              </a:rPr>
              <a:t> </a:t>
            </a:r>
            <a:r>
              <a:rPr kumimoji="0" lang="fr-FR" b="0" i="0" u="none" strike="noStrike" cap="none" normalizeH="0" baseline="0" dirty="0" smtClean="0">
                <a:ln>
                  <a:noFill/>
                </a:ln>
                <a:solidFill>
                  <a:schemeClr val="tx1"/>
                </a:solidFill>
                <a:effectLst/>
                <a:latin typeface="Arial" panose="020B0604020202020204" pitchFamily="34" charset="0"/>
              </a:rPr>
              <a:t>IEEE, </a:t>
            </a:r>
            <a:r>
              <a:rPr kumimoji="0" lang="fr-FR" b="0" i="1" u="none" strike="noStrike" cap="none" normalizeH="0" baseline="0" dirty="0" smtClean="0">
                <a:ln>
                  <a:noFill/>
                </a:ln>
                <a:solidFill>
                  <a:schemeClr val="tx1"/>
                </a:solidFill>
                <a:effectLst/>
                <a:latin typeface="Arial" panose="020B0604020202020204" pitchFamily="34" charset="0"/>
              </a:rPr>
              <a:t>IEEE 802.1 and 802.3 Standards</a:t>
            </a:r>
            <a:r>
              <a:rPr kumimoji="0" lang="fr-FR" b="0" i="0" u="none" strike="noStrike" cap="none" normalizeH="0" baseline="0" dirty="0" smtClean="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724825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516212" y="415904"/>
            <a:ext cx="8173040" cy="843643"/>
          </a:xfrm>
          <a:effectLst>
            <a:outerShdw dist="63500" sx="1000" sy="1000" algn="ctr" rotWithShape="0">
              <a:schemeClr val="tx1"/>
            </a:outerShdw>
          </a:effectLst>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Ethernet switch</a:t>
            </a:r>
            <a:endParaRPr lang="fr-FR" b="1" dirty="0">
              <a:solidFill>
                <a:schemeClr val="tx1"/>
              </a:solidFill>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516212" y="1539463"/>
            <a:ext cx="817304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0" indent="0" algn="just" eaLnBrk="0" fontAlgn="base" hangingPunct="0">
              <a:lnSpc>
                <a:spcPct val="100000"/>
              </a:lnSpc>
              <a:spcBef>
                <a:spcPct val="0"/>
              </a:spcBef>
              <a:spcAft>
                <a:spcPct val="0"/>
              </a:spcAft>
              <a:buClrTx/>
              <a:buSzTx/>
              <a:buNone/>
            </a:pPr>
            <a:r>
              <a:rPr lang="en-US" sz="1800" dirty="0">
                <a:solidFill>
                  <a:schemeClr val="tx1"/>
                </a:solidFill>
              </a:rPr>
              <a:t>In the early development of local area network technologies, </a:t>
            </a:r>
            <a:r>
              <a:rPr lang="en-US" sz="1800" b="1" dirty="0">
                <a:solidFill>
                  <a:schemeClr val="tx1"/>
                </a:solidFill>
              </a:rPr>
              <a:t>bridges</a:t>
            </a:r>
            <a:r>
              <a:rPr lang="en-US" sz="1800" dirty="0">
                <a:solidFill>
                  <a:schemeClr val="tx1"/>
                </a:solidFill>
              </a:rPr>
              <a:t> were widely employed to connect separate physical segments within a network. A conventional bridge was typically limited to two interfaces, each serving as a connection point between distinct network segments.</a:t>
            </a:r>
            <a:endParaRPr lang="fr-FR" sz="1800" dirty="0">
              <a:solidFill>
                <a:schemeClr val="tx1"/>
              </a:solidFill>
              <a:latin typeface="Arial" panose="020B0604020202020204" pitchFamily="34" charset="0"/>
            </a:endParaRPr>
          </a:p>
          <a:p>
            <a:pPr marL="0" indent="0" algn="just" eaLnBrk="0" fontAlgn="base" hangingPunct="0">
              <a:lnSpc>
                <a:spcPct val="100000"/>
              </a:lnSpc>
              <a:spcBef>
                <a:spcPct val="0"/>
              </a:spcBef>
              <a:spcAft>
                <a:spcPct val="0"/>
              </a:spcAft>
              <a:buClrTx/>
              <a:buSzTx/>
              <a:buNone/>
            </a:pPr>
            <a:endParaRPr lang="fr-FR" sz="1800" dirty="0">
              <a:solidFill>
                <a:schemeClr val="tx1"/>
              </a:solidFill>
              <a:latin typeface="Arial" panose="020B0604020202020204" pitchFamily="34" charset="0"/>
            </a:endParaRPr>
          </a:p>
          <a:p>
            <a:pPr marL="0" indent="0" algn="just" eaLnBrk="0" fontAlgn="base" hangingPunct="0">
              <a:lnSpc>
                <a:spcPct val="100000"/>
              </a:lnSpc>
              <a:spcBef>
                <a:spcPct val="0"/>
              </a:spcBef>
              <a:spcAft>
                <a:spcPct val="0"/>
              </a:spcAft>
              <a:buClrTx/>
              <a:buSzTx/>
              <a:buNone/>
            </a:pPr>
            <a:endParaRPr lang="fr-FR" sz="1800" dirty="0">
              <a:solidFill>
                <a:schemeClr val="tx1"/>
              </a:solidFill>
              <a:latin typeface="Arial" panose="020B0604020202020204" pitchFamily="34" charset="0"/>
            </a:endParaRPr>
          </a:p>
        </p:txBody>
      </p:sp>
      <p:sp>
        <p:nvSpPr>
          <p:cNvPr id="3" name="ZoneTexte 2"/>
          <p:cNvSpPr txBox="1"/>
          <p:nvPr/>
        </p:nvSpPr>
        <p:spPr>
          <a:xfrm>
            <a:off x="516212" y="4718304"/>
            <a:ext cx="8173040" cy="1477328"/>
          </a:xfrm>
          <a:prstGeom prst="rect">
            <a:avLst/>
          </a:prstGeom>
          <a:noFill/>
        </p:spPr>
        <p:txBody>
          <a:bodyPr wrap="square" rtlCol="0">
            <a:spAutoFit/>
          </a:bodyPr>
          <a:lstStyle/>
          <a:p>
            <a:pPr algn="just"/>
            <a:r>
              <a:rPr lang="en-US" dirty="0">
                <a:latin typeface="Arial" panose="020B0604020202020204" pitchFamily="34" charset="0"/>
                <a:cs typeface="Arial" panose="020B0604020202020204" pitchFamily="34" charset="0"/>
              </a:rPr>
              <a:t>A </a:t>
            </a:r>
            <a:r>
              <a:rPr lang="en-US" b="1" dirty="0">
                <a:latin typeface="Arial" panose="020B0604020202020204" pitchFamily="34" charset="0"/>
                <a:cs typeface="Arial" panose="020B0604020202020204" pitchFamily="34" charset="0"/>
              </a:rPr>
              <a:t>switch</a:t>
            </a:r>
            <a:r>
              <a:rPr lang="en-US" dirty="0">
                <a:latin typeface="Arial" panose="020B0604020202020204" pitchFamily="34" charset="0"/>
                <a:cs typeface="Arial" panose="020B0604020202020204" pitchFamily="34" charset="0"/>
              </a:rPr>
              <a:t> can be configured with numerous interfaces, depending on how many network segments must be connected. Like bridges, switches examine the characteristics of incoming data frames transmitted by network hosts. The extracted information is then leveraged to populate forwarding tables, allowing the switch to determine where data should be directed within the network.</a:t>
            </a:r>
            <a:endParaRPr lang="fr-FR" dirty="0">
              <a:latin typeface="Arial" panose="020B0604020202020204" pitchFamily="34" charset="0"/>
              <a:cs typeface="Arial" panose="020B0604020202020204" pitchFamily="34" charset="0"/>
            </a:endParaRP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2213" y="2808732"/>
            <a:ext cx="5761038"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775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76321" y="539495"/>
            <a:ext cx="7543800" cy="786385"/>
          </a:xfrm>
        </p:spPr>
        <p:txBody>
          <a:bodyPr>
            <a:noAutofit/>
          </a:bodyPr>
          <a:lstStyle/>
          <a:p>
            <a:pPr algn="ctr"/>
            <a:r>
              <a:rPr lang="fr-FR" sz="5400" b="1" dirty="0">
                <a:solidFill>
                  <a:schemeClr val="tx1"/>
                </a:solidFill>
                <a:latin typeface="Arial" panose="020B0604020202020204" pitchFamily="34" charset="0"/>
                <a:cs typeface="Arial" panose="020B0604020202020204" pitchFamily="34" charset="0"/>
              </a:rPr>
              <a:t>switch</a:t>
            </a: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6321" y="1892808"/>
            <a:ext cx="7543800" cy="4553712"/>
          </a:xfrm>
        </p:spPr>
      </p:pic>
    </p:spTree>
    <p:extLst>
      <p:ext uri="{BB962C8B-B14F-4D97-AF65-F5344CB8AC3E}">
        <p14:creationId xmlns:p14="http://schemas.microsoft.com/office/powerpoint/2010/main" val="812065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22959" y="311783"/>
            <a:ext cx="7543801" cy="1062446"/>
          </a:xfrm>
        </p:spPr>
        <p:txBody>
          <a:bodyPr/>
          <a:lstStyle/>
          <a:p>
            <a:pPr algn="ctr"/>
            <a:r>
              <a:rPr lang="fr-FR" b="1" dirty="0">
                <a:solidFill>
                  <a:schemeClr val="tx1"/>
                </a:solidFill>
                <a:latin typeface="Arial" panose="020B0604020202020204" pitchFamily="34" charset="0"/>
                <a:cs typeface="Arial" panose="020B0604020202020204" pitchFamily="34" charset="0"/>
              </a:rPr>
              <a:t>switch</a:t>
            </a:r>
            <a:endParaRPr lang="fr-FR" dirty="0">
              <a:solidFill>
                <a:schemeClr val="tx1"/>
              </a:solidFill>
            </a:endParaRPr>
          </a:p>
        </p:txBody>
      </p:sp>
      <p:sp>
        <p:nvSpPr>
          <p:cNvPr id="3" name="Espace réservé du contenu 2"/>
          <p:cNvSpPr>
            <a:spLocks noGrp="1"/>
          </p:cNvSpPr>
          <p:nvPr>
            <p:ph idx="1"/>
          </p:nvPr>
        </p:nvSpPr>
        <p:spPr>
          <a:xfrm>
            <a:off x="822959" y="1527048"/>
            <a:ext cx="7543801" cy="5166360"/>
          </a:xfrm>
        </p:spPr>
        <p:txBody>
          <a:bodyPr>
            <a:normAutofit fontScale="92500" lnSpcReduction="20000"/>
          </a:bodyPr>
          <a:lstStyle/>
          <a:p>
            <a:pPr algn="just">
              <a:lnSpc>
                <a:spcPct val="110000"/>
              </a:lnSpc>
            </a:pPr>
            <a:r>
              <a:rPr lang="en-US" b="1" dirty="0">
                <a:solidFill>
                  <a:schemeClr val="tx1"/>
                </a:solidFill>
                <a:latin typeface="Arial" panose="020B0604020202020204" pitchFamily="34" charset="0"/>
                <a:cs typeface="Arial" panose="020B0604020202020204" pitchFamily="34" charset="0"/>
              </a:rPr>
              <a:t>Ethernet switches</a:t>
            </a:r>
            <a:r>
              <a:rPr lang="en-US" dirty="0">
                <a:solidFill>
                  <a:schemeClr val="tx1"/>
                </a:solidFill>
                <a:latin typeface="Arial" panose="020B0604020202020204" pitchFamily="34" charset="0"/>
                <a:cs typeface="Arial" panose="020B0604020202020204" pitchFamily="34" charset="0"/>
              </a:rPr>
              <a:t> forward frames in a targeted manner, sending each received frame only to the port connected to its intended destination. This selective forwarding can be viewed as the brief creation of a point-to-point communication path between the sending and receiving nodes. </a:t>
            </a:r>
            <a:endParaRPr lang="en-US" dirty="0" smtClean="0">
              <a:solidFill>
                <a:schemeClr val="tx1"/>
              </a:solidFill>
              <a:latin typeface="Arial" panose="020B0604020202020204" pitchFamily="34" charset="0"/>
              <a:cs typeface="Arial" panose="020B0604020202020204" pitchFamily="34" charset="0"/>
            </a:endParaRPr>
          </a:p>
          <a:p>
            <a:pPr algn="just">
              <a:lnSpc>
                <a:spcPct val="110000"/>
              </a:lnSpc>
              <a:spcBef>
                <a:spcPts val="600"/>
              </a:spcBef>
            </a:pPr>
            <a:r>
              <a:rPr lang="en-US" dirty="0" smtClean="0">
                <a:solidFill>
                  <a:schemeClr val="tx1"/>
                </a:solidFill>
                <a:latin typeface="Arial" panose="020B0604020202020204" pitchFamily="34" charset="0"/>
                <a:cs typeface="Arial" panose="020B0604020202020204" pitchFamily="34" charset="0"/>
              </a:rPr>
              <a:t>The </a:t>
            </a:r>
            <a:r>
              <a:rPr lang="en-US" dirty="0">
                <a:solidFill>
                  <a:schemeClr val="tx1"/>
                </a:solidFill>
                <a:latin typeface="Arial" panose="020B0604020202020204" pitchFamily="34" charset="0"/>
                <a:cs typeface="Arial" panose="020B0604020202020204" pitchFamily="34" charset="0"/>
              </a:rPr>
              <a:t>connection exists solely for the time required to transmit a single frame, during which both nodes effectively have exclusive use of the available bandwidth, forming a logical point-to-point link.</a:t>
            </a:r>
          </a:p>
          <a:p>
            <a:pPr algn="just">
              <a:lnSpc>
                <a:spcPct val="110000"/>
              </a:lnSpc>
              <a:spcBef>
                <a:spcPts val="600"/>
              </a:spcBef>
            </a:pPr>
            <a:r>
              <a:rPr lang="en-US" dirty="0">
                <a:solidFill>
                  <a:schemeClr val="tx1"/>
                </a:solidFill>
                <a:latin typeface="Arial" panose="020B0604020202020204" pitchFamily="34" charset="0"/>
                <a:cs typeface="Arial" panose="020B0604020202020204" pitchFamily="34" charset="0"/>
              </a:rPr>
              <a:t>In practical terms, this temporary link does not require simultaneous coordination between the two nodes. This characteristic defines the point-to-point nature of host communication. </a:t>
            </a:r>
            <a:endParaRPr lang="en-US" dirty="0" smtClean="0">
              <a:solidFill>
                <a:schemeClr val="tx1"/>
              </a:solidFill>
              <a:latin typeface="Arial" panose="020B0604020202020204" pitchFamily="34" charset="0"/>
              <a:cs typeface="Arial" panose="020B0604020202020204" pitchFamily="34" charset="0"/>
            </a:endParaRPr>
          </a:p>
          <a:p>
            <a:pPr algn="just">
              <a:lnSpc>
                <a:spcPct val="110000"/>
              </a:lnSpc>
              <a:spcBef>
                <a:spcPts val="600"/>
              </a:spcBef>
            </a:pPr>
            <a:r>
              <a:rPr lang="en-US" dirty="0" smtClean="0">
                <a:solidFill>
                  <a:schemeClr val="tx1"/>
                </a:solidFill>
                <a:latin typeface="Arial" panose="020B0604020202020204" pitchFamily="34" charset="0"/>
                <a:cs typeface="Arial" panose="020B0604020202020204" pitchFamily="34" charset="0"/>
              </a:rPr>
              <a:t>A </a:t>
            </a:r>
            <a:r>
              <a:rPr lang="en-US" dirty="0">
                <a:solidFill>
                  <a:schemeClr val="tx1"/>
                </a:solidFill>
                <a:latin typeface="Arial" panose="020B0604020202020204" pitchFamily="34" charset="0"/>
                <a:cs typeface="Arial" panose="020B0604020202020204" pitchFamily="34" charset="0"/>
              </a:rPr>
              <a:t>device operating in full-duplex mode may transmit data whenever it has a frame ready, regardless of the immediate state of the receiving device. To support this behavior, a LAN switch temporarily stores incoming frames and forwards them to the appropriate output port once it becomes available. </a:t>
            </a:r>
            <a:endParaRPr lang="en-US" dirty="0" smtClean="0">
              <a:solidFill>
                <a:schemeClr val="tx1"/>
              </a:solidFill>
              <a:latin typeface="Arial" panose="020B0604020202020204" pitchFamily="34" charset="0"/>
              <a:cs typeface="Arial" panose="020B0604020202020204" pitchFamily="34" charset="0"/>
            </a:endParaRPr>
          </a:p>
          <a:p>
            <a:pPr algn="just">
              <a:lnSpc>
                <a:spcPct val="110000"/>
              </a:lnSpc>
              <a:spcBef>
                <a:spcPts val="600"/>
              </a:spcBef>
            </a:pPr>
            <a:r>
              <a:rPr lang="en-US" dirty="0" smtClean="0">
                <a:solidFill>
                  <a:schemeClr val="tx1"/>
                </a:solidFill>
                <a:latin typeface="Arial" panose="020B0604020202020204" pitchFamily="34" charset="0"/>
                <a:cs typeface="Arial" panose="020B0604020202020204" pitchFamily="34" charset="0"/>
              </a:rPr>
              <a:t>This </a:t>
            </a:r>
            <a:r>
              <a:rPr lang="en-US" dirty="0">
                <a:solidFill>
                  <a:schemeClr val="tx1"/>
                </a:solidFill>
                <a:latin typeface="Arial" panose="020B0604020202020204" pitchFamily="34" charset="0"/>
                <a:cs typeface="Arial" panose="020B0604020202020204" pitchFamily="34" charset="0"/>
              </a:rPr>
              <a:t>mechanism is known as </a:t>
            </a:r>
            <a:r>
              <a:rPr lang="en-US" b="1" dirty="0">
                <a:solidFill>
                  <a:schemeClr val="tx1"/>
                </a:solidFill>
                <a:latin typeface="Arial" panose="020B0604020202020204" pitchFamily="34" charset="0"/>
                <a:cs typeface="Arial" panose="020B0604020202020204" pitchFamily="34" charset="0"/>
              </a:rPr>
              <a:t>store-and-forward switching</a:t>
            </a:r>
            <a:r>
              <a:rPr lang="en-US"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61749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841248" y="512064"/>
            <a:ext cx="7516368" cy="785368"/>
          </a:xfrm>
        </p:spPr>
        <p:txBody>
          <a:bodyPr>
            <a:normAutofit/>
          </a:bodyPr>
          <a:lstStyle/>
          <a:p>
            <a:pPr algn="ctr"/>
            <a:r>
              <a:rPr lang="fr-FR" sz="3600" b="1" dirty="0">
                <a:solidFill>
                  <a:schemeClr val="tx1"/>
                </a:solidFill>
                <a:latin typeface="Arial" panose="020B0604020202020204" pitchFamily="34" charset="0"/>
                <a:cs typeface="Arial" panose="020B0604020202020204" pitchFamily="34" charset="0"/>
              </a:rPr>
              <a:t>switch</a:t>
            </a:r>
          </a:p>
        </p:txBody>
      </p:sp>
      <p:sp>
        <p:nvSpPr>
          <p:cNvPr id="3" name="Espace réservé du contenu 2"/>
          <p:cNvSpPr>
            <a:spLocks noGrp="1"/>
          </p:cNvSpPr>
          <p:nvPr>
            <p:ph idx="1"/>
          </p:nvPr>
        </p:nvSpPr>
        <p:spPr>
          <a:xfrm>
            <a:off x="841248" y="1672336"/>
            <a:ext cx="7516368" cy="4461499"/>
          </a:xfrm>
        </p:spPr>
        <p:txBody>
          <a:bodyPr>
            <a:normAutofit fontScale="85000" lnSpcReduction="10000"/>
          </a:bodyPr>
          <a:lstStyle/>
          <a:p>
            <a:pPr algn="just">
              <a:lnSpc>
                <a:spcPct val="120000"/>
              </a:lnSpc>
              <a:spcAft>
                <a:spcPts val="600"/>
              </a:spcAft>
            </a:pPr>
            <a:r>
              <a:rPr lang="en-US" sz="2800" dirty="0">
                <a:solidFill>
                  <a:schemeClr val="tx1"/>
                </a:solidFill>
                <a:latin typeface="Arial" panose="020B0604020202020204" pitchFamily="34" charset="0"/>
                <a:cs typeface="Arial" panose="020B0604020202020204" pitchFamily="34" charset="0"/>
              </a:rPr>
              <a:t>In </a:t>
            </a:r>
            <a:r>
              <a:rPr lang="en-US" sz="2800" b="1" dirty="0">
                <a:solidFill>
                  <a:schemeClr val="tx1"/>
                </a:solidFill>
                <a:latin typeface="Arial" panose="020B0604020202020204" pitchFamily="34" charset="0"/>
                <a:cs typeface="Arial" panose="020B0604020202020204" pitchFamily="34" charset="0"/>
              </a:rPr>
              <a:t>store-and-forward mode</a:t>
            </a:r>
            <a:r>
              <a:rPr lang="en-US" sz="2800" dirty="0">
                <a:solidFill>
                  <a:schemeClr val="tx1"/>
                </a:solidFill>
                <a:latin typeface="Arial" panose="020B0604020202020204" pitchFamily="34" charset="0"/>
                <a:cs typeface="Arial" panose="020B0604020202020204" pitchFamily="34" charset="0"/>
              </a:rPr>
              <a:t>, a switch first accepts the complete frame and performs an integrity check by examining the </a:t>
            </a:r>
            <a:r>
              <a:rPr lang="en-US" sz="2800" b="1" dirty="0">
                <a:solidFill>
                  <a:srgbClr val="7030A0"/>
                </a:solidFill>
                <a:latin typeface="Arial" panose="020B0604020202020204" pitchFamily="34" charset="0"/>
                <a:cs typeface="Arial" panose="020B0604020202020204" pitchFamily="34" charset="0"/>
              </a:rPr>
              <a:t>Frame Check Sequence (FCS)</a:t>
            </a:r>
            <a:r>
              <a:rPr lang="en-US" sz="2800" dirty="0">
                <a:solidFill>
                  <a:srgbClr val="7030A0"/>
                </a:solidFill>
                <a:latin typeface="Arial" panose="020B0604020202020204" pitchFamily="34" charset="0"/>
                <a:cs typeface="Arial" panose="020B0604020202020204" pitchFamily="34" charset="0"/>
              </a:rPr>
              <a:t>. </a:t>
            </a:r>
            <a:r>
              <a:rPr lang="en-US" sz="2800" dirty="0">
                <a:solidFill>
                  <a:schemeClr val="tx1"/>
                </a:solidFill>
                <a:latin typeface="Arial" panose="020B0604020202020204" pitchFamily="34" charset="0"/>
                <a:cs typeface="Arial" panose="020B0604020202020204" pitchFamily="34" charset="0"/>
              </a:rPr>
              <a:t>Only after this verification does it forward the frame to the output port corresponding to the destination host</a:t>
            </a:r>
            <a:r>
              <a:rPr lang="en-US" sz="2800" dirty="0" smtClean="0">
                <a:solidFill>
                  <a:schemeClr val="tx1"/>
                </a:solidFill>
                <a:latin typeface="Arial" panose="020B0604020202020204" pitchFamily="34" charset="0"/>
                <a:cs typeface="Arial" panose="020B0604020202020204" pitchFamily="34" charset="0"/>
              </a:rPr>
              <a:t>.</a:t>
            </a:r>
          </a:p>
          <a:p>
            <a:pPr algn="just">
              <a:lnSpc>
                <a:spcPct val="120000"/>
              </a:lnSpc>
              <a:spcBef>
                <a:spcPts val="600"/>
              </a:spcBef>
              <a:spcAft>
                <a:spcPts val="1200"/>
              </a:spcAft>
            </a:pPr>
            <a:r>
              <a:rPr lang="en-US" sz="2800" dirty="0" smtClean="0">
                <a:solidFill>
                  <a:schemeClr val="tx1"/>
                </a:solidFill>
                <a:latin typeface="Arial" panose="020B0604020202020204" pitchFamily="34" charset="0"/>
                <a:cs typeface="Arial" panose="020B0604020202020204" pitchFamily="34" charset="0"/>
              </a:rPr>
              <a:t>This </a:t>
            </a:r>
            <a:r>
              <a:rPr lang="en-US" sz="2800" dirty="0">
                <a:solidFill>
                  <a:schemeClr val="tx1"/>
                </a:solidFill>
                <a:latin typeface="Arial" panose="020B0604020202020204" pitchFamily="34" charset="0"/>
                <a:cs typeface="Arial" panose="020B0604020202020204" pitchFamily="34" charset="0"/>
              </a:rPr>
              <a:t>approach allows network devices to transmit and receive data at the full capacity of the transmission medium, without having to wait for channel availability and without the risk of frame loss due to collisions or the overhead associated with collision handling.</a:t>
            </a:r>
            <a:endParaRPr lang="fr-FR"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1007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269748" y="397934"/>
            <a:ext cx="8686800" cy="97536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switch</a:t>
            </a:r>
          </a:p>
        </p:txBody>
      </p:sp>
      <p:sp>
        <p:nvSpPr>
          <p:cNvPr id="3" name="Espace réservé du contenu 2"/>
          <p:cNvSpPr>
            <a:spLocks noGrp="1"/>
          </p:cNvSpPr>
          <p:nvPr>
            <p:ph idx="1"/>
          </p:nvPr>
        </p:nvSpPr>
        <p:spPr>
          <a:xfrm>
            <a:off x="420624" y="1682496"/>
            <a:ext cx="8385048" cy="4991608"/>
          </a:xfrm>
        </p:spPr>
        <p:txBody>
          <a:bodyPr>
            <a:normAutofit/>
          </a:bodyPr>
          <a:lstStyle/>
          <a:p>
            <a:pPr algn="just">
              <a:lnSpc>
                <a:spcPct val="100000"/>
              </a:lnSpc>
            </a:pPr>
            <a:r>
              <a:rPr lang="en-US" dirty="0">
                <a:solidFill>
                  <a:schemeClr val="tx1"/>
                </a:solidFill>
                <a:latin typeface="Arial" panose="020B0604020202020204" pitchFamily="34" charset="0"/>
                <a:cs typeface="Arial" panose="020B0604020202020204" pitchFamily="34" charset="0"/>
              </a:rPr>
              <a:t>A </a:t>
            </a:r>
            <a:r>
              <a:rPr lang="en-US" b="1" dirty="0">
                <a:solidFill>
                  <a:schemeClr val="tx1"/>
                </a:solidFill>
                <a:latin typeface="Arial" panose="020B0604020202020204" pitchFamily="34" charset="0"/>
                <a:cs typeface="Arial" panose="020B0604020202020204" pitchFamily="34" charset="0"/>
              </a:rPr>
              <a:t>network switch</a:t>
            </a:r>
            <a:r>
              <a:rPr lang="en-US" dirty="0">
                <a:solidFill>
                  <a:schemeClr val="tx1"/>
                </a:solidFill>
                <a:latin typeface="Arial" panose="020B0604020202020204" pitchFamily="34" charset="0"/>
                <a:cs typeface="Arial" panose="020B0604020202020204" pitchFamily="34" charset="0"/>
              </a:rPr>
              <a:t> maintains an internal reference table, commonly referred to as the </a:t>
            </a:r>
            <a:r>
              <a:rPr lang="en-US" b="1" dirty="0">
                <a:solidFill>
                  <a:schemeClr val="tx1"/>
                </a:solidFill>
                <a:latin typeface="Arial" panose="020B0604020202020204" pitchFamily="34" charset="0"/>
                <a:cs typeface="Arial" panose="020B0604020202020204" pitchFamily="34" charset="0"/>
              </a:rPr>
              <a:t>MAC table</a:t>
            </a:r>
            <a:r>
              <a:rPr lang="en-US" dirty="0">
                <a:solidFill>
                  <a:schemeClr val="tx1"/>
                </a:solidFill>
                <a:latin typeface="Arial" panose="020B0604020202020204" pitchFamily="34" charset="0"/>
                <a:cs typeface="Arial" panose="020B0604020202020204" pitchFamily="34" charset="0"/>
              </a:rPr>
              <a:t>, which links destination MAC addresses to specific switch ports connected to network hosts. When a frame is received, the switch extracts the destination MAC address from the frame header and checks it against the entries stored in this table. If a corresponding port is identified, that port is selected as the output interface for forwarding the frame</a:t>
            </a:r>
            <a:r>
              <a:rPr lang="en-US" dirty="0" smtClean="0">
                <a:solidFill>
                  <a:schemeClr val="tx1"/>
                </a:solidFill>
                <a:latin typeface="Arial" panose="020B0604020202020204" pitchFamily="34" charset="0"/>
                <a:cs typeface="Arial" panose="020B0604020202020204" pitchFamily="34" charset="0"/>
              </a:rPr>
              <a:t>.</a:t>
            </a:r>
          </a:p>
          <a:p>
            <a:pPr lvl="0" algn="just">
              <a:lnSpc>
                <a:spcPct val="100000"/>
              </a:lnSpc>
            </a:pPr>
            <a:r>
              <a:rPr lang="fr-FR" dirty="0" smtClean="0">
                <a:solidFill>
                  <a:schemeClr val="tx1"/>
                </a:solidFill>
                <a:latin typeface="Arial" panose="020B0604020202020204" pitchFamily="34" charset="0"/>
                <a:cs typeface="Arial" panose="020B0604020202020204" pitchFamily="34" charset="0"/>
              </a:rPr>
              <a:t>The </a:t>
            </a:r>
            <a:r>
              <a:rPr lang="fr-FR" dirty="0">
                <a:solidFill>
                  <a:schemeClr val="tx1"/>
                </a:solidFill>
                <a:latin typeface="Arial" panose="020B0604020202020204" pitchFamily="34" charset="0"/>
                <a:cs typeface="Arial" panose="020B0604020202020204" pitchFamily="34" charset="0"/>
              </a:rPr>
              <a:t>table </a:t>
            </a:r>
            <a:r>
              <a:rPr lang="fr-FR" dirty="0" err="1">
                <a:solidFill>
                  <a:schemeClr val="tx1"/>
                </a:solidFill>
                <a:latin typeface="Arial" panose="020B0604020202020204" pitchFamily="34" charset="0"/>
                <a:cs typeface="Arial" panose="020B0604020202020204" pitchFamily="34" charset="0"/>
              </a:rPr>
              <a:t>used</a:t>
            </a:r>
            <a:r>
              <a:rPr lang="fr-FR" dirty="0">
                <a:solidFill>
                  <a:schemeClr val="tx1"/>
                </a:solidFill>
                <a:latin typeface="Arial" panose="020B0604020202020204" pitchFamily="34" charset="0"/>
                <a:cs typeface="Arial" panose="020B0604020202020204" pitchFamily="34" charset="0"/>
              </a:rPr>
              <a:t> by a switch to store MAC </a:t>
            </a:r>
            <a:r>
              <a:rPr lang="fr-FR" dirty="0" err="1">
                <a:solidFill>
                  <a:schemeClr val="tx1"/>
                </a:solidFill>
                <a:latin typeface="Arial" panose="020B0604020202020204" pitchFamily="34" charset="0"/>
                <a:cs typeface="Arial" panose="020B0604020202020204" pitchFamily="34" charset="0"/>
              </a:rPr>
              <a:t>address</a:t>
            </a:r>
            <a:r>
              <a:rPr lang="fr-FR" dirty="0">
                <a:solidFill>
                  <a:schemeClr val="tx1"/>
                </a:solidFill>
                <a:latin typeface="Arial" panose="020B0604020202020204" pitchFamily="34" charset="0"/>
                <a:cs typeface="Arial" panose="020B0604020202020204" pitchFamily="34" charset="0"/>
              </a:rPr>
              <a:t> information </a:t>
            </a:r>
            <a:r>
              <a:rPr lang="fr-FR" dirty="0" err="1">
                <a:solidFill>
                  <a:schemeClr val="tx1"/>
                </a:solidFill>
                <a:latin typeface="Arial" panose="020B0604020202020204" pitchFamily="34" charset="0"/>
                <a:cs typeface="Arial" panose="020B0604020202020204" pitchFamily="34" charset="0"/>
              </a:rPr>
              <a:t>may</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be</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identified</a:t>
            </a:r>
            <a:r>
              <a:rPr lang="fr-FR" dirty="0">
                <a:solidFill>
                  <a:schemeClr val="tx1"/>
                </a:solidFill>
                <a:latin typeface="Arial" panose="020B0604020202020204" pitchFamily="34" charset="0"/>
                <a:cs typeface="Arial" panose="020B0604020202020204" pitchFamily="34" charset="0"/>
              </a:rPr>
              <a:t> by </a:t>
            </a:r>
            <a:r>
              <a:rPr lang="fr-FR" dirty="0" err="1">
                <a:solidFill>
                  <a:schemeClr val="tx1"/>
                </a:solidFill>
                <a:latin typeface="Arial" panose="020B0604020202020204" pitchFamily="34" charset="0"/>
                <a:cs typeface="Arial" panose="020B0604020202020204" pitchFamily="34" charset="0"/>
              </a:rPr>
              <a:t>several</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terms</a:t>
            </a:r>
            <a:r>
              <a:rPr lang="fr-FR" dirty="0">
                <a:solidFill>
                  <a:schemeClr val="tx1"/>
                </a:solidFill>
                <a:latin typeface="Arial" panose="020B0604020202020204" pitchFamily="34" charset="0"/>
                <a:cs typeface="Arial" panose="020B0604020202020204" pitchFamily="34" charset="0"/>
              </a:rPr>
              <a:t>. In practice, </a:t>
            </a:r>
            <a:r>
              <a:rPr lang="fr-FR" dirty="0" err="1">
                <a:solidFill>
                  <a:schemeClr val="tx1"/>
                </a:solidFill>
                <a:latin typeface="Arial" panose="020B0604020202020204" pitchFamily="34" charset="0"/>
                <a:cs typeface="Arial" panose="020B0604020202020204" pitchFamily="34" charset="0"/>
              </a:rPr>
              <a:t>it</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is</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most</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often</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called</a:t>
            </a:r>
            <a:r>
              <a:rPr lang="fr-FR" dirty="0">
                <a:solidFill>
                  <a:schemeClr val="tx1"/>
                </a:solidFill>
                <a:latin typeface="Arial" panose="020B0604020202020204" pitchFamily="34" charset="0"/>
                <a:cs typeface="Arial" panose="020B0604020202020204" pitchFamily="34" charset="0"/>
              </a:rPr>
              <a:t> the </a:t>
            </a:r>
            <a:r>
              <a:rPr lang="fr-FR" b="1" dirty="0" err="1">
                <a:solidFill>
                  <a:schemeClr val="tx1"/>
                </a:solidFill>
                <a:latin typeface="Arial" panose="020B0604020202020204" pitchFamily="34" charset="0"/>
                <a:cs typeface="Arial" panose="020B0604020202020204" pitchFamily="34" charset="0"/>
              </a:rPr>
              <a:t>forwarding</a:t>
            </a:r>
            <a:r>
              <a:rPr lang="fr-FR" b="1" dirty="0">
                <a:solidFill>
                  <a:schemeClr val="tx1"/>
                </a:solidFill>
                <a:latin typeface="Arial" panose="020B0604020202020204" pitchFamily="34" charset="0"/>
                <a:cs typeface="Arial" panose="020B0604020202020204" pitchFamily="34" charset="0"/>
              </a:rPr>
              <a:t> table</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Given</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that</a:t>
            </a:r>
            <a:r>
              <a:rPr lang="fr-FR" dirty="0">
                <a:solidFill>
                  <a:schemeClr val="tx1"/>
                </a:solidFill>
                <a:latin typeface="Arial" panose="020B0604020202020204" pitchFamily="34" charset="0"/>
                <a:cs typeface="Arial" panose="020B0604020202020204" pitchFamily="34" charset="0"/>
              </a:rPr>
              <a:t> modern </a:t>
            </a:r>
            <a:r>
              <a:rPr lang="fr-FR" dirty="0" err="1">
                <a:solidFill>
                  <a:schemeClr val="tx1"/>
                </a:solidFill>
                <a:latin typeface="Arial" panose="020B0604020202020204" pitchFamily="34" charset="0"/>
                <a:cs typeface="Arial" panose="020B0604020202020204" pitchFamily="34" charset="0"/>
              </a:rPr>
              <a:t>switching</a:t>
            </a:r>
            <a:r>
              <a:rPr lang="fr-FR" dirty="0">
                <a:solidFill>
                  <a:schemeClr val="tx1"/>
                </a:solidFill>
                <a:latin typeface="Arial" panose="020B0604020202020204" pitchFamily="34" charset="0"/>
                <a:cs typeface="Arial" panose="020B0604020202020204" pitchFamily="34" charset="0"/>
              </a:rPr>
              <a:t> techniques are </a:t>
            </a:r>
            <a:r>
              <a:rPr lang="fr-FR" dirty="0" err="1">
                <a:solidFill>
                  <a:schemeClr val="tx1"/>
                </a:solidFill>
                <a:latin typeface="Arial" panose="020B0604020202020204" pitchFamily="34" charset="0"/>
                <a:cs typeface="Arial" panose="020B0604020202020204" pitchFamily="34" charset="0"/>
              </a:rPr>
              <a:t>derived</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from</a:t>
            </a:r>
            <a:r>
              <a:rPr lang="fr-FR" dirty="0">
                <a:solidFill>
                  <a:schemeClr val="tx1"/>
                </a:solidFill>
                <a:latin typeface="Arial" panose="020B0604020202020204" pitchFamily="34" charset="0"/>
                <a:cs typeface="Arial" panose="020B0604020202020204" pitchFamily="34" charset="0"/>
              </a:rPr>
              <a:t> the </a:t>
            </a:r>
            <a:r>
              <a:rPr lang="fr-FR" dirty="0" err="1">
                <a:solidFill>
                  <a:schemeClr val="tx1"/>
                </a:solidFill>
                <a:latin typeface="Arial" panose="020B0604020202020204" pitchFamily="34" charset="0"/>
                <a:cs typeface="Arial" panose="020B0604020202020204" pitchFamily="34" charset="0"/>
              </a:rPr>
              <a:t>earlier</a:t>
            </a:r>
            <a:r>
              <a:rPr lang="fr-FR" dirty="0">
                <a:solidFill>
                  <a:schemeClr val="tx1"/>
                </a:solidFill>
                <a:latin typeface="Arial" panose="020B0604020202020204" pitchFamily="34" charset="0"/>
                <a:cs typeface="Arial" panose="020B0604020202020204" pitchFamily="34" charset="0"/>
              </a:rPr>
              <a:t> concept of </a:t>
            </a:r>
            <a:r>
              <a:rPr lang="fr-FR" b="1" dirty="0">
                <a:solidFill>
                  <a:schemeClr val="tx1"/>
                </a:solidFill>
                <a:latin typeface="Arial" panose="020B0604020202020204" pitchFamily="34" charset="0"/>
                <a:cs typeface="Arial" panose="020B0604020202020204" pitchFamily="34" charset="0"/>
              </a:rPr>
              <a:t>transparent </a:t>
            </a:r>
            <a:r>
              <a:rPr lang="fr-FR" b="1" dirty="0" err="1">
                <a:solidFill>
                  <a:schemeClr val="tx1"/>
                </a:solidFill>
                <a:latin typeface="Arial" panose="020B0604020202020204" pitchFamily="34" charset="0"/>
                <a:cs typeface="Arial" panose="020B0604020202020204" pitchFamily="34" charset="0"/>
              </a:rPr>
              <a:t>bridging</a:t>
            </a:r>
            <a:r>
              <a:rPr lang="fr-FR" dirty="0">
                <a:solidFill>
                  <a:schemeClr val="tx1"/>
                </a:solidFill>
                <a:latin typeface="Arial" panose="020B0604020202020204" pitchFamily="34" charset="0"/>
                <a:cs typeface="Arial" panose="020B0604020202020204" pitchFamily="34" charset="0"/>
              </a:rPr>
              <a:t>, the </a:t>
            </a:r>
            <a:r>
              <a:rPr lang="fr-FR" dirty="0" err="1">
                <a:solidFill>
                  <a:schemeClr val="tx1"/>
                </a:solidFill>
                <a:latin typeface="Arial" panose="020B0604020202020204" pitchFamily="34" charset="0"/>
                <a:cs typeface="Arial" panose="020B0604020202020204" pitchFamily="34" charset="0"/>
              </a:rPr>
              <a:t>designation</a:t>
            </a:r>
            <a:r>
              <a:rPr lang="fr-FR" dirty="0">
                <a:solidFill>
                  <a:schemeClr val="tx1"/>
                </a:solidFill>
                <a:latin typeface="Arial" panose="020B0604020202020204" pitchFamily="34" charset="0"/>
                <a:cs typeface="Arial" panose="020B0604020202020204" pitchFamily="34" charset="0"/>
              </a:rPr>
              <a:t> </a:t>
            </a:r>
            <a:r>
              <a:rPr lang="fr-FR" b="1" dirty="0">
                <a:solidFill>
                  <a:schemeClr val="tx1"/>
                </a:solidFill>
                <a:latin typeface="Arial" panose="020B0604020202020204" pitchFamily="34" charset="0"/>
                <a:cs typeface="Arial" panose="020B0604020202020204" pitchFamily="34" charset="0"/>
              </a:rPr>
              <a:t>bridge table</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is</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still</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occasionally</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encountered</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Consequently</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many</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internal</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operations</a:t>
            </a:r>
            <a:r>
              <a:rPr lang="fr-FR" dirty="0">
                <a:solidFill>
                  <a:schemeClr val="tx1"/>
                </a:solidFill>
                <a:latin typeface="Arial" panose="020B0604020202020204" pitchFamily="34" charset="0"/>
                <a:cs typeface="Arial" panose="020B0604020202020204" pitchFamily="34" charset="0"/>
              </a:rPr>
              <a:t> and </a:t>
            </a:r>
            <a:r>
              <a:rPr lang="fr-FR" dirty="0" err="1">
                <a:solidFill>
                  <a:schemeClr val="tx1"/>
                </a:solidFill>
                <a:latin typeface="Arial" panose="020B0604020202020204" pitchFamily="34" charset="0"/>
                <a:cs typeface="Arial" panose="020B0604020202020204" pitchFamily="34" charset="0"/>
              </a:rPr>
              <a:t>processes</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implemented</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within</a:t>
            </a:r>
            <a:r>
              <a:rPr lang="fr-FR" dirty="0">
                <a:solidFill>
                  <a:schemeClr val="tx1"/>
                </a:solidFill>
                <a:latin typeface="Arial" panose="020B0604020202020204" pitchFamily="34" charset="0"/>
                <a:cs typeface="Arial" panose="020B0604020202020204" pitchFamily="34" charset="0"/>
              </a:rPr>
              <a:t> LAN switches continue to use </a:t>
            </a:r>
            <a:r>
              <a:rPr lang="fr-FR" dirty="0" err="1">
                <a:solidFill>
                  <a:schemeClr val="tx1"/>
                </a:solidFill>
                <a:latin typeface="Arial" panose="020B0604020202020204" pitchFamily="34" charset="0"/>
                <a:cs typeface="Arial" panose="020B0604020202020204" pitchFamily="34" charset="0"/>
              </a:rPr>
              <a:t>terminology</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that</a:t>
            </a:r>
            <a:r>
              <a:rPr lang="fr-FR" dirty="0">
                <a:solidFill>
                  <a:schemeClr val="tx1"/>
                </a:solidFill>
                <a:latin typeface="Arial" panose="020B0604020202020204" pitchFamily="34" charset="0"/>
                <a:cs typeface="Arial" panose="020B0604020202020204" pitchFamily="34" charset="0"/>
              </a:rPr>
              <a:t> </a:t>
            </a:r>
            <a:r>
              <a:rPr lang="fr-FR" dirty="0" err="1">
                <a:solidFill>
                  <a:schemeClr val="tx1"/>
                </a:solidFill>
                <a:latin typeface="Arial" panose="020B0604020202020204" pitchFamily="34" charset="0"/>
                <a:cs typeface="Arial" panose="020B0604020202020204" pitchFamily="34" charset="0"/>
              </a:rPr>
              <a:t>references</a:t>
            </a:r>
            <a:r>
              <a:rPr lang="fr-FR" dirty="0">
                <a:solidFill>
                  <a:schemeClr val="tx1"/>
                </a:solidFill>
                <a:latin typeface="Arial" panose="020B0604020202020204" pitchFamily="34" charset="0"/>
                <a:cs typeface="Arial" panose="020B0604020202020204" pitchFamily="34" charset="0"/>
              </a:rPr>
              <a:t> </a:t>
            </a:r>
            <a:r>
              <a:rPr lang="fr-FR" b="1" dirty="0" err="1">
                <a:solidFill>
                  <a:schemeClr val="tx1"/>
                </a:solidFill>
                <a:latin typeface="Arial" panose="020B0604020202020204" pitchFamily="34" charset="0"/>
                <a:cs typeface="Arial" panose="020B0604020202020204" pitchFamily="34" charset="0"/>
              </a:rPr>
              <a:t>bridging</a:t>
            </a:r>
            <a:r>
              <a:rPr lang="fr-FR" dirty="0">
                <a:solidFill>
                  <a:schemeClr val="tx1"/>
                </a:solidFill>
                <a:latin typeface="Arial" panose="020B0604020202020204" pitchFamily="34" charset="0"/>
                <a:cs typeface="Arial" panose="020B0604020202020204" pitchFamily="34" charset="0"/>
              </a:rPr>
              <a:t> or </a:t>
            </a:r>
            <a:r>
              <a:rPr lang="fr-FR" b="1" dirty="0" err="1">
                <a:solidFill>
                  <a:schemeClr val="tx1"/>
                </a:solidFill>
                <a:latin typeface="Arial" panose="020B0604020202020204" pitchFamily="34" charset="0"/>
                <a:cs typeface="Arial" panose="020B0604020202020204" pitchFamily="34" charset="0"/>
              </a:rPr>
              <a:t>routing</a:t>
            </a:r>
            <a:r>
              <a:rPr lang="fr-FR" b="1" dirty="0">
                <a:solidFill>
                  <a:schemeClr val="tx1"/>
                </a:solidFill>
                <a:latin typeface="Arial" panose="020B0604020202020204" pitchFamily="34" charset="0"/>
                <a:cs typeface="Arial" panose="020B0604020202020204" pitchFamily="34" charset="0"/>
              </a:rPr>
              <a:t>.</a:t>
            </a:r>
          </a:p>
          <a:p>
            <a:endParaRPr lang="en-US" dirty="0" smtClean="0"/>
          </a:p>
          <a:p>
            <a:endParaRPr lang="en-US" dirty="0" smtClean="0"/>
          </a:p>
          <a:p>
            <a:endParaRPr lang="fr-FR" dirty="0"/>
          </a:p>
        </p:txBody>
      </p:sp>
    </p:spTree>
    <p:extLst>
      <p:ext uri="{BB962C8B-B14F-4D97-AF65-F5344CB8AC3E}">
        <p14:creationId xmlns:p14="http://schemas.microsoft.com/office/powerpoint/2010/main" val="1795598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64008" y="526288"/>
            <a:ext cx="8988552" cy="863600"/>
          </a:xfrm>
        </p:spPr>
        <p:txBody>
          <a:bodyPr>
            <a:normAutofit/>
          </a:bodyPr>
          <a:lstStyle/>
          <a:p>
            <a:pPr algn="ctr"/>
            <a:r>
              <a:rPr lang="fr-FR" sz="4400" b="1" dirty="0">
                <a:solidFill>
                  <a:schemeClr val="tx1"/>
                </a:solidFill>
                <a:latin typeface="Arial" panose="020B0604020202020204" pitchFamily="34" charset="0"/>
                <a:cs typeface="Arial" panose="020B0604020202020204" pitchFamily="34" charset="0"/>
              </a:rPr>
              <a:t>switch</a:t>
            </a:r>
          </a:p>
        </p:txBody>
      </p:sp>
      <p:sp>
        <p:nvSpPr>
          <p:cNvPr id="4" name="Text Box 5"/>
          <p:cNvSpPr txBox="1">
            <a:spLocks noChangeArrowheads="1"/>
          </p:cNvSpPr>
          <p:nvPr/>
        </p:nvSpPr>
        <p:spPr bwMode="auto">
          <a:xfrm>
            <a:off x="3419475" y="3799585"/>
            <a:ext cx="2376488" cy="78483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dirty="0"/>
              <a:t>Switching </a:t>
            </a:r>
            <a:endParaRPr lang="fr-FR" dirty="0" smtClean="0"/>
          </a:p>
          <a:p>
            <a:pPr algn="ctr">
              <a:spcBef>
                <a:spcPct val="50000"/>
              </a:spcBef>
            </a:pPr>
            <a:r>
              <a:rPr lang="fr-FR" dirty="0" smtClean="0"/>
              <a:t>logic</a:t>
            </a:r>
            <a:endParaRPr lang="fr-FR" dirty="0"/>
          </a:p>
        </p:txBody>
      </p:sp>
      <p:sp>
        <p:nvSpPr>
          <p:cNvPr id="5" name="Text Box 7"/>
          <p:cNvSpPr txBox="1">
            <a:spLocks noChangeArrowheads="1"/>
          </p:cNvSpPr>
          <p:nvPr/>
        </p:nvSpPr>
        <p:spPr bwMode="auto">
          <a:xfrm>
            <a:off x="7092950" y="3007423"/>
            <a:ext cx="1800225" cy="78483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dirty="0"/>
              <a:t>Buffer </a:t>
            </a:r>
            <a:endParaRPr lang="fr-FR" dirty="0" smtClean="0"/>
          </a:p>
          <a:p>
            <a:pPr algn="ctr">
              <a:spcBef>
                <a:spcPct val="50000"/>
              </a:spcBef>
            </a:pPr>
            <a:r>
              <a:rPr lang="fr-FR" dirty="0" smtClean="0"/>
              <a:t>memory</a:t>
            </a:r>
            <a:endParaRPr lang="fr-FR" dirty="0"/>
          </a:p>
        </p:txBody>
      </p:sp>
      <p:sp>
        <p:nvSpPr>
          <p:cNvPr id="6" name="Line 8"/>
          <p:cNvSpPr>
            <a:spLocks noChangeShapeType="1"/>
          </p:cNvSpPr>
          <p:nvPr/>
        </p:nvSpPr>
        <p:spPr bwMode="auto">
          <a:xfrm>
            <a:off x="6659563" y="3367785"/>
            <a:ext cx="431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7" name="Line 9"/>
          <p:cNvSpPr>
            <a:spLocks noChangeShapeType="1"/>
          </p:cNvSpPr>
          <p:nvPr/>
        </p:nvSpPr>
        <p:spPr bwMode="auto">
          <a:xfrm>
            <a:off x="6659563" y="3367785"/>
            <a:ext cx="0" cy="10080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8" name="Line 10"/>
          <p:cNvSpPr>
            <a:spLocks noChangeShapeType="1"/>
          </p:cNvSpPr>
          <p:nvPr/>
        </p:nvSpPr>
        <p:spPr bwMode="auto">
          <a:xfrm flipH="1">
            <a:off x="5795963" y="4375848"/>
            <a:ext cx="86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9" name="Text Box 11"/>
          <p:cNvSpPr txBox="1">
            <a:spLocks noChangeArrowheads="1"/>
          </p:cNvSpPr>
          <p:nvPr/>
        </p:nvSpPr>
        <p:spPr bwMode="auto">
          <a:xfrm>
            <a:off x="250825" y="1927923"/>
            <a:ext cx="2233613" cy="1200329"/>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dirty="0"/>
              <a:t>MAC </a:t>
            </a:r>
            <a:endParaRPr lang="fr-FR" dirty="0" smtClean="0"/>
          </a:p>
          <a:p>
            <a:pPr algn="ctr">
              <a:spcBef>
                <a:spcPct val="50000"/>
              </a:spcBef>
            </a:pPr>
            <a:r>
              <a:rPr lang="fr-FR" dirty="0" smtClean="0"/>
              <a:t>Address</a:t>
            </a:r>
          </a:p>
          <a:p>
            <a:pPr algn="ctr">
              <a:spcBef>
                <a:spcPct val="50000"/>
              </a:spcBef>
            </a:pPr>
            <a:r>
              <a:rPr lang="fr-FR" dirty="0" smtClean="0"/>
              <a:t> </a:t>
            </a:r>
            <a:r>
              <a:rPr lang="fr-FR" dirty="0"/>
              <a:t>table</a:t>
            </a:r>
          </a:p>
        </p:txBody>
      </p:sp>
      <p:sp>
        <p:nvSpPr>
          <p:cNvPr id="10" name="Text Box 12"/>
          <p:cNvSpPr txBox="1">
            <a:spLocks noChangeArrowheads="1"/>
          </p:cNvSpPr>
          <p:nvPr/>
        </p:nvSpPr>
        <p:spPr bwMode="auto">
          <a:xfrm>
            <a:off x="250825" y="3294760"/>
            <a:ext cx="2376488" cy="2439988"/>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dirty="0"/>
              <a:t>Port   </a:t>
            </a:r>
            <a:r>
              <a:rPr lang="fr-FR" dirty="0" smtClean="0"/>
              <a:t>       </a:t>
            </a:r>
            <a:r>
              <a:rPr lang="fr-FR" dirty="0"/>
              <a:t>Mac</a:t>
            </a:r>
          </a:p>
          <a:p>
            <a:pPr algn="ctr">
              <a:spcBef>
                <a:spcPct val="50000"/>
              </a:spcBef>
              <a:buFontTx/>
              <a:buAutoNum type="arabicPlain"/>
            </a:pPr>
            <a:r>
              <a:rPr lang="fr-FR" dirty="0"/>
              <a:t>           OA</a:t>
            </a:r>
          </a:p>
          <a:p>
            <a:pPr algn="ctr">
              <a:spcBef>
                <a:spcPct val="50000"/>
              </a:spcBef>
              <a:buFontTx/>
              <a:buAutoNum type="arabicPlain" startAt="3"/>
            </a:pPr>
            <a:r>
              <a:rPr lang="fr-FR" dirty="0"/>
              <a:t>       </a:t>
            </a:r>
            <a:r>
              <a:rPr lang="fr-FR" dirty="0" smtClean="0"/>
              <a:t>    </a:t>
            </a:r>
            <a:r>
              <a:rPr lang="fr-FR" dirty="0"/>
              <a:t>OB</a:t>
            </a:r>
          </a:p>
          <a:p>
            <a:pPr algn="ctr">
              <a:spcBef>
                <a:spcPct val="50000"/>
              </a:spcBef>
              <a:buFontTx/>
              <a:buAutoNum type="arabicPlain" startAt="6"/>
            </a:pPr>
            <a:r>
              <a:rPr lang="fr-FR" dirty="0"/>
              <a:t>   </a:t>
            </a:r>
            <a:r>
              <a:rPr lang="fr-FR" dirty="0" smtClean="0"/>
              <a:t>         </a:t>
            </a:r>
            <a:r>
              <a:rPr lang="fr-FR" dirty="0"/>
              <a:t>0C</a:t>
            </a:r>
          </a:p>
          <a:p>
            <a:pPr algn="ctr">
              <a:spcBef>
                <a:spcPct val="50000"/>
              </a:spcBef>
            </a:pPr>
            <a:r>
              <a:rPr lang="fr-FR" dirty="0"/>
              <a:t>9  </a:t>
            </a:r>
            <a:r>
              <a:rPr lang="fr-FR" dirty="0" smtClean="0"/>
              <a:t>         </a:t>
            </a:r>
            <a:r>
              <a:rPr lang="fr-FR" dirty="0"/>
              <a:t>OD</a:t>
            </a:r>
          </a:p>
          <a:p>
            <a:pPr algn="ctr">
              <a:spcBef>
                <a:spcPct val="50000"/>
              </a:spcBef>
              <a:buFontTx/>
              <a:buAutoNum type="arabicPlain"/>
            </a:pPr>
            <a:endParaRPr lang="fr-FR" dirty="0"/>
          </a:p>
        </p:txBody>
      </p:sp>
      <p:sp>
        <p:nvSpPr>
          <p:cNvPr id="11" name="Line 13"/>
          <p:cNvSpPr>
            <a:spLocks noChangeShapeType="1"/>
          </p:cNvSpPr>
          <p:nvPr/>
        </p:nvSpPr>
        <p:spPr bwMode="auto">
          <a:xfrm>
            <a:off x="3132138" y="4375848"/>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12" name="Line 14"/>
          <p:cNvSpPr>
            <a:spLocks noChangeShapeType="1"/>
          </p:cNvSpPr>
          <p:nvPr/>
        </p:nvSpPr>
        <p:spPr bwMode="auto">
          <a:xfrm flipV="1">
            <a:off x="3132138" y="3655123"/>
            <a:ext cx="0" cy="7207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13" name="Line 15"/>
          <p:cNvSpPr>
            <a:spLocks noChangeShapeType="1"/>
          </p:cNvSpPr>
          <p:nvPr/>
        </p:nvSpPr>
        <p:spPr bwMode="auto">
          <a:xfrm flipH="1">
            <a:off x="2555875" y="3655123"/>
            <a:ext cx="5762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14" name="Text Box 16"/>
          <p:cNvSpPr txBox="1">
            <a:spLocks noChangeArrowheads="1"/>
          </p:cNvSpPr>
          <p:nvPr/>
        </p:nvSpPr>
        <p:spPr bwMode="auto">
          <a:xfrm>
            <a:off x="3348038" y="3151885"/>
            <a:ext cx="2520950" cy="376238"/>
          </a:xfrm>
          <a:prstGeom prst="rect">
            <a:avLst/>
          </a:prstGeom>
          <a:noFill/>
          <a:ln w="28575">
            <a:solidFill>
              <a:schemeClr val="tx1"/>
            </a:solidFill>
            <a:miter lim="800000"/>
            <a:headEnd/>
            <a:tailEnd/>
          </a:ln>
          <a:effectLst/>
          <a:extLst/>
        </p:spPr>
        <p:txBody>
          <a:bodyPr>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dirty="0" smtClean="0"/>
              <a:t>Central Unit</a:t>
            </a:r>
            <a:endParaRPr lang="fr-FR" dirty="0"/>
          </a:p>
        </p:txBody>
      </p:sp>
      <p:sp>
        <p:nvSpPr>
          <p:cNvPr id="15" name="Text Box 17"/>
          <p:cNvSpPr txBox="1">
            <a:spLocks noChangeArrowheads="1"/>
          </p:cNvSpPr>
          <p:nvPr/>
        </p:nvSpPr>
        <p:spPr bwMode="auto">
          <a:xfrm>
            <a:off x="3348038" y="2359723"/>
            <a:ext cx="2520950" cy="376237"/>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gn="ctr">
              <a:spcBef>
                <a:spcPct val="50000"/>
              </a:spcBef>
            </a:pPr>
            <a:r>
              <a:rPr lang="fr-FR" dirty="0"/>
              <a:t>Flash</a:t>
            </a:r>
          </a:p>
        </p:txBody>
      </p:sp>
      <p:sp>
        <p:nvSpPr>
          <p:cNvPr id="16" name="AutoShape 18"/>
          <p:cNvSpPr>
            <a:spLocks noChangeArrowheads="1"/>
          </p:cNvSpPr>
          <p:nvPr/>
        </p:nvSpPr>
        <p:spPr bwMode="auto">
          <a:xfrm>
            <a:off x="4364831" y="2718498"/>
            <a:ext cx="485775" cy="433387"/>
          </a:xfrm>
          <a:prstGeom prst="upDownArrow">
            <a:avLst>
              <a:gd name="adj1" fmla="val 50000"/>
              <a:gd name="adj2" fmla="val 20000"/>
            </a:avLst>
          </a:prstGeom>
          <a:solidFill>
            <a:srgbClr val="8D42C6"/>
          </a:solidFill>
          <a:ln w="9525">
            <a:solidFill>
              <a:schemeClr val="tx1"/>
            </a:solidFill>
            <a:miter lim="800000"/>
            <a:headEnd/>
            <a:tailEnd/>
          </a:ln>
          <a:effectLst/>
          <a:extLst/>
        </p:spPr>
        <p:txBody>
          <a:bodyPr wrap="none" anchor="ct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
        <p:nvSpPr>
          <p:cNvPr id="17" name="Line 19"/>
          <p:cNvSpPr>
            <a:spLocks noChangeShapeType="1"/>
          </p:cNvSpPr>
          <p:nvPr/>
        </p:nvSpPr>
        <p:spPr bwMode="auto">
          <a:xfrm>
            <a:off x="4607719" y="3528123"/>
            <a:ext cx="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endParaRPr lang="fr-FR"/>
          </a:p>
        </p:txBody>
      </p:sp>
    </p:spTree>
    <p:extLst>
      <p:ext uri="{BB962C8B-B14F-4D97-AF65-F5344CB8AC3E}">
        <p14:creationId xmlns:p14="http://schemas.microsoft.com/office/powerpoint/2010/main" val="41849027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713233" y="487680"/>
            <a:ext cx="7827264" cy="975360"/>
          </a:xfrm>
        </p:spPr>
        <p:txBody>
          <a:bodyPr>
            <a:normAutofit/>
          </a:bodyPr>
          <a:lstStyle/>
          <a:p>
            <a:pPr algn="ctr"/>
            <a:r>
              <a:rPr lang="fr-FR" sz="4400" b="1" dirty="0" err="1" smtClean="0">
                <a:solidFill>
                  <a:schemeClr val="tx1"/>
                </a:solidFill>
                <a:latin typeface="Arial" panose="020B0604020202020204" pitchFamily="34" charset="0"/>
                <a:cs typeface="Arial" panose="020B0604020202020204" pitchFamily="34" charset="0"/>
              </a:rPr>
              <a:t>switchs</a:t>
            </a:r>
            <a:endParaRPr lang="fr-FR" sz="4400" dirty="0">
              <a:solidFill>
                <a:schemeClr val="tx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a:xfrm>
            <a:off x="713233" y="1845734"/>
            <a:ext cx="7827264" cy="4481914"/>
          </a:xfrm>
        </p:spPr>
        <p:txBody>
          <a:bodyPr>
            <a:normAutofit lnSpcReduction="10000"/>
          </a:bodyPr>
          <a:lstStyle/>
          <a:p>
            <a:pPr algn="just">
              <a:lnSpc>
                <a:spcPct val="100000"/>
              </a:lnSpc>
            </a:pPr>
            <a:r>
              <a:rPr lang="en-US" sz="3200" b="1" dirty="0" smtClean="0">
                <a:solidFill>
                  <a:srgbClr val="8D42C6"/>
                </a:solidFill>
                <a:latin typeface="Arial" panose="020B0604020202020204" pitchFamily="34" charset="0"/>
                <a:cs typeface="Arial" panose="020B0604020202020204" pitchFamily="34" charset="0"/>
              </a:rPr>
              <a:t>Operation </a:t>
            </a:r>
            <a:r>
              <a:rPr lang="en-US" sz="3200" b="1" dirty="0">
                <a:solidFill>
                  <a:srgbClr val="8D42C6"/>
                </a:solidFill>
                <a:latin typeface="Arial" panose="020B0604020202020204" pitchFamily="34" charset="0"/>
                <a:cs typeface="Arial" panose="020B0604020202020204" pitchFamily="34" charset="0"/>
              </a:rPr>
              <a:t>of </a:t>
            </a:r>
            <a:r>
              <a:rPr lang="en-US" sz="3200" b="1" dirty="0" smtClean="0">
                <a:solidFill>
                  <a:srgbClr val="8D42C6"/>
                </a:solidFill>
                <a:latin typeface="Arial" panose="020B0604020202020204" pitchFamily="34" charset="0"/>
                <a:cs typeface="Arial" panose="020B0604020202020204" pitchFamily="34" charset="0"/>
              </a:rPr>
              <a:t>Switches</a:t>
            </a:r>
            <a:endParaRPr lang="en-US" sz="3200" dirty="0">
              <a:solidFill>
                <a:srgbClr val="8D42C6"/>
              </a:solidFill>
              <a:latin typeface="Arial" panose="020B0604020202020204" pitchFamily="34" charset="0"/>
              <a:cs typeface="Arial" panose="020B0604020202020204" pitchFamily="34" charset="0"/>
            </a:endParaRPr>
          </a:p>
          <a:p>
            <a:pPr algn="just">
              <a:lnSpc>
                <a:spcPct val="100000"/>
              </a:lnSpc>
              <a:spcAft>
                <a:spcPts val="1800"/>
              </a:spcAft>
            </a:pPr>
            <a:r>
              <a:rPr lang="en-US" sz="2800" dirty="0">
                <a:solidFill>
                  <a:schemeClr val="tx1"/>
                </a:solidFill>
                <a:latin typeface="Arial" panose="020B0604020202020204" pitchFamily="34" charset="0"/>
                <a:cs typeface="Arial" panose="020B0604020202020204" pitchFamily="34" charset="0"/>
              </a:rPr>
              <a:t>To perform their tasks, </a:t>
            </a:r>
            <a:r>
              <a:rPr lang="en-US" sz="2800" b="1" dirty="0">
                <a:solidFill>
                  <a:schemeClr val="tx1"/>
                </a:solidFill>
                <a:latin typeface="Arial" panose="020B0604020202020204" pitchFamily="34" charset="0"/>
                <a:cs typeface="Arial" panose="020B0604020202020204" pitchFamily="34" charset="0"/>
              </a:rPr>
              <a:t>Ethernet LAN switches</a:t>
            </a:r>
            <a:r>
              <a:rPr lang="en-US" sz="2800" dirty="0">
                <a:solidFill>
                  <a:schemeClr val="tx1"/>
                </a:solidFill>
                <a:latin typeface="Arial" panose="020B0604020202020204" pitchFamily="34" charset="0"/>
                <a:cs typeface="Arial" panose="020B0604020202020204" pitchFamily="34" charset="0"/>
              </a:rPr>
              <a:t> rely on five basic functions:</a:t>
            </a:r>
          </a:p>
          <a:p>
            <a:pPr lvl="2" algn="just">
              <a:lnSpc>
                <a:spcPct val="110000"/>
              </a:lnSpc>
              <a:buClr>
                <a:srgbClr val="7030A0"/>
              </a:buClr>
              <a:buFont typeface="Wingdings" panose="05000000000000000000" pitchFamily="2" charset="2"/>
              <a:buChar char="Ø"/>
            </a:pPr>
            <a:r>
              <a:rPr lang="en-US" sz="2800" dirty="0">
                <a:solidFill>
                  <a:schemeClr val="tx1"/>
                </a:solidFill>
                <a:latin typeface="Arial" panose="020B0604020202020204" pitchFamily="34" charset="0"/>
                <a:cs typeface="Arial" panose="020B0604020202020204" pitchFamily="34" charset="0"/>
              </a:rPr>
              <a:t>Learning</a:t>
            </a:r>
          </a:p>
          <a:p>
            <a:pPr lvl="2" algn="just">
              <a:lnSpc>
                <a:spcPct val="110000"/>
              </a:lnSpc>
              <a:buClr>
                <a:srgbClr val="7030A0"/>
              </a:buClr>
              <a:buFont typeface="Wingdings" panose="05000000000000000000" pitchFamily="2" charset="2"/>
              <a:buChar char="Ø"/>
            </a:pPr>
            <a:r>
              <a:rPr lang="en-US" sz="2800" dirty="0">
                <a:solidFill>
                  <a:schemeClr val="tx1"/>
                </a:solidFill>
                <a:latin typeface="Arial" panose="020B0604020202020204" pitchFamily="34" charset="0"/>
                <a:cs typeface="Arial" panose="020B0604020202020204" pitchFamily="34" charset="0"/>
              </a:rPr>
              <a:t>Aging</a:t>
            </a:r>
          </a:p>
          <a:p>
            <a:pPr lvl="2" algn="just">
              <a:lnSpc>
                <a:spcPct val="110000"/>
              </a:lnSpc>
              <a:buClr>
                <a:srgbClr val="7030A0"/>
              </a:buClr>
              <a:buFont typeface="Wingdings" panose="05000000000000000000" pitchFamily="2" charset="2"/>
              <a:buChar char="Ø"/>
            </a:pPr>
            <a:r>
              <a:rPr lang="en-US" sz="2800" dirty="0">
                <a:solidFill>
                  <a:schemeClr val="tx1"/>
                </a:solidFill>
                <a:latin typeface="Arial" panose="020B0604020202020204" pitchFamily="34" charset="0"/>
                <a:cs typeface="Arial" panose="020B0604020202020204" pitchFamily="34" charset="0"/>
              </a:rPr>
              <a:t>Flooding</a:t>
            </a:r>
          </a:p>
          <a:p>
            <a:pPr lvl="2" algn="just">
              <a:lnSpc>
                <a:spcPct val="110000"/>
              </a:lnSpc>
              <a:buClr>
                <a:srgbClr val="7030A0"/>
              </a:buClr>
              <a:buFont typeface="Wingdings" panose="05000000000000000000" pitchFamily="2" charset="2"/>
              <a:buChar char="Ø"/>
            </a:pPr>
            <a:r>
              <a:rPr lang="en-US" sz="2800" dirty="0">
                <a:solidFill>
                  <a:schemeClr val="tx1"/>
                </a:solidFill>
                <a:latin typeface="Arial" panose="020B0604020202020204" pitchFamily="34" charset="0"/>
                <a:cs typeface="Arial" panose="020B0604020202020204" pitchFamily="34" charset="0"/>
              </a:rPr>
              <a:t>Selective forwarding</a:t>
            </a:r>
          </a:p>
          <a:p>
            <a:pPr lvl="2" algn="just">
              <a:lnSpc>
                <a:spcPct val="110000"/>
              </a:lnSpc>
              <a:buClr>
                <a:srgbClr val="7030A0"/>
              </a:buClr>
              <a:buFont typeface="Wingdings" panose="05000000000000000000" pitchFamily="2" charset="2"/>
              <a:buChar char="Ø"/>
            </a:pPr>
            <a:r>
              <a:rPr lang="en-US" sz="2800" dirty="0">
                <a:solidFill>
                  <a:schemeClr val="tx1"/>
                </a:solidFill>
                <a:latin typeface="Arial" panose="020B0604020202020204" pitchFamily="34" charset="0"/>
                <a:cs typeface="Arial" panose="020B0604020202020204" pitchFamily="34" charset="0"/>
              </a:rPr>
              <a:t>Filtering</a:t>
            </a:r>
          </a:p>
          <a:p>
            <a:endParaRPr lang="fr-FR" dirty="0"/>
          </a:p>
        </p:txBody>
      </p:sp>
    </p:spTree>
    <p:extLst>
      <p:ext uri="{BB962C8B-B14F-4D97-AF65-F5344CB8AC3E}">
        <p14:creationId xmlns:p14="http://schemas.microsoft.com/office/powerpoint/2010/main" val="2682462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1745</TotalTime>
  <Words>2619</Words>
  <Application>Microsoft Office PowerPoint</Application>
  <PresentationFormat>Affichage à l'écran (4:3)</PresentationFormat>
  <Paragraphs>130</Paragraphs>
  <Slides>29</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29</vt:i4>
      </vt:variant>
    </vt:vector>
  </HeadingPairs>
  <TitlesOfParts>
    <vt:vector size="35" baseType="lpstr">
      <vt:lpstr>Arial</vt:lpstr>
      <vt:lpstr>Calibri</vt:lpstr>
      <vt:lpstr>Calibri Light</vt:lpstr>
      <vt:lpstr>Times New Roman</vt:lpstr>
      <vt:lpstr>Wingdings</vt:lpstr>
      <vt:lpstr>Rétrospective</vt:lpstr>
      <vt:lpstr>Présentation PowerPoint</vt:lpstr>
      <vt:lpstr>Course Objective</vt:lpstr>
      <vt:lpstr>Ethernet switch</vt:lpstr>
      <vt:lpstr>switch</vt:lpstr>
      <vt:lpstr>switch</vt:lpstr>
      <vt:lpstr>switch</vt:lpstr>
      <vt:lpstr>switch</vt:lpstr>
      <vt:lpstr>switch</vt:lpstr>
      <vt:lpstr>switchs</vt:lpstr>
      <vt:lpstr>switchs</vt:lpstr>
      <vt:lpstr>switchs</vt:lpstr>
      <vt:lpstr>switchs</vt:lpstr>
      <vt:lpstr>switchs</vt:lpstr>
      <vt:lpstr>switchs</vt:lpstr>
      <vt:lpstr>ARP Process</vt:lpstr>
      <vt:lpstr>ARP Process</vt:lpstr>
      <vt:lpstr>ARP Process</vt:lpstr>
      <vt:lpstr>ARP Process</vt:lpstr>
      <vt:lpstr>ARP Process</vt:lpstr>
      <vt:lpstr>ARP Process</vt:lpstr>
      <vt:lpstr>ARP Process</vt:lpstr>
      <vt:lpstr>ARP Process: External Destination to the Local Network</vt:lpstr>
      <vt:lpstr>ARP Process: External Destination to the Local Network</vt:lpstr>
      <vt:lpstr>Proxy ARP:</vt:lpstr>
      <vt:lpstr>ARP Process:  Address Mapping Removal</vt:lpstr>
      <vt:lpstr>ARP Process</vt:lpstr>
      <vt:lpstr>ARP Process</vt:lpstr>
      <vt:lpstr>RARP Protocol</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Network</dc:title>
  <dc:creator>DELL</dc:creator>
  <cp:lastModifiedBy>DELL</cp:lastModifiedBy>
  <cp:revision>107</cp:revision>
  <dcterms:created xsi:type="dcterms:W3CDTF">2025-12-25T21:53:37Z</dcterms:created>
  <dcterms:modified xsi:type="dcterms:W3CDTF">2026-03-02T16:02:58Z</dcterms:modified>
</cp:coreProperties>
</file>