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33"/>
  </p:notesMasterIdLst>
  <p:sldIdLst>
    <p:sldId id="287" r:id="rId2"/>
    <p:sldId id="28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6"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varScale="1">
        <p:scale>
          <a:sx n="88" d="100"/>
          <a:sy n="88" d="100"/>
        </p:scale>
        <p:origin x="12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4AE9E-AB38-45AD-B39D-6171FA563ED7}" type="datetimeFigureOut">
              <a:rPr lang="fr-FR" smtClean="0"/>
              <a:t>02/03/2026</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E62D9A-5149-4C31-9719-3EBC1973443D}" type="slidenum">
              <a:rPr lang="fr-FR" smtClean="0"/>
              <a:t>‹N°›</a:t>
            </a:fld>
            <a:endParaRPr lang="fr-FR"/>
          </a:p>
        </p:txBody>
      </p:sp>
    </p:spTree>
    <p:extLst>
      <p:ext uri="{BB962C8B-B14F-4D97-AF65-F5344CB8AC3E}">
        <p14:creationId xmlns:p14="http://schemas.microsoft.com/office/powerpoint/2010/main" val="22370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BE62D9A-5149-4C31-9719-3EBC1973443D}" type="slidenum">
              <a:rPr lang="fr-FR" smtClean="0"/>
              <a:t>29</a:t>
            </a:fld>
            <a:endParaRPr lang="fr-FR"/>
          </a:p>
        </p:txBody>
      </p:sp>
    </p:spTree>
    <p:extLst>
      <p:ext uri="{BB962C8B-B14F-4D97-AF65-F5344CB8AC3E}">
        <p14:creationId xmlns:p14="http://schemas.microsoft.com/office/powerpoint/2010/main" val="334801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10527268-96AC-473E-80A3-590F33677BF6}"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2D6E6C-067A-466C-AA47-BAB2A1FD71A6}" type="slidenum">
              <a:rPr lang="fr-FR" smtClean="0"/>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52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0527268-96AC-473E-80A3-590F33677BF6}"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2D6E6C-067A-466C-AA47-BAB2A1FD71A6}" type="slidenum">
              <a:rPr lang="fr-FR" smtClean="0"/>
              <a:t>‹N°›</a:t>
            </a:fld>
            <a:endParaRPr lang="fr-FR"/>
          </a:p>
        </p:txBody>
      </p:sp>
    </p:spTree>
    <p:extLst>
      <p:ext uri="{BB962C8B-B14F-4D97-AF65-F5344CB8AC3E}">
        <p14:creationId xmlns:p14="http://schemas.microsoft.com/office/powerpoint/2010/main" val="1585654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0527268-96AC-473E-80A3-590F33677BF6}"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2D6E6C-067A-466C-AA47-BAB2A1FD71A6}" type="slidenum">
              <a:rPr lang="fr-FR" smtClean="0"/>
              <a:t>‹N°›</a:t>
            </a:fld>
            <a:endParaRPr lang="fr-FR"/>
          </a:p>
        </p:txBody>
      </p:sp>
    </p:spTree>
    <p:extLst>
      <p:ext uri="{BB962C8B-B14F-4D97-AF65-F5344CB8AC3E}">
        <p14:creationId xmlns:p14="http://schemas.microsoft.com/office/powerpoint/2010/main" val="301703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0527268-96AC-473E-80A3-590F33677BF6}"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2D6E6C-067A-466C-AA47-BAB2A1FD71A6}" type="slidenum">
              <a:rPr lang="fr-FR" smtClean="0"/>
              <a:t>‹N°›</a:t>
            </a:fld>
            <a:endParaRPr lang="fr-FR"/>
          </a:p>
        </p:txBody>
      </p:sp>
    </p:spTree>
    <p:extLst>
      <p:ext uri="{BB962C8B-B14F-4D97-AF65-F5344CB8AC3E}">
        <p14:creationId xmlns:p14="http://schemas.microsoft.com/office/powerpoint/2010/main" val="2727762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0527268-96AC-473E-80A3-590F33677BF6}" type="datetimeFigureOut">
              <a:rPr lang="fr-FR" smtClean="0"/>
              <a:t>02/03/2026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C2D6E6C-067A-466C-AA47-BAB2A1FD71A6}" type="slidenum">
              <a:rPr lang="fr-FR" smtClean="0"/>
              <a:t>‹N°›</a:t>
            </a:fld>
            <a:endParaRPr lang="fr-F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47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10527268-96AC-473E-80A3-590F33677BF6}" type="datetimeFigureOut">
              <a:rPr lang="fr-FR" smtClean="0"/>
              <a:t>02/03/2026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C2D6E6C-067A-466C-AA47-BAB2A1FD71A6}" type="slidenum">
              <a:rPr lang="fr-FR" smtClean="0"/>
              <a:t>‹N°›</a:t>
            </a:fld>
            <a:endParaRPr lang="fr-FR"/>
          </a:p>
        </p:txBody>
      </p:sp>
    </p:spTree>
    <p:extLst>
      <p:ext uri="{BB962C8B-B14F-4D97-AF65-F5344CB8AC3E}">
        <p14:creationId xmlns:p14="http://schemas.microsoft.com/office/powerpoint/2010/main" val="48288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22960" y="2582334"/>
            <a:ext cx="370332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63440" y="2582334"/>
            <a:ext cx="370332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10527268-96AC-473E-80A3-590F33677BF6}" type="datetimeFigureOut">
              <a:rPr lang="fr-FR" smtClean="0"/>
              <a:t>02/03/2026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C2D6E6C-067A-466C-AA47-BAB2A1FD71A6}" type="slidenum">
              <a:rPr lang="fr-FR" smtClean="0"/>
              <a:t>‹N°›</a:t>
            </a:fld>
            <a:endParaRPr lang="fr-FR"/>
          </a:p>
        </p:txBody>
      </p:sp>
    </p:spTree>
    <p:extLst>
      <p:ext uri="{BB962C8B-B14F-4D97-AF65-F5344CB8AC3E}">
        <p14:creationId xmlns:p14="http://schemas.microsoft.com/office/powerpoint/2010/main" val="3053020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10527268-96AC-473E-80A3-590F33677BF6}" type="datetimeFigureOut">
              <a:rPr lang="fr-FR" smtClean="0"/>
              <a:t>02/03/2026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C2D6E6C-067A-466C-AA47-BAB2A1FD71A6}" type="slidenum">
              <a:rPr lang="fr-FR" smtClean="0"/>
              <a:t>‹N°›</a:t>
            </a:fld>
            <a:endParaRPr lang="fr-FR"/>
          </a:p>
        </p:txBody>
      </p:sp>
    </p:spTree>
    <p:extLst>
      <p:ext uri="{BB962C8B-B14F-4D97-AF65-F5344CB8AC3E}">
        <p14:creationId xmlns:p14="http://schemas.microsoft.com/office/powerpoint/2010/main" val="134374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0527268-96AC-473E-80A3-590F33677BF6}" type="datetimeFigureOut">
              <a:rPr lang="fr-FR" smtClean="0"/>
              <a:t>02/03/2026</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9C2D6E6C-067A-466C-AA47-BAB2A1FD71A6}" type="slidenum">
              <a:rPr lang="fr-FR" smtClean="0"/>
              <a:t>‹N°›</a:t>
            </a:fld>
            <a:endParaRPr lang="fr-FR"/>
          </a:p>
        </p:txBody>
      </p:sp>
    </p:spTree>
    <p:extLst>
      <p:ext uri="{BB962C8B-B14F-4D97-AF65-F5344CB8AC3E}">
        <p14:creationId xmlns:p14="http://schemas.microsoft.com/office/powerpoint/2010/main" val="31746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10527268-96AC-473E-80A3-590F33677BF6}" type="datetimeFigureOut">
              <a:rPr lang="fr-FR" smtClean="0"/>
              <a:t>02/03/2026</a:t>
            </a:fld>
            <a:endParaRPr lang="fr-F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C2D6E6C-067A-466C-AA47-BAB2A1FD71A6}" type="slidenum">
              <a:rPr lang="fr-FR" smtClean="0"/>
              <a:t>‹N°›</a:t>
            </a:fld>
            <a:endParaRPr lang="fr-FR"/>
          </a:p>
        </p:txBody>
      </p:sp>
    </p:spTree>
    <p:extLst>
      <p:ext uri="{BB962C8B-B14F-4D97-AF65-F5344CB8AC3E}">
        <p14:creationId xmlns:p14="http://schemas.microsoft.com/office/powerpoint/2010/main" val="190494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0527268-96AC-473E-80A3-590F33677BF6}" type="datetimeFigureOut">
              <a:rPr lang="fr-FR" smtClean="0"/>
              <a:t>02/03/2026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C2D6E6C-067A-466C-AA47-BAB2A1FD71A6}" type="slidenum">
              <a:rPr lang="fr-FR" smtClean="0"/>
              <a:t>‹N°›</a:t>
            </a:fld>
            <a:endParaRPr lang="fr-FR"/>
          </a:p>
        </p:txBody>
      </p:sp>
    </p:spTree>
    <p:extLst>
      <p:ext uri="{BB962C8B-B14F-4D97-AF65-F5344CB8AC3E}">
        <p14:creationId xmlns:p14="http://schemas.microsoft.com/office/powerpoint/2010/main" val="193761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82000">
              <a:schemeClr val="bg1"/>
            </a:gs>
            <a:gs pos="100000">
              <a:srgbClr val="7030A0"/>
            </a:gs>
          </a:gsLst>
          <a:lin ang="162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0527268-96AC-473E-80A3-590F33677BF6}" type="datetimeFigureOut">
              <a:rPr lang="fr-FR" smtClean="0"/>
              <a:t>02/03/2026</a:t>
            </a:fld>
            <a:endParaRPr lang="fr-F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C2D6E6C-067A-466C-AA47-BAB2A1FD71A6}" type="slidenum">
              <a:rPr lang="fr-FR" smtClean="0"/>
              <a:t>‹N°›</a:t>
            </a:fld>
            <a:endParaRPr lang="fr-F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68368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5"/>
          <p:cNvSpPr>
            <a:spLocks noGrp="1"/>
          </p:cNvSpPr>
          <p:nvPr/>
        </p:nvSpPr>
        <p:spPr>
          <a:xfrm>
            <a:off x="843881" y="1176235"/>
            <a:ext cx="7543800" cy="53860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400" dirty="0">
                <a:solidFill>
                  <a:schemeClr val="tx1"/>
                </a:solidFill>
                <a:latin typeface="Times New Roman" panose="02020603050405020304" pitchFamily="18" charset="0"/>
                <a:cs typeface="Times New Roman" panose="02020603050405020304" pitchFamily="18" charset="0"/>
              </a:rPr>
              <a:t>National Polytechnic School of Oran – Maurice </a:t>
            </a:r>
            <a:r>
              <a:rPr lang="en-US" sz="2400" dirty="0" err="1" smtClean="0">
                <a:solidFill>
                  <a:schemeClr val="tx1"/>
                </a:solidFill>
                <a:latin typeface="Times New Roman" panose="02020603050405020304" pitchFamily="18" charset="0"/>
                <a:cs typeface="Times New Roman" panose="02020603050405020304" pitchFamily="18" charset="0"/>
              </a:rPr>
              <a:t>Audin</a:t>
            </a:r>
            <a:endParaRPr lang="fr-FR" sz="2400" dirty="0">
              <a:solidFill>
                <a:schemeClr val="tx1"/>
              </a:solidFill>
              <a:latin typeface="Times New Roman" panose="02020603050405020304" pitchFamily="18" charset="0"/>
              <a:cs typeface="Times New Roman" panose="02020603050405020304" pitchFamily="18" charset="0"/>
            </a:endParaRPr>
          </a:p>
        </p:txBody>
      </p:sp>
      <p:pic>
        <p:nvPicPr>
          <p:cNvPr id="5" name="Espace réservé du contenu 7"/>
          <p:cNvPicPr>
            <a:picLocks noGrp="1" noChangeAspect="1"/>
          </p:cNvPicPr>
          <p:nvPr/>
        </p:nvPicPr>
        <p:blipFill>
          <a:blip r:embed="rId2"/>
          <a:stretch>
            <a:fillRect/>
          </a:stretch>
        </p:blipFill>
        <p:spPr>
          <a:xfrm>
            <a:off x="108171" y="4879458"/>
            <a:ext cx="2085723" cy="1435608"/>
          </a:xfrm>
          <a:prstGeom prst="rect">
            <a:avLst/>
          </a:prstGeom>
        </p:spPr>
      </p:pic>
      <p:pic>
        <p:nvPicPr>
          <p:cNvPr id="6" name="Espace réservé du contenu 7"/>
          <p:cNvPicPr>
            <a:picLocks noChangeAspect="1"/>
          </p:cNvPicPr>
          <p:nvPr/>
        </p:nvPicPr>
        <p:blipFill>
          <a:blip r:embed="rId2"/>
          <a:stretch>
            <a:fillRect/>
          </a:stretch>
        </p:blipFill>
        <p:spPr>
          <a:xfrm>
            <a:off x="6950106" y="4879458"/>
            <a:ext cx="2085723" cy="1435608"/>
          </a:xfrm>
          <a:prstGeom prst="rect">
            <a:avLst/>
          </a:prstGeom>
        </p:spPr>
      </p:pic>
      <p:sp>
        <p:nvSpPr>
          <p:cNvPr id="7" name="ZoneTexte 9"/>
          <p:cNvSpPr txBox="1"/>
          <p:nvPr/>
        </p:nvSpPr>
        <p:spPr>
          <a:xfrm>
            <a:off x="2504790" y="5607180"/>
            <a:ext cx="4289868" cy="70788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fr-FR" sz="2000" b="1" u="sng" dirty="0" smtClean="0">
                <a:latin typeface="Arial" panose="020B0604020202020204" pitchFamily="34" charset="0"/>
              </a:rPr>
              <a:t>Email</a:t>
            </a:r>
            <a:r>
              <a:rPr lang="fr-FR" sz="2000" b="1" u="sng" dirty="0">
                <a:latin typeface="Arial" panose="020B0604020202020204" pitchFamily="34" charset="0"/>
              </a:rPr>
              <a:t>:</a:t>
            </a:r>
            <a:r>
              <a:rPr lang="fr-FR" sz="2000" b="1" dirty="0">
                <a:latin typeface="Arial" panose="020B0604020202020204" pitchFamily="34" charset="0"/>
              </a:rPr>
              <a:t> </a:t>
            </a:r>
            <a:r>
              <a:rPr lang="fr-FR" sz="2000" b="1" dirty="0" smtClean="0">
                <a:solidFill>
                  <a:srgbClr val="8D42C6"/>
                </a:solidFill>
                <a:latin typeface="Arial" panose="020B0604020202020204" pitchFamily="34" charset="0"/>
              </a:rPr>
              <a:t>amal.boumedjout@enp-oran.dz</a:t>
            </a:r>
            <a:endParaRPr lang="fr-FR" sz="2000" dirty="0">
              <a:solidFill>
                <a:srgbClr val="8D42C6"/>
              </a:solidFill>
              <a:latin typeface="Arial" panose="020B0604020202020204" pitchFamily="34" charset="0"/>
            </a:endParaRPr>
          </a:p>
        </p:txBody>
      </p:sp>
      <p:sp>
        <p:nvSpPr>
          <p:cNvPr id="8" name="ZoneTexte 13"/>
          <p:cNvSpPr txBox="1"/>
          <p:nvPr/>
        </p:nvSpPr>
        <p:spPr>
          <a:xfrm>
            <a:off x="2265237" y="2797873"/>
            <a:ext cx="4768973" cy="1754326"/>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5400" b="1" dirty="0">
                <a:ln>
                  <a:solidFill>
                    <a:schemeClr val="tx1"/>
                  </a:solidFill>
                </a:ln>
                <a:solidFill>
                  <a:srgbClr val="CC66FF"/>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Active </a:t>
            </a:r>
            <a:r>
              <a:rPr lang="fr-FR" sz="5400" b="1" dirty="0" err="1">
                <a:ln>
                  <a:solidFill>
                    <a:schemeClr val="tx1"/>
                  </a:solidFill>
                </a:ln>
                <a:solidFill>
                  <a:srgbClr val="CC66FF"/>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devices</a:t>
            </a:r>
            <a:endParaRPr lang="fr-FR" sz="5400" b="1" dirty="0">
              <a:ln>
                <a:solidFill>
                  <a:schemeClr val="tx1"/>
                </a:solidFill>
              </a:ln>
              <a:solidFill>
                <a:srgbClr val="CC66FF"/>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9" name="ZoneTexte 14"/>
          <p:cNvSpPr txBox="1"/>
          <p:nvPr/>
        </p:nvSpPr>
        <p:spPr>
          <a:xfrm>
            <a:off x="752441" y="542935"/>
            <a:ext cx="7726680" cy="58477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atin typeface="Times New Roman" panose="02020603050405020304" pitchFamily="18" charset="0"/>
                <a:cs typeface="Times New Roman" panose="02020603050405020304" pitchFamily="18" charset="0"/>
              </a:rPr>
              <a:t>People’s Democratic Republic of Algeria</a:t>
            </a:r>
            <a:endParaRPr lang="fr-FR" sz="3200" b="1" dirty="0">
              <a:latin typeface="Times New Roman" panose="02020603050405020304" pitchFamily="18" charset="0"/>
              <a:cs typeface="Times New Roman" panose="02020603050405020304" pitchFamily="18" charset="0"/>
            </a:endParaRPr>
          </a:p>
        </p:txBody>
      </p:sp>
      <p:sp>
        <p:nvSpPr>
          <p:cNvPr id="10" name="ZoneTexte 15"/>
          <p:cNvSpPr txBox="1"/>
          <p:nvPr/>
        </p:nvSpPr>
        <p:spPr>
          <a:xfrm>
            <a:off x="1400840" y="1804447"/>
            <a:ext cx="6429883" cy="461665"/>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latin typeface="Times New Roman" panose="02020603050405020304" pitchFamily="18" charset="0"/>
                <a:cs typeface="Times New Roman" panose="02020603050405020304" pitchFamily="18" charset="0"/>
              </a:rPr>
              <a:t>Department of Computer Systems Engineering</a:t>
            </a:r>
            <a:endParaRPr lang="fr-FR" sz="2400" dirty="0">
              <a:latin typeface="Times New Roman" panose="02020603050405020304" pitchFamily="18" charset="0"/>
              <a:cs typeface="Times New Roman" panose="02020603050405020304" pitchFamily="18" charset="0"/>
            </a:endParaRPr>
          </a:p>
        </p:txBody>
      </p:sp>
      <p:sp>
        <p:nvSpPr>
          <p:cNvPr id="11" name="ZoneTexte 16"/>
          <p:cNvSpPr txBox="1"/>
          <p:nvPr/>
        </p:nvSpPr>
        <p:spPr>
          <a:xfrm>
            <a:off x="2349342" y="5083960"/>
            <a:ext cx="4600764"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a:latin typeface="Arial" panose="020B0604020202020204" pitchFamily="34" charset="0"/>
                <a:cs typeface="Arial" panose="020B0604020202020204" pitchFamily="34" charset="0"/>
              </a:rPr>
              <a:t>Dr</a:t>
            </a:r>
            <a:r>
              <a:rPr lang="en-US" sz="2800" b="1" dirty="0" err="1">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.BOUMEDJOUT</a:t>
            </a:r>
            <a:r>
              <a:rPr lang="en-US" sz="2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r>
              <a:rPr lang="en-US" sz="2800" b="1"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AMAL</a:t>
            </a:r>
            <a:endParaRPr lang="en-US" sz="2800" b="1" dirty="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9223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577969"/>
            <a:ext cx="7543800" cy="909225"/>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Bridges</a:t>
            </a:r>
            <a:endParaRPr lang="fr-FR" sz="4400" dirty="0">
              <a:solidFill>
                <a:schemeClr val="tx1"/>
              </a:solidFill>
            </a:endParaRPr>
          </a:p>
        </p:txBody>
      </p:sp>
      <p:sp>
        <p:nvSpPr>
          <p:cNvPr id="3" name="Espace réservé du contenu 2"/>
          <p:cNvSpPr>
            <a:spLocks noGrp="1"/>
          </p:cNvSpPr>
          <p:nvPr>
            <p:ph idx="1"/>
          </p:nvPr>
        </p:nvSpPr>
        <p:spPr>
          <a:xfrm>
            <a:off x="822959" y="1846054"/>
            <a:ext cx="7543801" cy="4195569"/>
          </a:xfrm>
        </p:spPr>
        <p:txBody>
          <a:bodyPr>
            <a:noAutofit/>
          </a:bodyPr>
          <a:lstStyle/>
          <a:p>
            <a:pPr lvl="1" algn="just">
              <a:buClr>
                <a:srgbClr val="7030A0"/>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When the destination device is located on the same segment as the incoming frame, the bridge refrains from forwarding it to other segments. This operation is known as </a:t>
            </a:r>
            <a:r>
              <a:rPr lang="en-US" sz="2400" b="1" dirty="0">
                <a:solidFill>
                  <a:srgbClr val="7030A0"/>
                </a:solidFill>
                <a:latin typeface="Arial" panose="020B0604020202020204" pitchFamily="34" charset="0"/>
                <a:cs typeface="Arial" panose="020B0604020202020204" pitchFamily="34" charset="0"/>
              </a:rPr>
              <a:t>filtering</a:t>
            </a:r>
            <a:r>
              <a:rPr lang="en-US" sz="2400" dirty="0">
                <a:solidFill>
                  <a:srgbClr val="7030A0"/>
                </a:solidFill>
                <a:latin typeface="Arial" panose="020B0604020202020204" pitchFamily="34" charset="0"/>
                <a:cs typeface="Arial" panose="020B0604020202020204" pitchFamily="34" charset="0"/>
              </a:rPr>
              <a:t>.</a:t>
            </a:r>
          </a:p>
          <a:p>
            <a:pPr lvl="1" algn="just">
              <a:buClr>
                <a:srgbClr val="7030A0"/>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If the destination device resides on a different segment, the bridge forwards the frame to the correct segment.</a:t>
            </a:r>
          </a:p>
          <a:p>
            <a:pPr lvl="1" algn="just">
              <a:buClr>
                <a:srgbClr val="7030A0"/>
              </a:buClr>
              <a:buFont typeface="Wingdings" panose="05000000000000000000" pitchFamily="2" charset="2"/>
              <a:buChar char="Ø"/>
            </a:pPr>
            <a:r>
              <a:rPr lang="en-US" sz="2400" dirty="0">
                <a:solidFill>
                  <a:schemeClr val="tx1"/>
                </a:solidFill>
                <a:latin typeface="Arial" panose="020B0604020202020204" pitchFamily="34" charset="0"/>
                <a:cs typeface="Arial" panose="020B0604020202020204" pitchFamily="34" charset="0"/>
              </a:rPr>
              <a:t>In cases where the bridge does not have knowledge of the destination address, it sends the frame to all segments except the one from which it was received. This behavior is referred to as </a:t>
            </a:r>
            <a:r>
              <a:rPr lang="en-US" sz="2400" b="1" dirty="0">
                <a:solidFill>
                  <a:srgbClr val="7030A0"/>
                </a:solidFill>
                <a:latin typeface="Arial" panose="020B0604020202020204" pitchFamily="34" charset="0"/>
                <a:cs typeface="Arial" panose="020B0604020202020204" pitchFamily="34" charset="0"/>
              </a:rPr>
              <a:t>flooding</a:t>
            </a:r>
            <a:r>
              <a:rPr lang="en-US" sz="2400" dirty="0">
                <a:solidFill>
                  <a:srgbClr val="7030A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77217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8" y="456194"/>
            <a:ext cx="7543800" cy="929721"/>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Bridges</a:t>
            </a:r>
            <a:endParaRPr lang="fr-FR" sz="4400" dirty="0">
              <a:solidFill>
                <a:schemeClr val="tx1"/>
              </a:solidFill>
            </a:endParaRPr>
          </a:p>
        </p:txBody>
      </p:sp>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919" y="3576277"/>
            <a:ext cx="6104149" cy="2926334"/>
          </a:xfrm>
        </p:spPr>
      </p:pic>
      <p:sp>
        <p:nvSpPr>
          <p:cNvPr id="7" name="Rectangle 6"/>
          <p:cNvSpPr/>
          <p:nvPr/>
        </p:nvSpPr>
        <p:spPr>
          <a:xfrm>
            <a:off x="674153" y="1637285"/>
            <a:ext cx="7841411" cy="1938992"/>
          </a:xfrm>
          <a:prstGeom prst="rect">
            <a:avLst/>
          </a:prstGeom>
        </p:spPr>
        <p:txBody>
          <a:bodyPr wrap="square">
            <a:spAutoFit/>
          </a:bodyPr>
          <a:lstStyle/>
          <a:p>
            <a:pPr algn="just"/>
            <a:r>
              <a:rPr lang="en-US" sz="2000" dirty="0">
                <a:latin typeface="Arial" panose="020B0604020202020204" pitchFamily="34" charset="0"/>
                <a:cs typeface="Arial" panose="020B0604020202020204" pitchFamily="34" charset="0"/>
              </a:rPr>
              <a:t>A bridge segments a collision domain without impacting the logical or broadcast domains. </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In </a:t>
            </a:r>
            <a:r>
              <a:rPr lang="en-US" sz="2000" dirty="0">
                <a:latin typeface="Arial" panose="020B0604020202020204" pitchFamily="34" charset="0"/>
                <a:cs typeface="Arial" panose="020B0604020202020204" pitchFamily="34" charset="0"/>
              </a:rPr>
              <a:t>the absence of Layer 3 devices, such as routers, the entire network operates within a single logical broadcast address space. </a:t>
            </a:r>
            <a:endParaRPr lang="en-US" sz="2000" dirty="0" smtClean="0">
              <a:latin typeface="Arial" panose="020B0604020202020204" pitchFamily="34" charset="0"/>
              <a:cs typeface="Arial" panose="020B0604020202020204" pitchFamily="34" charset="0"/>
            </a:endParaRPr>
          </a:p>
          <a:p>
            <a:pPr algn="just"/>
            <a:r>
              <a:rPr lang="en-US" sz="2000" dirty="0" smtClean="0">
                <a:latin typeface="Arial" panose="020B0604020202020204" pitchFamily="34" charset="0"/>
                <a:cs typeface="Arial" panose="020B0604020202020204" pitchFamily="34" charset="0"/>
              </a:rPr>
              <a:t>Consequently</a:t>
            </a:r>
            <a:r>
              <a:rPr lang="en-US" sz="2000" dirty="0">
                <a:latin typeface="Arial" panose="020B0604020202020204" pitchFamily="34" charset="0"/>
                <a:cs typeface="Arial" panose="020B0604020202020204" pitchFamily="34" charset="0"/>
              </a:rPr>
              <a:t>, while the bridge increases the number of collision domains, it does not introduce additional broadcast domains.</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730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286604"/>
            <a:ext cx="7543800" cy="1067743"/>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switches</a:t>
            </a:r>
          </a:p>
        </p:txBody>
      </p:sp>
      <p:sp>
        <p:nvSpPr>
          <p:cNvPr id="3" name="Espace réservé du contenu 2"/>
          <p:cNvSpPr>
            <a:spLocks noGrp="1"/>
          </p:cNvSpPr>
          <p:nvPr>
            <p:ph idx="1"/>
          </p:nvPr>
        </p:nvSpPr>
        <p:spPr>
          <a:xfrm>
            <a:off x="822959" y="1595887"/>
            <a:ext cx="7543801" cy="4273207"/>
          </a:xfrm>
        </p:spPr>
        <p:txBody>
          <a:bodyPr/>
          <a:lstStyle/>
          <a:p>
            <a:pPr algn="just">
              <a:lnSpc>
                <a:spcPct val="100000"/>
              </a:lnSpc>
            </a:pPr>
            <a:r>
              <a:rPr lang="en-US" dirty="0">
                <a:solidFill>
                  <a:schemeClr val="tx1"/>
                </a:solidFill>
                <a:latin typeface="Arial" panose="020B0604020202020204" pitchFamily="34" charset="0"/>
                <a:cs typeface="Arial" panose="020B0604020202020204" pitchFamily="34" charset="0"/>
              </a:rPr>
              <a:t>Switches are commonly regarded as </a:t>
            </a:r>
            <a:r>
              <a:rPr lang="en-US" b="1" dirty="0">
                <a:solidFill>
                  <a:schemeClr val="tx1"/>
                </a:solidFill>
                <a:latin typeface="Arial" panose="020B0604020202020204" pitchFamily="34" charset="0"/>
                <a:cs typeface="Arial" panose="020B0604020202020204" pitchFamily="34" charset="0"/>
              </a:rPr>
              <a:t>multiport bridging devices</a:t>
            </a:r>
            <a:r>
              <a:rPr lang="en-US" dirty="0">
                <a:solidFill>
                  <a:schemeClr val="tx1"/>
                </a:solidFill>
                <a:latin typeface="Arial" panose="020B0604020202020204" pitchFamily="34" charset="0"/>
                <a:cs typeface="Arial" panose="020B0604020202020204" pitchFamily="34" charset="0"/>
              </a:rPr>
              <a:t>.</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In a manner similar to bridges, switches analyze the data frames received from networked systems. The extracted information is then used to construct internal forwarding tables, enabling the switch to accurately determine the intended destination of data exchanged within the network.</a:t>
            </a:r>
            <a:endParaRPr lang="fr-FR" dirty="0">
              <a:solidFill>
                <a:schemeClr val="tx1"/>
              </a:solidFill>
              <a:latin typeface="Arial" panose="020B0604020202020204" pitchFamily="34" charset="0"/>
              <a:cs typeface="Arial" panose="020B060402020202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2807023627"/>
              </p:ext>
            </p:extLst>
          </p:nvPr>
        </p:nvGraphicFramePr>
        <p:xfrm>
          <a:off x="1808672" y="3769744"/>
          <a:ext cx="6096000" cy="2665562"/>
        </p:xfrm>
        <a:graphic>
          <a:graphicData uri="http://schemas.openxmlformats.org/drawingml/2006/table">
            <a:tbl>
              <a:tblPr firstRow="1" bandRow="1">
                <a:tableStyleId>{912C8C85-51F0-491E-9774-3900AFEF0FD7}</a:tableStyleId>
              </a:tblPr>
              <a:tblGrid>
                <a:gridCol w="3048000"/>
                <a:gridCol w="3048000"/>
              </a:tblGrid>
              <a:tr h="527254">
                <a:tc>
                  <a:txBody>
                    <a:bodyPr/>
                    <a:lstStyle/>
                    <a:p>
                      <a:pPr algn="ctr"/>
                      <a:r>
                        <a:rPr lang="fr-FR" dirty="0" smtClean="0"/>
                        <a:t>interface</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7030A0"/>
                    </a:solidFill>
                  </a:tcPr>
                </a:tc>
                <a:tc>
                  <a:txBody>
                    <a:bodyPr/>
                    <a:lstStyle/>
                    <a:p>
                      <a:pPr algn="ctr"/>
                      <a:r>
                        <a:rPr lang="fr-FR" dirty="0" smtClean="0"/>
                        <a:t>MAC </a:t>
                      </a:r>
                      <a:r>
                        <a:rPr lang="fr-FR" dirty="0" err="1" smtClean="0"/>
                        <a:t>address</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77470" h="12700" prst="softRound"/>
                      <a:lightRig rig="flood" dir="t"/>
                    </a:cell3D>
                    <a:solidFill>
                      <a:srgbClr val="7030A0"/>
                    </a:solidFill>
                  </a:tcPr>
                </a:tc>
              </a:tr>
              <a:tr h="534577">
                <a:tc>
                  <a:txBody>
                    <a:bodyPr/>
                    <a:lstStyle/>
                    <a:p>
                      <a:pPr algn="ctr"/>
                      <a:r>
                        <a:rPr lang="fr-FR" dirty="0" smtClean="0"/>
                        <a:t>E0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r>
                        <a:rPr lang="fr-FR" dirty="0" smtClean="0"/>
                        <a:t>0260.8c01.1111</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r>
              <a:tr h="534577">
                <a:tc>
                  <a:txBody>
                    <a:bodyPr/>
                    <a:lstStyle/>
                    <a:p>
                      <a:pPr algn="ctr"/>
                      <a:r>
                        <a:rPr lang="fr-FR" dirty="0" smtClean="0"/>
                        <a:t>E1</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r>
                        <a:rPr lang="fr-FR" dirty="0" smtClean="0"/>
                        <a:t>0260.ec01.2222</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r>
              <a:tr h="5345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E2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0260.ec01.3333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r>
              <a:tr h="5345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E3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c>
                  <a:txBody>
                    <a:bodyPr/>
                    <a:lstStyle/>
                    <a:p>
                      <a:pPr algn="ctr"/>
                      <a:r>
                        <a:rPr lang="fr-FR" dirty="0" smtClean="0"/>
                        <a:t>0260.8c01.4444</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6200000" scaled="1"/>
                      <a:tileRect/>
                    </a:gradFill>
                  </a:tcPr>
                </a:tc>
              </a:tr>
            </a:tbl>
          </a:graphicData>
        </a:graphic>
      </p:graphicFrame>
    </p:spTree>
    <p:extLst>
      <p:ext uri="{BB962C8B-B14F-4D97-AF65-F5344CB8AC3E}">
        <p14:creationId xmlns:p14="http://schemas.microsoft.com/office/powerpoint/2010/main" val="3545933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502265"/>
            <a:ext cx="7543800" cy="1024611"/>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switches</a:t>
            </a:r>
            <a:endParaRPr lang="fr-FR" sz="4400" dirty="0">
              <a:solidFill>
                <a:schemeClr val="tx1"/>
              </a:solidFill>
            </a:endParaRPr>
          </a:p>
        </p:txBody>
      </p:sp>
      <p:sp>
        <p:nvSpPr>
          <p:cNvPr id="3" name="Espace réservé du contenu 2"/>
          <p:cNvSpPr>
            <a:spLocks noGrp="1"/>
          </p:cNvSpPr>
          <p:nvPr>
            <p:ph idx="1"/>
          </p:nvPr>
        </p:nvSpPr>
        <p:spPr>
          <a:xfrm>
            <a:off x="822959" y="2406770"/>
            <a:ext cx="7543801" cy="3462324"/>
          </a:xfrm>
        </p:spPr>
        <p:txBody>
          <a:bodyPr>
            <a:normAutofit/>
          </a:bodyPr>
          <a:lstStyle/>
          <a:p>
            <a:pPr algn="just"/>
            <a:r>
              <a:rPr lang="en-US" sz="2800" dirty="0">
                <a:solidFill>
                  <a:schemeClr val="tx1"/>
                </a:solidFill>
                <a:latin typeface="Arial" panose="020B0604020202020204" pitchFamily="34" charset="0"/>
                <a:cs typeface="Arial" panose="020B0604020202020204" pitchFamily="34" charset="0"/>
              </a:rPr>
              <a:t>Switches are equipped with a memory structure known as </a:t>
            </a:r>
            <a:r>
              <a:rPr lang="en-US" sz="2800" b="1" dirty="0">
                <a:solidFill>
                  <a:srgbClr val="7030A0"/>
                </a:solidFill>
                <a:latin typeface="Arial" panose="020B0604020202020204" pitchFamily="34" charset="0"/>
                <a:cs typeface="Arial" panose="020B0604020202020204" pitchFamily="34" charset="0"/>
              </a:rPr>
              <a:t>Content Addressable Memory (CAM)</a:t>
            </a:r>
            <a:r>
              <a:rPr lang="en-US" sz="2800" dirty="0">
                <a:solidFill>
                  <a:srgbClr val="7030A0"/>
                </a:solidFill>
                <a:latin typeface="Arial" panose="020B0604020202020204" pitchFamily="34" charset="0"/>
                <a:cs typeface="Arial" panose="020B0604020202020204" pitchFamily="34" charset="0"/>
              </a:rPr>
              <a:t>.</a:t>
            </a:r>
            <a:r>
              <a:rPr lang="en-US" sz="2800" dirty="0">
                <a:solidFill>
                  <a:schemeClr val="tx1"/>
                </a:solidFill>
                <a:latin typeface="Arial" panose="020B0604020202020204" pitchFamily="34" charset="0"/>
                <a:cs typeface="Arial" panose="020B0604020202020204" pitchFamily="34" charset="0"/>
              </a:rPr>
              <a:t> This memory enables a switch to efficiently identify the port associated with a specific MAC address.</a:t>
            </a:r>
            <a:endParaRPr lang="fr-FR"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951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3335" y="308008"/>
            <a:ext cx="7543800" cy="820780"/>
          </a:xfrm>
        </p:spPr>
        <p:txBody>
          <a:bodyPr/>
          <a:lstStyle/>
          <a:p>
            <a:pPr algn="ctr"/>
            <a:r>
              <a:rPr lang="fr-FR" b="1" dirty="0">
                <a:solidFill>
                  <a:schemeClr val="tx1"/>
                </a:solidFill>
                <a:latin typeface="Arial" panose="020B0604020202020204" pitchFamily="34" charset="0"/>
                <a:cs typeface="Arial" panose="020B0604020202020204" pitchFamily="34" charset="0"/>
              </a:rPr>
              <a:t>switches</a:t>
            </a:r>
            <a:endParaRPr lang="fr-FR" dirty="0"/>
          </a:p>
        </p:txBody>
      </p:sp>
      <p:sp>
        <p:nvSpPr>
          <p:cNvPr id="3" name="Espace réservé du contenu 2"/>
          <p:cNvSpPr>
            <a:spLocks noGrp="1"/>
          </p:cNvSpPr>
          <p:nvPr>
            <p:ph idx="1"/>
          </p:nvPr>
        </p:nvSpPr>
        <p:spPr>
          <a:xfrm>
            <a:off x="431616" y="1260001"/>
            <a:ext cx="8307237" cy="4281834"/>
          </a:xfrm>
        </p:spPr>
        <p:txBody>
          <a:bodyPr/>
          <a:lstStyle/>
          <a:p>
            <a:pPr algn="just">
              <a:lnSpc>
                <a:spcPct val="100000"/>
              </a:lnSpc>
            </a:pPr>
            <a:r>
              <a:rPr lang="en-US" sz="1800" dirty="0" smtClean="0">
                <a:solidFill>
                  <a:schemeClr val="tx1"/>
                </a:solidFill>
                <a:latin typeface="Arial" panose="020B0604020202020204" pitchFamily="34" charset="0"/>
                <a:cs typeface="Arial" panose="020B0604020202020204" pitchFamily="34" charset="0"/>
              </a:rPr>
              <a:t>A </a:t>
            </a:r>
            <a:r>
              <a:rPr lang="en-US" sz="1800" dirty="0">
                <a:solidFill>
                  <a:schemeClr val="tx1"/>
                </a:solidFill>
                <a:latin typeface="Arial" panose="020B0604020202020204" pitchFamily="34" charset="0"/>
                <a:cs typeface="Arial" panose="020B0604020202020204" pitchFamily="34" charset="0"/>
              </a:rPr>
              <a:t>network switch is a device composed of multiple ports that interconnect different segments of a network. It analyzes the destination of transmitted data and forwards it exclusively through the port linked to the target device or workstation. </a:t>
            </a:r>
            <a:endParaRPr lang="en-US" sz="1800" dirty="0" smtClean="0">
              <a:solidFill>
                <a:schemeClr val="tx1"/>
              </a:solidFill>
              <a:latin typeface="Arial" panose="020B0604020202020204" pitchFamily="34" charset="0"/>
              <a:cs typeface="Arial" panose="020B0604020202020204" pitchFamily="34" charset="0"/>
            </a:endParaRPr>
          </a:p>
          <a:p>
            <a:pPr algn="just">
              <a:lnSpc>
                <a:spcPct val="100000"/>
              </a:lnSpc>
              <a:spcBef>
                <a:spcPts val="600"/>
              </a:spcBef>
            </a:pPr>
            <a:r>
              <a:rPr lang="en-US" sz="1800" dirty="0" smtClean="0">
                <a:solidFill>
                  <a:schemeClr val="tx1"/>
                </a:solidFill>
                <a:latin typeface="Arial" panose="020B0604020202020204" pitchFamily="34" charset="0"/>
                <a:cs typeface="Arial" panose="020B0604020202020204" pitchFamily="34" charset="0"/>
              </a:rPr>
              <a:t>Ethernet </a:t>
            </a:r>
            <a:r>
              <a:rPr lang="en-US" sz="1800" dirty="0">
                <a:solidFill>
                  <a:schemeClr val="tx1"/>
                </a:solidFill>
                <a:latin typeface="Arial" panose="020B0604020202020204" pitchFamily="34" charset="0"/>
                <a:cs typeface="Arial" panose="020B0604020202020204" pitchFamily="34" charset="0"/>
              </a:rPr>
              <a:t>switches are commonly implemented in network infrastructures because they enhance data transmission efficiency, make optimal use of available </a:t>
            </a:r>
            <a:r>
              <a:rPr lang="en-US" sz="1800" dirty="0" smtClean="0">
                <a:solidFill>
                  <a:schemeClr val="tx1"/>
                </a:solidFill>
                <a:latin typeface="Arial" panose="020B0604020202020204" pitchFamily="34" charset="0"/>
                <a:cs typeface="Arial" panose="020B0604020202020204" pitchFamily="34" charset="0"/>
              </a:rPr>
              <a:t>bandwidth, and </a:t>
            </a:r>
            <a:r>
              <a:rPr lang="en-US" sz="1800" dirty="0">
                <a:solidFill>
                  <a:schemeClr val="tx1"/>
                </a:solidFill>
                <a:latin typeface="Arial" panose="020B0604020202020204" pitchFamily="34" charset="0"/>
                <a:cs typeface="Arial" panose="020B0604020202020204" pitchFamily="34" charset="0"/>
              </a:rPr>
              <a:t>contribute to improved overall network performance</a:t>
            </a:r>
            <a:r>
              <a:rPr lang="en-US" sz="1800" dirty="0" smtClean="0">
                <a:solidFill>
                  <a:schemeClr val="tx1"/>
                </a:solidFill>
                <a:latin typeface="Arial" panose="020B0604020202020204" pitchFamily="34" charset="0"/>
                <a:cs typeface="Arial" panose="020B0604020202020204" pitchFamily="34" charset="0"/>
              </a:rPr>
              <a:t>.</a:t>
            </a:r>
          </a:p>
          <a:p>
            <a:pPr algn="just"/>
            <a:endParaRPr lang="fr-FR" dirty="0">
              <a:solidFill>
                <a:schemeClr val="tx1"/>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9315" y="3532472"/>
            <a:ext cx="6431837" cy="3325528"/>
          </a:xfrm>
          <a:prstGeom prst="rect">
            <a:avLst/>
          </a:prstGeom>
        </p:spPr>
      </p:pic>
    </p:spTree>
    <p:extLst>
      <p:ext uri="{BB962C8B-B14F-4D97-AF65-F5344CB8AC3E}">
        <p14:creationId xmlns:p14="http://schemas.microsoft.com/office/powerpoint/2010/main" val="1969318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4164" y="298383"/>
            <a:ext cx="7543800" cy="837398"/>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switches</a:t>
            </a:r>
            <a:endParaRPr lang="fr-FR" sz="4400" dirty="0"/>
          </a:p>
        </p:txBody>
      </p:sp>
      <p:sp>
        <p:nvSpPr>
          <p:cNvPr id="3" name="Espace réservé du contenu 2"/>
          <p:cNvSpPr>
            <a:spLocks noGrp="1"/>
          </p:cNvSpPr>
          <p:nvPr>
            <p:ph idx="1"/>
          </p:nvPr>
        </p:nvSpPr>
        <p:spPr>
          <a:xfrm>
            <a:off x="365760" y="1260910"/>
            <a:ext cx="8268102" cy="5188016"/>
          </a:xfrm>
        </p:spPr>
        <p:txBody>
          <a:bodyPr>
            <a:normAutofit/>
          </a:bodyPr>
          <a:lstStyle/>
          <a:p>
            <a:pPr lvl="1" algn="just">
              <a:lnSpc>
                <a:spcPct val="110000"/>
              </a:lnSpc>
              <a:buClr>
                <a:srgbClr val="7030A0"/>
              </a:buClr>
              <a:buFont typeface="Wingdings" panose="05000000000000000000" pitchFamily="2" charset="2"/>
              <a:buChar char="Ø"/>
            </a:pPr>
            <a:r>
              <a:rPr lang="en-US" sz="2000" dirty="0">
                <a:solidFill>
                  <a:schemeClr val="tx1"/>
                </a:solidFill>
                <a:latin typeface="Arial" panose="020B0604020202020204" pitchFamily="34" charset="0"/>
                <a:cs typeface="Arial" panose="020B0604020202020204" pitchFamily="34" charset="0"/>
              </a:rPr>
              <a:t>Switching is a networking technology designed to reduce congestion in Ethernet LANs by limiting unnecessary traffic and increasing available bandwidth. Switches can easily replace hubs since they operate over the same existing cabling infrastructure</a:t>
            </a:r>
            <a:r>
              <a:rPr lang="en-US" sz="2000" dirty="0" smtClean="0">
                <a:solidFill>
                  <a:schemeClr val="tx1"/>
                </a:solidFill>
                <a:latin typeface="Arial" panose="020B0604020202020204" pitchFamily="34" charset="0"/>
                <a:cs typeface="Arial" panose="020B0604020202020204" pitchFamily="34" charset="0"/>
              </a:rPr>
              <a:t>.</a:t>
            </a:r>
          </a:p>
          <a:p>
            <a:pPr marL="384048" lvl="2" indent="0" algn="just">
              <a:lnSpc>
                <a:spcPct val="110000"/>
              </a:lnSpc>
              <a:spcBef>
                <a:spcPts val="600"/>
              </a:spcBef>
              <a:buNone/>
            </a:pPr>
            <a:r>
              <a:rPr lang="en-US" sz="2000" dirty="0" smtClean="0">
                <a:solidFill>
                  <a:schemeClr val="tx1"/>
                </a:solidFill>
                <a:latin typeface="Arial" panose="020B0604020202020204" pitchFamily="34" charset="0"/>
                <a:cs typeface="Arial" panose="020B0604020202020204" pitchFamily="34" charset="0"/>
              </a:rPr>
              <a:t>This </a:t>
            </a:r>
            <a:r>
              <a:rPr lang="en-US" sz="2000" dirty="0">
                <a:solidFill>
                  <a:schemeClr val="tx1"/>
                </a:solidFill>
                <a:latin typeface="Arial" panose="020B0604020202020204" pitchFamily="34" charset="0"/>
                <a:cs typeface="Arial" panose="020B0604020202020204" pitchFamily="34" charset="0"/>
              </a:rPr>
              <a:t>upgrade enhances network performance while requiring only minimal changes to the network setup.</a:t>
            </a:r>
          </a:p>
          <a:p>
            <a:pPr lvl="1" algn="just">
              <a:lnSpc>
                <a:spcPct val="110000"/>
              </a:lnSpc>
              <a:spcBef>
                <a:spcPts val="600"/>
              </a:spcBef>
              <a:buClr>
                <a:srgbClr val="7030A0"/>
              </a:buClr>
              <a:buFont typeface="Wingdings" panose="05000000000000000000" pitchFamily="2" charset="2"/>
              <a:buChar char="Ø"/>
            </a:pPr>
            <a:r>
              <a:rPr lang="en-US" sz="2000" dirty="0">
                <a:solidFill>
                  <a:schemeClr val="tx1"/>
                </a:solidFill>
                <a:latin typeface="Arial" panose="020B0604020202020204" pitchFamily="34" charset="0"/>
                <a:cs typeface="Arial" panose="020B0604020202020204" pitchFamily="34" charset="0"/>
              </a:rPr>
              <a:t>Most modern switches and network interface cards support full-duplex communication. In full-duplex mode, devices can send and receive data simultaneously, eliminating media contention. As a result, collision domains are removed.</a:t>
            </a:r>
          </a:p>
          <a:p>
            <a:pPr lvl="1" algn="just">
              <a:lnSpc>
                <a:spcPct val="110000"/>
              </a:lnSpc>
              <a:spcBef>
                <a:spcPts val="600"/>
              </a:spcBef>
              <a:buClr>
                <a:srgbClr val="7030A0"/>
              </a:buClr>
              <a:buFont typeface="Wingdings" panose="05000000000000000000" pitchFamily="2" charset="2"/>
              <a:buChar char="Ø"/>
            </a:pPr>
            <a:r>
              <a:rPr lang="en-US" sz="2000" dirty="0">
                <a:solidFill>
                  <a:schemeClr val="tx1"/>
                </a:solidFill>
                <a:latin typeface="Arial" panose="020B0604020202020204" pitchFamily="34" charset="0"/>
                <a:cs typeface="Arial" panose="020B0604020202020204" pitchFamily="34" charset="0"/>
              </a:rPr>
              <a:t>Enabling full-duplex operation typically leads to a significant increase in effective bandwidth, often close to doubling the data transmission capacity.</a:t>
            </a:r>
          </a:p>
        </p:txBody>
      </p:sp>
    </p:spTree>
    <p:extLst>
      <p:ext uri="{BB962C8B-B14F-4D97-AF65-F5344CB8AC3E}">
        <p14:creationId xmlns:p14="http://schemas.microsoft.com/office/powerpoint/2010/main" val="159581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346509"/>
            <a:ext cx="7543800" cy="986590"/>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switches</a:t>
            </a:r>
            <a:endParaRPr lang="fr-FR" sz="4400" dirty="0"/>
          </a:p>
        </p:txBody>
      </p:sp>
      <p:sp>
        <p:nvSpPr>
          <p:cNvPr id="3" name="Espace réservé du contenu 2"/>
          <p:cNvSpPr>
            <a:spLocks noGrp="1"/>
          </p:cNvSpPr>
          <p:nvPr>
            <p:ph idx="1"/>
          </p:nvPr>
        </p:nvSpPr>
        <p:spPr>
          <a:xfrm>
            <a:off x="822959" y="1597794"/>
            <a:ext cx="7543801" cy="4649002"/>
          </a:xfrm>
        </p:spPr>
        <p:txBody>
          <a:bodyPr>
            <a:noAutofit/>
          </a:bodyPr>
          <a:lstStyle/>
          <a:p>
            <a:pPr algn="just">
              <a:lnSpc>
                <a:spcPct val="100000"/>
              </a:lnSpc>
            </a:pPr>
            <a:r>
              <a:rPr lang="en-US" dirty="0">
                <a:solidFill>
                  <a:schemeClr val="tx1"/>
                </a:solidFill>
                <a:latin typeface="Arial" panose="020B0604020202020204" pitchFamily="34" charset="0"/>
                <a:cs typeface="Arial" panose="020B0604020202020204" pitchFamily="34" charset="0"/>
              </a:rPr>
              <a:t>A switch is essentially a very fast multiport bridge that can support dozens of ports. Each port operates as an independent collision domain. </a:t>
            </a:r>
            <a:endParaRPr lang="en-US" dirty="0" smtClean="0">
              <a:solidFill>
                <a:schemeClr val="tx1"/>
              </a:solidFill>
              <a:latin typeface="Arial" panose="020B0604020202020204" pitchFamily="34" charset="0"/>
              <a:cs typeface="Arial" panose="020B0604020202020204" pitchFamily="34" charset="0"/>
            </a:endParaRPr>
          </a:p>
          <a:p>
            <a:pPr algn="just">
              <a:lnSpc>
                <a:spcPct val="100000"/>
              </a:lnSpc>
              <a:spcBef>
                <a:spcPts val="600"/>
              </a:spcBef>
            </a:pPr>
            <a:r>
              <a:rPr lang="en-US" dirty="0" smtClean="0">
                <a:solidFill>
                  <a:schemeClr val="tx1"/>
                </a:solidFill>
                <a:latin typeface="Arial" panose="020B0604020202020204" pitchFamily="34" charset="0"/>
                <a:cs typeface="Arial" panose="020B0604020202020204" pitchFamily="34" charset="0"/>
              </a:rPr>
              <a:t>For </a:t>
            </a:r>
            <a:r>
              <a:rPr lang="en-US" dirty="0">
                <a:solidFill>
                  <a:schemeClr val="tx1"/>
                </a:solidFill>
                <a:latin typeface="Arial" panose="020B0604020202020204" pitchFamily="34" charset="0"/>
                <a:cs typeface="Arial" panose="020B0604020202020204" pitchFamily="34" charset="0"/>
              </a:rPr>
              <a:t>example, in a network with 20 nodes, there will be 20 separate collision domains if each node is connected to its own switch port. </a:t>
            </a:r>
            <a:endParaRPr lang="en-US" dirty="0" smtClean="0">
              <a:solidFill>
                <a:schemeClr val="tx1"/>
              </a:solidFill>
              <a:latin typeface="Arial" panose="020B0604020202020204" pitchFamily="34" charset="0"/>
              <a:cs typeface="Arial" panose="020B0604020202020204" pitchFamily="34" charset="0"/>
            </a:endParaRPr>
          </a:p>
          <a:p>
            <a:pPr algn="just">
              <a:lnSpc>
                <a:spcPct val="100000"/>
              </a:lnSpc>
              <a:spcBef>
                <a:spcPts val="600"/>
              </a:spcBef>
            </a:pPr>
            <a:r>
              <a:rPr lang="en-US" dirty="0" smtClean="0">
                <a:solidFill>
                  <a:schemeClr val="tx1"/>
                </a:solidFill>
                <a:latin typeface="Arial" panose="020B0604020202020204" pitchFamily="34" charset="0"/>
                <a:cs typeface="Arial" panose="020B0604020202020204" pitchFamily="34" charset="0"/>
              </a:rPr>
              <a:t>If </a:t>
            </a:r>
            <a:r>
              <a:rPr lang="en-US" dirty="0">
                <a:solidFill>
                  <a:schemeClr val="tx1"/>
                </a:solidFill>
                <a:latin typeface="Arial" panose="020B0604020202020204" pitchFamily="34" charset="0"/>
                <a:cs typeface="Arial" panose="020B0604020202020204" pitchFamily="34" charset="0"/>
              </a:rPr>
              <a:t>an uplink port is added, the switch then creates a total of 21 collision domains (one per connected device</a:t>
            </a:r>
            <a:r>
              <a:rPr lang="en-US" dirty="0" smtClean="0">
                <a:solidFill>
                  <a:schemeClr val="tx1"/>
                </a:solidFill>
                <a:latin typeface="Arial" panose="020B0604020202020204" pitchFamily="34" charset="0"/>
                <a:cs typeface="Arial" panose="020B0604020202020204" pitchFamily="34" charset="0"/>
              </a:rPr>
              <a:t>).</a:t>
            </a:r>
          </a:p>
          <a:p>
            <a:pPr algn="just">
              <a:lnSpc>
                <a:spcPct val="100000"/>
              </a:lnSpc>
              <a:spcBef>
                <a:spcPts val="1800"/>
              </a:spcBef>
            </a:pPr>
            <a:r>
              <a:rPr lang="en-US" b="1" dirty="0" smtClean="0">
                <a:solidFill>
                  <a:srgbClr val="7030A0"/>
                </a:solidFill>
                <a:latin typeface="Arial" panose="020B0604020202020204" pitchFamily="34" charset="0"/>
                <a:cs typeface="Arial" panose="020B0604020202020204" pitchFamily="34" charset="0"/>
              </a:rPr>
              <a:t>Note</a:t>
            </a:r>
            <a:r>
              <a:rPr lang="en-US" b="1" dirty="0">
                <a:solidFill>
                  <a:srgbClr val="7030A0"/>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Devices connected through repeaters remain within the same collision domain. </a:t>
            </a:r>
            <a:r>
              <a:rPr lang="en-US" dirty="0" smtClean="0">
                <a:solidFill>
                  <a:schemeClr val="tx1"/>
                </a:solidFill>
                <a:latin typeface="Arial" panose="020B0604020202020204" pitchFamily="34" charset="0"/>
                <a:cs typeface="Arial" panose="020B0604020202020204" pitchFamily="34" charset="0"/>
              </a:rPr>
              <a:t>In </a:t>
            </a:r>
            <a:r>
              <a:rPr lang="en-US" dirty="0">
                <a:solidFill>
                  <a:schemeClr val="tx1"/>
                </a:solidFill>
                <a:latin typeface="Arial" panose="020B0604020202020204" pitchFamily="34" charset="0"/>
                <a:cs typeface="Arial" panose="020B0604020202020204" pitchFamily="34" charset="0"/>
              </a:rPr>
              <a:t>contrast, devices separated by bridges, switches, or even routers belong to different collision domains.</a:t>
            </a:r>
            <a:endParaRPr lang="fr-F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559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596766"/>
            <a:ext cx="7543800" cy="832586"/>
          </a:xfrm>
        </p:spPr>
        <p:txBody>
          <a:bodyPr/>
          <a:lstStyle/>
          <a:p>
            <a:pPr algn="ctr"/>
            <a:r>
              <a:rPr lang="en-US" b="1" dirty="0">
                <a:solidFill>
                  <a:schemeClr val="tx1"/>
                </a:solidFill>
                <a:latin typeface="Arial" panose="020B0604020202020204" pitchFamily="34" charset="0"/>
                <a:cs typeface="Arial" panose="020B0604020202020204" pitchFamily="34" charset="0"/>
              </a:rPr>
              <a:t>Latency</a:t>
            </a:r>
            <a:endParaRPr lang="fr-FR" b="1" dirty="0"/>
          </a:p>
        </p:txBody>
      </p:sp>
      <p:sp>
        <p:nvSpPr>
          <p:cNvPr id="3" name="Espace réservé du contenu 2"/>
          <p:cNvSpPr>
            <a:spLocks noGrp="1"/>
          </p:cNvSpPr>
          <p:nvPr>
            <p:ph idx="1"/>
          </p:nvPr>
        </p:nvSpPr>
        <p:spPr>
          <a:xfrm>
            <a:off x="822957" y="1624353"/>
            <a:ext cx="7543801" cy="4023360"/>
          </a:xfrm>
        </p:spPr>
        <p:txBody>
          <a:bodyPr>
            <a:normAutofit/>
          </a:bodyPr>
          <a:lstStyle/>
          <a:p>
            <a:pPr algn="just">
              <a:lnSpc>
                <a:spcPct val="100000"/>
              </a:lnSpc>
            </a:pPr>
            <a:r>
              <a:rPr lang="en-US" sz="2400" dirty="0">
                <a:solidFill>
                  <a:schemeClr val="tx1"/>
                </a:solidFill>
                <a:latin typeface="Arial" panose="020B0604020202020204" pitchFamily="34" charset="0"/>
                <a:cs typeface="Arial" panose="020B0604020202020204" pitchFamily="34" charset="0"/>
              </a:rPr>
              <a:t>Latency is the delay between when a data frame is transmitted from a source device and when the initial portion of that frame arrives at the destination.</a:t>
            </a:r>
            <a:endParaRPr lang="fr-FR" sz="2400" dirty="0">
              <a:solidFill>
                <a:schemeClr val="tx1"/>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938" y="3349591"/>
            <a:ext cx="6431837" cy="3039343"/>
          </a:xfrm>
          <a:prstGeom prst="rect">
            <a:avLst/>
          </a:prstGeom>
        </p:spPr>
      </p:pic>
    </p:spTree>
    <p:extLst>
      <p:ext uri="{BB962C8B-B14F-4D97-AF65-F5344CB8AC3E}">
        <p14:creationId xmlns:p14="http://schemas.microsoft.com/office/powerpoint/2010/main" val="784932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471638"/>
            <a:ext cx="7543800" cy="827774"/>
          </a:xfrm>
        </p:spPr>
        <p:txBody>
          <a:bodyPr>
            <a:normAutofit/>
          </a:bodyPr>
          <a:lstStyle/>
          <a:p>
            <a:pPr algn="ctr"/>
            <a:r>
              <a:rPr lang="en-US" sz="4400" b="1" dirty="0">
                <a:solidFill>
                  <a:schemeClr val="tx1"/>
                </a:solidFill>
                <a:latin typeface="Arial" panose="020B0604020202020204" pitchFamily="34" charset="0"/>
                <a:cs typeface="Arial" panose="020B0604020202020204" pitchFamily="34" charset="0"/>
              </a:rPr>
              <a:t>Latency</a:t>
            </a:r>
            <a:endParaRPr lang="fr-FR" sz="4400" dirty="0"/>
          </a:p>
        </p:txBody>
      </p:sp>
      <p:sp>
        <p:nvSpPr>
          <p:cNvPr id="3" name="Espace réservé du contenu 2"/>
          <p:cNvSpPr>
            <a:spLocks noGrp="1"/>
          </p:cNvSpPr>
          <p:nvPr>
            <p:ph idx="1"/>
          </p:nvPr>
        </p:nvSpPr>
        <p:spPr>
          <a:xfrm>
            <a:off x="822959" y="1566600"/>
            <a:ext cx="7543801" cy="4564691"/>
          </a:xfrm>
        </p:spPr>
        <p:txBody>
          <a:bodyPr>
            <a:normAutofit lnSpcReduction="10000"/>
          </a:bodyPr>
          <a:lstStyle/>
          <a:p>
            <a:pPr algn="just">
              <a:lnSpc>
                <a:spcPct val="110000"/>
              </a:lnSpc>
            </a:pPr>
            <a:r>
              <a:rPr lang="en-US" dirty="0">
                <a:solidFill>
                  <a:schemeClr val="tx1"/>
                </a:solidFill>
                <a:latin typeface="Arial" panose="020B0604020202020204" pitchFamily="34" charset="0"/>
                <a:cs typeface="Arial" panose="020B0604020202020204" pitchFamily="34" charset="0"/>
              </a:rPr>
              <a:t>Several factors can contribute to these delays:</a:t>
            </a:r>
          </a:p>
          <a:p>
            <a:pPr algn="just">
              <a:lnSpc>
                <a:spcPct val="110000"/>
              </a:lnSpc>
            </a:pPr>
            <a:r>
              <a:rPr lang="en-US" b="1" dirty="0">
                <a:solidFill>
                  <a:schemeClr val="tx1"/>
                </a:solidFill>
                <a:latin typeface="Arial" panose="020B0604020202020204" pitchFamily="34" charset="0"/>
                <a:cs typeface="Arial" panose="020B0604020202020204" pitchFamily="34" charset="0"/>
              </a:rPr>
              <a:t>Media-related delays</a:t>
            </a:r>
            <a:r>
              <a:rPr lang="en-US" dirty="0">
                <a:solidFill>
                  <a:schemeClr val="tx1"/>
                </a:solidFill>
                <a:latin typeface="Arial" panose="020B0604020202020204" pitchFamily="34" charset="0"/>
                <a:cs typeface="Arial" panose="020B0604020202020204" pitchFamily="34" charset="0"/>
              </a:rPr>
              <a:t> occur because signals travel at a limited speed through the physical transmission medium.</a:t>
            </a:r>
          </a:p>
          <a:p>
            <a:pPr algn="just">
              <a:lnSpc>
                <a:spcPct val="110000"/>
              </a:lnSpc>
            </a:pPr>
            <a:r>
              <a:rPr lang="en-US" b="1" dirty="0">
                <a:solidFill>
                  <a:schemeClr val="tx1"/>
                </a:solidFill>
                <a:latin typeface="Arial" panose="020B0604020202020204" pitchFamily="34" charset="0"/>
                <a:cs typeface="Arial" panose="020B0604020202020204" pitchFamily="34" charset="0"/>
              </a:rPr>
              <a:t>Circuit-related delays</a:t>
            </a:r>
            <a:r>
              <a:rPr lang="en-US" dirty="0">
                <a:solidFill>
                  <a:schemeClr val="tx1"/>
                </a:solidFill>
                <a:latin typeface="Arial" panose="020B0604020202020204" pitchFamily="34" charset="0"/>
                <a:cs typeface="Arial" panose="020B0604020202020204" pitchFamily="34" charset="0"/>
              </a:rPr>
              <a:t> result from electronic components that process the signal as it moves along the network path.</a:t>
            </a:r>
          </a:p>
          <a:p>
            <a:pPr algn="just">
              <a:lnSpc>
                <a:spcPct val="110000"/>
              </a:lnSpc>
            </a:pPr>
            <a:r>
              <a:rPr lang="en-US" b="1" dirty="0">
                <a:solidFill>
                  <a:schemeClr val="tx1"/>
                </a:solidFill>
                <a:latin typeface="Arial" panose="020B0604020202020204" pitchFamily="34" charset="0"/>
                <a:cs typeface="Arial" panose="020B0604020202020204" pitchFamily="34" charset="0"/>
              </a:rPr>
              <a:t>Application-level delays</a:t>
            </a:r>
            <a:r>
              <a:rPr lang="en-US" dirty="0">
                <a:solidFill>
                  <a:schemeClr val="tx1"/>
                </a:solidFill>
                <a:latin typeface="Arial" panose="020B0604020202020204" pitchFamily="34" charset="0"/>
                <a:cs typeface="Arial" panose="020B0604020202020204" pitchFamily="34" charset="0"/>
              </a:rPr>
              <a:t> are introduced by software decisions involved in implementing switching mechanisms and network protocols.</a:t>
            </a:r>
          </a:p>
          <a:p>
            <a:pPr algn="just">
              <a:lnSpc>
                <a:spcPct val="110000"/>
              </a:lnSpc>
            </a:pPr>
            <a:r>
              <a:rPr lang="en-US" b="1" dirty="0">
                <a:solidFill>
                  <a:schemeClr val="tx1"/>
                </a:solidFill>
                <a:latin typeface="Arial" panose="020B0604020202020204" pitchFamily="34" charset="0"/>
                <a:cs typeface="Arial" panose="020B0604020202020204" pitchFamily="34" charset="0"/>
              </a:rPr>
              <a:t>Additional delays</a:t>
            </a:r>
            <a:r>
              <a:rPr lang="en-US" dirty="0">
                <a:solidFill>
                  <a:schemeClr val="tx1"/>
                </a:solidFill>
                <a:latin typeface="Arial" panose="020B0604020202020204" pitchFamily="34" charset="0"/>
                <a:cs typeface="Arial" panose="020B0604020202020204" pitchFamily="34" charset="0"/>
              </a:rPr>
              <a:t> may depend on the frame’s content and where switching decisions are made. For instance, a device cannot forward a frame until the destination MAC address has been recognized.</a:t>
            </a:r>
          </a:p>
        </p:txBody>
      </p:sp>
    </p:spTree>
    <p:extLst>
      <p:ext uri="{BB962C8B-B14F-4D97-AF65-F5344CB8AC3E}">
        <p14:creationId xmlns:p14="http://schemas.microsoft.com/office/powerpoint/2010/main" val="535033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543463"/>
            <a:ext cx="7543800" cy="831587"/>
          </a:xfrm>
        </p:spPr>
        <p:txBody>
          <a:bodyPr>
            <a:normAutofit/>
          </a:bodyPr>
          <a:lstStyle/>
          <a:p>
            <a:pPr algn="ctr"/>
            <a:r>
              <a:rPr lang="fr-FR" sz="4400" b="1" dirty="0" err="1">
                <a:solidFill>
                  <a:schemeClr val="tx1"/>
                </a:solidFill>
                <a:latin typeface="Arial" panose="020B0604020202020204" pitchFamily="34" charset="0"/>
                <a:cs typeface="Arial" panose="020B0604020202020204" pitchFamily="34" charset="0"/>
              </a:rPr>
              <a:t>Switching</a:t>
            </a:r>
            <a:r>
              <a:rPr lang="fr-FR" sz="4400" b="1" dirty="0">
                <a:solidFill>
                  <a:schemeClr val="tx1"/>
                </a:solidFill>
                <a:latin typeface="Arial" panose="020B0604020202020204" pitchFamily="34" charset="0"/>
                <a:cs typeface="Arial" panose="020B0604020202020204" pitchFamily="34" charset="0"/>
              </a:rPr>
              <a:t> Modes</a:t>
            </a:r>
          </a:p>
        </p:txBody>
      </p:sp>
      <p:sp>
        <p:nvSpPr>
          <p:cNvPr id="3" name="Espace réservé du contenu 2"/>
          <p:cNvSpPr>
            <a:spLocks noGrp="1"/>
          </p:cNvSpPr>
          <p:nvPr>
            <p:ph idx="1"/>
          </p:nvPr>
        </p:nvSpPr>
        <p:spPr>
          <a:xfrm>
            <a:off x="822958" y="1655952"/>
            <a:ext cx="7543801" cy="4494681"/>
          </a:xfrm>
        </p:spPr>
        <p:txBody>
          <a:bodyPr>
            <a:noAutofit/>
          </a:bodyPr>
          <a:lstStyle/>
          <a:p>
            <a:pPr algn="just">
              <a:lnSpc>
                <a:spcPct val="100000"/>
              </a:lnSpc>
            </a:pPr>
            <a:r>
              <a:rPr lang="en-US" sz="2800" dirty="0">
                <a:solidFill>
                  <a:schemeClr val="tx1"/>
                </a:solidFill>
                <a:latin typeface="Arial" panose="020B0604020202020204" pitchFamily="34" charset="0"/>
                <a:cs typeface="Arial" panose="020B0604020202020204" pitchFamily="34" charset="0"/>
              </a:rPr>
              <a:t>The process of directing a frame to its destination port is governed by considerations of latency and reliability</a:t>
            </a:r>
            <a:r>
              <a:rPr lang="en-US" sz="2800" dirty="0" smtClean="0">
                <a:solidFill>
                  <a:schemeClr val="tx1"/>
                </a:solidFill>
                <a:latin typeface="Arial" panose="020B0604020202020204" pitchFamily="34" charset="0"/>
                <a:cs typeface="Arial" panose="020B0604020202020204" pitchFamily="34" charset="0"/>
              </a:rPr>
              <a:t>.</a:t>
            </a:r>
          </a:p>
          <a:p>
            <a:pPr algn="just">
              <a:lnSpc>
                <a:spcPct val="100000"/>
              </a:lnSpc>
            </a:pPr>
            <a:r>
              <a:rPr lang="en-US" sz="2800" dirty="0" smtClean="0">
                <a:solidFill>
                  <a:schemeClr val="tx1"/>
                </a:solidFill>
                <a:latin typeface="Arial" panose="020B0604020202020204" pitchFamily="34" charset="0"/>
                <a:cs typeface="Arial" panose="020B0604020202020204" pitchFamily="34" charset="0"/>
              </a:rPr>
              <a:t>Under </a:t>
            </a:r>
            <a:r>
              <a:rPr lang="en-US" sz="2800" dirty="0">
                <a:solidFill>
                  <a:schemeClr val="tx1"/>
                </a:solidFill>
                <a:latin typeface="Arial" panose="020B0604020202020204" pitchFamily="34" charset="0"/>
                <a:cs typeface="Arial" panose="020B0604020202020204" pitchFamily="34" charset="0"/>
              </a:rPr>
              <a:t>this mechanism, a switch begins forwarding the frame immediately after detecting the destination MAC address</a:t>
            </a:r>
            <a:r>
              <a:rPr lang="en-US" sz="2800" dirty="0" smtClean="0">
                <a:solidFill>
                  <a:schemeClr val="tx1"/>
                </a:solidFill>
                <a:latin typeface="Arial" panose="020B0604020202020204" pitchFamily="34" charset="0"/>
                <a:cs typeface="Arial" panose="020B0604020202020204" pitchFamily="34" charset="0"/>
              </a:rPr>
              <a:t>.</a:t>
            </a:r>
          </a:p>
          <a:p>
            <a:pPr algn="just">
              <a:lnSpc>
                <a:spcPct val="100000"/>
              </a:lnSpc>
            </a:pPr>
            <a:r>
              <a:rPr lang="en-US" sz="2800" dirty="0" smtClean="0">
                <a:solidFill>
                  <a:schemeClr val="tx1"/>
                </a:solidFill>
                <a:latin typeface="Arial" panose="020B0604020202020204" pitchFamily="34" charset="0"/>
                <a:cs typeface="Arial" panose="020B0604020202020204" pitchFamily="34" charset="0"/>
              </a:rPr>
              <a:t>This </a:t>
            </a:r>
            <a:r>
              <a:rPr lang="en-US" sz="2800" dirty="0">
                <a:solidFill>
                  <a:schemeClr val="tx1"/>
                </a:solidFill>
                <a:latin typeface="Arial" panose="020B0604020202020204" pitchFamily="34" charset="0"/>
                <a:cs typeface="Arial" panose="020B0604020202020204" pitchFamily="34" charset="0"/>
              </a:rPr>
              <a:t>switching method, known as </a:t>
            </a:r>
            <a:r>
              <a:rPr lang="en-US" sz="2800" b="1" dirty="0">
                <a:solidFill>
                  <a:schemeClr val="tx1"/>
                </a:solidFill>
                <a:latin typeface="Arial" panose="020B0604020202020204" pitchFamily="34" charset="0"/>
                <a:cs typeface="Arial" panose="020B0604020202020204" pitchFamily="34" charset="0"/>
              </a:rPr>
              <a:t>cut-through switching</a:t>
            </a:r>
            <a:r>
              <a:rPr lang="en-US" sz="2800" dirty="0">
                <a:solidFill>
                  <a:schemeClr val="tx1"/>
                </a:solidFill>
                <a:latin typeface="Arial" panose="020B0604020202020204" pitchFamily="34" charset="0"/>
                <a:cs typeface="Arial" panose="020B0604020202020204" pitchFamily="34" charset="0"/>
              </a:rPr>
              <a:t>, is recognized for its minimal transmission delay.</a:t>
            </a:r>
            <a:endParaRPr lang="fr-FR"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283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552091"/>
            <a:ext cx="7543800" cy="900599"/>
          </a:xfrm>
        </p:spPr>
        <p:txBody>
          <a:bodyPr>
            <a:normAutofit/>
          </a:bodyPr>
          <a:lstStyle/>
          <a:p>
            <a:pPr algn="ctr"/>
            <a:r>
              <a:rPr lang="fr-FR" b="1" dirty="0">
                <a:solidFill>
                  <a:schemeClr val="tx1"/>
                </a:solidFill>
                <a:latin typeface="Arial" panose="020B0604020202020204" pitchFamily="34" charset="0"/>
                <a:cs typeface="Arial" panose="020B0604020202020204" pitchFamily="34" charset="0"/>
              </a:rPr>
              <a:t>Course Objective</a:t>
            </a:r>
          </a:p>
        </p:txBody>
      </p:sp>
      <p:sp>
        <p:nvSpPr>
          <p:cNvPr id="3" name="Espace réservé du contenu 2"/>
          <p:cNvSpPr>
            <a:spLocks noGrp="1"/>
          </p:cNvSpPr>
          <p:nvPr>
            <p:ph idx="1"/>
          </p:nvPr>
        </p:nvSpPr>
        <p:spPr>
          <a:xfrm>
            <a:off x="822959" y="1897493"/>
            <a:ext cx="7543801" cy="4023360"/>
          </a:xfrm>
        </p:spPr>
        <p:txBody>
          <a:bodyPr>
            <a:noAutofit/>
          </a:bodyPr>
          <a:lstStyle/>
          <a:p>
            <a:pPr marL="0" indent="0" algn="just">
              <a:lnSpc>
                <a:spcPct val="100000"/>
              </a:lnSpc>
              <a:spcBef>
                <a:spcPts val="600"/>
              </a:spcBef>
              <a:spcAft>
                <a:spcPts val="0"/>
              </a:spcAft>
              <a:buClr>
                <a:srgbClr val="7030A0"/>
              </a:buClr>
              <a:buNone/>
            </a:pPr>
            <a:r>
              <a:rPr lang="en-US" dirty="0">
                <a:solidFill>
                  <a:schemeClr val="tx1"/>
                </a:solidFill>
                <a:latin typeface="Arial" panose="020B0604020202020204" pitchFamily="34" charset="0"/>
                <a:cs typeface="Arial" panose="020B0604020202020204" pitchFamily="34" charset="0"/>
              </a:rPr>
              <a:t>By the end of the course, students will be able </a:t>
            </a:r>
            <a:r>
              <a:rPr lang="en-US" dirty="0" smtClean="0">
                <a:solidFill>
                  <a:schemeClr val="tx1"/>
                </a:solidFill>
                <a:latin typeface="Arial" panose="020B0604020202020204" pitchFamily="34" charset="0"/>
                <a:cs typeface="Arial" panose="020B0604020202020204" pitchFamily="34" charset="0"/>
              </a:rPr>
              <a:t>to:</a:t>
            </a:r>
          </a:p>
          <a:p>
            <a:pPr lvl="1" algn="just">
              <a:lnSpc>
                <a:spcPct val="100000"/>
              </a:lnSpc>
              <a:spcBef>
                <a:spcPts val="600"/>
              </a:spcBef>
              <a:spcAft>
                <a:spcPts val="0"/>
              </a:spcAft>
              <a:buClr>
                <a:srgbClr val="7030A0"/>
              </a:buClr>
              <a:buFont typeface="Wingdings" panose="05000000000000000000" pitchFamily="2" charset="2"/>
              <a:buChar char="Ø"/>
            </a:pPr>
            <a:r>
              <a:rPr lang="en-US" sz="2000" dirty="0">
                <a:solidFill>
                  <a:schemeClr val="tx1"/>
                </a:solidFill>
                <a:latin typeface="Arial" panose="020B0604020202020204" pitchFamily="34" charset="0"/>
                <a:cs typeface="Arial" panose="020B0604020202020204" pitchFamily="34" charset="0"/>
              </a:rPr>
              <a:t>Understand the role of active network devices in computer networks</a:t>
            </a:r>
          </a:p>
          <a:p>
            <a:pPr lvl="1" algn="just">
              <a:lnSpc>
                <a:spcPct val="100000"/>
              </a:lnSpc>
              <a:spcBef>
                <a:spcPts val="600"/>
              </a:spcBef>
              <a:spcAft>
                <a:spcPts val="0"/>
              </a:spcAft>
              <a:buClr>
                <a:srgbClr val="7030A0"/>
              </a:buClr>
              <a:buFont typeface="Wingdings" panose="05000000000000000000" pitchFamily="2" charset="2"/>
              <a:buChar char="Ø"/>
            </a:pPr>
            <a:r>
              <a:rPr lang="en-US" sz="2000" dirty="0">
                <a:solidFill>
                  <a:schemeClr val="tx1"/>
                </a:solidFill>
                <a:latin typeface="Arial" panose="020B0604020202020204" pitchFamily="34" charset="0"/>
                <a:cs typeface="Arial" panose="020B0604020202020204" pitchFamily="34" charset="0"/>
              </a:rPr>
              <a:t>Explain the function of repeaters, bridges, switches, and routers</a:t>
            </a:r>
          </a:p>
          <a:p>
            <a:pPr lvl="1" algn="just">
              <a:lnSpc>
                <a:spcPct val="100000"/>
              </a:lnSpc>
              <a:spcBef>
                <a:spcPts val="600"/>
              </a:spcBef>
              <a:spcAft>
                <a:spcPts val="0"/>
              </a:spcAft>
              <a:buClr>
                <a:srgbClr val="7030A0"/>
              </a:buClr>
              <a:buFont typeface="Wingdings" panose="05000000000000000000" pitchFamily="2" charset="2"/>
              <a:buChar char="Ø"/>
            </a:pPr>
            <a:r>
              <a:rPr lang="en-US" sz="2000" dirty="0">
                <a:solidFill>
                  <a:schemeClr val="tx1"/>
                </a:solidFill>
                <a:latin typeface="Arial" panose="020B0604020202020204" pitchFamily="34" charset="0"/>
                <a:cs typeface="Arial" panose="020B0604020202020204" pitchFamily="34" charset="0"/>
              </a:rPr>
              <a:t>Understand how data frames and packets are forwarded</a:t>
            </a:r>
          </a:p>
          <a:p>
            <a:pPr lvl="1" algn="just">
              <a:lnSpc>
                <a:spcPct val="100000"/>
              </a:lnSpc>
              <a:spcBef>
                <a:spcPts val="600"/>
              </a:spcBef>
              <a:spcAft>
                <a:spcPts val="0"/>
              </a:spcAft>
              <a:buClr>
                <a:srgbClr val="7030A0"/>
              </a:buClr>
              <a:buFont typeface="Wingdings" panose="05000000000000000000" pitchFamily="2" charset="2"/>
              <a:buChar char="Ø"/>
            </a:pPr>
            <a:r>
              <a:rPr lang="en-US" sz="2000" dirty="0">
                <a:solidFill>
                  <a:schemeClr val="tx1"/>
                </a:solidFill>
                <a:latin typeface="Arial" panose="020B0604020202020204" pitchFamily="34" charset="0"/>
                <a:cs typeface="Arial" panose="020B0604020202020204" pitchFamily="34" charset="0"/>
              </a:rPr>
              <a:t>Identify collision domains and broadcast domains</a:t>
            </a:r>
          </a:p>
          <a:p>
            <a:pPr lvl="1" algn="just">
              <a:lnSpc>
                <a:spcPct val="100000"/>
              </a:lnSpc>
              <a:spcBef>
                <a:spcPts val="600"/>
              </a:spcBef>
              <a:spcAft>
                <a:spcPts val="0"/>
              </a:spcAft>
              <a:buClr>
                <a:srgbClr val="7030A0"/>
              </a:buClr>
              <a:buFont typeface="Wingdings" panose="05000000000000000000" pitchFamily="2" charset="2"/>
              <a:buChar char="Ø"/>
            </a:pPr>
            <a:r>
              <a:rPr lang="en-US" sz="2000" dirty="0">
                <a:solidFill>
                  <a:schemeClr val="tx1"/>
                </a:solidFill>
                <a:latin typeface="Arial" panose="020B0604020202020204" pitchFamily="34" charset="0"/>
                <a:cs typeface="Arial" panose="020B0604020202020204" pitchFamily="34" charset="0"/>
              </a:rPr>
              <a:t>Explain how switching and routing decisions are made</a:t>
            </a:r>
          </a:p>
          <a:p>
            <a:pPr lvl="1" algn="just">
              <a:lnSpc>
                <a:spcPct val="100000"/>
              </a:lnSpc>
              <a:spcBef>
                <a:spcPts val="600"/>
              </a:spcBef>
              <a:spcAft>
                <a:spcPts val="0"/>
              </a:spcAft>
              <a:buClr>
                <a:srgbClr val="7030A0"/>
              </a:buClr>
              <a:buFont typeface="Wingdings" panose="05000000000000000000" pitchFamily="2" charset="2"/>
              <a:buChar char="Ø"/>
            </a:pPr>
            <a:r>
              <a:rPr lang="en-US" sz="2000" dirty="0">
                <a:solidFill>
                  <a:schemeClr val="tx1"/>
                </a:solidFill>
                <a:latin typeface="Arial" panose="020B0604020202020204" pitchFamily="34" charset="0"/>
                <a:cs typeface="Arial" panose="020B0604020202020204" pitchFamily="34" charset="0"/>
              </a:rPr>
              <a:t>Understand how active devices improve network performance and efficiency</a:t>
            </a:r>
          </a:p>
          <a:p>
            <a:pPr lvl="1" algn="just">
              <a:lnSpc>
                <a:spcPct val="100000"/>
              </a:lnSpc>
              <a:spcBef>
                <a:spcPts val="600"/>
              </a:spcBef>
              <a:spcAft>
                <a:spcPts val="0"/>
              </a:spcAft>
              <a:buClr>
                <a:srgbClr val="7030A0"/>
              </a:buClr>
              <a:buFont typeface="Wingdings" panose="05000000000000000000" pitchFamily="2" charset="2"/>
              <a:buChar char="Ø"/>
            </a:pPr>
            <a:r>
              <a:rPr lang="en-US" sz="2000" dirty="0">
                <a:solidFill>
                  <a:schemeClr val="tx1"/>
                </a:solidFill>
                <a:latin typeface="Arial" panose="020B0604020202020204" pitchFamily="34" charset="0"/>
                <a:cs typeface="Arial" panose="020B0604020202020204" pitchFamily="34" charset="0"/>
              </a:rPr>
              <a:t>Analyze the impact of active devices on network </a:t>
            </a:r>
            <a:r>
              <a:rPr lang="en-US" sz="2000" dirty="0" smtClean="0">
                <a:solidFill>
                  <a:schemeClr val="tx1"/>
                </a:solidFill>
                <a:latin typeface="Arial" panose="020B0604020202020204" pitchFamily="34" charset="0"/>
                <a:cs typeface="Arial" panose="020B0604020202020204" pitchFamily="34" charset="0"/>
              </a:rPr>
              <a:t>scalability</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1"/>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9662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552090"/>
            <a:ext cx="7543800" cy="866093"/>
          </a:xfrm>
        </p:spPr>
        <p:txBody>
          <a:bodyPr>
            <a:normAutofit/>
          </a:bodyPr>
          <a:lstStyle/>
          <a:p>
            <a:pPr algn="ctr"/>
            <a:r>
              <a:rPr lang="fr-FR" sz="4400" b="1" dirty="0" err="1">
                <a:solidFill>
                  <a:schemeClr val="tx1"/>
                </a:solidFill>
                <a:latin typeface="Arial" panose="020B0604020202020204" pitchFamily="34" charset="0"/>
                <a:cs typeface="Arial" panose="020B0604020202020204" pitchFamily="34" charset="0"/>
              </a:rPr>
              <a:t>Switching</a:t>
            </a:r>
            <a:r>
              <a:rPr lang="fr-FR" sz="4400" b="1" dirty="0">
                <a:solidFill>
                  <a:schemeClr val="tx1"/>
                </a:solidFill>
                <a:latin typeface="Arial" panose="020B0604020202020204" pitchFamily="34" charset="0"/>
                <a:cs typeface="Arial" panose="020B0604020202020204" pitchFamily="34" charset="0"/>
              </a:rPr>
              <a:t> Modes</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67509" y="1777042"/>
            <a:ext cx="6454699" cy="3183146"/>
          </a:xfrm>
        </p:spPr>
      </p:pic>
      <p:pic>
        <p:nvPicPr>
          <p:cNvPr id="16" name="Image 15"/>
          <p:cNvPicPr>
            <a:picLocks noChangeAspect="1"/>
          </p:cNvPicPr>
          <p:nvPr/>
        </p:nvPicPr>
        <p:blipFill rotWithShape="1">
          <a:blip r:embed="rId3"/>
          <a:srcRect b="7710"/>
          <a:stretch/>
        </p:blipFill>
        <p:spPr>
          <a:xfrm>
            <a:off x="632116" y="5132718"/>
            <a:ext cx="7925487" cy="1630392"/>
          </a:xfrm>
          <a:prstGeom prst="rect">
            <a:avLst/>
          </a:prstGeom>
        </p:spPr>
      </p:pic>
    </p:spTree>
    <p:extLst>
      <p:ext uri="{BB962C8B-B14F-4D97-AF65-F5344CB8AC3E}">
        <p14:creationId xmlns:p14="http://schemas.microsoft.com/office/powerpoint/2010/main" val="81726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543464"/>
            <a:ext cx="7543800" cy="866093"/>
          </a:xfrm>
        </p:spPr>
        <p:txBody>
          <a:bodyPr>
            <a:normAutofit/>
          </a:bodyPr>
          <a:lstStyle/>
          <a:p>
            <a:pPr algn="ctr"/>
            <a:r>
              <a:rPr lang="fr-FR" sz="4400" b="1" dirty="0" err="1">
                <a:solidFill>
                  <a:schemeClr val="tx1"/>
                </a:solidFill>
                <a:latin typeface="Arial" panose="020B0604020202020204" pitchFamily="34" charset="0"/>
                <a:cs typeface="Arial" panose="020B0604020202020204" pitchFamily="34" charset="0"/>
              </a:rPr>
              <a:t>Switching</a:t>
            </a:r>
            <a:r>
              <a:rPr lang="fr-FR" sz="4400" b="1" dirty="0">
                <a:solidFill>
                  <a:schemeClr val="tx1"/>
                </a:solidFill>
                <a:latin typeface="Arial" panose="020B0604020202020204" pitchFamily="34" charset="0"/>
                <a:cs typeface="Arial" panose="020B0604020202020204" pitchFamily="34" charset="0"/>
              </a:rPr>
              <a:t> Modes</a:t>
            </a:r>
            <a:endParaRPr lang="fr-FR" sz="4400" dirty="0">
              <a:solidFill>
                <a:schemeClr val="tx1"/>
              </a:solidFill>
            </a:endParaRPr>
          </a:p>
        </p:txBody>
      </p:sp>
      <p:sp>
        <p:nvSpPr>
          <p:cNvPr id="3" name="Espace réservé du contenu 2"/>
          <p:cNvSpPr>
            <a:spLocks noGrp="1"/>
          </p:cNvSpPr>
          <p:nvPr>
            <p:ph idx="1"/>
          </p:nvPr>
        </p:nvSpPr>
        <p:spPr/>
        <p:txBody>
          <a:bodyPr>
            <a:normAutofit/>
          </a:bodyPr>
          <a:lstStyle/>
          <a:p>
            <a:pPr algn="just">
              <a:lnSpc>
                <a:spcPct val="100000"/>
              </a:lnSpc>
            </a:pPr>
            <a:r>
              <a:rPr lang="en-US" sz="2800" b="1" dirty="0" smtClean="0">
                <a:solidFill>
                  <a:schemeClr val="tx1"/>
                </a:solidFill>
                <a:latin typeface="Arial" panose="020B0604020202020204" pitchFamily="34" charset="0"/>
                <a:cs typeface="Arial" panose="020B0604020202020204" pitchFamily="34" charset="0"/>
              </a:rPr>
              <a:t>Store-and-Forward:</a:t>
            </a:r>
          </a:p>
          <a:p>
            <a:pPr algn="just">
              <a:lnSpc>
                <a:spcPct val="100000"/>
              </a:lnSpc>
              <a:spcBef>
                <a:spcPts val="600"/>
              </a:spcBef>
            </a:pPr>
            <a:r>
              <a:rPr lang="en-US" sz="2400" dirty="0" smtClean="0">
                <a:solidFill>
                  <a:schemeClr val="tx1"/>
                </a:solidFill>
                <a:latin typeface="Arial" panose="020B0604020202020204" pitchFamily="34" charset="0"/>
                <a:cs typeface="Arial" panose="020B0604020202020204" pitchFamily="34" charset="0"/>
              </a:rPr>
              <a:t>In this operating mode, the switch first receives the complete frame before initiating forwarding to the destination interface. This allows the switch to carry out an integrity check based on the Frame Check Sequence (FCS). Any frame that does not meet the validity criteria is rejected at the switch. Because forwarding occurs only after the frame has been fully stored, this method is known as </a:t>
            </a:r>
            <a:r>
              <a:rPr lang="en-US" sz="2400" b="1" dirty="0" smtClean="0">
                <a:solidFill>
                  <a:srgbClr val="7030A0"/>
                </a:solidFill>
                <a:latin typeface="Arial" panose="020B0604020202020204" pitchFamily="34" charset="0"/>
                <a:cs typeface="Arial" panose="020B0604020202020204" pitchFamily="34" charset="0"/>
              </a:rPr>
              <a:t>store-and-forward switching</a:t>
            </a:r>
            <a:r>
              <a:rPr lang="en-US" sz="2400" dirty="0" smtClean="0">
                <a:solidFill>
                  <a:srgbClr val="7030A0"/>
                </a:solidFill>
                <a:latin typeface="Arial" panose="020B0604020202020204" pitchFamily="34" charset="0"/>
                <a:cs typeface="Arial" panose="020B0604020202020204" pitchFamily="34" charset="0"/>
              </a:rPr>
              <a:t>.</a:t>
            </a:r>
            <a:endParaRPr lang="en-US" sz="2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7700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491705"/>
            <a:ext cx="7543800" cy="909225"/>
          </a:xfrm>
        </p:spPr>
        <p:txBody>
          <a:bodyPr>
            <a:normAutofit/>
          </a:bodyPr>
          <a:lstStyle/>
          <a:p>
            <a:pPr algn="ctr"/>
            <a:r>
              <a:rPr lang="fr-FR" sz="4400" b="1" dirty="0" err="1">
                <a:solidFill>
                  <a:schemeClr val="tx1"/>
                </a:solidFill>
                <a:latin typeface="Arial" panose="020B0604020202020204" pitchFamily="34" charset="0"/>
                <a:cs typeface="Arial" panose="020B0604020202020204" pitchFamily="34" charset="0"/>
              </a:rPr>
              <a:t>Switching</a:t>
            </a:r>
            <a:r>
              <a:rPr lang="fr-FR" sz="4400" b="1" dirty="0">
                <a:solidFill>
                  <a:schemeClr val="tx1"/>
                </a:solidFill>
                <a:latin typeface="Arial" panose="020B0604020202020204" pitchFamily="34" charset="0"/>
                <a:cs typeface="Arial" panose="020B0604020202020204" pitchFamily="34" charset="0"/>
              </a:rPr>
              <a:t> Modes</a:t>
            </a:r>
            <a:endParaRPr lang="fr-FR" sz="4400" dirty="0">
              <a:solidFill>
                <a:schemeClr val="tx1"/>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532" y="1770132"/>
            <a:ext cx="8246785" cy="3008901"/>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32" y="4848044"/>
            <a:ext cx="8246785" cy="1846053"/>
          </a:xfrm>
          <a:prstGeom prst="rect">
            <a:avLst/>
          </a:prstGeom>
        </p:spPr>
      </p:pic>
      <p:sp>
        <p:nvSpPr>
          <p:cNvPr id="3" name="Rectangle 2"/>
          <p:cNvSpPr/>
          <p:nvPr/>
        </p:nvSpPr>
        <p:spPr>
          <a:xfrm>
            <a:off x="822960" y="1770133"/>
            <a:ext cx="2249334" cy="369332"/>
          </a:xfrm>
          <a:prstGeom prst="rect">
            <a:avLst/>
          </a:prstGeom>
        </p:spPr>
        <p:txBody>
          <a:bodyPr wrap="none">
            <a:spAutoFit/>
          </a:bodyPr>
          <a:lstStyle/>
          <a:p>
            <a:r>
              <a:rPr lang="fr-FR" b="1" dirty="0">
                <a:latin typeface="Arial" panose="020B0604020202020204" pitchFamily="34" charset="0"/>
                <a:cs typeface="Arial" panose="020B0604020202020204" pitchFamily="34" charset="0"/>
              </a:rPr>
              <a:t>Store-and-</a:t>
            </a:r>
            <a:r>
              <a:rPr lang="fr-FR" b="1" dirty="0" err="1">
                <a:latin typeface="Arial" panose="020B0604020202020204" pitchFamily="34" charset="0"/>
                <a:cs typeface="Arial" panose="020B0604020202020204" pitchFamily="34" charset="0"/>
              </a:rPr>
              <a:t>Forward</a:t>
            </a:r>
            <a:endParaRPr lang="fr-F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7346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586596"/>
            <a:ext cx="7543800" cy="822961"/>
          </a:xfrm>
        </p:spPr>
        <p:txBody>
          <a:bodyPr>
            <a:normAutofit/>
          </a:bodyPr>
          <a:lstStyle/>
          <a:p>
            <a:pPr algn="ctr"/>
            <a:r>
              <a:rPr lang="fr-FR" sz="4400" b="1" dirty="0" err="1">
                <a:solidFill>
                  <a:schemeClr val="tx1"/>
                </a:solidFill>
                <a:latin typeface="Arial" panose="020B0604020202020204" pitchFamily="34" charset="0"/>
                <a:cs typeface="Arial" panose="020B0604020202020204" pitchFamily="34" charset="0"/>
              </a:rPr>
              <a:t>Switching</a:t>
            </a:r>
            <a:r>
              <a:rPr lang="fr-FR" sz="4400" b="1" dirty="0">
                <a:solidFill>
                  <a:schemeClr val="tx1"/>
                </a:solidFill>
                <a:latin typeface="Arial" panose="020B0604020202020204" pitchFamily="34" charset="0"/>
                <a:cs typeface="Arial" panose="020B0604020202020204" pitchFamily="34" charset="0"/>
              </a:rPr>
              <a:t> Modes</a:t>
            </a:r>
            <a:endParaRPr lang="fr-FR" sz="4400" dirty="0">
              <a:solidFill>
                <a:schemeClr val="tx1"/>
              </a:solidFill>
            </a:endParaRPr>
          </a:p>
        </p:txBody>
      </p:sp>
      <p:sp>
        <p:nvSpPr>
          <p:cNvPr id="6" name="Rectangle 1"/>
          <p:cNvSpPr>
            <a:spLocks noGrp="1" noChangeArrowheads="1"/>
          </p:cNvSpPr>
          <p:nvPr>
            <p:ph idx="1"/>
          </p:nvPr>
        </p:nvSpPr>
        <p:spPr bwMode="auto">
          <a:xfrm>
            <a:off x="822960" y="1700159"/>
            <a:ext cx="75438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Arial" panose="020B0604020202020204" pitchFamily="34" charset="0"/>
              </a:rPr>
              <a:t>Fragment-Free </a:t>
            </a:r>
            <a:r>
              <a:rPr kumimoji="0" lang="fr-FR" sz="2400" b="1" i="0" u="none" strike="noStrike" cap="none" normalizeH="0" baseline="0" dirty="0" err="1" smtClean="0">
                <a:ln>
                  <a:noFill/>
                </a:ln>
                <a:solidFill>
                  <a:schemeClr val="tx1"/>
                </a:solidFill>
                <a:effectLst/>
                <a:latin typeface="Arial" panose="020B0604020202020204" pitchFamily="34" charset="0"/>
              </a:rPr>
              <a:t>switching</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i="0" u="none" strike="noStrike" cap="none" normalizeH="0" baseline="0" dirty="0" err="1" smtClean="0">
                <a:ln>
                  <a:noFill/>
                </a:ln>
                <a:solidFill>
                  <a:schemeClr val="tx1"/>
                </a:solidFill>
                <a:effectLst/>
                <a:latin typeface="Arial" panose="020B0604020202020204" pitchFamily="34" charset="0"/>
              </a:rPr>
              <a:t>is</a:t>
            </a:r>
            <a:r>
              <a:rPr kumimoji="0" lang="fr-FR" sz="2400" b="0" i="0" u="none" strike="noStrike" cap="none" normalizeH="0" baseline="0" dirty="0" smtClean="0">
                <a:ln>
                  <a:noFill/>
                </a:ln>
                <a:solidFill>
                  <a:schemeClr val="tx1"/>
                </a:solidFill>
                <a:effectLst/>
                <a:latin typeface="Arial" panose="020B0604020202020204" pitchFamily="34" charset="0"/>
              </a:rPr>
              <a:t> an </a:t>
            </a:r>
            <a:r>
              <a:rPr kumimoji="0" lang="fr-FR" sz="2400" b="0" i="0" u="none" strike="noStrike" cap="none" normalizeH="0" baseline="0" dirty="0" err="1" smtClean="0">
                <a:ln>
                  <a:noFill/>
                </a:ln>
                <a:solidFill>
                  <a:schemeClr val="tx1"/>
                </a:solidFill>
                <a:effectLst/>
                <a:latin typeface="Arial" panose="020B0604020202020204" pitchFamily="34" charset="0"/>
              </a:rPr>
              <a:t>intermediate</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i="0" u="none" strike="noStrike" cap="none" normalizeH="0" baseline="0" dirty="0" err="1" smtClean="0">
                <a:ln>
                  <a:noFill/>
                </a:ln>
                <a:solidFill>
                  <a:schemeClr val="tx1"/>
                </a:solidFill>
                <a:effectLst/>
                <a:latin typeface="Arial" panose="020B0604020202020204" pitchFamily="34" charset="0"/>
              </a:rPr>
              <a:t>packet-forwarding</a:t>
            </a:r>
            <a:r>
              <a:rPr kumimoji="0" lang="fr-FR" sz="2400" b="0" i="0" u="none" strike="noStrike" cap="none" normalizeH="0" baseline="0" dirty="0" smtClean="0">
                <a:ln>
                  <a:noFill/>
                </a:ln>
                <a:solidFill>
                  <a:schemeClr val="tx1"/>
                </a:solidFill>
                <a:effectLst/>
                <a:latin typeface="Arial" panose="020B0604020202020204" pitchFamily="34" charset="0"/>
              </a:rPr>
              <a:t> technique </a:t>
            </a:r>
            <a:r>
              <a:rPr kumimoji="0" lang="fr-FR" sz="2400" b="0" i="0" u="none" strike="noStrike" cap="none" normalizeH="0" baseline="0" dirty="0" err="1" smtClean="0">
                <a:ln>
                  <a:noFill/>
                </a:ln>
                <a:solidFill>
                  <a:schemeClr val="tx1"/>
                </a:solidFill>
                <a:effectLst/>
                <a:latin typeface="Arial" panose="020B0604020202020204" pitchFamily="34" charset="0"/>
              </a:rPr>
              <a:t>that</a:t>
            </a:r>
            <a:r>
              <a:rPr kumimoji="0" lang="fr-FR" sz="2400" b="0" i="0" u="none" strike="noStrike" cap="none" normalizeH="0" baseline="0" dirty="0" smtClean="0">
                <a:ln>
                  <a:noFill/>
                </a:ln>
                <a:solidFill>
                  <a:schemeClr val="tx1"/>
                </a:solidFill>
                <a:effectLst/>
                <a:latin typeface="Arial" panose="020B0604020202020204" pitchFamily="34" charset="0"/>
              </a:rPr>
              <a:t> balances </a:t>
            </a:r>
            <a:r>
              <a:rPr kumimoji="0" lang="fr-FR" sz="2400" b="0" i="0" u="none" strike="noStrike" cap="none" normalizeH="0" baseline="0" dirty="0" err="1" smtClean="0">
                <a:ln>
                  <a:noFill/>
                </a:ln>
                <a:solidFill>
                  <a:schemeClr val="tx1"/>
                </a:solidFill>
                <a:effectLst/>
                <a:latin typeface="Arial" panose="020B0604020202020204" pitchFamily="34" charset="0"/>
              </a:rPr>
              <a:t>efficiency</a:t>
            </a:r>
            <a:r>
              <a:rPr kumimoji="0" lang="fr-FR" sz="2400" b="0" i="0" u="none" strike="noStrike" cap="none" normalizeH="0" baseline="0" dirty="0" smtClean="0">
                <a:ln>
                  <a:noFill/>
                </a:ln>
                <a:solidFill>
                  <a:schemeClr val="tx1"/>
                </a:solidFill>
                <a:effectLst/>
                <a:latin typeface="Arial" panose="020B0604020202020204" pitchFamily="34" charset="0"/>
              </a:rPr>
              <a:t> and </a:t>
            </a:r>
            <a:r>
              <a:rPr kumimoji="0" lang="fr-FR" sz="2400" b="0" i="0" u="none" strike="noStrike" cap="none" normalizeH="0" baseline="0" dirty="0" err="1" smtClean="0">
                <a:ln>
                  <a:noFill/>
                </a:ln>
                <a:solidFill>
                  <a:schemeClr val="tx1"/>
                </a:solidFill>
                <a:effectLst/>
                <a:latin typeface="Arial" panose="020B0604020202020204" pitchFamily="34" charset="0"/>
              </a:rPr>
              <a:t>verification</a:t>
            </a:r>
            <a:r>
              <a:rPr kumimoji="0" lang="fr-FR" sz="2400" b="0" i="0" u="none" strike="noStrike" cap="none" normalizeH="0" baseline="0" dirty="0" smtClean="0">
                <a:ln>
                  <a:noFill/>
                </a:ln>
                <a:solidFill>
                  <a:schemeClr val="tx1"/>
                </a:solidFill>
                <a:effectLst/>
                <a:latin typeface="Arial" panose="020B0604020202020204" pitchFamily="34" charset="0"/>
              </a:rPr>
              <a:t>. In </a:t>
            </a:r>
            <a:r>
              <a:rPr kumimoji="0" lang="fr-FR" sz="2400" b="0" i="0" u="none" strike="noStrike" cap="none" normalizeH="0" baseline="0" dirty="0" err="1" smtClean="0">
                <a:ln>
                  <a:noFill/>
                </a:ln>
                <a:solidFill>
                  <a:schemeClr val="tx1"/>
                </a:solidFill>
                <a:effectLst/>
                <a:latin typeface="Arial" panose="020B0604020202020204" pitchFamily="34" charset="0"/>
              </a:rPr>
              <a:t>this</a:t>
            </a:r>
            <a:r>
              <a:rPr kumimoji="0" lang="fr-FR" sz="2400" b="0" i="0" u="none" strike="noStrike" cap="none" normalizeH="0" baseline="0" dirty="0" smtClean="0">
                <a:ln>
                  <a:noFill/>
                </a:ln>
                <a:solidFill>
                  <a:schemeClr val="tx1"/>
                </a:solidFill>
                <a:effectLst/>
                <a:latin typeface="Arial" panose="020B0604020202020204" pitchFamily="34" charset="0"/>
              </a:rPr>
              <a:t> mode, the network </a:t>
            </a:r>
            <a:r>
              <a:rPr kumimoji="0" lang="fr-FR" sz="2400" b="0" i="0" u="none" strike="noStrike" cap="none" normalizeH="0" baseline="0" dirty="0" err="1" smtClean="0">
                <a:ln>
                  <a:noFill/>
                </a:ln>
                <a:solidFill>
                  <a:schemeClr val="tx1"/>
                </a:solidFill>
                <a:effectLst/>
                <a:latin typeface="Arial" panose="020B0604020202020204" pitchFamily="34" charset="0"/>
              </a:rPr>
              <a:t>device</a:t>
            </a:r>
            <a:r>
              <a:rPr kumimoji="0" lang="fr-FR" sz="2400" b="0" i="0" u="none" strike="noStrike" cap="none" normalizeH="0" baseline="0" dirty="0" smtClean="0">
                <a:ln>
                  <a:noFill/>
                </a:ln>
                <a:solidFill>
                  <a:schemeClr val="tx1"/>
                </a:solidFill>
                <a:effectLst/>
                <a:latin typeface="Arial" panose="020B0604020202020204" pitchFamily="34" charset="0"/>
              </a:rPr>
              <a:t> examines </a:t>
            </a:r>
            <a:r>
              <a:rPr kumimoji="0" lang="fr-FR" sz="2400" b="0" i="0" u="none" strike="noStrike" cap="none" normalizeH="0" baseline="0" dirty="0" err="1" smtClean="0">
                <a:ln>
                  <a:noFill/>
                </a:ln>
                <a:solidFill>
                  <a:schemeClr val="tx1"/>
                </a:solidFill>
                <a:effectLst/>
                <a:latin typeface="Arial" panose="020B0604020202020204" pitchFamily="34" charset="0"/>
              </a:rPr>
              <a:t>only</a:t>
            </a:r>
            <a:r>
              <a:rPr kumimoji="0" lang="fr-FR" sz="2400" b="0" i="0" u="none" strike="noStrike" cap="none" normalizeH="0" baseline="0" dirty="0" smtClean="0">
                <a:ln>
                  <a:noFill/>
                </a:ln>
                <a:solidFill>
                  <a:schemeClr val="tx1"/>
                </a:solidFill>
                <a:effectLst/>
                <a:latin typeface="Arial" panose="020B0604020202020204" pitchFamily="34" charset="0"/>
              </a:rPr>
              <a:t> the initial portion of the frame</a:t>
            </a:r>
            <a:r>
              <a:rPr kumimoji="0" lang="fr-FR" sz="2400" b="0" i="0" u="none" strike="noStrike" cap="none" normalizeH="0" dirty="0" smtClean="0">
                <a:ln>
                  <a:noFill/>
                </a:ln>
                <a:solidFill>
                  <a:schemeClr val="tx1"/>
                </a:solidFill>
                <a:effectLst/>
                <a:latin typeface="Arial" panose="020B0604020202020204" pitchFamily="34" charset="0"/>
              </a:rPr>
              <a:t> </a:t>
            </a:r>
            <a:r>
              <a:rPr kumimoji="0" lang="fr-FR" sz="2400" b="0" i="0" u="none" strike="noStrike" cap="none" normalizeH="0" baseline="0" dirty="0" err="1" smtClean="0">
                <a:ln>
                  <a:noFill/>
                </a:ln>
                <a:solidFill>
                  <a:schemeClr val="tx1"/>
                </a:solidFill>
                <a:effectLst/>
                <a:latin typeface="Arial" panose="020B0604020202020204" pitchFamily="34" charset="0"/>
              </a:rPr>
              <a:t>specifically</a:t>
            </a:r>
            <a:r>
              <a:rPr kumimoji="0" lang="fr-FR" sz="2400" b="0" i="0" u="none" strike="noStrike" cap="none" normalizeH="0" baseline="0" dirty="0" smtClean="0">
                <a:ln>
                  <a:noFill/>
                </a:ln>
                <a:solidFill>
                  <a:schemeClr val="tx1"/>
                </a:solidFill>
                <a:effectLst/>
                <a:latin typeface="Arial" panose="020B0604020202020204" pitchFamily="34" charset="0"/>
              </a:rPr>
              <a:t> the first </a:t>
            </a:r>
            <a:r>
              <a:rPr kumimoji="0" lang="fr-FR" sz="2400" b="1" i="0" u="none" strike="noStrike" cap="none" normalizeH="0" baseline="0" dirty="0" smtClean="0">
                <a:ln>
                  <a:noFill/>
                </a:ln>
                <a:solidFill>
                  <a:srgbClr val="7030A0"/>
                </a:solidFill>
                <a:effectLst/>
                <a:latin typeface="Arial" panose="020B0604020202020204" pitchFamily="34" charset="0"/>
              </a:rPr>
              <a:t>64 bytes</a:t>
            </a:r>
            <a:r>
              <a:rPr lang="fr-FR" sz="2400" dirty="0">
                <a:solidFill>
                  <a:srgbClr val="7030A0"/>
                </a:solidFill>
                <a:latin typeface="Arial" panose="020B0604020202020204" pitchFamily="34" charset="0"/>
              </a:rPr>
              <a:t> </a:t>
            </a:r>
            <a:r>
              <a:rPr kumimoji="0" lang="fr-FR" sz="2400" b="0" i="0" u="none" strike="noStrike" cap="none" normalizeH="0" baseline="0" dirty="0" err="1" smtClean="0">
                <a:ln>
                  <a:noFill/>
                </a:ln>
                <a:solidFill>
                  <a:schemeClr val="tx1"/>
                </a:solidFill>
                <a:effectLst/>
                <a:latin typeface="Arial" panose="020B0604020202020204" pitchFamily="34" charset="0"/>
              </a:rPr>
              <a:t>before</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i="0" u="none" strike="noStrike" cap="none" normalizeH="0" baseline="0" dirty="0" err="1" smtClean="0">
                <a:ln>
                  <a:noFill/>
                </a:ln>
                <a:solidFill>
                  <a:schemeClr val="tx1"/>
                </a:solidFill>
                <a:effectLst/>
                <a:latin typeface="Arial" panose="020B0604020202020204" pitchFamily="34" charset="0"/>
              </a:rPr>
              <a:t>initiating</a:t>
            </a:r>
            <a:r>
              <a:rPr kumimoji="0" lang="fr-FR" sz="2400" b="0" i="0" u="none" strike="noStrike" cap="none" normalizeH="0" baseline="0" dirty="0" smtClean="0">
                <a:ln>
                  <a:noFill/>
                </a:ln>
                <a:solidFill>
                  <a:schemeClr val="tx1"/>
                </a:solidFill>
                <a:effectLst/>
                <a:latin typeface="Arial" panose="020B0604020202020204" pitchFamily="34" charset="0"/>
              </a:rPr>
              <a:t> transmission, </a:t>
            </a:r>
            <a:r>
              <a:rPr kumimoji="0" lang="fr-FR" sz="2400" b="0" i="0" u="none" strike="noStrike" cap="none" normalizeH="0" baseline="0" dirty="0" err="1" smtClean="0">
                <a:ln>
                  <a:noFill/>
                </a:ln>
                <a:solidFill>
                  <a:schemeClr val="tx1"/>
                </a:solidFill>
                <a:effectLst/>
                <a:latin typeface="Arial" panose="020B0604020202020204" pitchFamily="34" charset="0"/>
              </a:rPr>
              <a:t>without</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i="0" u="none" strike="noStrike" cap="none" normalizeH="0" baseline="0" dirty="0" err="1" smtClean="0">
                <a:ln>
                  <a:noFill/>
                </a:ln>
                <a:solidFill>
                  <a:schemeClr val="tx1"/>
                </a:solidFill>
                <a:effectLst/>
                <a:latin typeface="Arial" panose="020B0604020202020204" pitchFamily="34" charset="0"/>
              </a:rPr>
              <a:t>waiting</a:t>
            </a:r>
            <a:r>
              <a:rPr kumimoji="0" lang="fr-FR" sz="2400" b="0" i="0" u="none" strike="noStrike" cap="none" normalizeH="0" baseline="0" dirty="0" smtClean="0">
                <a:ln>
                  <a:noFill/>
                </a:ln>
                <a:solidFill>
                  <a:schemeClr val="tx1"/>
                </a:solidFill>
                <a:effectLst/>
                <a:latin typeface="Arial" panose="020B0604020202020204" pitchFamily="34" charset="0"/>
              </a:rPr>
              <a:t> for the </a:t>
            </a:r>
            <a:r>
              <a:rPr kumimoji="0" lang="fr-FR" sz="2400" b="0" i="0" u="none" strike="noStrike" cap="none" normalizeH="0" baseline="0" dirty="0" err="1" smtClean="0">
                <a:ln>
                  <a:noFill/>
                </a:ln>
                <a:solidFill>
                  <a:schemeClr val="tx1"/>
                </a:solidFill>
                <a:effectLst/>
                <a:latin typeface="Arial" panose="020B0604020202020204" pitchFamily="34" charset="0"/>
              </a:rPr>
              <a:t>complete</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i="0" u="none" strike="noStrike" cap="none" normalizeH="0" baseline="0" dirty="0" err="1" smtClean="0">
                <a:ln>
                  <a:noFill/>
                </a:ln>
                <a:solidFill>
                  <a:schemeClr val="tx1"/>
                </a:solidFill>
                <a:effectLst/>
                <a:latin typeface="Arial" panose="020B0604020202020204" pitchFamily="34" charset="0"/>
              </a:rPr>
              <a:t>payload</a:t>
            </a:r>
            <a:r>
              <a:rPr kumimoji="0" lang="fr-FR" sz="2400" b="0" i="0" u="none" strike="noStrike" cap="none" normalizeH="0" baseline="0" dirty="0" smtClean="0">
                <a:ln>
                  <a:noFill/>
                </a:ln>
                <a:solidFill>
                  <a:schemeClr val="tx1"/>
                </a:solidFill>
                <a:effectLst/>
                <a:latin typeface="Arial" panose="020B0604020202020204" pitchFamily="34" charset="0"/>
              </a:rPr>
              <a:t> or the final </a:t>
            </a:r>
            <a:r>
              <a:rPr kumimoji="0" lang="fr-FR" sz="2400" b="0" i="0" u="none" strike="noStrike" cap="none" normalizeH="0" baseline="0" dirty="0" err="1" smtClean="0">
                <a:ln>
                  <a:noFill/>
                </a:ln>
                <a:solidFill>
                  <a:schemeClr val="tx1"/>
                </a:solidFill>
                <a:effectLst/>
                <a:latin typeface="Arial" panose="020B0604020202020204" pitchFamily="34" charset="0"/>
              </a:rPr>
              <a:t>error-checking</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i="0" u="none" strike="noStrike" cap="none" normalizeH="0" baseline="0" dirty="0" err="1" smtClean="0">
                <a:ln>
                  <a:noFill/>
                </a:ln>
                <a:solidFill>
                  <a:schemeClr val="tx1"/>
                </a:solidFill>
                <a:effectLst/>
                <a:latin typeface="Arial" panose="020B0604020202020204" pitchFamily="34" charset="0"/>
              </a:rPr>
              <a:t>field</a:t>
            </a:r>
            <a:r>
              <a:rPr kumimoji="0" lang="fr-FR" sz="2400" b="0" i="0" u="none" strike="noStrike" cap="none" normalizeH="0" baseline="0" dirty="0" smtClean="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anose="020B0604020202020204" pitchFamily="34" charset="0"/>
              </a:rPr>
              <a:t>This </a:t>
            </a:r>
            <a:r>
              <a:rPr kumimoji="0" lang="fr-FR" sz="2400" b="0" i="0" u="none" strike="noStrike" cap="none" normalizeH="0" baseline="0" dirty="0" err="1" smtClean="0">
                <a:ln>
                  <a:noFill/>
                </a:ln>
                <a:solidFill>
                  <a:schemeClr val="tx1"/>
                </a:solidFill>
                <a:effectLst/>
                <a:latin typeface="Arial" panose="020B0604020202020204" pitchFamily="34" charset="0"/>
              </a:rPr>
              <a:t>preliminary</a:t>
            </a:r>
            <a:r>
              <a:rPr kumimoji="0" lang="fr-FR" sz="2400" b="0" i="0" u="none" strike="noStrike" cap="none" normalizeH="0" baseline="0" dirty="0" smtClean="0">
                <a:ln>
                  <a:noFill/>
                </a:ln>
                <a:solidFill>
                  <a:schemeClr val="tx1"/>
                </a:solidFill>
                <a:effectLst/>
                <a:latin typeface="Arial" panose="020B0604020202020204" pitchFamily="34" charset="0"/>
              </a:rPr>
              <a:t> inspection </a:t>
            </a:r>
            <a:r>
              <a:rPr kumimoji="0" lang="fr-FR" sz="2400" b="0" i="0" u="none" strike="noStrike" cap="none" normalizeH="0" baseline="0" dirty="0" err="1" smtClean="0">
                <a:ln>
                  <a:noFill/>
                </a:ln>
                <a:solidFill>
                  <a:schemeClr val="tx1"/>
                </a:solidFill>
                <a:effectLst/>
                <a:latin typeface="Arial" panose="020B0604020202020204" pitchFamily="34" charset="0"/>
              </a:rPr>
              <a:t>ensures</a:t>
            </a:r>
            <a:r>
              <a:rPr kumimoji="0" lang="fr-FR" sz="2400" b="0" i="0" u="none" strike="noStrike" cap="none" normalizeH="0" baseline="0" dirty="0" smtClean="0">
                <a:ln>
                  <a:noFill/>
                </a:ln>
                <a:solidFill>
                  <a:schemeClr val="tx1"/>
                </a:solidFill>
                <a:effectLst/>
                <a:latin typeface="Arial" panose="020B0604020202020204" pitchFamily="34" charset="0"/>
              </a:rPr>
              <a:t> the </a:t>
            </a:r>
            <a:r>
              <a:rPr kumimoji="0" lang="fr-FR" sz="2400" b="0" i="0" u="none" strike="noStrike" cap="none" normalizeH="0" baseline="0" dirty="0" err="1" smtClean="0">
                <a:ln>
                  <a:noFill/>
                </a:ln>
                <a:solidFill>
                  <a:schemeClr val="tx1"/>
                </a:solidFill>
                <a:effectLst/>
                <a:latin typeface="Arial" panose="020B0604020202020204" pitchFamily="34" charset="0"/>
              </a:rPr>
              <a:t>validity</a:t>
            </a:r>
            <a:r>
              <a:rPr kumimoji="0" lang="fr-FR" sz="2400" b="0" i="0" u="none" strike="noStrike" cap="none" normalizeH="0" baseline="0" dirty="0" smtClean="0">
                <a:ln>
                  <a:noFill/>
                </a:ln>
                <a:solidFill>
                  <a:schemeClr val="tx1"/>
                </a:solidFill>
                <a:effectLst/>
                <a:latin typeface="Arial" panose="020B0604020202020204" pitchFamily="34" charset="0"/>
              </a:rPr>
              <a:t> of </a:t>
            </a:r>
            <a:r>
              <a:rPr kumimoji="0" lang="fr-FR" sz="2400" b="0" i="0" u="none" strike="noStrike" cap="none" normalizeH="0" baseline="0" dirty="0" err="1" smtClean="0">
                <a:ln>
                  <a:noFill/>
                </a:ln>
                <a:solidFill>
                  <a:schemeClr val="tx1"/>
                </a:solidFill>
                <a:effectLst/>
                <a:latin typeface="Arial" panose="020B0604020202020204" pitchFamily="34" charset="0"/>
              </a:rPr>
              <a:t>addressing</a:t>
            </a:r>
            <a:r>
              <a:rPr kumimoji="0" lang="fr-FR" sz="2400" b="0" i="0" u="none" strike="noStrike" cap="none" normalizeH="0" baseline="0" dirty="0" smtClean="0">
                <a:ln>
                  <a:noFill/>
                </a:ln>
                <a:solidFill>
                  <a:schemeClr val="tx1"/>
                </a:solidFill>
                <a:effectLst/>
                <a:latin typeface="Arial" panose="020B0604020202020204" pitchFamily="34" charset="0"/>
              </a:rPr>
              <a:t> information and the </a:t>
            </a:r>
            <a:r>
              <a:rPr kumimoji="0" lang="fr-FR" sz="2400" b="0" i="0" u="none" strike="noStrike" cap="none" normalizeH="0" baseline="0" dirty="0" err="1" smtClean="0">
                <a:ln>
                  <a:noFill/>
                </a:ln>
                <a:solidFill>
                  <a:schemeClr val="tx1"/>
                </a:solidFill>
                <a:effectLst/>
                <a:latin typeface="Arial" panose="020B0604020202020204" pitchFamily="34" charset="0"/>
              </a:rPr>
              <a:t>parameters</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i="0" u="none" strike="noStrike" cap="none" normalizeH="0" baseline="0" dirty="0" err="1" smtClean="0">
                <a:ln>
                  <a:noFill/>
                </a:ln>
                <a:solidFill>
                  <a:schemeClr val="tx1"/>
                </a:solidFill>
                <a:effectLst/>
                <a:latin typeface="Arial" panose="020B0604020202020204" pitchFamily="34" charset="0"/>
              </a:rPr>
              <a:t>associated</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i="0" u="none" strike="noStrike" cap="none" normalizeH="0" baseline="0" dirty="0" err="1" smtClean="0">
                <a:ln>
                  <a:noFill/>
                </a:ln>
                <a:solidFill>
                  <a:schemeClr val="tx1"/>
                </a:solidFill>
                <a:effectLst/>
                <a:latin typeface="Arial" panose="020B0604020202020204" pitchFamily="34" charset="0"/>
              </a:rPr>
              <a:t>with</a:t>
            </a:r>
            <a:r>
              <a:rPr kumimoji="0" lang="fr-FR" sz="2400" b="0" i="0" u="none" strike="noStrike" cap="none" normalizeH="0" baseline="0" dirty="0" smtClean="0">
                <a:ln>
                  <a:noFill/>
                </a:ln>
                <a:solidFill>
                  <a:schemeClr val="tx1"/>
                </a:solidFill>
                <a:effectLst/>
                <a:latin typeface="Arial" panose="020B0604020202020204" pitchFamily="34" charset="0"/>
              </a:rPr>
              <a:t> the </a:t>
            </a:r>
            <a:r>
              <a:rPr kumimoji="0" lang="fr-FR" sz="2400" b="1" i="0" u="none" strike="noStrike" cap="none" normalizeH="0" baseline="0" dirty="0" smtClean="0">
                <a:ln>
                  <a:noFill/>
                </a:ln>
                <a:solidFill>
                  <a:srgbClr val="7030A0"/>
                </a:solidFill>
                <a:effectLst/>
                <a:latin typeface="Arial" panose="020B0604020202020204" pitchFamily="34" charset="0"/>
              </a:rPr>
              <a:t>LLC </a:t>
            </a:r>
            <a:r>
              <a:rPr kumimoji="0" lang="fr-FR" sz="2400" b="1" i="0" u="none" strike="noStrike" cap="none" normalizeH="0" baseline="0" dirty="0" err="1" smtClean="0">
                <a:ln>
                  <a:noFill/>
                </a:ln>
                <a:solidFill>
                  <a:srgbClr val="7030A0"/>
                </a:solidFill>
                <a:effectLst/>
                <a:latin typeface="Arial" panose="020B0604020202020204" pitchFamily="34" charset="0"/>
              </a:rPr>
              <a:t>protocol</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i="0" u="none" strike="noStrike" cap="none" normalizeH="0" baseline="0" dirty="0" err="1" smtClean="0">
                <a:ln>
                  <a:noFill/>
                </a:ln>
                <a:solidFill>
                  <a:schemeClr val="tx1"/>
                </a:solidFill>
                <a:effectLst/>
                <a:latin typeface="Arial" panose="020B0604020202020204" pitchFamily="34" charset="0"/>
              </a:rPr>
              <a:t>thereby</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i="0" u="none" strike="noStrike" cap="none" normalizeH="0" baseline="0" dirty="0" err="1" smtClean="0">
                <a:ln>
                  <a:noFill/>
                </a:ln>
                <a:solidFill>
                  <a:schemeClr val="tx1"/>
                </a:solidFill>
                <a:effectLst/>
                <a:latin typeface="Arial" panose="020B0604020202020204" pitchFamily="34" charset="0"/>
              </a:rPr>
              <a:t>enabling</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i="0" u="none" strike="noStrike" cap="none" normalizeH="0" baseline="0" dirty="0" err="1" smtClean="0">
                <a:ln>
                  <a:noFill/>
                </a:ln>
                <a:solidFill>
                  <a:schemeClr val="tx1"/>
                </a:solidFill>
                <a:effectLst/>
                <a:latin typeface="Arial" panose="020B0604020202020204" pitchFamily="34" charset="0"/>
              </a:rPr>
              <a:t>accurate</a:t>
            </a:r>
            <a:r>
              <a:rPr kumimoji="0" lang="fr-FR" sz="2400" b="0" i="0" u="none" strike="noStrike" cap="none" normalizeH="0" baseline="0" dirty="0" smtClean="0">
                <a:ln>
                  <a:noFill/>
                </a:ln>
                <a:solidFill>
                  <a:schemeClr val="tx1"/>
                </a:solidFill>
                <a:effectLst/>
                <a:latin typeface="Arial" panose="020B0604020202020204" pitchFamily="34" charset="0"/>
              </a:rPr>
              <a:t> data </a:t>
            </a:r>
            <a:r>
              <a:rPr kumimoji="0" lang="fr-FR" sz="2400" b="0" i="0" u="none" strike="noStrike" cap="none" normalizeH="0" baseline="0" dirty="0" err="1" smtClean="0">
                <a:ln>
                  <a:noFill/>
                </a:ln>
                <a:solidFill>
                  <a:schemeClr val="tx1"/>
                </a:solidFill>
                <a:effectLst/>
                <a:latin typeface="Arial" panose="020B0604020202020204" pitchFamily="34" charset="0"/>
              </a:rPr>
              <a:t>processing</a:t>
            </a:r>
            <a:r>
              <a:rPr kumimoji="0" lang="fr-FR" sz="2400" b="0" i="0" u="none" strike="noStrike" cap="none" normalizeH="0" baseline="0" dirty="0" smtClean="0">
                <a:ln>
                  <a:noFill/>
                </a:ln>
                <a:solidFill>
                  <a:schemeClr val="tx1"/>
                </a:solidFill>
                <a:effectLst/>
                <a:latin typeface="Arial" panose="020B0604020202020204" pitchFamily="34" charset="0"/>
              </a:rPr>
              <a:t> and </a:t>
            </a:r>
            <a:r>
              <a:rPr kumimoji="0" lang="fr-FR" sz="2400" b="0" i="0" u="none" strike="noStrike" cap="none" normalizeH="0" baseline="0" dirty="0" err="1" smtClean="0">
                <a:ln>
                  <a:noFill/>
                </a:ln>
                <a:solidFill>
                  <a:schemeClr val="tx1"/>
                </a:solidFill>
                <a:effectLst/>
                <a:latin typeface="Arial" panose="020B0604020202020204" pitchFamily="34" charset="0"/>
              </a:rPr>
              <a:t>reliable</a:t>
            </a:r>
            <a:r>
              <a:rPr kumimoji="0" lang="fr-FR" sz="2400" b="0" i="0" u="none" strike="noStrike" cap="none" normalizeH="0" baseline="0" dirty="0" smtClean="0">
                <a:ln>
                  <a:noFill/>
                </a:ln>
                <a:solidFill>
                  <a:schemeClr val="tx1"/>
                </a:solidFill>
                <a:effectLst/>
                <a:latin typeface="Arial" panose="020B0604020202020204" pitchFamily="34" charset="0"/>
              </a:rPr>
              <a:t> </a:t>
            </a:r>
            <a:r>
              <a:rPr kumimoji="0" lang="fr-FR" sz="2400" b="0" i="0" u="none" strike="noStrike" cap="none" normalizeH="0" baseline="0" dirty="0" err="1" smtClean="0">
                <a:ln>
                  <a:noFill/>
                </a:ln>
                <a:solidFill>
                  <a:schemeClr val="tx1"/>
                </a:solidFill>
                <a:effectLst/>
                <a:latin typeface="Arial" panose="020B0604020202020204" pitchFamily="34" charset="0"/>
              </a:rPr>
              <a:t>delivery</a:t>
            </a:r>
            <a:r>
              <a:rPr kumimoji="0" lang="fr-FR" sz="2400" b="0" i="0" u="none" strike="noStrike" cap="none" normalizeH="0" baseline="0" dirty="0" smtClean="0">
                <a:ln>
                  <a:noFill/>
                </a:ln>
                <a:solidFill>
                  <a:schemeClr val="tx1"/>
                </a:solidFill>
                <a:effectLst/>
                <a:latin typeface="Arial" panose="020B0604020202020204" pitchFamily="34" charset="0"/>
              </a:rPr>
              <a:t> to the </a:t>
            </a:r>
            <a:r>
              <a:rPr kumimoji="0" lang="fr-FR" sz="2400" b="0" i="0" u="none" strike="noStrike" cap="none" normalizeH="0" baseline="0" dirty="0" err="1" smtClean="0">
                <a:ln>
                  <a:noFill/>
                </a:ln>
                <a:solidFill>
                  <a:schemeClr val="tx1"/>
                </a:solidFill>
                <a:effectLst/>
                <a:latin typeface="Arial" panose="020B0604020202020204" pitchFamily="34" charset="0"/>
              </a:rPr>
              <a:t>intended</a:t>
            </a:r>
            <a:r>
              <a:rPr kumimoji="0" lang="fr-FR" sz="2400" b="0" i="0" u="none" strike="noStrike" cap="none" normalizeH="0" baseline="0" dirty="0" smtClean="0">
                <a:ln>
                  <a:noFill/>
                </a:ln>
                <a:solidFill>
                  <a:schemeClr val="tx1"/>
                </a:solidFill>
                <a:effectLst/>
                <a:latin typeface="Arial" panose="020B0604020202020204" pitchFamily="34" charset="0"/>
              </a:rPr>
              <a:t> destination.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18567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483079"/>
            <a:ext cx="7543800" cy="909225"/>
          </a:xfrm>
        </p:spPr>
        <p:txBody>
          <a:bodyPr>
            <a:normAutofit/>
          </a:bodyPr>
          <a:lstStyle/>
          <a:p>
            <a:pPr algn="ctr"/>
            <a:r>
              <a:rPr lang="fr-FR" sz="4400" b="1" dirty="0" err="1">
                <a:solidFill>
                  <a:schemeClr val="tx1"/>
                </a:solidFill>
                <a:latin typeface="Arial" panose="020B0604020202020204" pitchFamily="34" charset="0"/>
                <a:cs typeface="Arial" panose="020B0604020202020204" pitchFamily="34" charset="0"/>
              </a:rPr>
              <a:t>Switching</a:t>
            </a:r>
            <a:r>
              <a:rPr lang="fr-FR" sz="4400" b="1" dirty="0">
                <a:solidFill>
                  <a:schemeClr val="tx1"/>
                </a:solidFill>
                <a:latin typeface="Arial" panose="020B0604020202020204" pitchFamily="34" charset="0"/>
                <a:cs typeface="Arial" panose="020B0604020202020204" pitchFamily="34" charset="0"/>
              </a:rPr>
              <a:t> Modes</a:t>
            </a:r>
            <a:endParaRPr lang="fr-FR" sz="4400" dirty="0">
              <a:solidFill>
                <a:schemeClr val="tx1"/>
              </a:solidFill>
            </a:endParaRPr>
          </a:p>
        </p:txBody>
      </p:sp>
      <p:sp>
        <p:nvSpPr>
          <p:cNvPr id="3" name="Espace réservé du contenu 2"/>
          <p:cNvSpPr>
            <a:spLocks noGrp="1"/>
          </p:cNvSpPr>
          <p:nvPr>
            <p:ph idx="1"/>
          </p:nvPr>
        </p:nvSpPr>
        <p:spPr/>
        <p:txBody>
          <a:bodyPr>
            <a:noAutofit/>
          </a:bodyPr>
          <a:lstStyle/>
          <a:p>
            <a:pPr algn="just">
              <a:lnSpc>
                <a:spcPct val="100000"/>
              </a:lnSpc>
            </a:pPr>
            <a:r>
              <a:rPr lang="en-US" sz="2400" dirty="0">
                <a:solidFill>
                  <a:schemeClr val="tx1"/>
                </a:solidFill>
                <a:latin typeface="Arial" panose="020B0604020202020204" pitchFamily="34" charset="0"/>
                <a:cs typeface="Arial" panose="020B0604020202020204" pitchFamily="34" charset="0"/>
              </a:rPr>
              <a:t>In </a:t>
            </a:r>
            <a:r>
              <a:rPr lang="en-US" sz="2400" b="1" dirty="0">
                <a:solidFill>
                  <a:srgbClr val="7030A0"/>
                </a:solidFill>
                <a:latin typeface="Arial" panose="020B0604020202020204" pitchFamily="34" charset="0"/>
                <a:cs typeface="Arial" panose="020B0604020202020204" pitchFamily="34" charset="0"/>
              </a:rPr>
              <a:t>cut-through</a:t>
            </a:r>
            <a:r>
              <a:rPr lang="en-US" sz="2400" b="1" dirty="0">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switching</a:t>
            </a:r>
            <a:r>
              <a:rPr lang="en-US" sz="2400" dirty="0">
                <a:solidFill>
                  <a:schemeClr val="tx1"/>
                </a:solidFill>
                <a:latin typeface="Arial" panose="020B0604020202020204" pitchFamily="34" charset="0"/>
                <a:cs typeface="Arial" panose="020B0604020202020204" pitchFamily="34" charset="0"/>
              </a:rPr>
              <a:t>, both the source and destination ports must operate at identical throughput levels to avoid damaging the transmitted frame, a condition known as </a:t>
            </a:r>
            <a:r>
              <a:rPr lang="en-US" sz="2400" b="1" dirty="0">
                <a:solidFill>
                  <a:srgbClr val="7030A0"/>
                </a:solidFill>
                <a:latin typeface="Arial" panose="020B0604020202020204" pitchFamily="34" charset="0"/>
                <a:cs typeface="Arial" panose="020B0604020202020204" pitchFamily="34" charset="0"/>
              </a:rPr>
              <a:t>symmetric switching</a:t>
            </a:r>
            <a:r>
              <a:rPr lang="en-US" sz="2400" dirty="0">
                <a:solidFill>
                  <a:srgbClr val="7030A0"/>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gn="just">
              <a:lnSpc>
                <a:spcPct val="100000"/>
              </a:lnSpc>
            </a:pPr>
            <a:r>
              <a:rPr lang="en-US" sz="2400" dirty="0" smtClean="0">
                <a:solidFill>
                  <a:schemeClr val="tx1"/>
                </a:solidFill>
                <a:latin typeface="Arial" panose="020B0604020202020204" pitchFamily="34" charset="0"/>
                <a:cs typeface="Arial" panose="020B0604020202020204" pitchFamily="34" charset="0"/>
              </a:rPr>
              <a:t>When </a:t>
            </a:r>
            <a:r>
              <a:rPr lang="en-US" sz="2400" dirty="0">
                <a:solidFill>
                  <a:schemeClr val="tx1"/>
                </a:solidFill>
                <a:latin typeface="Arial" panose="020B0604020202020204" pitchFamily="34" charset="0"/>
                <a:cs typeface="Arial" panose="020B0604020202020204" pitchFamily="34" charset="0"/>
              </a:rPr>
              <a:t>port speeds are unequal, the frame is accepted at one rate and delivered at another, which defines </a:t>
            </a:r>
            <a:r>
              <a:rPr lang="en-US" sz="2400" b="1" dirty="0">
                <a:solidFill>
                  <a:srgbClr val="7030A0"/>
                </a:solidFill>
                <a:latin typeface="Arial" panose="020B0604020202020204" pitchFamily="34" charset="0"/>
                <a:cs typeface="Arial" panose="020B0604020202020204" pitchFamily="34" charset="0"/>
              </a:rPr>
              <a:t>asymmetric switching</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algn="just">
              <a:lnSpc>
                <a:spcPct val="100000"/>
              </a:lnSpc>
            </a:pPr>
            <a:r>
              <a:rPr lang="en-US" sz="2400" dirty="0" smtClean="0">
                <a:solidFill>
                  <a:schemeClr val="tx1"/>
                </a:solidFill>
                <a:latin typeface="Arial" panose="020B0604020202020204" pitchFamily="34" charset="0"/>
                <a:cs typeface="Arial" panose="020B0604020202020204" pitchFamily="34" charset="0"/>
              </a:rPr>
              <a:t>Under </a:t>
            </a:r>
            <a:r>
              <a:rPr lang="en-US" sz="2400" dirty="0">
                <a:solidFill>
                  <a:schemeClr val="tx1"/>
                </a:solidFill>
                <a:latin typeface="Arial" panose="020B0604020202020204" pitchFamily="34" charset="0"/>
                <a:cs typeface="Arial" panose="020B0604020202020204" pitchFamily="34" charset="0"/>
              </a:rPr>
              <a:t>these circumstances, the </a:t>
            </a:r>
            <a:r>
              <a:rPr lang="en-US" sz="2400" b="1" dirty="0">
                <a:solidFill>
                  <a:schemeClr val="tx1"/>
                </a:solidFill>
                <a:latin typeface="Arial" panose="020B0604020202020204" pitchFamily="34" charset="0"/>
                <a:cs typeface="Arial" panose="020B0604020202020204" pitchFamily="34" charset="0"/>
              </a:rPr>
              <a:t>store-and-forward</a:t>
            </a:r>
            <a:r>
              <a:rPr lang="en-US" sz="2400" dirty="0">
                <a:solidFill>
                  <a:schemeClr val="tx1"/>
                </a:solidFill>
                <a:latin typeface="Arial" panose="020B0604020202020204" pitchFamily="34" charset="0"/>
                <a:cs typeface="Arial" panose="020B0604020202020204" pitchFamily="34" charset="0"/>
              </a:rPr>
              <a:t> approach is necessary to preserve data integrity during transmission.</a:t>
            </a:r>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068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algn="just">
              <a:lnSpc>
                <a:spcPct val="100000"/>
              </a:lnSpc>
            </a:pPr>
            <a:r>
              <a:rPr lang="en-US" sz="2800" dirty="0">
                <a:solidFill>
                  <a:schemeClr val="tx1"/>
                </a:solidFill>
                <a:latin typeface="Arial" panose="020B0604020202020204" pitchFamily="34" charset="0"/>
                <a:cs typeface="Arial" panose="020B0604020202020204" pitchFamily="34" charset="0"/>
              </a:rPr>
              <a:t>Compared with bridges, network switches are engineered to function at markedly higher transmission speeds and to support additional capabilities, such as the implementation of </a:t>
            </a:r>
            <a:r>
              <a:rPr lang="en-US" sz="2800" b="1" dirty="0">
                <a:solidFill>
                  <a:schemeClr val="tx1"/>
                </a:solidFill>
                <a:latin typeface="Arial" panose="020B0604020202020204" pitchFamily="34" charset="0"/>
                <a:cs typeface="Arial" panose="020B0604020202020204" pitchFamily="34" charset="0"/>
              </a:rPr>
              <a:t>Virtual Local Area Networks (VLANs)</a:t>
            </a:r>
            <a:r>
              <a:rPr lang="en-US" sz="2800" dirty="0">
                <a:solidFill>
                  <a:schemeClr val="tx1"/>
                </a:solidFill>
                <a:latin typeface="Arial" panose="020B0604020202020204" pitchFamily="34" charset="0"/>
                <a:cs typeface="Arial" panose="020B0604020202020204" pitchFamily="34" charset="0"/>
              </a:rPr>
              <a:t>. </a:t>
            </a:r>
            <a:endParaRPr lang="en-US" sz="2800" dirty="0" smtClean="0">
              <a:solidFill>
                <a:schemeClr val="tx1"/>
              </a:solidFill>
              <a:latin typeface="Arial" panose="020B0604020202020204" pitchFamily="34" charset="0"/>
              <a:cs typeface="Arial" panose="020B0604020202020204" pitchFamily="34" charset="0"/>
            </a:endParaRPr>
          </a:p>
          <a:p>
            <a:pPr algn="just">
              <a:lnSpc>
                <a:spcPct val="100000"/>
              </a:lnSpc>
            </a:pPr>
            <a:r>
              <a:rPr lang="en-US" sz="2800" dirty="0" smtClean="0">
                <a:solidFill>
                  <a:schemeClr val="tx1"/>
                </a:solidFill>
                <a:latin typeface="Arial" panose="020B0604020202020204" pitchFamily="34" charset="0"/>
                <a:cs typeface="Arial" panose="020B0604020202020204" pitchFamily="34" charset="0"/>
              </a:rPr>
              <a:t>As </a:t>
            </a:r>
            <a:r>
              <a:rPr lang="en-US" sz="2800" dirty="0">
                <a:solidFill>
                  <a:schemeClr val="tx1"/>
                </a:solidFill>
                <a:latin typeface="Arial" panose="020B0604020202020204" pitchFamily="34" charset="0"/>
                <a:cs typeface="Arial" panose="020B0604020202020204" pitchFamily="34" charset="0"/>
              </a:rPr>
              <a:t>a result, switches are frequently characterized as devices that incorporate </a:t>
            </a:r>
            <a:r>
              <a:rPr lang="en-US" sz="2800" b="1" dirty="0">
                <a:solidFill>
                  <a:schemeClr val="tx1"/>
                </a:solidFill>
                <a:latin typeface="Arial" panose="020B0604020202020204" pitchFamily="34" charset="0"/>
                <a:cs typeface="Arial" panose="020B0604020202020204" pitchFamily="34" charset="0"/>
              </a:rPr>
              <a:t>operational features aligned with Layer 3 of the OSI architecture</a:t>
            </a:r>
            <a:r>
              <a:rPr lang="en-US" sz="2800" dirty="0">
                <a:solidFill>
                  <a:schemeClr val="tx1"/>
                </a:solidFill>
                <a:latin typeface="Arial" panose="020B0604020202020204" pitchFamily="34" charset="0"/>
                <a:cs typeface="Arial" panose="020B0604020202020204" pitchFamily="34" charset="0"/>
              </a:rPr>
              <a:t>.</a:t>
            </a:r>
            <a:endParaRPr lang="fr-FR" sz="2800" dirty="0">
              <a:solidFill>
                <a:schemeClr val="tx1"/>
              </a:solidFill>
              <a:latin typeface="Arial" panose="020B0604020202020204" pitchFamily="34" charset="0"/>
              <a:cs typeface="Arial" panose="020B0604020202020204" pitchFamily="34" charset="0"/>
            </a:endParaRPr>
          </a:p>
        </p:txBody>
      </p:sp>
      <p:sp>
        <p:nvSpPr>
          <p:cNvPr id="4" name="Rectangle 1"/>
          <p:cNvSpPr>
            <a:spLocks noGrp="1" noChangeArrowheads="1"/>
          </p:cNvSpPr>
          <p:nvPr>
            <p:ph type="title"/>
          </p:nvPr>
        </p:nvSpPr>
        <p:spPr bwMode="auto">
          <a:xfrm>
            <a:off x="822959" y="661292"/>
            <a:ext cx="7441146"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4400" b="1" i="0" u="none" strike="noStrike" cap="none" normalizeH="0" baseline="0" dirty="0" smtClean="0">
                <a:ln>
                  <a:noFill/>
                </a:ln>
                <a:solidFill>
                  <a:schemeClr val="tx1"/>
                </a:solidFill>
                <a:effectLst/>
                <a:latin typeface="Arial" panose="020B0604020202020204" pitchFamily="34" charset="0"/>
              </a:rPr>
              <a:t>the switches</a:t>
            </a:r>
            <a:endParaRPr kumimoji="0" lang="fr-FR" sz="4400" b="0" i="0" u="none" strike="noStrike" cap="none" normalizeH="0" baseline="0" dirty="0" smtClean="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36232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2959" y="1845733"/>
            <a:ext cx="7543801" cy="4588623"/>
          </a:xfrm>
        </p:spPr>
        <p:txBody>
          <a:bodyPr>
            <a:normAutofit/>
          </a:bodyPr>
          <a:lstStyle/>
          <a:p>
            <a:pPr algn="just"/>
            <a:r>
              <a:rPr lang="en-US" dirty="0">
                <a:solidFill>
                  <a:schemeClr val="tx1"/>
                </a:solidFill>
                <a:latin typeface="Arial" panose="020B0604020202020204" pitchFamily="34" charset="0"/>
                <a:cs typeface="Arial" panose="020B0604020202020204" pitchFamily="34" charset="0"/>
              </a:rPr>
              <a:t>In order to facilitate communication across all collision domains, networking protocols make use of </a:t>
            </a:r>
            <a:r>
              <a:rPr lang="en-US" b="1" dirty="0">
                <a:solidFill>
                  <a:schemeClr val="tx1"/>
                </a:solidFill>
                <a:latin typeface="Arial" panose="020B0604020202020204" pitchFamily="34" charset="0"/>
                <a:cs typeface="Arial" panose="020B0604020202020204" pitchFamily="34" charset="0"/>
              </a:rPr>
              <a:t>broadcast and multicast frame transmission mechanisms</a:t>
            </a:r>
            <a:r>
              <a:rPr lang="en-US" dirty="0">
                <a:solidFill>
                  <a:schemeClr val="tx1"/>
                </a:solidFill>
                <a:latin typeface="Arial" panose="020B0604020202020204" pitchFamily="34" charset="0"/>
                <a:cs typeface="Arial" panose="020B0604020202020204" pitchFamily="34" charset="0"/>
              </a:rPr>
              <a:t> operating at </a:t>
            </a:r>
            <a:r>
              <a:rPr lang="en-US" b="1" dirty="0">
                <a:solidFill>
                  <a:schemeClr val="tx1"/>
                </a:solidFill>
                <a:latin typeface="Arial" panose="020B0604020202020204" pitchFamily="34" charset="0"/>
                <a:cs typeface="Arial" panose="020B0604020202020204" pitchFamily="34" charset="0"/>
              </a:rPr>
              <a:t>Layer 2 of the OSI reference model</a:t>
            </a:r>
            <a:r>
              <a:rPr lang="en-US" dirty="0" smtClean="0">
                <a:solidFill>
                  <a:schemeClr val="tx1"/>
                </a:solidFill>
                <a:latin typeface="Arial" panose="020B0604020202020204" pitchFamily="34" charset="0"/>
                <a:cs typeface="Arial" panose="020B0604020202020204" pitchFamily="34" charset="0"/>
              </a:rPr>
              <a:t>.</a:t>
            </a:r>
          </a:p>
          <a:p>
            <a:pPr algn="just"/>
            <a:r>
              <a:rPr lang="en-US" dirty="0">
                <a:solidFill>
                  <a:schemeClr val="tx1"/>
                </a:solidFill>
                <a:latin typeface="Arial" panose="020B0604020202020204" pitchFamily="34" charset="0"/>
                <a:cs typeface="Arial" panose="020B0604020202020204" pitchFamily="34" charset="0"/>
              </a:rPr>
              <a:t>Broadcast frames are delivered to every station within the network and are forwarded across all bridges, irrespective of the location of the receiving host. As a result, this behavior undermines the performance and efficiency advantages typically associated with bridge-based network architectures</a:t>
            </a:r>
            <a:r>
              <a:rPr lang="en-US" dirty="0" smtClean="0">
                <a:solidFill>
                  <a:schemeClr val="tx1"/>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 </a:t>
            </a:r>
            <a:endParaRPr lang="en-US" dirty="0" smtClean="0">
              <a:solidFill>
                <a:schemeClr val="tx1"/>
              </a:solidFill>
              <a:latin typeface="Arial" panose="020B0604020202020204" pitchFamily="34" charset="0"/>
              <a:cs typeface="Arial" panose="020B0604020202020204" pitchFamily="34" charset="0"/>
            </a:endParaRPr>
          </a:p>
          <a:p>
            <a:pPr algn="just"/>
            <a:r>
              <a:rPr lang="en-US" dirty="0" smtClean="0">
                <a:solidFill>
                  <a:schemeClr val="tx1"/>
                </a:solidFill>
                <a:latin typeface="Arial" panose="020B0604020202020204" pitchFamily="34" charset="0"/>
                <a:cs typeface="Arial" panose="020B0604020202020204" pitchFamily="34" charset="0"/>
              </a:rPr>
              <a:t>When </a:t>
            </a:r>
            <a:r>
              <a:rPr lang="en-US" dirty="0">
                <a:solidFill>
                  <a:schemeClr val="tx1"/>
                </a:solidFill>
                <a:latin typeface="Arial" panose="020B0604020202020204" pitchFamily="34" charset="0"/>
                <a:cs typeface="Arial" panose="020B0604020202020204" pitchFamily="34" charset="0"/>
              </a:rPr>
              <a:t>a node needs to communicate with all hosts on the network, it transmits a </a:t>
            </a:r>
            <a:r>
              <a:rPr lang="en-US" b="1" dirty="0">
                <a:solidFill>
                  <a:schemeClr val="tx1"/>
                </a:solidFill>
                <a:latin typeface="Arial" panose="020B0604020202020204" pitchFamily="34" charset="0"/>
                <a:cs typeface="Arial" panose="020B0604020202020204" pitchFamily="34" charset="0"/>
              </a:rPr>
              <a:t>broadcast frame</a:t>
            </a:r>
            <a:r>
              <a:rPr lang="en-US" dirty="0">
                <a:solidFill>
                  <a:schemeClr val="tx1"/>
                </a:solidFill>
                <a:latin typeface="Arial" panose="020B0604020202020204" pitchFamily="34" charset="0"/>
                <a:cs typeface="Arial" panose="020B0604020202020204" pitchFamily="34" charset="0"/>
              </a:rPr>
              <a:t> using the destination MAC address </a:t>
            </a:r>
            <a:r>
              <a:rPr lang="en-US" b="1" dirty="0">
                <a:solidFill>
                  <a:schemeClr val="tx1"/>
                </a:solidFill>
                <a:latin typeface="Arial" panose="020B0604020202020204" pitchFamily="34" charset="0"/>
                <a:cs typeface="Arial" panose="020B0604020202020204" pitchFamily="34" charset="0"/>
              </a:rPr>
              <a:t>0xFFFFFFFFFFFF</a:t>
            </a:r>
            <a:r>
              <a:rPr lang="en-US" dirty="0">
                <a:solidFill>
                  <a:schemeClr val="tx1"/>
                </a:solidFill>
                <a:latin typeface="Arial" panose="020B0604020202020204" pitchFamily="34" charset="0"/>
                <a:cs typeface="Arial" panose="020B0604020202020204" pitchFamily="34" charset="0"/>
              </a:rPr>
              <a:t>. The network interface card of each host is then required to process this frame and send a response to that address.</a:t>
            </a:r>
            <a:endParaRPr lang="fr-FR" dirty="0">
              <a:solidFill>
                <a:schemeClr val="tx1"/>
              </a:solidFill>
              <a:latin typeface="Arial" panose="020B0604020202020204" pitchFamily="34" charset="0"/>
              <a:cs typeface="Arial" panose="020B0604020202020204" pitchFamily="34" charset="0"/>
            </a:endParaRPr>
          </a:p>
        </p:txBody>
      </p:sp>
      <p:sp>
        <p:nvSpPr>
          <p:cNvPr id="4" name="Rectangle 1"/>
          <p:cNvSpPr>
            <a:spLocks noGrp="1" noChangeArrowheads="1"/>
          </p:cNvSpPr>
          <p:nvPr>
            <p:ph type="title"/>
          </p:nvPr>
        </p:nvSpPr>
        <p:spPr bwMode="auto">
          <a:xfrm>
            <a:off x="822960" y="669207"/>
            <a:ext cx="75438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fr-FR" sz="4400" b="1" dirty="0" err="1">
                <a:solidFill>
                  <a:schemeClr val="tx1"/>
                </a:solidFill>
                <a:latin typeface="Arial" panose="020B0604020202020204" pitchFamily="34" charset="0"/>
                <a:cs typeface="Arial" panose="020B0604020202020204" pitchFamily="34" charset="0"/>
              </a:rPr>
              <a:t>Broadcast</a:t>
            </a:r>
            <a:r>
              <a:rPr lang="fr-FR" sz="4400" b="1" dirty="0">
                <a:solidFill>
                  <a:schemeClr val="tx1"/>
                </a:solidFill>
                <a:latin typeface="Arial" panose="020B0604020202020204" pitchFamily="34" charset="0"/>
                <a:cs typeface="Arial" panose="020B0604020202020204" pitchFamily="34" charset="0"/>
              </a:rPr>
              <a:t> </a:t>
            </a:r>
            <a:r>
              <a:rPr lang="fr-FR" sz="4400" b="1" dirty="0" err="1" smtClean="0">
                <a:solidFill>
                  <a:schemeClr val="tx1"/>
                </a:solidFill>
                <a:latin typeface="Arial" panose="020B0604020202020204" pitchFamily="34" charset="0"/>
                <a:cs typeface="Arial" panose="020B0604020202020204" pitchFamily="34" charset="0"/>
              </a:rPr>
              <a:t>domain</a:t>
            </a:r>
            <a:endParaRPr lang="fr-FR" sz="4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512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511728"/>
            <a:ext cx="7543800" cy="906851"/>
          </a:xfrm>
        </p:spPr>
        <p:txBody>
          <a:bodyPr/>
          <a:lstStyle/>
          <a:p>
            <a:pPr algn="ctr"/>
            <a:r>
              <a:rPr lang="fr-FR" sz="4400" b="1" dirty="0" err="1">
                <a:solidFill>
                  <a:schemeClr val="tx1"/>
                </a:solidFill>
                <a:latin typeface="Arial" panose="020B0604020202020204" pitchFamily="34" charset="0"/>
                <a:cs typeface="Arial" panose="020B0604020202020204" pitchFamily="34" charset="0"/>
              </a:rPr>
              <a:t>Broadcast</a:t>
            </a:r>
            <a:r>
              <a:rPr lang="fr-FR" sz="4400" b="1" dirty="0">
                <a:solidFill>
                  <a:schemeClr val="tx1"/>
                </a:solidFill>
                <a:latin typeface="Arial" panose="020B0604020202020204" pitchFamily="34" charset="0"/>
                <a:cs typeface="Arial" panose="020B0604020202020204" pitchFamily="34" charset="0"/>
              </a:rPr>
              <a:t> </a:t>
            </a:r>
            <a:r>
              <a:rPr lang="fr-FR" sz="4400" b="1" dirty="0" err="1">
                <a:solidFill>
                  <a:schemeClr val="tx1"/>
                </a:solidFill>
                <a:latin typeface="Arial" panose="020B0604020202020204" pitchFamily="34" charset="0"/>
                <a:cs typeface="Arial" panose="020B0604020202020204" pitchFamily="34" charset="0"/>
              </a:rPr>
              <a:t>doma</a:t>
            </a:r>
            <a:r>
              <a:rPr lang="fr-FR" b="1" dirty="0" err="1">
                <a:solidFill>
                  <a:schemeClr val="tx1"/>
                </a:solidFill>
                <a:latin typeface="Arial" panose="020B0604020202020204" pitchFamily="34" charset="0"/>
                <a:cs typeface="Arial" panose="020B0604020202020204" pitchFamily="34" charset="0"/>
              </a:rPr>
              <a:t>in</a:t>
            </a:r>
            <a:endParaRPr lang="fr-FR" dirty="0">
              <a:solidFill>
                <a:schemeClr val="tx1"/>
              </a:solidFill>
            </a:endParaRPr>
          </a:p>
        </p:txBody>
      </p:sp>
      <p:sp>
        <p:nvSpPr>
          <p:cNvPr id="3" name="Espace réservé du contenu 2"/>
          <p:cNvSpPr>
            <a:spLocks noGrp="1"/>
          </p:cNvSpPr>
          <p:nvPr>
            <p:ph idx="1"/>
          </p:nvPr>
        </p:nvSpPr>
        <p:spPr>
          <a:xfrm>
            <a:off x="822959" y="1845734"/>
            <a:ext cx="7543801" cy="4739624"/>
          </a:xfrm>
        </p:spPr>
        <p:txBody>
          <a:bodyPr>
            <a:normAutofit fontScale="85000" lnSpcReduction="20000"/>
          </a:bodyPr>
          <a:lstStyle/>
          <a:p>
            <a:pPr algn="just">
              <a:lnSpc>
                <a:spcPct val="110000"/>
              </a:lnSpc>
            </a:pPr>
            <a:r>
              <a:rPr lang="en-US" sz="2200" dirty="0">
                <a:solidFill>
                  <a:schemeClr val="tx1"/>
                </a:solidFill>
                <a:latin typeface="Arial" panose="020B0604020202020204" pitchFamily="34" charset="0"/>
                <a:cs typeface="Arial" panose="020B0604020202020204" pitchFamily="34" charset="0"/>
              </a:rPr>
              <a:t>A </a:t>
            </a:r>
            <a:r>
              <a:rPr lang="en-US" sz="2200" b="1" dirty="0">
                <a:solidFill>
                  <a:schemeClr val="tx1"/>
                </a:solidFill>
                <a:latin typeface="Arial" panose="020B0604020202020204" pitchFamily="34" charset="0"/>
                <a:cs typeface="Arial" panose="020B0604020202020204" pitchFamily="34" charset="0"/>
              </a:rPr>
              <a:t>broadcast domain</a:t>
            </a:r>
            <a:r>
              <a:rPr lang="en-US" sz="2200" dirty="0">
                <a:solidFill>
                  <a:schemeClr val="tx1"/>
                </a:solidFill>
                <a:latin typeface="Arial" panose="020B0604020202020204" pitchFamily="34" charset="0"/>
                <a:cs typeface="Arial" panose="020B0604020202020204" pitchFamily="34" charset="0"/>
              </a:rPr>
              <a:t> is defined as a set of collision domains interconnected through networking devices operating at </a:t>
            </a:r>
            <a:r>
              <a:rPr lang="en-US" sz="2200" b="1" dirty="0">
                <a:solidFill>
                  <a:schemeClr val="tx1"/>
                </a:solidFill>
                <a:latin typeface="Arial" panose="020B0604020202020204" pitchFamily="34" charset="0"/>
                <a:cs typeface="Arial" panose="020B0604020202020204" pitchFamily="34" charset="0"/>
              </a:rPr>
              <a:t>Layer 2</a:t>
            </a:r>
            <a:r>
              <a:rPr lang="en-US" sz="2200" dirty="0">
                <a:solidFill>
                  <a:schemeClr val="tx1"/>
                </a:solidFill>
                <a:latin typeface="Arial" panose="020B0604020202020204" pitchFamily="34" charset="0"/>
                <a:cs typeface="Arial" panose="020B0604020202020204" pitchFamily="34" charset="0"/>
              </a:rPr>
              <a:t> of the OSI model.</a:t>
            </a:r>
          </a:p>
          <a:p>
            <a:pPr algn="just">
              <a:lnSpc>
                <a:spcPct val="110000"/>
              </a:lnSpc>
            </a:pPr>
            <a:r>
              <a:rPr lang="en-US" sz="2200" dirty="0">
                <a:solidFill>
                  <a:schemeClr val="tx1"/>
                </a:solidFill>
                <a:latin typeface="Arial" panose="020B0604020202020204" pitchFamily="34" charset="0"/>
                <a:cs typeface="Arial" panose="020B0604020202020204" pitchFamily="34" charset="0"/>
              </a:rPr>
              <a:t>By segmenting a local area network into multiple collision domains, hosts experience improved access to the shared transmission medium. This architectural approach minimizes the probability of frame collisions and allows a more efficient allocation of available bandwidth to each host.</a:t>
            </a:r>
          </a:p>
          <a:p>
            <a:pPr algn="just">
              <a:lnSpc>
                <a:spcPct val="110000"/>
              </a:lnSpc>
            </a:pPr>
            <a:r>
              <a:rPr lang="en-US" sz="2200" dirty="0">
                <a:solidFill>
                  <a:schemeClr val="tx1"/>
                </a:solidFill>
                <a:latin typeface="Arial" panose="020B0604020202020204" pitchFamily="34" charset="0"/>
                <a:cs typeface="Arial" panose="020B0604020202020204" pitchFamily="34" charset="0"/>
              </a:rPr>
              <a:t>Broadcast frames are propagated by </a:t>
            </a:r>
            <a:r>
              <a:rPr lang="en-US" sz="2200" b="1" dirty="0">
                <a:solidFill>
                  <a:schemeClr val="tx1"/>
                </a:solidFill>
                <a:latin typeface="Arial" panose="020B0604020202020204" pitchFamily="34" charset="0"/>
                <a:cs typeface="Arial" panose="020B0604020202020204" pitchFamily="34" charset="0"/>
              </a:rPr>
              <a:t>Layer 2 devices</a:t>
            </a:r>
            <a:r>
              <a:rPr lang="en-US" sz="2200" dirty="0">
                <a:solidFill>
                  <a:schemeClr val="tx1"/>
                </a:solidFill>
                <a:latin typeface="Arial" panose="020B0604020202020204" pitchFamily="34" charset="0"/>
                <a:cs typeface="Arial" panose="020B0604020202020204" pitchFamily="34" charset="0"/>
              </a:rPr>
              <a:t>, but excessive broadcast traffic can negatively impact the performance of the entire LAN. Consequently, the regulation of broadcast traffic must be performed at </a:t>
            </a:r>
            <a:r>
              <a:rPr lang="en-US" sz="2200" b="1" dirty="0">
                <a:solidFill>
                  <a:schemeClr val="tx1"/>
                </a:solidFill>
                <a:latin typeface="Arial" panose="020B0604020202020204" pitchFamily="34" charset="0"/>
                <a:cs typeface="Arial" panose="020B0604020202020204" pitchFamily="34" charset="0"/>
              </a:rPr>
              <a:t>Layer 3</a:t>
            </a:r>
            <a:r>
              <a:rPr lang="en-US" sz="2200" dirty="0">
                <a:solidFill>
                  <a:schemeClr val="tx1"/>
                </a:solidFill>
                <a:latin typeface="Arial" panose="020B0604020202020204" pitchFamily="34" charset="0"/>
                <a:cs typeface="Arial" panose="020B0604020202020204" pitchFamily="34" charset="0"/>
              </a:rPr>
              <a:t>, as devices functioning at Layers 1 and 2 do not possess the mechanisms required to limit or filter such traffic.</a:t>
            </a:r>
          </a:p>
          <a:p>
            <a:pPr algn="just">
              <a:lnSpc>
                <a:spcPct val="110000"/>
              </a:lnSpc>
            </a:pPr>
            <a:r>
              <a:rPr lang="en-US" sz="2200" dirty="0">
                <a:solidFill>
                  <a:schemeClr val="tx1"/>
                </a:solidFill>
                <a:latin typeface="Arial" panose="020B0604020202020204" pitchFamily="34" charset="0"/>
                <a:cs typeface="Arial" panose="020B0604020202020204" pitchFamily="34" charset="0"/>
              </a:rPr>
              <a:t>For this reason, broadcast domains are controlled at </a:t>
            </a:r>
            <a:r>
              <a:rPr lang="en-US" sz="2200" b="1" dirty="0">
                <a:solidFill>
                  <a:schemeClr val="tx1"/>
                </a:solidFill>
                <a:latin typeface="Arial" panose="020B0604020202020204" pitchFamily="34" charset="0"/>
                <a:cs typeface="Arial" panose="020B0604020202020204" pitchFamily="34" charset="0"/>
              </a:rPr>
              <a:t>Layer 3</a:t>
            </a:r>
            <a:r>
              <a:rPr lang="en-US" sz="2200" dirty="0">
                <a:solidFill>
                  <a:schemeClr val="tx1"/>
                </a:solidFill>
                <a:latin typeface="Arial" panose="020B0604020202020204" pitchFamily="34" charset="0"/>
                <a:cs typeface="Arial" panose="020B0604020202020204" pitchFamily="34" charset="0"/>
              </a:rPr>
              <a:t>, since routers inherently block the forwarding of broadcast frames</a:t>
            </a:r>
            <a:r>
              <a:rPr lang="en-US" sz="2200" dirty="0" smtClean="0">
                <a:solidFill>
                  <a:schemeClr val="tx1"/>
                </a:solidFill>
                <a:latin typeface="Arial" panose="020B0604020202020204" pitchFamily="34" charset="0"/>
                <a:cs typeface="Arial" panose="020B0604020202020204" pitchFamily="34" charset="0"/>
              </a:rPr>
              <a:t>.</a:t>
            </a: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552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562062"/>
            <a:ext cx="7543800" cy="915240"/>
          </a:xfrm>
        </p:spPr>
        <p:txBody>
          <a:bodyPr>
            <a:normAutofit/>
          </a:bodyPr>
          <a:lstStyle/>
          <a:p>
            <a:pPr algn="ctr"/>
            <a:r>
              <a:rPr lang="fr-FR" sz="4400" b="1" dirty="0" err="1">
                <a:solidFill>
                  <a:schemeClr val="tx1"/>
                </a:solidFill>
                <a:latin typeface="Arial" panose="020B0604020202020204" pitchFamily="34" charset="0"/>
                <a:cs typeface="Arial" panose="020B0604020202020204" pitchFamily="34" charset="0"/>
              </a:rPr>
              <a:t>Broadcast</a:t>
            </a:r>
            <a:r>
              <a:rPr lang="fr-FR" sz="4400" b="1" dirty="0">
                <a:solidFill>
                  <a:schemeClr val="tx1"/>
                </a:solidFill>
                <a:latin typeface="Arial" panose="020B0604020202020204" pitchFamily="34" charset="0"/>
                <a:cs typeface="Arial" panose="020B0604020202020204" pitchFamily="34" charset="0"/>
              </a:rPr>
              <a:t> </a:t>
            </a:r>
            <a:r>
              <a:rPr lang="fr-FR" sz="4400" b="1" dirty="0" err="1">
                <a:solidFill>
                  <a:schemeClr val="tx1"/>
                </a:solidFill>
                <a:latin typeface="Arial" panose="020B0604020202020204" pitchFamily="34" charset="0"/>
                <a:cs typeface="Arial" panose="020B0604020202020204" pitchFamily="34" charset="0"/>
              </a:rPr>
              <a:t>domain</a:t>
            </a:r>
            <a:endParaRPr lang="fr-FR" sz="4400" dirty="0">
              <a:solidFill>
                <a:schemeClr val="tx1"/>
              </a:solidFill>
            </a:endParaRPr>
          </a:p>
        </p:txBody>
      </p:sp>
      <p:sp>
        <p:nvSpPr>
          <p:cNvPr id="3" name="Espace réservé du contenu 2"/>
          <p:cNvSpPr>
            <a:spLocks noGrp="1"/>
          </p:cNvSpPr>
          <p:nvPr>
            <p:ph idx="1"/>
          </p:nvPr>
        </p:nvSpPr>
        <p:spPr>
          <a:xfrm>
            <a:off x="822959" y="1904457"/>
            <a:ext cx="7543801" cy="4023360"/>
          </a:xfrm>
        </p:spPr>
        <p:txBody>
          <a:bodyPr>
            <a:normAutofit fontScale="92500" lnSpcReduction="10000"/>
          </a:bodyPr>
          <a:lstStyle/>
          <a:p>
            <a:pPr algn="just">
              <a:lnSpc>
                <a:spcPct val="110000"/>
              </a:lnSpc>
            </a:pPr>
            <a:r>
              <a:rPr lang="en-US" sz="2800" dirty="0">
                <a:solidFill>
                  <a:schemeClr val="tx1"/>
                </a:solidFill>
                <a:latin typeface="Arial" panose="020B0604020202020204" pitchFamily="34" charset="0"/>
                <a:cs typeface="Arial" panose="020B0604020202020204" pitchFamily="34" charset="0"/>
              </a:rPr>
              <a:t>Networking devices operating at </a:t>
            </a:r>
            <a:r>
              <a:rPr lang="en-US" sz="2800" b="1" dirty="0">
                <a:solidFill>
                  <a:schemeClr val="tx1"/>
                </a:solidFill>
                <a:latin typeface="Arial" panose="020B0604020202020204" pitchFamily="34" charset="0"/>
                <a:cs typeface="Arial" panose="020B0604020202020204" pitchFamily="34" charset="0"/>
              </a:rPr>
              <a:t>Layer 3</a:t>
            </a:r>
            <a:r>
              <a:rPr lang="en-US" sz="2800" dirty="0">
                <a:solidFill>
                  <a:schemeClr val="tx1"/>
                </a:solidFill>
                <a:latin typeface="Arial" panose="020B0604020202020204" pitchFamily="34" charset="0"/>
                <a:cs typeface="Arial" panose="020B0604020202020204" pitchFamily="34" charset="0"/>
              </a:rPr>
              <a:t> perform packet filtering by examining </a:t>
            </a:r>
            <a:r>
              <a:rPr lang="en-US" sz="2800" b="1" dirty="0">
                <a:solidFill>
                  <a:schemeClr val="tx1"/>
                </a:solidFill>
                <a:latin typeface="Arial" panose="020B0604020202020204" pitchFamily="34" charset="0"/>
                <a:cs typeface="Arial" panose="020B0604020202020204" pitchFamily="34" charset="0"/>
              </a:rPr>
              <a:t>destination IP addresses</a:t>
            </a:r>
            <a:r>
              <a:rPr lang="en-US" sz="2800" dirty="0" smtClean="0">
                <a:solidFill>
                  <a:schemeClr val="tx1"/>
                </a:solidFill>
                <a:latin typeface="Arial" panose="020B0604020202020204" pitchFamily="34" charset="0"/>
                <a:cs typeface="Arial" panose="020B0604020202020204" pitchFamily="34" charset="0"/>
              </a:rPr>
              <a:t>.</a:t>
            </a:r>
          </a:p>
          <a:p>
            <a:pPr algn="just">
              <a:lnSpc>
                <a:spcPct val="100000"/>
              </a:lnSpc>
              <a:spcBef>
                <a:spcPts val="600"/>
              </a:spcBef>
            </a:pPr>
            <a:r>
              <a:rPr lang="en-US" sz="28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 data packet is transmitted only when its destination resides </a:t>
            </a:r>
            <a:r>
              <a:rPr lang="en-US" sz="2800" b="1" dirty="0">
                <a:solidFill>
                  <a:schemeClr val="tx1"/>
                </a:solidFill>
                <a:latin typeface="Arial" panose="020B0604020202020204" pitchFamily="34" charset="0"/>
                <a:cs typeface="Arial" panose="020B0604020202020204" pitchFamily="34" charset="0"/>
              </a:rPr>
              <a:t>outside the local broadcast domain</a:t>
            </a:r>
            <a:r>
              <a:rPr lang="en-US" sz="2800" dirty="0">
                <a:solidFill>
                  <a:schemeClr val="tx1"/>
                </a:solidFill>
                <a:latin typeface="Arial" panose="020B0604020202020204" pitchFamily="34" charset="0"/>
                <a:cs typeface="Arial" panose="020B0604020202020204" pitchFamily="34" charset="0"/>
              </a:rPr>
              <a:t> and when the router has successfully identified the correct forwarding path. </a:t>
            </a:r>
            <a:endParaRPr lang="en-US" sz="2800" dirty="0" smtClean="0">
              <a:solidFill>
                <a:schemeClr val="tx1"/>
              </a:solidFill>
              <a:latin typeface="Arial" panose="020B0604020202020204" pitchFamily="34" charset="0"/>
              <a:cs typeface="Arial" panose="020B0604020202020204" pitchFamily="34" charset="0"/>
            </a:endParaRPr>
          </a:p>
          <a:p>
            <a:pPr algn="just">
              <a:lnSpc>
                <a:spcPct val="100000"/>
              </a:lnSpc>
              <a:spcBef>
                <a:spcPts val="600"/>
              </a:spcBef>
            </a:pPr>
            <a:r>
              <a:rPr lang="en-US" sz="2800" dirty="0" smtClean="0">
                <a:solidFill>
                  <a:schemeClr val="tx1"/>
                </a:solidFill>
                <a:latin typeface="Arial" panose="020B0604020202020204" pitchFamily="34" charset="0"/>
                <a:cs typeface="Arial" panose="020B0604020202020204" pitchFamily="34" charset="0"/>
              </a:rPr>
              <a:t>As </a:t>
            </a:r>
            <a:r>
              <a:rPr lang="en-US" sz="2800" dirty="0">
                <a:solidFill>
                  <a:schemeClr val="tx1"/>
                </a:solidFill>
                <a:latin typeface="Arial" panose="020B0604020202020204" pitchFamily="34" charset="0"/>
                <a:cs typeface="Arial" panose="020B0604020202020204" pitchFamily="34" charset="0"/>
              </a:rPr>
              <a:t>a result, a </a:t>
            </a:r>
            <a:r>
              <a:rPr lang="en-US" sz="2800" b="1" dirty="0">
                <a:solidFill>
                  <a:schemeClr val="tx1"/>
                </a:solidFill>
                <a:latin typeface="Arial" panose="020B0604020202020204" pitchFamily="34" charset="0"/>
                <a:cs typeface="Arial" panose="020B0604020202020204" pitchFamily="34" charset="0"/>
              </a:rPr>
              <a:t>Layer 3 device</a:t>
            </a:r>
            <a:r>
              <a:rPr lang="en-US" sz="2800" dirty="0">
                <a:solidFill>
                  <a:schemeClr val="tx1"/>
                </a:solidFill>
                <a:latin typeface="Arial" panose="020B0604020202020204" pitchFamily="34" charset="0"/>
                <a:cs typeface="Arial" panose="020B0604020202020204" pitchFamily="34" charset="0"/>
              </a:rPr>
              <a:t> inherently defines multiple </a:t>
            </a:r>
            <a:r>
              <a:rPr lang="en-US" sz="2800" b="1" dirty="0">
                <a:solidFill>
                  <a:schemeClr val="tx1"/>
                </a:solidFill>
                <a:latin typeface="Arial" panose="020B0604020202020204" pitchFamily="34" charset="0"/>
                <a:cs typeface="Arial" panose="020B0604020202020204" pitchFamily="34" charset="0"/>
              </a:rPr>
              <a:t>broadcast domains</a:t>
            </a:r>
            <a:r>
              <a:rPr lang="en-US" sz="2800" dirty="0">
                <a:solidFill>
                  <a:schemeClr val="tx1"/>
                </a:solidFill>
                <a:latin typeface="Arial" panose="020B0604020202020204" pitchFamily="34" charset="0"/>
                <a:cs typeface="Arial" panose="020B0604020202020204" pitchFamily="34" charset="0"/>
              </a:rPr>
              <a:t> and multiple </a:t>
            </a:r>
            <a:r>
              <a:rPr lang="en-US" sz="2800" b="1" dirty="0">
                <a:solidFill>
                  <a:schemeClr val="tx1"/>
                </a:solidFill>
                <a:latin typeface="Arial" panose="020B0604020202020204" pitchFamily="34" charset="0"/>
                <a:cs typeface="Arial" panose="020B0604020202020204" pitchFamily="34" charset="0"/>
              </a:rPr>
              <a:t>collision domains</a:t>
            </a:r>
            <a:r>
              <a:rPr lang="en-US" sz="2800" dirty="0">
                <a:solidFill>
                  <a:schemeClr val="tx1"/>
                </a:solidFill>
                <a:latin typeface="Arial" panose="020B0604020202020204" pitchFamily="34" charset="0"/>
                <a:cs typeface="Arial" panose="020B0604020202020204" pitchFamily="34" charset="0"/>
              </a:rPr>
              <a:t>.</a:t>
            </a:r>
            <a:endParaRPr lang="fr-FR"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650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534837"/>
            <a:ext cx="7543800" cy="917852"/>
          </a:xfrm>
        </p:spPr>
        <p:txBody>
          <a:bodyPr>
            <a:normAutofit/>
          </a:bodyPr>
          <a:lstStyle/>
          <a:p>
            <a:pPr algn="ctr"/>
            <a:r>
              <a:rPr lang="fr-FR" sz="4400" b="1" dirty="0" err="1" smtClean="0">
                <a:solidFill>
                  <a:schemeClr val="tx1"/>
                </a:solidFill>
                <a:latin typeface="Arial" panose="020B0604020202020204" pitchFamily="34" charset="0"/>
                <a:cs typeface="Arial" panose="020B0604020202020204" pitchFamily="34" charset="0"/>
              </a:rPr>
              <a:t>Routers</a:t>
            </a:r>
            <a:endParaRPr lang="fr-FR" sz="5400" b="1" dirty="0">
              <a:solidFill>
                <a:schemeClr val="tx1"/>
              </a:solidFill>
              <a:latin typeface="Arial" panose="020B0604020202020204" pitchFamily="34" charset="0"/>
              <a:cs typeface="Arial" panose="020B0604020202020204" pitchFamily="34" charset="0"/>
            </a:endParaRPr>
          </a:p>
        </p:txBody>
      </p:sp>
      <p:pic>
        <p:nvPicPr>
          <p:cNvPr id="4" name="Espace réservé du conten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7509" y="3427682"/>
            <a:ext cx="6454699" cy="3025402"/>
          </a:xfrm>
        </p:spPr>
      </p:pic>
      <p:sp>
        <p:nvSpPr>
          <p:cNvPr id="3" name="ZoneTexte 2"/>
          <p:cNvSpPr txBox="1"/>
          <p:nvPr/>
        </p:nvSpPr>
        <p:spPr>
          <a:xfrm>
            <a:off x="956345" y="1778466"/>
            <a:ext cx="7659149" cy="1323439"/>
          </a:xfrm>
          <a:prstGeom prst="rect">
            <a:avLst/>
          </a:prstGeom>
          <a:noFill/>
        </p:spPr>
        <p:txBody>
          <a:bodyPr wrap="square" rtlCol="0">
            <a:spAutoFit/>
          </a:bodyPr>
          <a:lstStyle/>
          <a:p>
            <a:pPr algn="just"/>
            <a:r>
              <a:rPr lang="en-US" sz="2000" b="1" dirty="0">
                <a:latin typeface="Arial" panose="020B0604020202020204" pitchFamily="34" charset="0"/>
                <a:cs typeface="Arial" panose="020B0604020202020204" pitchFamily="34" charset="0"/>
              </a:rPr>
              <a:t>Routing devices</a:t>
            </a:r>
            <a:r>
              <a:rPr lang="en-US" sz="2000" dirty="0">
                <a:latin typeface="Arial" panose="020B0604020202020204" pitchFamily="34" charset="0"/>
                <a:cs typeface="Arial" panose="020B0604020202020204" pitchFamily="34" charset="0"/>
              </a:rPr>
              <a:t> determine the forwarding paths required to support communication between separate networks. In environments where traffic volume is substantial, multiple routers are needed to efficiently process and manage data transmissions.</a:t>
            </a:r>
            <a:endParaRPr lang="fr-F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401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77000">
              <a:schemeClr val="bg1"/>
            </a:gs>
            <a:gs pos="100000">
              <a:srgbClr val="7030A0"/>
            </a:gs>
          </a:gsLst>
          <a:lin ang="162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22960" y="286604"/>
            <a:ext cx="7543800" cy="1231645"/>
          </a:xfrm>
        </p:spPr>
        <p:txBody>
          <a:bodyPr>
            <a:normAutofit/>
          </a:bodyPr>
          <a:lstStyle/>
          <a:p>
            <a:pPr algn="ctr"/>
            <a:r>
              <a:rPr lang="en-US" sz="6000" b="1" dirty="0" smtClean="0">
                <a:solidFill>
                  <a:schemeClr val="tx1"/>
                </a:solidFill>
                <a:latin typeface="Arial" panose="020B0604020202020204" pitchFamily="34" charset="0"/>
                <a:cs typeface="Arial" panose="020B0604020202020204" pitchFamily="34" charset="0"/>
              </a:rPr>
              <a:t>Repeaters</a:t>
            </a:r>
            <a:endParaRPr lang="fr-FR" sz="6000" dirty="0">
              <a:solidFill>
                <a:schemeClr val="tx1"/>
              </a:solidFill>
            </a:endParaRPr>
          </a:p>
        </p:txBody>
      </p:sp>
      <p:sp>
        <p:nvSpPr>
          <p:cNvPr id="3" name="Espace réservé du contenu 2"/>
          <p:cNvSpPr>
            <a:spLocks noGrp="1"/>
          </p:cNvSpPr>
          <p:nvPr>
            <p:ph idx="1"/>
          </p:nvPr>
        </p:nvSpPr>
        <p:spPr>
          <a:xfrm>
            <a:off x="594360" y="1630073"/>
            <a:ext cx="7858664" cy="4023360"/>
          </a:xfrm>
        </p:spPr>
        <p:txBody>
          <a:bodyPr>
            <a:noAutofit/>
          </a:bodyPr>
          <a:lstStyle/>
          <a:p>
            <a:pPr algn="just">
              <a:lnSpc>
                <a:spcPct val="100000"/>
              </a:lnSpc>
              <a:spcBef>
                <a:spcPts val="600"/>
              </a:spcBef>
              <a:spcAft>
                <a:spcPts val="600"/>
              </a:spcAft>
            </a:pPr>
            <a:r>
              <a:rPr lang="en-US" dirty="0">
                <a:solidFill>
                  <a:schemeClr val="tx1"/>
                </a:solidFill>
                <a:latin typeface="Arial" panose="020B0604020202020204" pitchFamily="34" charset="0"/>
                <a:cs typeface="Arial" panose="020B0604020202020204" pitchFamily="34" charset="0"/>
              </a:rPr>
              <a:t>A </a:t>
            </a:r>
            <a:r>
              <a:rPr lang="en-US" b="1" dirty="0">
                <a:solidFill>
                  <a:schemeClr val="tx1"/>
                </a:solidFill>
                <a:latin typeface="Arial" panose="020B0604020202020204" pitchFamily="34" charset="0"/>
                <a:cs typeface="Arial" panose="020B0604020202020204" pitchFamily="34" charset="0"/>
              </a:rPr>
              <a:t>repeater</a:t>
            </a:r>
            <a:r>
              <a:rPr lang="en-US" dirty="0">
                <a:solidFill>
                  <a:schemeClr val="tx1"/>
                </a:solidFill>
                <a:latin typeface="Arial" panose="020B0604020202020204" pitchFamily="34" charset="0"/>
                <a:cs typeface="Arial" panose="020B0604020202020204" pitchFamily="34" charset="0"/>
              </a:rPr>
              <a:t> is a network device designed to restore the integrity of transmitted signals. It regenerates both analog and digital signals that have been degraded by transmission losses caused by attenuation, thereby extending the physical coverage of a network</a:t>
            </a:r>
            <a:r>
              <a:rPr lang="en-US" dirty="0" smtClean="0">
                <a:solidFill>
                  <a:schemeClr val="tx1"/>
                </a:solidFill>
                <a:latin typeface="Arial" panose="020B0604020202020204" pitchFamily="34" charset="0"/>
                <a:cs typeface="Arial" panose="020B0604020202020204" pitchFamily="34" charset="0"/>
              </a:rPr>
              <a:t>.</a:t>
            </a:r>
          </a:p>
          <a:p>
            <a:pPr algn="just">
              <a:lnSpc>
                <a:spcPct val="100000"/>
              </a:lnSpc>
              <a:spcBef>
                <a:spcPts val="0"/>
              </a:spcBef>
              <a:spcAft>
                <a:spcPts val="600"/>
              </a:spcAft>
            </a:pPr>
            <a:r>
              <a:rPr lang="en-US" dirty="0" smtClean="0">
                <a:solidFill>
                  <a:schemeClr val="tx1"/>
                </a:solidFill>
                <a:latin typeface="Arial" panose="020B0604020202020204" pitchFamily="34" charset="0"/>
                <a:cs typeface="Arial" panose="020B0604020202020204" pitchFamily="34" charset="0"/>
              </a:rPr>
              <a:t>Repeaters </a:t>
            </a:r>
            <a:r>
              <a:rPr lang="en-US" dirty="0">
                <a:solidFill>
                  <a:schemeClr val="tx1"/>
                </a:solidFill>
                <a:latin typeface="Arial" panose="020B0604020202020204" pitchFamily="34" charset="0"/>
                <a:cs typeface="Arial" panose="020B0604020202020204" pitchFamily="34" charset="0"/>
              </a:rPr>
              <a:t>provide a physical link between two segments belonging to the same logical network</a:t>
            </a:r>
            <a:r>
              <a:rPr lang="en-US" dirty="0" smtClean="0">
                <a:solidFill>
                  <a:schemeClr val="tx1"/>
                </a:solidFill>
                <a:latin typeface="Arial" panose="020B0604020202020204" pitchFamily="34" charset="0"/>
                <a:cs typeface="Arial" panose="020B0604020202020204" pitchFamily="34" charset="0"/>
              </a:rPr>
              <a:t>.</a:t>
            </a:r>
          </a:p>
          <a:p>
            <a:pPr algn="just">
              <a:lnSpc>
                <a:spcPct val="100000"/>
              </a:lnSpc>
              <a:spcBef>
                <a:spcPts val="600"/>
              </a:spcBef>
            </a:pPr>
            <a:r>
              <a:rPr lang="en-US" dirty="0" smtClean="0">
                <a:solidFill>
                  <a:schemeClr val="tx1"/>
                </a:solidFill>
                <a:latin typeface="Arial" panose="020B0604020202020204" pitchFamily="34" charset="0"/>
                <a:cs typeface="Arial" panose="020B0604020202020204" pitchFamily="34" charset="0"/>
              </a:rPr>
              <a:t>Their </a:t>
            </a:r>
            <a:r>
              <a:rPr lang="en-US" dirty="0">
                <a:solidFill>
                  <a:schemeClr val="tx1"/>
                </a:solidFill>
                <a:latin typeface="Arial" panose="020B0604020202020204" pitchFamily="34" charset="0"/>
                <a:cs typeface="Arial" panose="020B0604020202020204" pitchFamily="34" charset="0"/>
              </a:rPr>
              <a:t>operation is limited to receiving a bit stream on one interface and retransmitting it on another, functioning according to a broadcast mechanism</a:t>
            </a:r>
            <a:r>
              <a:rPr lang="en-US" dirty="0" smtClean="0">
                <a:solidFill>
                  <a:schemeClr val="tx1"/>
                </a:solidFill>
                <a:latin typeface="Arial" panose="020B0604020202020204" pitchFamily="34" charset="0"/>
                <a:cs typeface="Arial" panose="020B0604020202020204" pitchFamily="34" charset="0"/>
              </a:rPr>
              <a:t>.</a:t>
            </a:r>
          </a:p>
          <a:p>
            <a:pPr algn="just">
              <a:lnSpc>
                <a:spcPct val="100000"/>
              </a:lnSpc>
              <a:spcBef>
                <a:spcPts val="0"/>
              </a:spcBef>
            </a:pPr>
            <a:r>
              <a:rPr lang="en-US" dirty="0" smtClean="0">
                <a:solidFill>
                  <a:schemeClr val="tx1"/>
                </a:solidFill>
                <a:latin typeface="Arial" panose="020B0604020202020204" pitchFamily="34" charset="0"/>
                <a:cs typeface="Arial" panose="020B0604020202020204" pitchFamily="34" charset="0"/>
              </a:rPr>
              <a:t>A </a:t>
            </a:r>
            <a:r>
              <a:rPr lang="en-US" dirty="0">
                <a:solidFill>
                  <a:schemeClr val="tx1"/>
                </a:solidFill>
                <a:latin typeface="Arial" panose="020B0604020202020204" pitchFamily="34" charset="0"/>
                <a:cs typeface="Arial" panose="020B0604020202020204" pitchFamily="34" charset="0"/>
              </a:rPr>
              <a:t>repeater may be used to extend or adapt the transmission medium; however, it does not perform functional interconnection between separate networks. For instance, it can support media adaptation, such as converting a coaxial transmission medium to optical fiber.</a:t>
            </a:r>
            <a:endParaRPr lang="fr-F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843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439947"/>
            <a:ext cx="7543800" cy="986863"/>
          </a:xfrm>
        </p:spPr>
        <p:txBody>
          <a:bodyPr>
            <a:normAutofit/>
          </a:bodyPr>
          <a:lstStyle/>
          <a:p>
            <a:pPr algn="ctr"/>
            <a:r>
              <a:rPr lang="fr-FR" sz="4400" b="1" dirty="0" err="1">
                <a:solidFill>
                  <a:schemeClr val="tx1"/>
                </a:solidFill>
                <a:latin typeface="Arial" panose="020B0604020202020204" pitchFamily="34" charset="0"/>
                <a:cs typeface="Arial" panose="020B0604020202020204" pitchFamily="34" charset="0"/>
              </a:rPr>
              <a:t>Routers</a:t>
            </a:r>
            <a:endParaRPr lang="fr-FR" sz="4400" dirty="0">
              <a:solidFill>
                <a:schemeClr val="tx1"/>
              </a:solidFill>
            </a:endParaRPr>
          </a:p>
        </p:txBody>
      </p:sp>
      <p:sp>
        <p:nvSpPr>
          <p:cNvPr id="3" name="Espace réservé du contenu 2"/>
          <p:cNvSpPr>
            <a:spLocks noGrp="1"/>
          </p:cNvSpPr>
          <p:nvPr>
            <p:ph idx="1"/>
          </p:nvPr>
        </p:nvSpPr>
        <p:spPr/>
        <p:txBody>
          <a:bodyPr>
            <a:normAutofit/>
          </a:bodyPr>
          <a:lstStyle/>
          <a:p>
            <a:pPr algn="just">
              <a:lnSpc>
                <a:spcPct val="100000"/>
              </a:lnSpc>
            </a:pPr>
            <a:r>
              <a:rPr lang="en-US" sz="2400" b="1" dirty="0">
                <a:solidFill>
                  <a:schemeClr val="tx1"/>
                </a:solidFill>
                <a:latin typeface="Arial" panose="020B0604020202020204" pitchFamily="34" charset="0"/>
                <a:cs typeface="Arial" panose="020B0604020202020204" pitchFamily="34" charset="0"/>
              </a:rPr>
              <a:t>Routers</a:t>
            </a:r>
            <a:r>
              <a:rPr lang="en-US" sz="2400" dirty="0">
                <a:solidFill>
                  <a:schemeClr val="tx1"/>
                </a:solidFill>
                <a:latin typeface="Arial" panose="020B0604020202020204" pitchFamily="34" charset="0"/>
                <a:cs typeface="Arial" panose="020B0604020202020204" pitchFamily="34" charset="0"/>
              </a:rPr>
              <a:t> provide a wide range of networking functions, including signal regeneration, consolidation of multiple links, transformation of data transmission formats, and control of data flows. In addition, they are able to connect to </a:t>
            </a:r>
            <a:r>
              <a:rPr lang="en-US" sz="2400" b="1" dirty="0">
                <a:solidFill>
                  <a:schemeClr val="tx1"/>
                </a:solidFill>
                <a:latin typeface="Arial" panose="020B0604020202020204" pitchFamily="34" charset="0"/>
                <a:cs typeface="Arial" panose="020B0604020202020204" pitchFamily="34" charset="0"/>
              </a:rPr>
              <a:t>wide area networks (WANs)</a:t>
            </a:r>
            <a:r>
              <a:rPr lang="en-US" sz="2400" dirty="0">
                <a:solidFill>
                  <a:schemeClr val="tx1"/>
                </a:solidFill>
                <a:latin typeface="Arial" panose="020B0604020202020204" pitchFamily="34" charset="0"/>
                <a:cs typeface="Arial" panose="020B0604020202020204" pitchFamily="34" charset="0"/>
              </a:rPr>
              <a:t>, thereby linking local area networks that are geographically distant. </a:t>
            </a:r>
            <a:endParaRPr lang="en-US" sz="2400" dirty="0" smtClean="0">
              <a:solidFill>
                <a:schemeClr val="tx1"/>
              </a:solidFill>
              <a:latin typeface="Arial" panose="020B0604020202020204" pitchFamily="34" charset="0"/>
              <a:cs typeface="Arial" panose="020B0604020202020204" pitchFamily="34" charset="0"/>
            </a:endParaRPr>
          </a:p>
          <a:p>
            <a:pPr algn="just">
              <a:lnSpc>
                <a:spcPct val="100000"/>
              </a:lnSpc>
              <a:spcBef>
                <a:spcPts val="600"/>
              </a:spcBef>
            </a:pPr>
            <a:r>
              <a:rPr lang="en-US" sz="2400" dirty="0" smtClean="0">
                <a:solidFill>
                  <a:schemeClr val="tx1"/>
                </a:solidFill>
                <a:latin typeface="Arial" panose="020B0604020202020204" pitchFamily="34" charset="0"/>
                <a:cs typeface="Arial" panose="020B0604020202020204" pitchFamily="34" charset="0"/>
              </a:rPr>
              <a:t>No </a:t>
            </a:r>
            <a:r>
              <a:rPr lang="en-US" sz="2400" dirty="0">
                <a:solidFill>
                  <a:schemeClr val="tx1"/>
                </a:solidFill>
                <a:latin typeface="Arial" panose="020B0604020202020204" pitchFamily="34" charset="0"/>
                <a:cs typeface="Arial" panose="020B0604020202020204" pitchFamily="34" charset="0"/>
              </a:rPr>
              <a:t>other networking equipment is capable of delivering this type of inter-network connectivity.</a:t>
            </a:r>
            <a:endParaRPr lang="fr-F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1038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2209" y="448573"/>
            <a:ext cx="7543800" cy="952356"/>
          </a:xfrm>
        </p:spPr>
        <p:txBody>
          <a:bodyPr>
            <a:normAutofit/>
          </a:bodyPr>
          <a:lstStyle/>
          <a:p>
            <a:pPr algn="ctr"/>
            <a:r>
              <a:rPr lang="fr-FR" sz="4400" b="1" dirty="0" err="1">
                <a:solidFill>
                  <a:schemeClr val="tx1"/>
                </a:solidFill>
                <a:latin typeface="Arial" panose="020B0604020202020204" pitchFamily="34" charset="0"/>
                <a:cs typeface="Arial" panose="020B0604020202020204" pitchFamily="34" charset="0"/>
              </a:rPr>
              <a:t>References</a:t>
            </a:r>
            <a:endParaRPr lang="fr-FR" sz="4400" b="1" dirty="0">
              <a:solidFill>
                <a:schemeClr val="tx1"/>
              </a:solidFill>
              <a:latin typeface="Arial" panose="020B0604020202020204" pitchFamily="34" charset="0"/>
              <a:cs typeface="Arial" panose="020B0604020202020204" pitchFamily="34" charset="0"/>
            </a:endParaRPr>
          </a:p>
        </p:txBody>
      </p:sp>
      <p:sp>
        <p:nvSpPr>
          <p:cNvPr id="4" name="Rectangle 1"/>
          <p:cNvSpPr>
            <a:spLocks noGrp="1" noChangeArrowheads="1"/>
          </p:cNvSpPr>
          <p:nvPr>
            <p:ph idx="1"/>
          </p:nvPr>
        </p:nvSpPr>
        <p:spPr bwMode="auto">
          <a:xfrm>
            <a:off x="822958" y="2210596"/>
            <a:ext cx="762230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ts val="1200"/>
              </a:spcAft>
              <a:buClrTx/>
              <a:buSzTx/>
              <a:buFont typeface="+mj-lt"/>
              <a:buAutoNum type="arabicPeriod"/>
              <a:tabLst/>
            </a:pPr>
            <a:r>
              <a:rPr kumimoji="0" lang="fr-FR" b="1" i="0" u="none" strike="noStrike" cap="none" normalizeH="0" baseline="0" dirty="0" smtClean="0">
                <a:ln>
                  <a:noFill/>
                </a:ln>
                <a:solidFill>
                  <a:schemeClr val="tx1"/>
                </a:solidFill>
                <a:effectLst/>
                <a:latin typeface="Arial" panose="020B0604020202020204" pitchFamily="34" charset="0"/>
              </a:rPr>
              <a:t>W. </a:t>
            </a:r>
            <a:r>
              <a:rPr kumimoji="0" lang="fr-FR" b="1" i="0" u="none" strike="noStrike" cap="none" normalizeH="0" baseline="0" dirty="0" err="1" smtClean="0">
                <a:ln>
                  <a:noFill/>
                </a:ln>
                <a:solidFill>
                  <a:schemeClr val="tx1"/>
                </a:solidFill>
                <a:effectLst/>
                <a:latin typeface="Arial" panose="020B0604020202020204" pitchFamily="34" charset="0"/>
              </a:rPr>
              <a:t>Stallings</a:t>
            </a:r>
            <a:r>
              <a:rPr kumimoji="0" lang="fr-FR" b="1" i="0" u="none" strike="noStrike" cap="none" normalizeH="0" baseline="0" dirty="0" smtClean="0">
                <a:ln>
                  <a:noFill/>
                </a:ln>
                <a:solidFill>
                  <a:schemeClr val="tx1"/>
                </a:solidFill>
                <a:effectLst/>
                <a:latin typeface="Arial" panose="020B0604020202020204" pitchFamily="34" charset="0"/>
              </a:rPr>
              <a:t>, </a:t>
            </a:r>
            <a:r>
              <a:rPr kumimoji="0" lang="fr-FR" b="0" i="1" u="none" strike="noStrike" cap="none" normalizeH="0" baseline="0" dirty="0" smtClean="0">
                <a:ln>
                  <a:noFill/>
                </a:ln>
                <a:solidFill>
                  <a:schemeClr val="tx1"/>
                </a:solidFill>
                <a:effectLst/>
                <a:latin typeface="Arial" panose="020B0604020202020204" pitchFamily="34" charset="0"/>
              </a:rPr>
              <a:t>Data and Computer Communications</a:t>
            </a:r>
            <a:r>
              <a:rPr kumimoji="0" lang="fr-FR" b="0" i="0" u="none" strike="noStrike" cap="none" normalizeH="0" baseline="0" dirty="0" smtClean="0">
                <a:ln>
                  <a:noFill/>
                </a:ln>
                <a:solidFill>
                  <a:schemeClr val="tx1"/>
                </a:solidFill>
                <a:effectLst/>
                <a:latin typeface="Arial" panose="020B0604020202020204" pitchFamily="34" charset="0"/>
              </a:rPr>
              <a:t>, Pearson.</a:t>
            </a:r>
          </a:p>
          <a:p>
            <a:pPr marL="457200" marR="0" lvl="0" indent="-457200" algn="just" defTabSz="914400" rtl="0" eaLnBrk="0" fontAlgn="base" latinLnBrk="0" hangingPunct="0">
              <a:lnSpc>
                <a:spcPct val="100000"/>
              </a:lnSpc>
              <a:spcBef>
                <a:spcPct val="0"/>
              </a:spcBef>
              <a:spcAft>
                <a:spcPts val="1200"/>
              </a:spcAft>
              <a:buClrTx/>
              <a:buSzTx/>
              <a:buFont typeface="+mj-lt"/>
              <a:buAutoNum type="arabicPeriod"/>
              <a:tabLst/>
            </a:pPr>
            <a:r>
              <a:rPr kumimoji="0" lang="fr-FR" b="1" i="0" u="none" strike="noStrike" cap="none" normalizeH="0" baseline="0" dirty="0" smtClean="0">
                <a:ln>
                  <a:noFill/>
                </a:ln>
                <a:solidFill>
                  <a:schemeClr val="tx1"/>
                </a:solidFill>
                <a:effectLst/>
                <a:latin typeface="Arial" panose="020B0604020202020204" pitchFamily="34" charset="0"/>
              </a:rPr>
              <a:t>A. S. Tanenbaum </a:t>
            </a:r>
            <a:r>
              <a:rPr kumimoji="0" lang="fr-FR" i="0" u="none" strike="noStrike" cap="none" normalizeH="0" baseline="0" dirty="0" smtClean="0">
                <a:ln>
                  <a:noFill/>
                </a:ln>
                <a:solidFill>
                  <a:schemeClr val="tx1"/>
                </a:solidFill>
                <a:effectLst/>
                <a:latin typeface="Arial" panose="020B0604020202020204" pitchFamily="34" charset="0"/>
              </a:rPr>
              <a:t>and</a:t>
            </a:r>
            <a:r>
              <a:rPr kumimoji="0" lang="fr-FR" b="1" i="0" u="none" strike="noStrike" cap="none" normalizeH="0" baseline="0" dirty="0" smtClean="0">
                <a:ln>
                  <a:noFill/>
                </a:ln>
                <a:solidFill>
                  <a:schemeClr val="tx1"/>
                </a:solidFill>
                <a:effectLst/>
                <a:latin typeface="Arial" panose="020B0604020202020204" pitchFamily="34" charset="0"/>
              </a:rPr>
              <a:t> D. Wetherall, </a:t>
            </a:r>
            <a:r>
              <a:rPr kumimoji="0" lang="fr-FR" b="0" i="1" u="none" strike="noStrike" cap="none" normalizeH="0" baseline="0" dirty="0" smtClean="0">
                <a:ln>
                  <a:noFill/>
                </a:ln>
                <a:solidFill>
                  <a:schemeClr val="tx1"/>
                </a:solidFill>
                <a:effectLst/>
                <a:latin typeface="Arial" panose="020B0604020202020204" pitchFamily="34" charset="0"/>
              </a:rPr>
              <a:t>Computer Networks</a:t>
            </a:r>
            <a:r>
              <a:rPr kumimoji="0" lang="fr-FR" b="0" i="0" u="none" strike="noStrike" cap="none" normalizeH="0" baseline="0" dirty="0" smtClean="0">
                <a:ln>
                  <a:noFill/>
                </a:ln>
                <a:solidFill>
                  <a:schemeClr val="tx1"/>
                </a:solidFill>
                <a:effectLst/>
                <a:latin typeface="Arial" panose="020B0604020202020204" pitchFamily="34" charset="0"/>
              </a:rPr>
              <a:t>, Pearson.</a:t>
            </a:r>
          </a:p>
          <a:p>
            <a:pPr marL="457200" marR="0" lvl="0" indent="-457200" algn="just" defTabSz="914400" rtl="0" eaLnBrk="0" fontAlgn="base" latinLnBrk="0" hangingPunct="0">
              <a:lnSpc>
                <a:spcPct val="100000"/>
              </a:lnSpc>
              <a:spcBef>
                <a:spcPct val="0"/>
              </a:spcBef>
              <a:spcAft>
                <a:spcPts val="1200"/>
              </a:spcAft>
              <a:buClrTx/>
              <a:buSzTx/>
              <a:buFont typeface="+mj-lt"/>
              <a:buAutoNum type="arabicPeriod"/>
              <a:tabLst/>
            </a:pPr>
            <a:r>
              <a:rPr kumimoji="0" lang="fr-FR" b="1" i="0" u="none" strike="noStrike" cap="none" normalizeH="0" baseline="0" dirty="0" smtClean="0">
                <a:ln>
                  <a:noFill/>
                </a:ln>
                <a:solidFill>
                  <a:schemeClr val="tx1"/>
                </a:solidFill>
                <a:effectLst/>
                <a:latin typeface="Arial" panose="020B0604020202020204" pitchFamily="34" charset="0"/>
              </a:rPr>
              <a:t>B. A. Forouzan, </a:t>
            </a:r>
            <a:r>
              <a:rPr kumimoji="0" lang="fr-FR" b="0" i="1" u="none" strike="noStrike" cap="none" normalizeH="0" baseline="0" dirty="0" smtClean="0">
                <a:ln>
                  <a:noFill/>
                </a:ln>
                <a:solidFill>
                  <a:schemeClr val="tx1"/>
                </a:solidFill>
                <a:effectLst/>
                <a:latin typeface="Arial" panose="020B0604020202020204" pitchFamily="34" charset="0"/>
              </a:rPr>
              <a:t>Data Communications and Networking</a:t>
            </a:r>
            <a:r>
              <a:rPr kumimoji="0" lang="fr-FR" b="0" i="0" u="none" strike="noStrike" cap="none" normalizeH="0" baseline="0" dirty="0" smtClean="0">
                <a:ln>
                  <a:noFill/>
                </a:ln>
                <a:solidFill>
                  <a:schemeClr val="tx1"/>
                </a:solidFill>
                <a:effectLst/>
                <a:latin typeface="Arial" panose="020B0604020202020204" pitchFamily="34" charset="0"/>
              </a:rPr>
              <a:t>, McGraw-Hill.</a:t>
            </a:r>
          </a:p>
          <a:p>
            <a:pPr marL="457200" marR="0" lvl="0" indent="-457200" algn="just" defTabSz="914400" rtl="0" eaLnBrk="0" fontAlgn="base" latinLnBrk="0" hangingPunct="0">
              <a:lnSpc>
                <a:spcPct val="100000"/>
              </a:lnSpc>
              <a:spcBef>
                <a:spcPct val="0"/>
              </a:spcBef>
              <a:spcAft>
                <a:spcPts val="1200"/>
              </a:spcAft>
              <a:buClrTx/>
              <a:buSzTx/>
              <a:buFont typeface="+mj-lt"/>
              <a:buAutoNum type="arabicPeriod"/>
              <a:tabLst/>
            </a:pPr>
            <a:r>
              <a:rPr kumimoji="0" lang="fr-FR" b="1" i="0" u="none" strike="noStrike" cap="none" normalizeH="0" baseline="0" dirty="0" smtClean="0">
                <a:ln>
                  <a:noFill/>
                </a:ln>
                <a:solidFill>
                  <a:schemeClr val="tx1"/>
                </a:solidFill>
                <a:effectLst/>
                <a:latin typeface="Arial" panose="020B0604020202020204" pitchFamily="34" charset="0"/>
              </a:rPr>
              <a:t>R. Perlman</a:t>
            </a:r>
            <a:r>
              <a:rPr kumimoji="0" lang="fr-FR" b="0" i="0" u="none" strike="noStrike" cap="none" normalizeH="0" baseline="0" dirty="0" smtClean="0">
                <a:ln>
                  <a:noFill/>
                </a:ln>
                <a:solidFill>
                  <a:schemeClr val="tx1"/>
                </a:solidFill>
                <a:effectLst/>
                <a:latin typeface="Arial" panose="020B0604020202020204" pitchFamily="34" charset="0"/>
              </a:rPr>
              <a:t>, </a:t>
            </a:r>
            <a:r>
              <a:rPr kumimoji="0" lang="fr-FR" b="0" i="1" u="none" strike="noStrike" cap="none" normalizeH="0" baseline="0" dirty="0" smtClean="0">
                <a:ln>
                  <a:noFill/>
                </a:ln>
                <a:solidFill>
                  <a:schemeClr val="tx1"/>
                </a:solidFill>
                <a:effectLst/>
                <a:latin typeface="Arial" panose="020B0604020202020204" pitchFamily="34" charset="0"/>
              </a:rPr>
              <a:t>Interconnections</a:t>
            </a:r>
            <a:r>
              <a:rPr kumimoji="0" lang="fr-FR" b="0" i="0" u="none" strike="noStrike" cap="none" normalizeH="0" baseline="0" dirty="0" smtClean="0">
                <a:ln>
                  <a:noFill/>
                </a:ln>
                <a:solidFill>
                  <a:schemeClr val="tx1"/>
                </a:solidFill>
                <a:effectLst/>
                <a:latin typeface="Arial" panose="020B0604020202020204" pitchFamily="34" charset="0"/>
              </a:rPr>
              <a:t>, Addison-Wesley.</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fr-FR" b="1" i="0" u="none" strike="noStrike" cap="none" normalizeH="0" baseline="0" dirty="0" smtClean="0">
                <a:ln>
                  <a:noFill/>
                </a:ln>
                <a:solidFill>
                  <a:schemeClr val="tx1"/>
                </a:solidFill>
                <a:effectLst/>
                <a:latin typeface="Arial" panose="020B0604020202020204" pitchFamily="34" charset="0"/>
              </a:rPr>
              <a:t> </a:t>
            </a:r>
            <a:r>
              <a:rPr kumimoji="0" lang="fr-FR" b="0" i="0" u="none" strike="noStrike" cap="none" normalizeH="0" baseline="0" dirty="0" smtClean="0">
                <a:ln>
                  <a:noFill/>
                </a:ln>
                <a:solidFill>
                  <a:schemeClr val="tx1"/>
                </a:solidFill>
                <a:effectLst/>
                <a:latin typeface="Arial" panose="020B0604020202020204" pitchFamily="34" charset="0"/>
              </a:rPr>
              <a:t>IEEE, </a:t>
            </a:r>
            <a:r>
              <a:rPr kumimoji="0" lang="fr-FR" b="0" i="1" u="none" strike="noStrike" cap="none" normalizeH="0" baseline="0" dirty="0" smtClean="0">
                <a:ln>
                  <a:noFill/>
                </a:ln>
                <a:solidFill>
                  <a:schemeClr val="tx1"/>
                </a:solidFill>
                <a:effectLst/>
                <a:latin typeface="Arial" panose="020B0604020202020204" pitchFamily="34" charset="0"/>
              </a:rPr>
              <a:t>IEEE 802.3 Ethernet Standard</a:t>
            </a:r>
            <a:r>
              <a:rPr kumimoji="0" lang="fr-FR" b="0" i="0" u="none" strike="noStrike" cap="none" normalizeH="0" baseline="0" dirty="0" smtClean="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1079971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478862"/>
            <a:ext cx="7543800" cy="917852"/>
          </a:xfrm>
        </p:spPr>
        <p:txBody>
          <a:bodyPr/>
          <a:lstStyle/>
          <a:p>
            <a:pPr algn="ctr"/>
            <a:r>
              <a:rPr lang="en-US" b="1" dirty="0">
                <a:solidFill>
                  <a:schemeClr val="tx1"/>
                </a:solidFill>
                <a:latin typeface="Arial" panose="020B0604020202020204" pitchFamily="34" charset="0"/>
                <a:cs typeface="Arial" panose="020B0604020202020204" pitchFamily="34" charset="0"/>
              </a:rPr>
              <a:t>Repeaters</a:t>
            </a:r>
            <a:endParaRPr lang="fr-FR" dirty="0"/>
          </a:p>
        </p:txBody>
      </p:sp>
      <p:sp>
        <p:nvSpPr>
          <p:cNvPr id="3" name="Espace réservé du contenu 2"/>
          <p:cNvSpPr>
            <a:spLocks noGrp="1"/>
          </p:cNvSpPr>
          <p:nvPr>
            <p:ph idx="1"/>
          </p:nvPr>
        </p:nvSpPr>
        <p:spPr>
          <a:xfrm>
            <a:off x="822959" y="1733591"/>
            <a:ext cx="7543801" cy="4023360"/>
          </a:xfrm>
        </p:spPr>
        <p:txBody>
          <a:bodyPr/>
          <a:lstStyle/>
          <a:p>
            <a:pPr algn="just">
              <a:lnSpc>
                <a:spcPct val="100000"/>
              </a:lnSpc>
            </a:pPr>
            <a:r>
              <a:rPr lang="en-US" dirty="0" smtClean="0">
                <a:solidFill>
                  <a:schemeClr val="tx1"/>
                </a:solidFill>
                <a:latin typeface="Arial" panose="020B0604020202020204" pitchFamily="34" charset="0"/>
                <a:cs typeface="Arial" panose="020B0604020202020204" pitchFamily="34" charset="0"/>
              </a:rPr>
              <a:t>They allow more hosts to be connected to the network. However, each additional host increases the amount of potential traffic. Physical layer devices transmit all data they receive over the medium without filtering. As traffic becomes heavier within a collision domain, the probability of collisions increases, which negatively affects overall network performance.</a:t>
            </a:r>
            <a:endParaRPr lang="fr-FR" dirty="0">
              <a:solidFill>
                <a:schemeClr val="tx1"/>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80" b="-2"/>
          <a:stretch/>
        </p:blipFill>
        <p:spPr bwMode="auto">
          <a:xfrm>
            <a:off x="2047775" y="4037162"/>
            <a:ext cx="5214938" cy="223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187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286604"/>
            <a:ext cx="7543800" cy="946973"/>
          </a:xfrm>
        </p:spPr>
        <p:txBody>
          <a:bodyPr/>
          <a:lstStyle/>
          <a:p>
            <a:pPr algn="ctr"/>
            <a:r>
              <a:rPr lang="en-US" b="1" dirty="0">
                <a:solidFill>
                  <a:schemeClr val="tx1"/>
                </a:solidFill>
                <a:latin typeface="Arial" panose="020B0604020202020204" pitchFamily="34" charset="0"/>
                <a:cs typeface="Arial" panose="020B0604020202020204" pitchFamily="34" charset="0"/>
              </a:rPr>
              <a:t>Repeaters</a:t>
            </a:r>
            <a:endParaRPr lang="fr-FR" dirty="0"/>
          </a:p>
        </p:txBody>
      </p:sp>
      <p:sp>
        <p:nvSpPr>
          <p:cNvPr id="3" name="Espace réservé du contenu 2"/>
          <p:cNvSpPr>
            <a:spLocks noGrp="1"/>
          </p:cNvSpPr>
          <p:nvPr>
            <p:ph idx="1"/>
          </p:nvPr>
        </p:nvSpPr>
        <p:spPr>
          <a:xfrm>
            <a:off x="753517" y="1388534"/>
            <a:ext cx="7682686" cy="4023360"/>
          </a:xfrm>
        </p:spPr>
        <p:txBody>
          <a:bodyPr/>
          <a:lstStyle/>
          <a:p>
            <a:pPr algn="just">
              <a:lnSpc>
                <a:spcPct val="100000"/>
              </a:lnSpc>
            </a:pPr>
            <a:r>
              <a:rPr lang="en-US" dirty="0">
                <a:solidFill>
                  <a:schemeClr val="tx1"/>
                </a:solidFill>
                <a:latin typeface="Arial" panose="020B0604020202020204" pitchFamily="34" charset="0"/>
                <a:cs typeface="Arial" panose="020B0604020202020204" pitchFamily="34" charset="0"/>
              </a:rPr>
              <a:t>A </a:t>
            </a:r>
            <a:r>
              <a:rPr lang="en-US" b="1" dirty="0">
                <a:solidFill>
                  <a:schemeClr val="tx1"/>
                </a:solidFill>
                <a:latin typeface="Arial" panose="020B0604020202020204" pitchFamily="34" charset="0"/>
                <a:cs typeface="Arial" panose="020B0604020202020204" pitchFamily="34" charset="0"/>
              </a:rPr>
              <a:t>collision domain</a:t>
            </a:r>
            <a:r>
              <a:rPr lang="en-US" dirty="0">
                <a:solidFill>
                  <a:schemeClr val="tx1"/>
                </a:solidFill>
                <a:latin typeface="Arial" panose="020B0604020202020204" pitchFamily="34" charset="0"/>
                <a:cs typeface="Arial" panose="020B0604020202020204" pitchFamily="34" charset="0"/>
              </a:rPr>
              <a:t> is a shared transmission environment in which all connected devices use the same communication medium. Any disturbance or failure occurring in one part of the collision domain is likely to affect the domain as a whole.</a:t>
            </a:r>
          </a:p>
          <a:p>
            <a:pPr algn="just">
              <a:lnSpc>
                <a:spcPct val="100000"/>
              </a:lnSpc>
            </a:pPr>
            <a:r>
              <a:rPr lang="en-US" dirty="0">
                <a:solidFill>
                  <a:schemeClr val="tx1"/>
                </a:solidFill>
                <a:latin typeface="Arial" panose="020B0604020202020204" pitchFamily="34" charset="0"/>
                <a:cs typeface="Arial" panose="020B0604020202020204" pitchFamily="34" charset="0"/>
              </a:rPr>
              <a:t>The </a:t>
            </a:r>
            <a:r>
              <a:rPr lang="en-US" b="1" dirty="0">
                <a:solidFill>
                  <a:schemeClr val="tx1"/>
                </a:solidFill>
                <a:latin typeface="Arial" panose="020B0604020202020204" pitchFamily="34" charset="0"/>
                <a:cs typeface="Arial" panose="020B0604020202020204" pitchFamily="34" charset="0"/>
              </a:rPr>
              <a:t>Ethernet four-repeater rule</a:t>
            </a:r>
            <a:r>
              <a:rPr lang="en-US" dirty="0">
                <a:solidFill>
                  <a:schemeClr val="tx1"/>
                </a:solidFill>
                <a:latin typeface="Arial" panose="020B0604020202020204" pitchFamily="34" charset="0"/>
                <a:cs typeface="Arial" panose="020B0604020202020204" pitchFamily="34" charset="0"/>
              </a:rPr>
              <a:t> specifies that no more than four repeaters or hubs may be installed between any two network hosts.</a:t>
            </a:r>
          </a:p>
          <a:p>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b="18081"/>
          <a:stretch/>
        </p:blipFill>
        <p:spPr>
          <a:xfrm>
            <a:off x="1021367" y="3650380"/>
            <a:ext cx="6850974" cy="2977781"/>
          </a:xfrm>
          <a:prstGeom prst="rect">
            <a:avLst/>
          </a:prstGeom>
        </p:spPr>
      </p:pic>
    </p:spTree>
    <p:extLst>
      <p:ext uri="{BB962C8B-B14F-4D97-AF65-F5344CB8AC3E}">
        <p14:creationId xmlns:p14="http://schemas.microsoft.com/office/powerpoint/2010/main" val="3323121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59" y="483079"/>
            <a:ext cx="7543800" cy="1004116"/>
          </a:xfrm>
        </p:spPr>
        <p:txBody>
          <a:bodyPr/>
          <a:lstStyle/>
          <a:p>
            <a:pPr algn="ctr"/>
            <a:r>
              <a:rPr lang="en-US" b="1" dirty="0">
                <a:solidFill>
                  <a:schemeClr val="tx1"/>
                </a:solidFill>
                <a:latin typeface="Arial" panose="020B0604020202020204" pitchFamily="34" charset="0"/>
                <a:cs typeface="Arial" panose="020B0604020202020204" pitchFamily="34" charset="0"/>
              </a:rPr>
              <a:t>Repeaters</a:t>
            </a:r>
            <a:endParaRPr lang="fr-FR" dirty="0"/>
          </a:p>
        </p:txBody>
      </p:sp>
      <p:sp>
        <p:nvSpPr>
          <p:cNvPr id="3" name="Espace réservé du contenu 2"/>
          <p:cNvSpPr>
            <a:spLocks noGrp="1"/>
          </p:cNvSpPr>
          <p:nvPr>
            <p:ph idx="1"/>
          </p:nvPr>
        </p:nvSpPr>
        <p:spPr>
          <a:xfrm>
            <a:off x="714697" y="1845734"/>
            <a:ext cx="7760324" cy="4023360"/>
          </a:xfrm>
        </p:spPr>
        <p:txBody>
          <a:bodyPr>
            <a:normAutofit/>
          </a:bodyPr>
          <a:lstStyle/>
          <a:p>
            <a:pPr marL="0" indent="0" algn="just">
              <a:lnSpc>
                <a:spcPct val="100000"/>
              </a:lnSpc>
              <a:spcAft>
                <a:spcPts val="1200"/>
              </a:spcAft>
              <a:buNone/>
            </a:pPr>
            <a:r>
              <a:rPr lang="en-US" sz="2400" dirty="0">
                <a:solidFill>
                  <a:schemeClr val="tx1"/>
                </a:solidFill>
                <a:latin typeface="Arial" panose="020B0604020202020204" pitchFamily="34" charset="0"/>
                <a:cs typeface="Arial" panose="020B0604020202020204" pitchFamily="34" charset="0"/>
              </a:rPr>
              <a:t>The </a:t>
            </a:r>
            <a:r>
              <a:rPr lang="en-US" sz="2400" b="1" dirty="0">
                <a:solidFill>
                  <a:schemeClr val="tx1"/>
                </a:solidFill>
                <a:latin typeface="Arial" panose="020B0604020202020204" pitchFamily="34" charset="0"/>
                <a:cs typeface="Arial" panose="020B0604020202020204" pitchFamily="34" charset="0"/>
              </a:rPr>
              <a:t>“5-4-3-2-1 rule”</a:t>
            </a:r>
            <a:r>
              <a:rPr lang="en-US" sz="2400" dirty="0">
                <a:solidFill>
                  <a:schemeClr val="tx1"/>
                </a:solidFill>
                <a:latin typeface="Arial" panose="020B0604020202020204" pitchFamily="34" charset="0"/>
                <a:cs typeface="Arial" panose="020B0604020202020204" pitchFamily="34" charset="0"/>
              </a:rPr>
              <a:t> defines a set of strict structural constraints that must be observed in shared Ethernet network architectures. These constraints are as follows</a:t>
            </a:r>
            <a:r>
              <a:rPr lang="en-US" sz="2400" dirty="0" smtClean="0">
                <a:solidFill>
                  <a:schemeClr val="tx1"/>
                </a:solidFill>
                <a:latin typeface="Arial" panose="020B0604020202020204" pitchFamily="34" charset="0"/>
                <a:cs typeface="Arial" panose="020B0604020202020204" pitchFamily="34" charset="0"/>
              </a:rPr>
              <a:t>:</a:t>
            </a:r>
          </a:p>
          <a:p>
            <a:pPr lvl="2" algn="just">
              <a:buClr>
                <a:srgbClr val="7030A0"/>
              </a:buClr>
              <a:buFont typeface="Wingdings" panose="05000000000000000000" pitchFamily="2" charset="2"/>
              <a:buChar char="Ø"/>
            </a:pPr>
            <a:r>
              <a:rPr lang="en-US" sz="2400" b="1" dirty="0" smtClean="0">
                <a:solidFill>
                  <a:schemeClr val="tx1"/>
                </a:solidFill>
                <a:latin typeface="Arial" panose="020B0604020202020204" pitchFamily="34" charset="0"/>
                <a:cs typeface="Arial" panose="020B0604020202020204" pitchFamily="34" charset="0"/>
              </a:rPr>
              <a:t>Five </a:t>
            </a:r>
            <a:r>
              <a:rPr lang="en-US" sz="2400" b="1" dirty="0">
                <a:solidFill>
                  <a:schemeClr val="tx1"/>
                </a:solidFill>
                <a:latin typeface="Arial" panose="020B0604020202020204" pitchFamily="34" charset="0"/>
                <a:cs typeface="Arial" panose="020B0604020202020204" pitchFamily="34" charset="0"/>
              </a:rPr>
              <a:t>network media </a:t>
            </a:r>
            <a:r>
              <a:rPr lang="en-US" sz="2400" b="1" dirty="0" smtClean="0">
                <a:solidFill>
                  <a:schemeClr val="tx1"/>
                </a:solidFill>
                <a:latin typeface="Arial" panose="020B0604020202020204" pitchFamily="34" charset="0"/>
                <a:cs typeface="Arial" panose="020B0604020202020204" pitchFamily="34" charset="0"/>
              </a:rPr>
              <a:t>segments</a:t>
            </a:r>
          </a:p>
          <a:p>
            <a:pPr lvl="2" algn="just">
              <a:buClr>
                <a:srgbClr val="7030A0"/>
              </a:buClr>
              <a:buFont typeface="Wingdings" panose="05000000000000000000" pitchFamily="2" charset="2"/>
              <a:buChar char="Ø"/>
            </a:pPr>
            <a:r>
              <a:rPr lang="en-US" sz="2400" b="1" dirty="0" smtClean="0">
                <a:solidFill>
                  <a:schemeClr val="tx1"/>
                </a:solidFill>
                <a:latin typeface="Arial" panose="020B0604020202020204" pitchFamily="34" charset="0"/>
                <a:cs typeface="Arial" panose="020B0604020202020204" pitchFamily="34" charset="0"/>
              </a:rPr>
              <a:t>Four</a:t>
            </a:r>
            <a:r>
              <a:rPr lang="en-US" b="1" dirty="0" smtClean="0">
                <a:solidFill>
                  <a:schemeClr val="tx1"/>
                </a:solidFill>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repeaters or hubs</a:t>
            </a:r>
            <a:endParaRPr lang="en-US" sz="2400" dirty="0">
              <a:solidFill>
                <a:schemeClr val="tx1"/>
              </a:solidFill>
              <a:latin typeface="Arial" panose="020B0604020202020204" pitchFamily="34" charset="0"/>
              <a:cs typeface="Arial" panose="020B0604020202020204" pitchFamily="34" charset="0"/>
            </a:endParaRPr>
          </a:p>
          <a:p>
            <a:pPr lvl="2" algn="just">
              <a:buClr>
                <a:srgbClr val="7030A0"/>
              </a:buClr>
              <a:buFont typeface="Wingdings" panose="05000000000000000000" pitchFamily="2" charset="2"/>
              <a:buChar char="Ø"/>
            </a:pPr>
            <a:r>
              <a:rPr lang="en-US" sz="2400" b="1" dirty="0">
                <a:solidFill>
                  <a:schemeClr val="tx1"/>
                </a:solidFill>
                <a:latin typeface="Arial" panose="020B0604020202020204" pitchFamily="34" charset="0"/>
                <a:cs typeface="Arial" panose="020B0604020202020204" pitchFamily="34" charset="0"/>
              </a:rPr>
              <a:t>Three segments populated by end </a:t>
            </a:r>
            <a:r>
              <a:rPr lang="en-US" sz="2400" b="1" dirty="0" smtClean="0">
                <a:solidFill>
                  <a:schemeClr val="tx1"/>
                </a:solidFill>
                <a:latin typeface="Arial" panose="020B0604020202020204" pitchFamily="34" charset="0"/>
                <a:cs typeface="Arial" panose="020B0604020202020204" pitchFamily="34" charset="0"/>
              </a:rPr>
              <a:t>devices</a:t>
            </a:r>
          </a:p>
          <a:p>
            <a:pPr lvl="2" algn="just">
              <a:buClr>
                <a:srgbClr val="7030A0"/>
              </a:buClr>
              <a:buFont typeface="Wingdings" panose="05000000000000000000" pitchFamily="2" charset="2"/>
              <a:buChar char="Ø"/>
            </a:pPr>
            <a:r>
              <a:rPr lang="en-US" sz="2400" b="1" dirty="0" smtClean="0">
                <a:solidFill>
                  <a:schemeClr val="tx1"/>
                </a:solidFill>
                <a:latin typeface="Arial" panose="020B0604020202020204" pitchFamily="34" charset="0"/>
                <a:cs typeface="Arial" panose="020B0604020202020204" pitchFamily="34" charset="0"/>
              </a:rPr>
              <a:t>Two </a:t>
            </a:r>
            <a:r>
              <a:rPr lang="en-US" sz="2400" b="1" dirty="0">
                <a:solidFill>
                  <a:schemeClr val="tx1"/>
                </a:solidFill>
                <a:latin typeface="Arial" panose="020B0604020202020204" pitchFamily="34" charset="0"/>
                <a:cs typeface="Arial" panose="020B0604020202020204" pitchFamily="34" charset="0"/>
              </a:rPr>
              <a:t>interconnection segments without attached </a:t>
            </a:r>
            <a:r>
              <a:rPr lang="en-US" sz="2400" b="1" dirty="0" smtClean="0">
                <a:solidFill>
                  <a:schemeClr val="tx1"/>
                </a:solidFill>
                <a:latin typeface="Arial" panose="020B0604020202020204" pitchFamily="34" charset="0"/>
                <a:cs typeface="Arial" panose="020B0604020202020204" pitchFamily="34" charset="0"/>
              </a:rPr>
              <a:t>hosts</a:t>
            </a:r>
            <a:endParaRPr lang="en-US" sz="2400" dirty="0">
              <a:solidFill>
                <a:schemeClr val="tx1"/>
              </a:solidFill>
              <a:latin typeface="Arial" panose="020B0604020202020204" pitchFamily="34" charset="0"/>
              <a:cs typeface="Arial" panose="020B0604020202020204" pitchFamily="34" charset="0"/>
            </a:endParaRPr>
          </a:p>
          <a:p>
            <a:pPr lvl="2" algn="just">
              <a:buClr>
                <a:srgbClr val="7030A0"/>
              </a:buClr>
              <a:buFont typeface="Wingdings" panose="05000000000000000000" pitchFamily="2" charset="2"/>
              <a:buChar char="Ø"/>
            </a:pPr>
            <a:r>
              <a:rPr lang="en-US" sz="2400" b="1" dirty="0">
                <a:solidFill>
                  <a:schemeClr val="tx1"/>
                </a:solidFill>
                <a:latin typeface="Arial" panose="020B0604020202020204" pitchFamily="34" charset="0"/>
                <a:cs typeface="Arial" panose="020B0604020202020204" pitchFamily="34" charset="0"/>
              </a:rPr>
              <a:t>One single collision domain</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922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267419"/>
            <a:ext cx="7543800" cy="836762"/>
          </a:xfrm>
        </p:spPr>
        <p:txBody>
          <a:bodyPr>
            <a:normAutofit/>
          </a:bodyPr>
          <a:lstStyle/>
          <a:p>
            <a:pPr algn="ctr"/>
            <a:r>
              <a:rPr lang="en-US" sz="4400" b="1" dirty="0">
                <a:solidFill>
                  <a:schemeClr val="tx1"/>
                </a:solidFill>
                <a:latin typeface="Arial" panose="020B0604020202020204" pitchFamily="34" charset="0"/>
                <a:cs typeface="Arial" panose="020B0604020202020204" pitchFamily="34" charset="0"/>
              </a:rPr>
              <a:t>Repeaters</a:t>
            </a:r>
            <a:endParaRPr lang="fr-FR" sz="4400" dirty="0"/>
          </a:p>
        </p:txBody>
      </p:sp>
      <p:sp>
        <p:nvSpPr>
          <p:cNvPr id="3" name="Espace réservé du contenu 2"/>
          <p:cNvSpPr>
            <a:spLocks noGrp="1"/>
          </p:cNvSpPr>
          <p:nvPr>
            <p:ph idx="1"/>
          </p:nvPr>
        </p:nvSpPr>
        <p:spPr>
          <a:xfrm>
            <a:off x="354330" y="1164566"/>
            <a:ext cx="8481060" cy="5003752"/>
          </a:xfrm>
        </p:spPr>
        <p:txBody>
          <a:bodyPr>
            <a:noAutofit/>
          </a:bodyPr>
          <a:lstStyle/>
          <a:p>
            <a:pPr algn="just">
              <a:spcBef>
                <a:spcPts val="0"/>
              </a:spcBef>
              <a:spcAft>
                <a:spcPts val="600"/>
              </a:spcAft>
            </a:pPr>
            <a:r>
              <a:rPr lang="en-US" sz="1800" b="1" dirty="0">
                <a:solidFill>
                  <a:schemeClr val="tx1"/>
                </a:solidFill>
                <a:latin typeface="Arial" panose="020B0604020202020204" pitchFamily="34" charset="0"/>
                <a:cs typeface="Arial" panose="020B0604020202020204" pitchFamily="34" charset="0"/>
              </a:rPr>
              <a:t>Unicast</a:t>
            </a:r>
            <a:r>
              <a:rPr lang="en-US" sz="1800" b="1" dirty="0" smtClean="0">
                <a:solidFill>
                  <a:schemeClr val="tx1"/>
                </a:solidFill>
                <a:latin typeface="Arial" panose="020B0604020202020204" pitchFamily="34" charset="0"/>
                <a:cs typeface="Arial" panose="020B0604020202020204" pitchFamily="34" charset="0"/>
              </a:rPr>
              <a:t>:</a:t>
            </a:r>
          </a:p>
          <a:p>
            <a:pPr algn="just">
              <a:lnSpc>
                <a:spcPct val="120000"/>
              </a:lnSpc>
              <a:spcBef>
                <a:spcPts val="0"/>
              </a:spcBef>
              <a:spcAft>
                <a:spcPts val="0"/>
              </a:spcAft>
            </a:pPr>
            <a:r>
              <a:rPr lang="en-US" sz="1600" dirty="0" smtClean="0">
                <a:solidFill>
                  <a:schemeClr val="tx1"/>
                </a:solidFill>
                <a:latin typeface="Arial" panose="020B0604020202020204" pitchFamily="34" charset="0"/>
                <a:cs typeface="Arial" panose="020B0604020202020204" pitchFamily="34" charset="0"/>
              </a:rPr>
              <a:t>A </a:t>
            </a:r>
            <a:r>
              <a:rPr lang="en-US" sz="1600" dirty="0">
                <a:solidFill>
                  <a:schemeClr val="tx1"/>
                </a:solidFill>
                <a:latin typeface="Arial" panose="020B0604020202020204" pitchFamily="34" charset="0"/>
                <a:cs typeface="Arial" panose="020B0604020202020204" pitchFamily="34" charset="0"/>
              </a:rPr>
              <a:t>unicast MAC address is used when a data frame is transmitted from one network device directly to a single intended recipient.</a:t>
            </a:r>
          </a:p>
          <a:p>
            <a:pPr algn="just">
              <a:spcAft>
                <a:spcPts val="600"/>
              </a:spcAft>
            </a:pPr>
            <a:r>
              <a:rPr lang="en-US" sz="1800" b="1" dirty="0">
                <a:solidFill>
                  <a:schemeClr val="tx1"/>
                </a:solidFill>
                <a:latin typeface="Arial" panose="020B0604020202020204" pitchFamily="34" charset="0"/>
                <a:cs typeface="Arial" panose="020B0604020202020204" pitchFamily="34" charset="0"/>
              </a:rPr>
              <a:t>Broadcast</a:t>
            </a:r>
            <a:r>
              <a:rPr lang="en-US" sz="1800" b="1" dirty="0" smtClean="0">
                <a:solidFill>
                  <a:schemeClr val="tx1"/>
                </a:solidFill>
                <a:latin typeface="Arial" panose="020B0604020202020204" pitchFamily="34" charset="0"/>
                <a:cs typeface="Arial" panose="020B0604020202020204" pitchFamily="34" charset="0"/>
              </a:rPr>
              <a:t>:</a:t>
            </a:r>
          </a:p>
          <a:p>
            <a:pPr algn="just">
              <a:lnSpc>
                <a:spcPct val="120000"/>
              </a:lnSpc>
              <a:spcBef>
                <a:spcPts val="0"/>
              </a:spcBef>
            </a:pPr>
            <a:r>
              <a:rPr lang="en-US" sz="1600" dirty="0" smtClean="0">
                <a:solidFill>
                  <a:schemeClr val="tx1"/>
                </a:solidFill>
                <a:latin typeface="Arial" panose="020B0604020202020204" pitchFamily="34" charset="0"/>
                <a:cs typeface="Arial" panose="020B0604020202020204" pitchFamily="34" charset="0"/>
              </a:rPr>
              <a:t>In </a:t>
            </a:r>
            <a:r>
              <a:rPr lang="en-US" sz="1600" dirty="0">
                <a:solidFill>
                  <a:schemeClr val="tx1"/>
                </a:solidFill>
                <a:latin typeface="Arial" panose="020B0604020202020204" pitchFamily="34" charset="0"/>
                <a:cs typeface="Arial" panose="020B0604020202020204" pitchFamily="34" charset="0"/>
              </a:rPr>
              <a:t>broadcast communication, the packet is sent using a destination IP address in which all bits of the host portion are set to one (1). This configuration ensures that every device within the local network segment, known as the broadcast domain, receives and processes the packet. To support this operation at the data link layer, the Ethernet frame must contain the corresponding broadcast MAC address. In Ethernet networks, this address is made up of 48 bits all set to one and is represented in hexadecimal notation as </a:t>
            </a:r>
            <a:r>
              <a:rPr lang="en-US" sz="1600" b="1" dirty="0">
                <a:solidFill>
                  <a:schemeClr val="tx1"/>
                </a:solidFill>
                <a:latin typeface="Arial" panose="020B0604020202020204" pitchFamily="34" charset="0"/>
                <a:cs typeface="Arial" panose="020B0604020202020204" pitchFamily="34" charset="0"/>
              </a:rPr>
              <a:t>FF-FF-FF-FF-FF-FF</a:t>
            </a:r>
            <a:r>
              <a:rPr lang="en-US" sz="1600" dirty="0">
                <a:solidFill>
                  <a:schemeClr val="tx1"/>
                </a:solidFill>
                <a:latin typeface="Arial" panose="020B0604020202020204" pitchFamily="34" charset="0"/>
                <a:cs typeface="Arial" panose="020B0604020202020204" pitchFamily="34" charset="0"/>
              </a:rPr>
              <a:t>.</a:t>
            </a:r>
          </a:p>
          <a:p>
            <a:pPr>
              <a:spcAft>
                <a:spcPts val="600"/>
              </a:spcAft>
            </a:pPr>
            <a:r>
              <a:rPr lang="en-US" sz="1800" b="1" dirty="0">
                <a:solidFill>
                  <a:schemeClr val="tx1"/>
                </a:solidFill>
                <a:latin typeface="Arial" panose="020B0604020202020204" pitchFamily="34" charset="0"/>
                <a:cs typeface="Arial" panose="020B0604020202020204" pitchFamily="34" charset="0"/>
              </a:rPr>
              <a:t>Multicast</a:t>
            </a:r>
            <a:r>
              <a:rPr lang="en-US" sz="1800" b="1" dirty="0" smtClean="0">
                <a:solidFill>
                  <a:schemeClr val="tx1"/>
                </a:solidFill>
                <a:latin typeface="Arial" panose="020B0604020202020204" pitchFamily="34" charset="0"/>
                <a:cs typeface="Arial" panose="020B0604020202020204" pitchFamily="34" charset="0"/>
              </a:rPr>
              <a:t>:</a:t>
            </a:r>
          </a:p>
          <a:p>
            <a:pPr algn="just">
              <a:lnSpc>
                <a:spcPct val="120000"/>
              </a:lnSpc>
              <a:spcBef>
                <a:spcPts val="0"/>
              </a:spcBef>
            </a:pPr>
            <a:r>
              <a:rPr lang="en-US" sz="1600" dirty="0" smtClean="0">
                <a:solidFill>
                  <a:schemeClr val="tx1"/>
                </a:solidFill>
                <a:latin typeface="Arial" panose="020B0604020202020204" pitchFamily="34" charset="0"/>
                <a:cs typeface="Arial" panose="020B0604020202020204" pitchFamily="34" charset="0"/>
              </a:rPr>
              <a:t>Multicast </a:t>
            </a:r>
            <a:r>
              <a:rPr lang="en-US" sz="1600" dirty="0">
                <a:solidFill>
                  <a:schemeClr val="tx1"/>
                </a:solidFill>
                <a:latin typeface="Arial" panose="020B0604020202020204" pitchFamily="34" charset="0"/>
                <a:cs typeface="Arial" panose="020B0604020202020204" pitchFamily="34" charset="0"/>
              </a:rPr>
              <a:t>addressing enables a source device to transmit data to multiple selected devices simultaneously. Devices that join a multicast group are assigned a specific multicast IP address. The range reserved for multicast IP addresses spans from </a:t>
            </a:r>
            <a:r>
              <a:rPr lang="en-US" sz="1600" b="1" dirty="0">
                <a:solidFill>
                  <a:schemeClr val="tx1"/>
                </a:solidFill>
                <a:latin typeface="Arial" panose="020B0604020202020204" pitchFamily="34" charset="0"/>
                <a:cs typeface="Arial" panose="020B0604020202020204" pitchFamily="34" charset="0"/>
              </a:rPr>
              <a:t>224.0.0.0</a:t>
            </a:r>
            <a:r>
              <a:rPr lang="en-US" sz="1600" dirty="0">
                <a:solidFill>
                  <a:schemeClr val="tx1"/>
                </a:solidFill>
                <a:latin typeface="Arial" panose="020B0604020202020204" pitchFamily="34" charset="0"/>
                <a:cs typeface="Arial" panose="020B0604020202020204" pitchFamily="34" charset="0"/>
              </a:rPr>
              <a:t> to </a:t>
            </a:r>
            <a:r>
              <a:rPr lang="en-US" sz="1600" b="1" dirty="0">
                <a:solidFill>
                  <a:schemeClr val="tx1"/>
                </a:solidFill>
                <a:latin typeface="Arial" panose="020B0604020202020204" pitchFamily="34" charset="0"/>
                <a:cs typeface="Arial" panose="020B0604020202020204" pitchFamily="34" charset="0"/>
              </a:rPr>
              <a:t>239.255.255.255</a:t>
            </a:r>
            <a:r>
              <a:rPr lang="en-US" sz="1600" dirty="0">
                <a:solidFill>
                  <a:schemeClr val="tx1"/>
                </a:solidFill>
                <a:latin typeface="Arial" panose="020B0604020202020204" pitchFamily="34" charset="0"/>
                <a:cs typeface="Arial" panose="020B0604020202020204" pitchFamily="34" charset="0"/>
              </a:rPr>
              <a:t>. For proper delivery on a local network, each multicast IP address maps to a dedicated multicast MAC address. This MAC address follows a defined format and begins with the hexadecimal prefix </a:t>
            </a:r>
            <a:r>
              <a:rPr lang="en-US" sz="1600" b="1" dirty="0">
                <a:solidFill>
                  <a:schemeClr val="tx1"/>
                </a:solidFill>
                <a:latin typeface="Arial" panose="020B0604020202020204" pitchFamily="34" charset="0"/>
                <a:cs typeface="Arial" panose="020B0604020202020204" pitchFamily="34" charset="0"/>
              </a:rPr>
              <a:t>01-00-5E</a:t>
            </a:r>
            <a:r>
              <a:rPr lang="en-US" sz="1600" dirty="0">
                <a:solidFill>
                  <a:schemeClr val="tx1"/>
                </a:solidFill>
                <a:latin typeface="Arial" panose="020B0604020202020204" pitchFamily="34" charset="0"/>
                <a:cs typeface="Arial" panose="020B0604020202020204" pitchFamily="34" charset="0"/>
              </a:rPr>
              <a:t> (for example, </a:t>
            </a:r>
            <a:r>
              <a:rPr lang="en-US" sz="1600" b="1" dirty="0">
                <a:solidFill>
                  <a:schemeClr val="tx1"/>
                </a:solidFill>
                <a:latin typeface="Arial" panose="020B0604020202020204" pitchFamily="34" charset="0"/>
                <a:cs typeface="Arial" panose="020B0604020202020204" pitchFamily="34" charset="0"/>
              </a:rPr>
              <a:t>01-00-5E-00-00-0A</a:t>
            </a:r>
            <a:r>
              <a:rPr lang="en-US" sz="1600" dirty="0">
                <a:solidFill>
                  <a:schemeClr val="tx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83261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424626"/>
            <a:ext cx="7543800" cy="800325"/>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Bridges</a:t>
            </a:r>
          </a:p>
        </p:txBody>
      </p:sp>
      <p:sp>
        <p:nvSpPr>
          <p:cNvPr id="3" name="Espace réservé du contenu 2"/>
          <p:cNvSpPr>
            <a:spLocks noGrp="1"/>
          </p:cNvSpPr>
          <p:nvPr>
            <p:ph idx="1"/>
          </p:nvPr>
        </p:nvSpPr>
        <p:spPr>
          <a:xfrm>
            <a:off x="822959" y="1431985"/>
            <a:ext cx="7543801" cy="4324966"/>
          </a:xfrm>
        </p:spPr>
        <p:txBody>
          <a:bodyPr/>
          <a:lstStyle/>
          <a:p>
            <a:pPr algn="just"/>
            <a:r>
              <a:rPr lang="en-US" dirty="0">
                <a:solidFill>
                  <a:schemeClr val="tx1"/>
                </a:solidFill>
                <a:latin typeface="Arial" panose="020B0604020202020204" pitchFamily="34" charset="0"/>
                <a:cs typeface="Arial" panose="020B0604020202020204" pitchFamily="34" charset="0"/>
              </a:rPr>
              <a:t>In certain circumstances, it may be necessary to partition a large local area network into multiple smaller segments in order to simplify administration and improve </a:t>
            </a:r>
            <a:r>
              <a:rPr lang="en-US" dirty="0" smtClean="0">
                <a:solidFill>
                  <a:schemeClr val="tx1"/>
                </a:solidFill>
                <a:latin typeface="Arial" panose="020B0604020202020204" pitchFamily="34" charset="0"/>
                <a:cs typeface="Arial" panose="020B0604020202020204" pitchFamily="34" charset="0"/>
              </a:rPr>
              <a:t>manageability.</a:t>
            </a:r>
          </a:p>
          <a:p>
            <a:pPr algn="just"/>
            <a:endParaRPr lang="fr-FR" dirty="0">
              <a:solidFill>
                <a:schemeClr val="tx1"/>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310" y="2646642"/>
            <a:ext cx="6073666" cy="3635055"/>
          </a:xfrm>
          <a:prstGeom prst="rect">
            <a:avLst/>
          </a:prstGeom>
        </p:spPr>
      </p:pic>
    </p:spTree>
    <p:extLst>
      <p:ext uri="{BB962C8B-B14F-4D97-AF65-F5344CB8AC3E}">
        <p14:creationId xmlns:p14="http://schemas.microsoft.com/office/powerpoint/2010/main" val="1811160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560717"/>
            <a:ext cx="7543800" cy="891972"/>
          </a:xfrm>
        </p:spPr>
        <p:txBody>
          <a:bodyPr>
            <a:normAutofit/>
          </a:bodyPr>
          <a:lstStyle/>
          <a:p>
            <a:pPr algn="ctr"/>
            <a:r>
              <a:rPr lang="fr-FR" sz="4400" b="1" dirty="0">
                <a:solidFill>
                  <a:schemeClr val="tx1"/>
                </a:solidFill>
                <a:latin typeface="Arial" panose="020B0604020202020204" pitchFamily="34" charset="0"/>
                <a:cs typeface="Arial" panose="020B0604020202020204" pitchFamily="34" charset="0"/>
              </a:rPr>
              <a:t>Bridges</a:t>
            </a:r>
            <a:endParaRPr lang="fr-FR" sz="4400" dirty="0">
              <a:solidFill>
                <a:schemeClr val="tx1"/>
              </a:solidFill>
            </a:endParaRPr>
          </a:p>
        </p:txBody>
      </p:sp>
      <p:sp>
        <p:nvSpPr>
          <p:cNvPr id="3" name="Espace réservé du contenu 2"/>
          <p:cNvSpPr>
            <a:spLocks noGrp="1"/>
          </p:cNvSpPr>
          <p:nvPr>
            <p:ph idx="1"/>
          </p:nvPr>
        </p:nvSpPr>
        <p:spPr>
          <a:xfrm>
            <a:off x="664234" y="1586941"/>
            <a:ext cx="7867292" cy="4023360"/>
          </a:xfrm>
        </p:spPr>
        <p:txBody>
          <a:bodyPr>
            <a:noAutofit/>
          </a:bodyPr>
          <a:lstStyle/>
          <a:p>
            <a:pPr marL="0" lvl="0" indent="0" algn="just" eaLnBrk="0" fontAlgn="base" hangingPunct="0">
              <a:lnSpc>
                <a:spcPct val="100000"/>
              </a:lnSpc>
              <a:spcBef>
                <a:spcPct val="0"/>
              </a:spcBef>
              <a:spcAft>
                <a:spcPts val="600"/>
              </a:spcAft>
              <a:buClrTx/>
              <a:buSzTx/>
              <a:buNone/>
            </a:pPr>
            <a:r>
              <a:rPr lang="fr-FR" dirty="0">
                <a:solidFill>
                  <a:schemeClr val="tx1"/>
                </a:solidFill>
                <a:latin typeface="Arial" panose="020B0604020202020204" pitchFamily="34" charset="0"/>
              </a:rPr>
              <a:t>This </a:t>
            </a:r>
            <a:r>
              <a:rPr lang="fr-FR" dirty="0" err="1">
                <a:solidFill>
                  <a:schemeClr val="tx1"/>
                </a:solidFill>
                <a:latin typeface="Arial" panose="020B0604020202020204" pitchFamily="34" charset="0"/>
              </a:rPr>
              <a:t>approach</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reduces</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traffic</a:t>
            </a:r>
            <a:r>
              <a:rPr lang="fr-FR" dirty="0">
                <a:solidFill>
                  <a:schemeClr val="tx1"/>
                </a:solidFill>
                <a:latin typeface="Arial" panose="020B0604020202020204" pitchFamily="34" charset="0"/>
              </a:rPr>
              <a:t> on a </a:t>
            </a:r>
            <a:r>
              <a:rPr lang="fr-FR" dirty="0" err="1">
                <a:solidFill>
                  <a:schemeClr val="tx1"/>
                </a:solidFill>
                <a:latin typeface="Arial" panose="020B0604020202020204" pitchFamily="34" charset="0"/>
              </a:rPr>
              <a:t>given</a:t>
            </a:r>
            <a:r>
              <a:rPr lang="fr-FR" dirty="0">
                <a:solidFill>
                  <a:schemeClr val="tx1"/>
                </a:solidFill>
                <a:latin typeface="Arial" panose="020B0604020202020204" pitchFamily="34" charset="0"/>
              </a:rPr>
              <a:t> LAN </a:t>
            </a:r>
            <a:r>
              <a:rPr lang="fr-FR" dirty="0" err="1">
                <a:solidFill>
                  <a:schemeClr val="tx1"/>
                </a:solidFill>
                <a:latin typeface="Arial" panose="020B0604020202020204" pitchFamily="34" charset="0"/>
              </a:rPr>
              <a:t>while</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enabling</a:t>
            </a:r>
            <a:r>
              <a:rPr lang="fr-FR" dirty="0">
                <a:solidFill>
                  <a:schemeClr val="tx1"/>
                </a:solidFill>
                <a:latin typeface="Arial" panose="020B0604020202020204" pitchFamily="34" charset="0"/>
              </a:rPr>
              <a:t> the expansion of the area </a:t>
            </a:r>
            <a:r>
              <a:rPr lang="fr-FR" dirty="0" err="1">
                <a:solidFill>
                  <a:schemeClr val="tx1"/>
                </a:solidFill>
                <a:latin typeface="Arial" panose="020B0604020202020204" pitchFamily="34" charset="0"/>
              </a:rPr>
              <a:t>that</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was</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previously</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supported</a:t>
            </a:r>
            <a:r>
              <a:rPr lang="fr-FR" dirty="0">
                <a:solidFill>
                  <a:schemeClr val="tx1"/>
                </a:solidFill>
                <a:latin typeface="Arial" panose="020B0604020202020204" pitchFamily="34" charset="0"/>
              </a:rPr>
              <a:t> by a single LAN. </a:t>
            </a:r>
            <a:endParaRPr lang="fr-FR" dirty="0" smtClean="0">
              <a:solidFill>
                <a:schemeClr val="tx1"/>
              </a:solidFill>
              <a:latin typeface="Arial" panose="020B0604020202020204" pitchFamily="34" charset="0"/>
            </a:endParaRPr>
          </a:p>
          <a:p>
            <a:pPr marL="0" lvl="0" indent="0" algn="just" eaLnBrk="0" fontAlgn="base" hangingPunct="0">
              <a:lnSpc>
                <a:spcPct val="100000"/>
              </a:lnSpc>
              <a:spcBef>
                <a:spcPct val="0"/>
              </a:spcBef>
              <a:spcAft>
                <a:spcPts val="600"/>
              </a:spcAft>
              <a:buClrTx/>
              <a:buSzTx/>
              <a:buNone/>
            </a:pPr>
            <a:r>
              <a:rPr lang="fr-FR" dirty="0" smtClean="0">
                <a:solidFill>
                  <a:schemeClr val="tx1"/>
                </a:solidFill>
                <a:latin typeface="Arial" panose="020B0604020202020204" pitchFamily="34" charset="0"/>
              </a:rPr>
              <a:t>Bridges </a:t>
            </a:r>
            <a:r>
              <a:rPr lang="fr-FR" dirty="0">
                <a:solidFill>
                  <a:schemeClr val="tx1"/>
                </a:solidFill>
                <a:latin typeface="Arial" panose="020B0604020202020204" pitchFamily="34" charset="0"/>
              </a:rPr>
              <a:t>and switches </a:t>
            </a:r>
            <a:r>
              <a:rPr lang="fr-FR" dirty="0" err="1">
                <a:solidFill>
                  <a:schemeClr val="tx1"/>
                </a:solidFill>
                <a:latin typeface="Arial" panose="020B0604020202020204" pitchFamily="34" charset="0"/>
              </a:rPr>
              <a:t>can</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be</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employed</a:t>
            </a:r>
            <a:r>
              <a:rPr lang="fr-FR" dirty="0">
                <a:solidFill>
                  <a:schemeClr val="tx1"/>
                </a:solidFill>
                <a:latin typeface="Arial" panose="020B0604020202020204" pitchFamily="34" charset="0"/>
              </a:rPr>
              <a:t> to </a:t>
            </a:r>
            <a:r>
              <a:rPr lang="fr-FR" dirty="0" err="1">
                <a:solidFill>
                  <a:schemeClr val="tx1"/>
                </a:solidFill>
                <a:latin typeface="Arial" panose="020B0604020202020204" pitchFamily="34" charset="0"/>
              </a:rPr>
              <a:t>interconnect</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different</a:t>
            </a:r>
            <a:r>
              <a:rPr lang="fr-FR" dirty="0">
                <a:solidFill>
                  <a:schemeClr val="tx1"/>
                </a:solidFill>
                <a:latin typeface="Arial" panose="020B0604020202020204" pitchFamily="34" charset="0"/>
              </a:rPr>
              <a:t> network segments</a:t>
            </a:r>
            <a:r>
              <a:rPr lang="fr-FR" dirty="0" smtClean="0">
                <a:solidFill>
                  <a:schemeClr val="tx1"/>
                </a:solidFill>
                <a:latin typeface="Arial" panose="020B0604020202020204" pitchFamily="34" charset="0"/>
              </a:rPr>
              <a:t>.</a:t>
            </a:r>
          </a:p>
          <a:p>
            <a:pPr marL="0" lvl="0" indent="0" algn="just" eaLnBrk="0" fontAlgn="base" hangingPunct="0">
              <a:lnSpc>
                <a:spcPct val="100000"/>
              </a:lnSpc>
              <a:spcBef>
                <a:spcPct val="0"/>
              </a:spcBef>
              <a:spcAft>
                <a:spcPts val="600"/>
              </a:spcAft>
              <a:buClrTx/>
              <a:buSzTx/>
              <a:buNone/>
            </a:pPr>
            <a:r>
              <a:rPr lang="fr-FR" dirty="0" smtClean="0">
                <a:solidFill>
                  <a:schemeClr val="tx1"/>
                </a:solidFill>
                <a:latin typeface="Arial" panose="020B0604020202020204" pitchFamily="34" charset="0"/>
              </a:rPr>
              <a:t>Operating </a:t>
            </a:r>
            <a:r>
              <a:rPr lang="fr-FR" dirty="0" err="1">
                <a:solidFill>
                  <a:schemeClr val="tx1"/>
                </a:solidFill>
                <a:latin typeface="Arial" panose="020B0604020202020204" pitchFamily="34" charset="0"/>
              </a:rPr>
              <a:t>at</a:t>
            </a:r>
            <a:r>
              <a:rPr lang="fr-FR" dirty="0">
                <a:solidFill>
                  <a:schemeClr val="tx1"/>
                </a:solidFill>
                <a:latin typeface="Arial" panose="020B0604020202020204" pitchFamily="34" charset="0"/>
              </a:rPr>
              <a:t> the Data Link layer of the OSI model, bridges and switches manage the flow of data </a:t>
            </a:r>
            <a:r>
              <a:rPr lang="fr-FR" dirty="0" err="1">
                <a:solidFill>
                  <a:schemeClr val="tx1"/>
                </a:solidFill>
                <a:latin typeface="Arial" panose="020B0604020202020204" pitchFamily="34" charset="0"/>
              </a:rPr>
              <a:t>efficiently</a:t>
            </a:r>
            <a:r>
              <a:rPr lang="fr-FR" dirty="0">
                <a:solidFill>
                  <a:schemeClr val="tx1"/>
                </a:solidFill>
                <a:latin typeface="Arial" panose="020B0604020202020204" pitchFamily="34" charset="0"/>
              </a:rPr>
              <a:t>. </a:t>
            </a:r>
            <a:endParaRPr lang="fr-FR" dirty="0" smtClean="0">
              <a:solidFill>
                <a:schemeClr val="tx1"/>
              </a:solidFill>
              <a:latin typeface="Arial" panose="020B0604020202020204" pitchFamily="34" charset="0"/>
            </a:endParaRPr>
          </a:p>
          <a:p>
            <a:pPr marL="0" lvl="0" indent="0" algn="just" eaLnBrk="0" fontAlgn="base" hangingPunct="0">
              <a:lnSpc>
                <a:spcPct val="100000"/>
              </a:lnSpc>
              <a:spcBef>
                <a:spcPct val="0"/>
              </a:spcBef>
              <a:spcAft>
                <a:spcPts val="600"/>
              </a:spcAft>
              <a:buClrTx/>
              <a:buSzTx/>
              <a:buNone/>
            </a:pPr>
            <a:r>
              <a:rPr lang="fr-FR" dirty="0" smtClean="0">
                <a:solidFill>
                  <a:schemeClr val="tx1"/>
                </a:solidFill>
                <a:latin typeface="Arial" panose="020B0604020202020204" pitchFamily="34" charset="0"/>
              </a:rPr>
              <a:t>Bridges</a:t>
            </a:r>
            <a:r>
              <a:rPr lang="fr-FR" dirty="0">
                <a:solidFill>
                  <a:schemeClr val="tx1"/>
                </a:solidFill>
                <a:latin typeface="Arial" panose="020B0604020202020204" pitchFamily="34" charset="0"/>
              </a:rPr>
              <a:t>, in </a:t>
            </a:r>
            <a:r>
              <a:rPr lang="fr-FR" dirty="0" err="1">
                <a:solidFill>
                  <a:schemeClr val="tx1"/>
                </a:solidFill>
                <a:latin typeface="Arial" panose="020B0604020202020204" pitchFamily="34" charset="0"/>
              </a:rPr>
              <a:t>particular</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provide</a:t>
            </a:r>
            <a:r>
              <a:rPr lang="fr-FR" dirty="0">
                <a:solidFill>
                  <a:schemeClr val="tx1"/>
                </a:solidFill>
                <a:latin typeface="Arial" panose="020B0604020202020204" pitchFamily="34" charset="0"/>
              </a:rPr>
              <a:t> compatibility </a:t>
            </a:r>
            <a:r>
              <a:rPr lang="fr-FR" dirty="0" err="1">
                <a:solidFill>
                  <a:schemeClr val="tx1"/>
                </a:solidFill>
                <a:latin typeface="Arial" panose="020B0604020202020204" pitchFamily="34" charset="0"/>
              </a:rPr>
              <a:t>between</a:t>
            </a:r>
            <a:r>
              <a:rPr lang="fr-FR" dirty="0">
                <a:solidFill>
                  <a:schemeClr val="tx1"/>
                </a:solidFill>
                <a:latin typeface="Arial" panose="020B0604020202020204" pitchFamily="34" charset="0"/>
              </a:rPr>
              <a:t> networks of the </a:t>
            </a:r>
            <a:r>
              <a:rPr lang="fr-FR" dirty="0" err="1">
                <a:solidFill>
                  <a:schemeClr val="tx1"/>
                </a:solidFill>
                <a:latin typeface="Arial" panose="020B0604020202020204" pitchFamily="34" charset="0"/>
              </a:rPr>
              <a:t>same</a:t>
            </a:r>
            <a:r>
              <a:rPr lang="fr-FR" dirty="0">
                <a:solidFill>
                  <a:schemeClr val="tx1"/>
                </a:solidFill>
                <a:latin typeface="Arial" panose="020B0604020202020204" pitchFamily="34" charset="0"/>
              </a:rPr>
              <a:t> type </a:t>
            </a:r>
            <a:r>
              <a:rPr lang="fr-FR" dirty="0">
                <a:solidFill>
                  <a:srgbClr val="7030A0"/>
                </a:solidFill>
                <a:latin typeface="Arial" panose="020B0604020202020204" pitchFamily="34" charset="0"/>
              </a:rPr>
              <a:t>(</a:t>
            </a:r>
            <a:r>
              <a:rPr lang="fr-FR" dirty="0" err="1">
                <a:solidFill>
                  <a:srgbClr val="7030A0"/>
                </a:solidFill>
                <a:latin typeface="Arial" panose="020B0604020202020204" pitchFamily="34" charset="0"/>
              </a:rPr>
              <a:t>such</a:t>
            </a:r>
            <a:r>
              <a:rPr lang="fr-FR" dirty="0">
                <a:solidFill>
                  <a:srgbClr val="7030A0"/>
                </a:solidFill>
                <a:latin typeface="Arial" panose="020B0604020202020204" pitchFamily="34" charset="0"/>
              </a:rPr>
              <a:t> as Ethernet-to-Ethernet or </a:t>
            </a:r>
            <a:r>
              <a:rPr lang="fr-FR" dirty="0" err="1">
                <a:solidFill>
                  <a:srgbClr val="7030A0"/>
                </a:solidFill>
                <a:latin typeface="Arial" panose="020B0604020202020204" pitchFamily="34" charset="0"/>
              </a:rPr>
              <a:t>Token</a:t>
            </a:r>
            <a:r>
              <a:rPr lang="fr-FR" dirty="0">
                <a:solidFill>
                  <a:srgbClr val="7030A0"/>
                </a:solidFill>
                <a:latin typeface="Arial" panose="020B0604020202020204" pitchFamily="34" charset="0"/>
              </a:rPr>
              <a:t> Ring-to-</a:t>
            </a:r>
            <a:r>
              <a:rPr lang="fr-FR" dirty="0" err="1">
                <a:solidFill>
                  <a:srgbClr val="7030A0"/>
                </a:solidFill>
                <a:latin typeface="Arial" panose="020B0604020202020204" pitchFamily="34" charset="0"/>
              </a:rPr>
              <a:t>Token</a:t>
            </a:r>
            <a:r>
              <a:rPr lang="fr-FR" dirty="0">
                <a:solidFill>
                  <a:srgbClr val="7030A0"/>
                </a:solidFill>
                <a:latin typeface="Arial" panose="020B0604020202020204" pitchFamily="34" charset="0"/>
              </a:rPr>
              <a:t> Ring) </a:t>
            </a:r>
            <a:r>
              <a:rPr lang="fr-FR" dirty="0">
                <a:solidFill>
                  <a:schemeClr val="tx1"/>
                </a:solidFill>
                <a:latin typeface="Arial" panose="020B0604020202020204" pitchFamily="34" charset="0"/>
              </a:rPr>
              <a:t>as </a:t>
            </a:r>
            <a:r>
              <a:rPr lang="fr-FR" dirty="0" err="1">
                <a:solidFill>
                  <a:schemeClr val="tx1"/>
                </a:solidFill>
                <a:latin typeface="Arial" panose="020B0604020202020204" pitchFamily="34" charset="0"/>
              </a:rPr>
              <a:t>well</a:t>
            </a:r>
            <a:r>
              <a:rPr lang="fr-FR" dirty="0">
                <a:solidFill>
                  <a:schemeClr val="tx1"/>
                </a:solidFill>
                <a:latin typeface="Arial" panose="020B0604020202020204" pitchFamily="34" charset="0"/>
              </a:rPr>
              <a:t> as </a:t>
            </a:r>
            <a:r>
              <a:rPr lang="fr-FR" dirty="0" err="1">
                <a:solidFill>
                  <a:schemeClr val="tx1"/>
                </a:solidFill>
                <a:latin typeface="Arial" panose="020B0604020202020204" pitchFamily="34" charset="0"/>
              </a:rPr>
              <a:t>between</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different</a:t>
            </a:r>
            <a:r>
              <a:rPr lang="fr-FR" dirty="0">
                <a:solidFill>
                  <a:schemeClr val="tx1"/>
                </a:solidFill>
                <a:latin typeface="Arial" panose="020B0604020202020204" pitchFamily="34" charset="0"/>
              </a:rPr>
              <a:t> network types </a:t>
            </a:r>
            <a:r>
              <a:rPr lang="fr-FR" dirty="0">
                <a:solidFill>
                  <a:srgbClr val="7030A0"/>
                </a:solidFill>
                <a:latin typeface="Arial" panose="020B0604020202020204" pitchFamily="34" charset="0"/>
              </a:rPr>
              <a:t>(</a:t>
            </a:r>
            <a:r>
              <a:rPr lang="fr-FR" dirty="0" err="1">
                <a:solidFill>
                  <a:srgbClr val="7030A0"/>
                </a:solidFill>
                <a:latin typeface="Arial" panose="020B0604020202020204" pitchFamily="34" charset="0"/>
              </a:rPr>
              <a:t>such</a:t>
            </a:r>
            <a:r>
              <a:rPr lang="fr-FR" dirty="0">
                <a:solidFill>
                  <a:srgbClr val="7030A0"/>
                </a:solidFill>
                <a:latin typeface="Arial" panose="020B0604020202020204" pitchFamily="34" charset="0"/>
              </a:rPr>
              <a:t> as Ethernet-to-</a:t>
            </a:r>
            <a:r>
              <a:rPr lang="fr-FR" dirty="0" err="1">
                <a:solidFill>
                  <a:srgbClr val="7030A0"/>
                </a:solidFill>
                <a:latin typeface="Arial" panose="020B0604020202020204" pitchFamily="34" charset="0"/>
              </a:rPr>
              <a:t>Token</a:t>
            </a:r>
            <a:r>
              <a:rPr lang="fr-FR" dirty="0">
                <a:solidFill>
                  <a:srgbClr val="7030A0"/>
                </a:solidFill>
                <a:latin typeface="Arial" panose="020B0604020202020204" pitchFamily="34" charset="0"/>
              </a:rPr>
              <a:t> Ring).</a:t>
            </a:r>
          </a:p>
          <a:p>
            <a:pPr marL="0" lvl="0" indent="0" algn="just" eaLnBrk="0" fontAlgn="base" hangingPunct="0">
              <a:lnSpc>
                <a:spcPct val="100000"/>
              </a:lnSpc>
              <a:spcBef>
                <a:spcPct val="0"/>
              </a:spcBef>
              <a:spcAft>
                <a:spcPct val="0"/>
              </a:spcAft>
              <a:buClrTx/>
              <a:buSzTx/>
              <a:buNone/>
            </a:pPr>
            <a:r>
              <a:rPr lang="fr-FR" dirty="0">
                <a:solidFill>
                  <a:schemeClr val="tx1"/>
                </a:solidFill>
                <a:latin typeface="Arial" panose="020B0604020202020204" pitchFamily="34" charset="0"/>
              </a:rPr>
              <a:t>A bridge </a:t>
            </a:r>
            <a:r>
              <a:rPr lang="fr-FR" dirty="0" err="1">
                <a:solidFill>
                  <a:schemeClr val="tx1"/>
                </a:solidFill>
                <a:latin typeface="Arial" panose="020B0604020202020204" pitchFamily="34" charset="0"/>
              </a:rPr>
              <a:t>determines</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intelligently</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whether</a:t>
            </a:r>
            <a:r>
              <a:rPr lang="fr-FR" dirty="0">
                <a:solidFill>
                  <a:schemeClr val="tx1"/>
                </a:solidFill>
                <a:latin typeface="Arial" panose="020B0604020202020204" pitchFamily="34" charset="0"/>
              </a:rPr>
              <a:t> to </a:t>
            </a:r>
            <a:r>
              <a:rPr lang="fr-FR" dirty="0" err="1">
                <a:solidFill>
                  <a:schemeClr val="tx1"/>
                </a:solidFill>
                <a:latin typeface="Arial" panose="020B0604020202020204" pitchFamily="34" charset="0"/>
              </a:rPr>
              <a:t>forward</a:t>
            </a:r>
            <a:r>
              <a:rPr lang="fr-FR" dirty="0">
                <a:solidFill>
                  <a:schemeClr val="tx1"/>
                </a:solidFill>
                <a:latin typeface="Arial" panose="020B0604020202020204" pitchFamily="34" charset="0"/>
              </a:rPr>
              <a:t> data to the </a:t>
            </a:r>
            <a:r>
              <a:rPr lang="fr-FR" dirty="0" err="1">
                <a:solidFill>
                  <a:schemeClr val="tx1"/>
                </a:solidFill>
                <a:latin typeface="Arial" panose="020B0604020202020204" pitchFamily="34" charset="0"/>
              </a:rPr>
              <a:t>next</a:t>
            </a:r>
            <a:r>
              <a:rPr lang="fr-FR" dirty="0">
                <a:solidFill>
                  <a:schemeClr val="tx1"/>
                </a:solidFill>
                <a:latin typeface="Arial" panose="020B0604020202020204" pitchFamily="34" charset="0"/>
              </a:rPr>
              <a:t> segment, </a:t>
            </a:r>
            <a:r>
              <a:rPr lang="fr-FR" dirty="0" err="1">
                <a:solidFill>
                  <a:schemeClr val="tx1"/>
                </a:solidFill>
                <a:latin typeface="Arial" panose="020B0604020202020204" pitchFamily="34" charset="0"/>
              </a:rPr>
              <a:t>using</a:t>
            </a:r>
            <a:r>
              <a:rPr lang="fr-FR" dirty="0">
                <a:solidFill>
                  <a:schemeClr val="tx1"/>
                </a:solidFill>
                <a:latin typeface="Arial" panose="020B0604020202020204" pitchFamily="34" charset="0"/>
              </a:rPr>
              <a:t> MAC </a:t>
            </a:r>
            <a:r>
              <a:rPr lang="fr-FR" dirty="0" err="1">
                <a:solidFill>
                  <a:schemeClr val="tx1"/>
                </a:solidFill>
                <a:latin typeface="Arial" panose="020B0604020202020204" pitchFamily="34" charset="0"/>
              </a:rPr>
              <a:t>addresses</a:t>
            </a:r>
            <a:r>
              <a:rPr lang="fr-FR" dirty="0">
                <a:solidFill>
                  <a:schemeClr val="tx1"/>
                </a:solidFill>
                <a:latin typeface="Arial" panose="020B0604020202020204" pitchFamily="34" charset="0"/>
              </a:rPr>
              <a:t> to </a:t>
            </a:r>
            <a:r>
              <a:rPr lang="fr-FR" dirty="0" err="1">
                <a:solidFill>
                  <a:schemeClr val="tx1"/>
                </a:solidFill>
                <a:latin typeface="Arial" panose="020B0604020202020204" pitchFamily="34" charset="0"/>
              </a:rPr>
              <a:t>perform</a:t>
            </a:r>
            <a:r>
              <a:rPr lang="fr-FR" dirty="0">
                <a:solidFill>
                  <a:schemeClr val="tx1"/>
                </a:solidFill>
                <a:latin typeface="Arial" panose="020B0604020202020204" pitchFamily="34" charset="0"/>
              </a:rPr>
              <a:t> </a:t>
            </a:r>
            <a:r>
              <a:rPr lang="fr-FR" b="1" dirty="0">
                <a:solidFill>
                  <a:srgbClr val="7030A0"/>
                </a:solidFill>
                <a:latin typeface="Arial" panose="020B0604020202020204" pitchFamily="34" charset="0"/>
              </a:rPr>
              <a:t>Layer 2 </a:t>
            </a:r>
            <a:r>
              <a:rPr lang="fr-FR" b="1" dirty="0" err="1">
                <a:solidFill>
                  <a:srgbClr val="7030A0"/>
                </a:solidFill>
                <a:latin typeface="Arial" panose="020B0604020202020204" pitchFamily="34" charset="0"/>
              </a:rPr>
              <a:t>routing</a:t>
            </a:r>
            <a:r>
              <a:rPr lang="fr-FR" dirty="0">
                <a:solidFill>
                  <a:schemeClr val="tx1"/>
                </a:solidFill>
                <a:latin typeface="Arial" panose="020B0604020202020204" pitchFamily="34" charset="0"/>
              </a:rPr>
              <a:t>. Bridges </a:t>
            </a:r>
            <a:r>
              <a:rPr lang="fr-FR" dirty="0" err="1">
                <a:solidFill>
                  <a:schemeClr val="tx1"/>
                </a:solidFill>
                <a:latin typeface="Arial" panose="020B0604020202020204" pitchFamily="34" charset="0"/>
              </a:rPr>
              <a:t>can</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only</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link</a:t>
            </a:r>
            <a:r>
              <a:rPr lang="fr-FR" dirty="0">
                <a:solidFill>
                  <a:schemeClr val="tx1"/>
                </a:solidFill>
                <a:latin typeface="Arial" panose="020B0604020202020204" pitchFamily="34" charset="0"/>
              </a:rPr>
              <a:t> networks </a:t>
            </a:r>
            <a:r>
              <a:rPr lang="fr-FR" dirty="0" err="1">
                <a:solidFill>
                  <a:schemeClr val="tx1"/>
                </a:solidFill>
                <a:latin typeface="Arial" panose="020B0604020202020204" pitchFamily="34" charset="0"/>
              </a:rPr>
              <a:t>that</a:t>
            </a:r>
            <a:r>
              <a:rPr lang="fr-FR" dirty="0">
                <a:solidFill>
                  <a:schemeClr val="tx1"/>
                </a:solidFill>
                <a:latin typeface="Arial" panose="020B0604020202020204" pitchFamily="34" charset="0"/>
              </a:rPr>
              <a:t> </a:t>
            </a:r>
            <a:r>
              <a:rPr lang="fr-FR" dirty="0" err="1">
                <a:solidFill>
                  <a:schemeClr val="tx1"/>
                </a:solidFill>
                <a:latin typeface="Arial" panose="020B0604020202020204" pitchFamily="34" charset="0"/>
              </a:rPr>
              <a:t>share</a:t>
            </a:r>
            <a:r>
              <a:rPr lang="fr-FR" dirty="0">
                <a:solidFill>
                  <a:schemeClr val="tx1"/>
                </a:solidFill>
                <a:latin typeface="Arial" panose="020B0604020202020204" pitchFamily="34" charset="0"/>
              </a:rPr>
              <a:t> </a:t>
            </a:r>
            <a:r>
              <a:rPr lang="fr-FR" b="1" dirty="0">
                <a:solidFill>
                  <a:srgbClr val="7030A0"/>
                </a:solidFill>
                <a:latin typeface="Arial" panose="020B0604020202020204" pitchFamily="34" charset="0"/>
              </a:rPr>
              <a:t>a </a:t>
            </a:r>
            <a:r>
              <a:rPr lang="fr-FR" b="1" dirty="0" err="1">
                <a:solidFill>
                  <a:srgbClr val="7030A0"/>
                </a:solidFill>
                <a:latin typeface="Arial" panose="020B0604020202020204" pitchFamily="34" charset="0"/>
              </a:rPr>
              <a:t>uniform</a:t>
            </a:r>
            <a:r>
              <a:rPr lang="fr-FR" b="1" dirty="0">
                <a:solidFill>
                  <a:srgbClr val="7030A0"/>
                </a:solidFill>
                <a:latin typeface="Arial" panose="020B0604020202020204" pitchFamily="34" charset="0"/>
              </a:rPr>
              <a:t> </a:t>
            </a:r>
            <a:r>
              <a:rPr lang="fr-FR" b="1" dirty="0" err="1">
                <a:solidFill>
                  <a:srgbClr val="7030A0"/>
                </a:solidFill>
                <a:latin typeface="Arial" panose="020B0604020202020204" pitchFamily="34" charset="0"/>
              </a:rPr>
              <a:t>addressing</a:t>
            </a:r>
            <a:r>
              <a:rPr lang="fr-FR" b="1" dirty="0">
                <a:solidFill>
                  <a:srgbClr val="7030A0"/>
                </a:solidFill>
                <a:latin typeface="Arial" panose="020B0604020202020204" pitchFamily="34" charset="0"/>
              </a:rPr>
              <a:t> </a:t>
            </a:r>
            <a:r>
              <a:rPr lang="fr-FR" b="1" dirty="0" err="1">
                <a:solidFill>
                  <a:srgbClr val="7030A0"/>
                </a:solidFill>
                <a:latin typeface="Arial" panose="020B0604020202020204" pitchFamily="34" charset="0"/>
              </a:rPr>
              <a:t>scheme</a:t>
            </a:r>
            <a:r>
              <a:rPr lang="fr-FR" b="1" dirty="0">
                <a:solidFill>
                  <a:srgbClr val="7030A0"/>
                </a:solidFill>
                <a:latin typeface="Arial" panose="020B0604020202020204" pitchFamily="34" charset="0"/>
              </a:rPr>
              <a:t>.</a:t>
            </a:r>
          </a:p>
        </p:txBody>
      </p:sp>
      <p:sp>
        <p:nvSpPr>
          <p:cNvPr id="6" name="Rectangle 3"/>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1250660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1431</TotalTime>
  <Words>2236</Words>
  <Application>Microsoft Office PowerPoint</Application>
  <PresentationFormat>Affichage à l'écran (4:3)</PresentationFormat>
  <Paragraphs>135</Paragraphs>
  <Slides>31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Arial</vt:lpstr>
      <vt:lpstr>Calibri</vt:lpstr>
      <vt:lpstr>Calibri Light</vt:lpstr>
      <vt:lpstr>Times New Roman</vt:lpstr>
      <vt:lpstr>Wingdings</vt:lpstr>
      <vt:lpstr>Rétrospective</vt:lpstr>
      <vt:lpstr>Présentation PowerPoint</vt:lpstr>
      <vt:lpstr>Course Objective</vt:lpstr>
      <vt:lpstr>Repeaters</vt:lpstr>
      <vt:lpstr>Repeaters</vt:lpstr>
      <vt:lpstr>Repeaters</vt:lpstr>
      <vt:lpstr>Repeaters</vt:lpstr>
      <vt:lpstr>Repeaters</vt:lpstr>
      <vt:lpstr>Bridges</vt:lpstr>
      <vt:lpstr>Bridges</vt:lpstr>
      <vt:lpstr>Bridges</vt:lpstr>
      <vt:lpstr>Bridges</vt:lpstr>
      <vt:lpstr>switches</vt:lpstr>
      <vt:lpstr>switches</vt:lpstr>
      <vt:lpstr>switches</vt:lpstr>
      <vt:lpstr>switches</vt:lpstr>
      <vt:lpstr>switches</vt:lpstr>
      <vt:lpstr>Latency</vt:lpstr>
      <vt:lpstr>Latency</vt:lpstr>
      <vt:lpstr>Switching Modes</vt:lpstr>
      <vt:lpstr>Switching Modes</vt:lpstr>
      <vt:lpstr>Switching Modes</vt:lpstr>
      <vt:lpstr>Switching Modes</vt:lpstr>
      <vt:lpstr>Switching Modes</vt:lpstr>
      <vt:lpstr>Switching Modes</vt:lpstr>
      <vt:lpstr>the switches </vt:lpstr>
      <vt:lpstr>Broadcast domain</vt:lpstr>
      <vt:lpstr>Broadcast domain</vt:lpstr>
      <vt:lpstr>Broadcast domain</vt:lpstr>
      <vt:lpstr>Routers</vt:lpstr>
      <vt:lpstr>Routers</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DELL</cp:lastModifiedBy>
  <cp:revision>47</cp:revision>
  <dcterms:created xsi:type="dcterms:W3CDTF">2025-12-28T23:52:09Z</dcterms:created>
  <dcterms:modified xsi:type="dcterms:W3CDTF">2026-03-02T16:07:08Z</dcterms:modified>
</cp:coreProperties>
</file>