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9"/>
  </p:notesMasterIdLst>
  <p:sldIdLst>
    <p:sldId id="301" r:id="rId2"/>
    <p:sldId id="299" r:id="rId3"/>
    <p:sldId id="258" r:id="rId4"/>
    <p:sldId id="259" r:id="rId5"/>
    <p:sldId id="260" r:id="rId6"/>
    <p:sldId id="261" r:id="rId7"/>
    <p:sldId id="262" r:id="rId8"/>
    <p:sldId id="263" r:id="rId9"/>
    <p:sldId id="287" r:id="rId10"/>
    <p:sldId id="264" r:id="rId11"/>
    <p:sldId id="289" r:id="rId12"/>
    <p:sldId id="265" r:id="rId13"/>
    <p:sldId id="268" r:id="rId14"/>
    <p:sldId id="269" r:id="rId15"/>
    <p:sldId id="270" r:id="rId16"/>
    <p:sldId id="273" r:id="rId17"/>
    <p:sldId id="271" r:id="rId18"/>
    <p:sldId id="274" r:id="rId19"/>
    <p:sldId id="275" r:id="rId20"/>
    <p:sldId id="276" r:id="rId21"/>
    <p:sldId id="280" r:id="rId22"/>
    <p:sldId id="278" r:id="rId23"/>
    <p:sldId id="279" r:id="rId24"/>
    <p:sldId id="281" r:id="rId25"/>
    <p:sldId id="288" r:id="rId26"/>
    <p:sldId id="282" r:id="rId27"/>
    <p:sldId id="283" r:id="rId28"/>
    <p:sldId id="290" r:id="rId29"/>
    <p:sldId id="291" r:id="rId30"/>
    <p:sldId id="292" r:id="rId31"/>
    <p:sldId id="293" r:id="rId32"/>
    <p:sldId id="294" r:id="rId33"/>
    <p:sldId id="295" r:id="rId34"/>
    <p:sldId id="296" r:id="rId35"/>
    <p:sldId id="297" r:id="rId36"/>
    <p:sldId id="298" r:id="rId37"/>
    <p:sldId id="30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42C6"/>
    <a:srgbClr val="AF52B6"/>
    <a:srgbClr val="CC66FF"/>
    <a:srgbClr val="FF33CC"/>
    <a:srgbClr val="4072C4"/>
    <a:srgbClr val="FF99CC"/>
    <a:srgbClr val="FF6600"/>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94608" autoAdjust="0"/>
  </p:normalViewPr>
  <p:slideViewPr>
    <p:cSldViewPr snapToGrid="0">
      <p:cViewPr varScale="1">
        <p:scale>
          <a:sx n="83" d="100"/>
          <a:sy n="83" d="100"/>
        </p:scale>
        <p:origin x="1056" y="53"/>
      </p:cViewPr>
      <p:guideLst/>
    </p:cSldViewPr>
  </p:slideViewPr>
  <p:outlineViewPr>
    <p:cViewPr>
      <p:scale>
        <a:sx n="33" d="100"/>
        <a:sy n="33" d="100"/>
      </p:scale>
      <p:origin x="0" y="-97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BCDB8-CB1A-4E27-A6CF-DEE82956F878}" type="datetimeFigureOut">
              <a:rPr lang="fr-FR" smtClean="0"/>
              <a:t>02/03/2026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7D59C-194D-46CB-B65C-F97A8A3E0C64}" type="slidenum">
              <a:rPr lang="fr-FR" smtClean="0"/>
              <a:t>‹N°›</a:t>
            </a:fld>
            <a:endParaRPr lang="fr-FR"/>
          </a:p>
        </p:txBody>
      </p:sp>
    </p:spTree>
    <p:extLst>
      <p:ext uri="{BB962C8B-B14F-4D97-AF65-F5344CB8AC3E}">
        <p14:creationId xmlns:p14="http://schemas.microsoft.com/office/powerpoint/2010/main" val="327672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8</a:t>
            </a:fld>
            <a:endParaRPr lang="fr-FR"/>
          </a:p>
        </p:txBody>
      </p:sp>
    </p:spTree>
    <p:extLst>
      <p:ext uri="{BB962C8B-B14F-4D97-AF65-F5344CB8AC3E}">
        <p14:creationId xmlns:p14="http://schemas.microsoft.com/office/powerpoint/2010/main" val="336122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18</a:t>
            </a:fld>
            <a:endParaRPr lang="fr-FR"/>
          </a:p>
        </p:txBody>
      </p:sp>
    </p:spTree>
    <p:extLst>
      <p:ext uri="{BB962C8B-B14F-4D97-AF65-F5344CB8AC3E}">
        <p14:creationId xmlns:p14="http://schemas.microsoft.com/office/powerpoint/2010/main" val="158655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20</a:t>
            </a:fld>
            <a:endParaRPr lang="fr-FR"/>
          </a:p>
        </p:txBody>
      </p:sp>
    </p:spTree>
    <p:extLst>
      <p:ext uri="{BB962C8B-B14F-4D97-AF65-F5344CB8AC3E}">
        <p14:creationId xmlns:p14="http://schemas.microsoft.com/office/powerpoint/2010/main" val="360043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21</a:t>
            </a:fld>
            <a:endParaRPr lang="fr-FR"/>
          </a:p>
        </p:txBody>
      </p:sp>
    </p:spTree>
    <p:extLst>
      <p:ext uri="{BB962C8B-B14F-4D97-AF65-F5344CB8AC3E}">
        <p14:creationId xmlns:p14="http://schemas.microsoft.com/office/powerpoint/2010/main" val="57968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24</a:t>
            </a:fld>
            <a:endParaRPr lang="fr-FR"/>
          </a:p>
        </p:txBody>
      </p:sp>
    </p:spTree>
    <p:extLst>
      <p:ext uri="{BB962C8B-B14F-4D97-AF65-F5344CB8AC3E}">
        <p14:creationId xmlns:p14="http://schemas.microsoft.com/office/powerpoint/2010/main" val="32638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7D59C-194D-46CB-B65C-F97A8A3E0C64}" type="slidenum">
              <a:rPr lang="fr-FR" smtClean="0"/>
              <a:t>29</a:t>
            </a:fld>
            <a:endParaRPr lang="fr-FR"/>
          </a:p>
        </p:txBody>
      </p:sp>
    </p:spTree>
    <p:extLst>
      <p:ext uri="{BB962C8B-B14F-4D97-AF65-F5344CB8AC3E}">
        <p14:creationId xmlns:p14="http://schemas.microsoft.com/office/powerpoint/2010/main" val="24498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7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5433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09426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267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CA6108A-FBF2-4A62-8C61-C904A695DDD5}"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04FB3B-0986-45AE-92BB-B65D6D79078D}"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7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14205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CA6108A-FBF2-4A62-8C61-C904A695DDD5}" type="datetimeFigureOut">
              <a:rPr lang="fr-FR" smtClean="0"/>
              <a:t>02/03/2026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43727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CA6108A-FBF2-4A62-8C61-C904A695DDD5}" type="datetimeFigureOut">
              <a:rPr lang="fr-FR" smtClean="0"/>
              <a:t>02/03/2026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242422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A6108A-FBF2-4A62-8C61-C904A695DDD5}" type="datetimeFigureOut">
              <a:rPr lang="fr-FR" smtClean="0"/>
              <a:t>02/03/2026</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53130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04FB3B-0986-45AE-92BB-B65D6D79078D}" type="slidenum">
              <a:rPr lang="fr-FR" smtClean="0"/>
              <a:t>‹N°›</a:t>
            </a:fld>
            <a:endParaRPr lang="fr-FR"/>
          </a:p>
        </p:txBody>
      </p:sp>
    </p:spTree>
    <p:extLst>
      <p:ext uri="{BB962C8B-B14F-4D97-AF65-F5344CB8AC3E}">
        <p14:creationId xmlns:p14="http://schemas.microsoft.com/office/powerpoint/2010/main" val="322497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CA6108A-FBF2-4A62-8C61-C904A695DDD5}"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04FB3B-0986-45AE-92BB-B65D6D79078D}" type="slidenum">
              <a:rPr lang="fr-FR" smtClean="0"/>
              <a:t>‹N°›</a:t>
            </a:fld>
            <a:endParaRPr lang="fr-FR"/>
          </a:p>
        </p:txBody>
      </p:sp>
    </p:spTree>
    <p:extLst>
      <p:ext uri="{BB962C8B-B14F-4D97-AF65-F5344CB8AC3E}">
        <p14:creationId xmlns:p14="http://schemas.microsoft.com/office/powerpoint/2010/main" val="301400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bg1"/>
            </a:gs>
            <a:gs pos="24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CA6108A-FBF2-4A62-8C61-C904A695DDD5}" type="datetimeFigureOut">
              <a:rPr lang="fr-FR" smtClean="0"/>
              <a:t>02/03/2026</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104FB3B-0986-45AE-92BB-B65D6D79078D}"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748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a:spLocks noGrp="1"/>
          </p:cNvSpPr>
          <p:nvPr/>
        </p:nvSpPr>
        <p:spPr>
          <a:xfrm>
            <a:off x="843881" y="1176235"/>
            <a:ext cx="7543800" cy="53860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National Polytechnic School of Oran – Maurice </a:t>
            </a:r>
            <a:r>
              <a:rPr lang="en-US" sz="2400" dirty="0" err="1" smtClean="0">
                <a:solidFill>
                  <a:schemeClr val="tx1"/>
                </a:solidFill>
                <a:latin typeface="Times New Roman" panose="02020603050405020304" pitchFamily="18" charset="0"/>
                <a:cs typeface="Times New Roman" panose="02020603050405020304" pitchFamily="18" charset="0"/>
              </a:rPr>
              <a:t>Audin</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5" name="Espace réservé du contenu 7"/>
          <p:cNvPicPr>
            <a:picLocks noGrp="1" noChangeAspect="1"/>
          </p:cNvPicPr>
          <p:nvPr/>
        </p:nvPicPr>
        <p:blipFill>
          <a:blip r:embed="rId2"/>
          <a:stretch>
            <a:fillRect/>
          </a:stretch>
        </p:blipFill>
        <p:spPr>
          <a:xfrm>
            <a:off x="108171" y="4879458"/>
            <a:ext cx="2085723" cy="1435608"/>
          </a:xfrm>
          <a:prstGeom prst="rect">
            <a:avLst/>
          </a:prstGeom>
        </p:spPr>
      </p:pic>
      <p:pic>
        <p:nvPicPr>
          <p:cNvPr id="6" name="Espace réservé du contenu 7"/>
          <p:cNvPicPr>
            <a:picLocks noChangeAspect="1"/>
          </p:cNvPicPr>
          <p:nvPr/>
        </p:nvPicPr>
        <p:blipFill>
          <a:blip r:embed="rId2"/>
          <a:stretch>
            <a:fillRect/>
          </a:stretch>
        </p:blipFill>
        <p:spPr>
          <a:xfrm>
            <a:off x="6950106" y="4879458"/>
            <a:ext cx="2085723" cy="1435608"/>
          </a:xfrm>
          <a:prstGeom prst="rect">
            <a:avLst/>
          </a:prstGeom>
        </p:spPr>
      </p:pic>
      <p:sp>
        <p:nvSpPr>
          <p:cNvPr id="7" name="ZoneTexte 9"/>
          <p:cNvSpPr txBox="1"/>
          <p:nvPr/>
        </p:nvSpPr>
        <p:spPr>
          <a:xfrm>
            <a:off x="2504790" y="5607180"/>
            <a:ext cx="4289868" cy="7078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fr-FR" sz="2000" b="1" u="sng" dirty="0" smtClean="0">
                <a:latin typeface="Arial" panose="020B0604020202020204" pitchFamily="34" charset="0"/>
              </a:rPr>
              <a:t>Email</a:t>
            </a:r>
            <a:r>
              <a:rPr lang="fr-FR" sz="2000" b="1" u="sng" dirty="0">
                <a:latin typeface="Arial" panose="020B0604020202020204" pitchFamily="34" charset="0"/>
              </a:rPr>
              <a:t>:</a:t>
            </a:r>
            <a:r>
              <a:rPr lang="fr-FR" sz="2000" b="1" dirty="0">
                <a:latin typeface="Arial" panose="020B0604020202020204" pitchFamily="34" charset="0"/>
              </a:rPr>
              <a:t> </a:t>
            </a:r>
            <a:r>
              <a:rPr lang="fr-FR" sz="2000" b="1" dirty="0" smtClean="0">
                <a:solidFill>
                  <a:srgbClr val="8D42C6"/>
                </a:solidFill>
                <a:latin typeface="Arial" panose="020B0604020202020204" pitchFamily="34" charset="0"/>
              </a:rPr>
              <a:t>amal.boumedjout@enp-oran.dz</a:t>
            </a:r>
            <a:endParaRPr lang="fr-FR" sz="2000" dirty="0">
              <a:solidFill>
                <a:srgbClr val="8D42C6"/>
              </a:solidFill>
              <a:latin typeface="Arial" panose="020B0604020202020204" pitchFamily="34" charset="0"/>
            </a:endParaRPr>
          </a:p>
        </p:txBody>
      </p:sp>
      <p:sp>
        <p:nvSpPr>
          <p:cNvPr id="8" name="ZoneTexte 13"/>
          <p:cNvSpPr txBox="1"/>
          <p:nvPr/>
        </p:nvSpPr>
        <p:spPr>
          <a:xfrm>
            <a:off x="2851480" y="2797873"/>
            <a:ext cx="3528602" cy="175432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54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a:t>
            </a:r>
            <a:r>
              <a:rPr lang="fr-FR" sz="5400" b="1" dirty="0" smtClean="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ptical </a:t>
            </a:r>
            <a:r>
              <a:rPr lang="fr-FR" sz="5400" b="1" dirty="0" err="1">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fiber</a:t>
            </a:r>
            <a:endParaRPr lang="fr-FR" sz="54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14"/>
          <p:cNvSpPr txBox="1"/>
          <p:nvPr/>
        </p:nvSpPr>
        <p:spPr>
          <a:xfrm>
            <a:off x="752441" y="542935"/>
            <a:ext cx="7726680"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People’s Democratic Republic of Algeria</a:t>
            </a:r>
            <a:endParaRPr lang="fr-FR" sz="3200" b="1" dirty="0">
              <a:latin typeface="Times New Roman" panose="02020603050405020304" pitchFamily="18" charset="0"/>
              <a:cs typeface="Times New Roman" panose="02020603050405020304" pitchFamily="18" charset="0"/>
            </a:endParaRPr>
          </a:p>
        </p:txBody>
      </p:sp>
      <p:sp>
        <p:nvSpPr>
          <p:cNvPr id="10" name="ZoneTexte 15"/>
          <p:cNvSpPr txBox="1"/>
          <p:nvPr/>
        </p:nvSpPr>
        <p:spPr>
          <a:xfrm>
            <a:off x="1400840" y="1804447"/>
            <a:ext cx="6429883"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Times New Roman" panose="02020603050405020304" pitchFamily="18" charset="0"/>
                <a:cs typeface="Times New Roman" panose="02020603050405020304" pitchFamily="18" charset="0"/>
              </a:rPr>
              <a:t>Department of Computer Systems Engineering</a:t>
            </a:r>
            <a:endParaRPr lang="fr-FR" sz="2400" dirty="0">
              <a:latin typeface="Times New Roman" panose="02020603050405020304" pitchFamily="18" charset="0"/>
              <a:cs typeface="Times New Roman" panose="02020603050405020304" pitchFamily="18" charset="0"/>
            </a:endParaRPr>
          </a:p>
        </p:txBody>
      </p:sp>
      <p:sp>
        <p:nvSpPr>
          <p:cNvPr id="11" name="ZoneTexte 16"/>
          <p:cNvSpPr txBox="1"/>
          <p:nvPr/>
        </p:nvSpPr>
        <p:spPr>
          <a:xfrm>
            <a:off x="2349342" y="5083960"/>
            <a:ext cx="460076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latin typeface="Arial" panose="020B0604020202020204" pitchFamily="34" charset="0"/>
                <a:cs typeface="Arial" panose="020B0604020202020204" pitchFamily="34" charset="0"/>
              </a:rPr>
              <a:t>Dr</a:t>
            </a:r>
            <a:r>
              <a:rPr lang="en-US" sz="2800" b="1" dirty="0" err="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.BOUMEDJOUT</a:t>
            </a:r>
            <a:r>
              <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800" b="1"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AMAL</a:t>
            </a:r>
            <a:endPar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2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13233" y="411480"/>
            <a:ext cx="7827264" cy="850392"/>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endParaRPr lang="fr-FR" sz="4400"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13233" y="4192325"/>
            <a:ext cx="7827264" cy="2313432"/>
          </a:xfrm>
        </p:spPr>
        <p:txBody>
          <a:bodyPr>
            <a:normAutofit lnSpcReduction="10000"/>
          </a:bodyPr>
          <a:lstStyle/>
          <a:p>
            <a:pPr algn="just">
              <a:lnSpc>
                <a:spcPct val="110000"/>
              </a:lnSpc>
            </a:pPr>
            <a:r>
              <a:rPr lang="en-US" sz="2400" dirty="0">
                <a:solidFill>
                  <a:schemeClr val="tx1"/>
                </a:solidFill>
                <a:latin typeface="Arial" panose="020B0604020202020204" pitchFamily="34" charset="0"/>
                <a:cs typeface="Arial" panose="020B0604020202020204" pitchFamily="34" charset="0"/>
              </a:rPr>
              <a:t>Optical fiber is a cylindrical glass structure made of silica that has properties enabling it to guide light through its core. The core must be highly pure to minimize energy loss caused by absorption. Optical fiber cables used in networking typically contain two fibers, each enclosed in a separate protective layer.</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41" y="1602031"/>
            <a:ext cx="7704111" cy="2510937"/>
          </a:xfrm>
          <a:prstGeom prst="rect">
            <a:avLst/>
          </a:prstGeom>
        </p:spPr>
      </p:pic>
    </p:spTree>
    <p:extLst>
      <p:ext uri="{BB962C8B-B14F-4D97-AF65-F5344CB8AC3E}">
        <p14:creationId xmlns:p14="http://schemas.microsoft.com/office/powerpoint/2010/main" val="268246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466344"/>
            <a:ext cx="7543800" cy="813817"/>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endParaRPr lang="fr-FR" sz="44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2862072"/>
            <a:ext cx="7543800" cy="3630167"/>
          </a:xfrm>
        </p:spPr>
      </p:pic>
      <p:sp>
        <p:nvSpPr>
          <p:cNvPr id="5" name="ZoneTexte 4"/>
          <p:cNvSpPr txBox="1"/>
          <p:nvPr/>
        </p:nvSpPr>
        <p:spPr>
          <a:xfrm>
            <a:off x="822960" y="1424785"/>
            <a:ext cx="7543800" cy="1477328"/>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 fiber-optic cable is made up of </a:t>
            </a:r>
            <a:r>
              <a:rPr lang="en-US" sz="2400" b="1" dirty="0">
                <a:latin typeface="Arial" panose="020B0604020202020204" pitchFamily="34" charset="0"/>
                <a:cs typeface="Arial" panose="020B0604020202020204" pitchFamily="34" charset="0"/>
              </a:rPr>
              <a:t>a core</a:t>
            </a:r>
            <a:r>
              <a:rPr lang="en-US" sz="2400" dirty="0">
                <a:latin typeface="Arial" panose="020B0604020202020204" pitchFamily="34" charset="0"/>
                <a:cs typeface="Arial" panose="020B0604020202020204" pitchFamily="34" charset="0"/>
              </a:rPr>
              <a:t>, an </a:t>
            </a:r>
            <a:r>
              <a:rPr lang="en-US" sz="2400" b="1" dirty="0">
                <a:latin typeface="Arial" panose="020B0604020202020204" pitchFamily="34" charset="0"/>
                <a:cs typeface="Arial" panose="020B0604020202020204" pitchFamily="34" charset="0"/>
              </a:rPr>
              <a:t>optical cladding</a:t>
            </a:r>
            <a:r>
              <a:rPr lang="en-US" sz="2400" dirty="0">
                <a:latin typeface="Arial" panose="020B0604020202020204" pitchFamily="34" charset="0"/>
                <a:cs typeface="Arial" panose="020B0604020202020204" pitchFamily="34" charset="0"/>
              </a:rPr>
              <a:t>, a </a:t>
            </a:r>
            <a:r>
              <a:rPr lang="en-US" sz="2400" b="1" dirty="0">
                <a:latin typeface="Arial" panose="020B0604020202020204" pitchFamily="34" charset="0"/>
                <a:cs typeface="Arial" panose="020B0604020202020204" pitchFamily="34" charset="0"/>
              </a:rPr>
              <a:t>protective layer</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reinforcing fibers</a:t>
            </a:r>
            <a:r>
              <a:rPr lang="en-US" sz="2400" dirty="0">
                <a:latin typeface="Arial" panose="020B0604020202020204" pitchFamily="34" charset="0"/>
                <a:cs typeface="Arial" panose="020B0604020202020204" pitchFamily="34" charset="0"/>
              </a:rPr>
              <a:t>, and an </a:t>
            </a:r>
            <a:r>
              <a:rPr lang="en-US" sz="2400" b="1" dirty="0">
                <a:latin typeface="Arial" panose="020B0604020202020204" pitchFamily="34" charset="0"/>
                <a:cs typeface="Arial" panose="020B0604020202020204" pitchFamily="34" charset="0"/>
              </a:rPr>
              <a:t>outer jacket</a:t>
            </a:r>
            <a:r>
              <a:rPr lang="en-US" sz="2400" dirty="0">
                <a:latin typeface="Arial" panose="020B0604020202020204" pitchFamily="34" charset="0"/>
                <a:cs typeface="Arial" panose="020B0604020202020204" pitchFamily="34" charset="0"/>
              </a:rPr>
              <a:t>, as illustrated in the figure.</a:t>
            </a:r>
          </a:p>
          <a:p>
            <a:endParaRPr lang="fr-FR" dirty="0"/>
          </a:p>
        </p:txBody>
      </p:sp>
    </p:spTree>
    <p:extLst>
      <p:ext uri="{BB962C8B-B14F-4D97-AF65-F5344CB8AC3E}">
        <p14:creationId xmlns:p14="http://schemas.microsoft.com/office/powerpoint/2010/main" val="181044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55548" y="73152"/>
            <a:ext cx="7351776" cy="827025"/>
          </a:xfrm>
        </p:spPr>
        <p:txBody>
          <a:bodyPr>
            <a:no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endParaRPr lang="fr-FR" sz="5400" b="1"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39148" y="900177"/>
            <a:ext cx="8876836" cy="5811520"/>
          </a:xfrm>
        </p:spPr>
        <p:txBody>
          <a:bodyPr>
            <a:normAutofit fontScale="92500" lnSpcReduction="20000"/>
          </a:bodyPr>
          <a:lstStyle/>
          <a:p>
            <a:pPr marL="0" indent="0" algn="just">
              <a:lnSpc>
                <a:spcPct val="110000"/>
              </a:lnSpc>
              <a:spcBef>
                <a:spcPts val="600"/>
              </a:spcBef>
              <a:spcAft>
                <a:spcPts val="0"/>
              </a:spcAft>
              <a:buNone/>
            </a:pPr>
            <a:r>
              <a:rPr lang="en-US" sz="1900" b="1" u="sng" dirty="0" smtClean="0">
                <a:solidFill>
                  <a:srgbClr val="AF52B6"/>
                </a:solidFill>
                <a:latin typeface="Arial" panose="020B0604020202020204" pitchFamily="34" charset="0"/>
                <a:cs typeface="Arial" panose="020B0604020202020204" pitchFamily="34" charset="0"/>
              </a:rPr>
              <a:t>Core</a:t>
            </a:r>
            <a:endParaRPr lang="en-US" sz="1900" b="1" u="sng" dirty="0">
              <a:solidFill>
                <a:srgbClr val="AF52B6"/>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n-US" sz="1900" dirty="0">
                <a:solidFill>
                  <a:schemeClr val="tx1"/>
                </a:solidFill>
                <a:latin typeface="Arial" panose="020B0604020202020204" pitchFamily="34" charset="0"/>
                <a:cs typeface="Arial" panose="020B0604020202020204" pitchFamily="34" charset="0"/>
              </a:rPr>
              <a:t>The core is the physical element that transmits optical signals from a light source to a receiving device. Optical fiber cables are classified according to the diameter of the core. A larger core diameter allows a higher amount of light to be transmitted. The most commonly used core diameters are </a:t>
            </a:r>
            <a:r>
              <a:rPr lang="en-US" sz="1900" b="1" dirty="0">
                <a:solidFill>
                  <a:schemeClr val="tx1"/>
                </a:solidFill>
                <a:latin typeface="Arial" panose="020B0604020202020204" pitchFamily="34" charset="0"/>
                <a:cs typeface="Arial" panose="020B0604020202020204" pitchFamily="34" charset="0"/>
              </a:rPr>
              <a:t>50, 62.5, and 100 micrometers (µm)</a:t>
            </a:r>
            <a:r>
              <a:rPr lang="en-US" sz="1900" dirty="0">
                <a:solidFill>
                  <a:schemeClr val="tx1"/>
                </a:solidFill>
                <a:latin typeface="Arial" panose="020B0604020202020204" pitchFamily="34" charset="0"/>
                <a:cs typeface="Arial" panose="020B0604020202020204" pitchFamily="34" charset="0"/>
              </a:rPr>
              <a:t>.</a:t>
            </a:r>
          </a:p>
          <a:p>
            <a:pPr marL="0" indent="0" algn="just">
              <a:lnSpc>
                <a:spcPct val="110000"/>
              </a:lnSpc>
              <a:spcBef>
                <a:spcPts val="600"/>
              </a:spcBef>
              <a:buNone/>
            </a:pPr>
            <a:r>
              <a:rPr lang="en-US" sz="1900" b="1" u="sng" dirty="0">
                <a:solidFill>
                  <a:srgbClr val="AF52B6"/>
                </a:solidFill>
                <a:latin typeface="Arial" panose="020B0604020202020204" pitchFamily="34" charset="0"/>
                <a:cs typeface="Arial" panose="020B0604020202020204" pitchFamily="34" charset="0"/>
              </a:rPr>
              <a:t>Cladding</a:t>
            </a:r>
          </a:p>
          <a:p>
            <a:pPr marL="0" indent="0" algn="just">
              <a:lnSpc>
                <a:spcPct val="110000"/>
              </a:lnSpc>
              <a:spcBef>
                <a:spcPts val="0"/>
              </a:spcBef>
              <a:spcAft>
                <a:spcPts val="0"/>
              </a:spcAft>
              <a:buNone/>
            </a:pPr>
            <a:r>
              <a:rPr lang="en-US" sz="1900" dirty="0">
                <a:solidFill>
                  <a:schemeClr val="tx1"/>
                </a:solidFill>
                <a:latin typeface="Arial" panose="020B0604020202020204" pitchFamily="34" charset="0"/>
                <a:cs typeface="Arial" panose="020B0604020202020204" pitchFamily="34" charset="0"/>
              </a:rPr>
              <a:t>The cladding is a thin layer surrounding the core. It confines the light within the core by refraction, allowing data to propagate along the entire length of the optical fiber</a:t>
            </a:r>
            <a:r>
              <a:rPr lang="en-US" sz="1900" dirty="0" smtClean="0">
                <a:solidFill>
                  <a:schemeClr val="tx1"/>
                </a:solidFill>
                <a:latin typeface="Arial" panose="020B0604020202020204" pitchFamily="34" charset="0"/>
                <a:cs typeface="Arial" panose="020B0604020202020204" pitchFamily="34" charset="0"/>
              </a:rPr>
              <a:t>.</a:t>
            </a:r>
          </a:p>
          <a:p>
            <a:pPr marL="0" indent="0" algn="just">
              <a:lnSpc>
                <a:spcPct val="110000"/>
              </a:lnSpc>
              <a:spcBef>
                <a:spcPts val="600"/>
              </a:spcBef>
              <a:buNone/>
            </a:pPr>
            <a:r>
              <a:rPr lang="en-US" sz="1900" b="1" u="sng" dirty="0">
                <a:solidFill>
                  <a:srgbClr val="AF52B6"/>
                </a:solidFill>
                <a:latin typeface="Arial" panose="020B0604020202020204" pitchFamily="34" charset="0"/>
                <a:cs typeface="Arial" panose="020B0604020202020204" pitchFamily="34" charset="0"/>
              </a:rPr>
              <a:t>protective layer </a:t>
            </a:r>
            <a:endParaRPr lang="en-US" sz="1900" b="1" u="sng" dirty="0" smtClean="0">
              <a:solidFill>
                <a:srgbClr val="AF52B6"/>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n-US" sz="1900" dirty="0" smtClean="0">
                <a:solidFill>
                  <a:schemeClr val="tx1"/>
                </a:solidFill>
                <a:latin typeface="Arial" panose="020B0604020202020204" pitchFamily="34" charset="0"/>
                <a:cs typeface="Arial" panose="020B0604020202020204" pitchFamily="34" charset="0"/>
              </a:rPr>
              <a:t>The protective layer is a plastic layer that surrounds the core and the cladding to reinforce the fiber. It absorbs mechanical shocks and provides additional protection against excessive bending. The diameter of this layer typically ranges from 250 to 900 µm.</a:t>
            </a:r>
          </a:p>
          <a:p>
            <a:pPr marL="0" indent="0" algn="just">
              <a:lnSpc>
                <a:spcPct val="110000"/>
              </a:lnSpc>
              <a:buNone/>
            </a:pPr>
            <a:r>
              <a:rPr lang="en-US" sz="1900" b="1" u="sng" dirty="0">
                <a:solidFill>
                  <a:srgbClr val="AF52B6"/>
                </a:solidFill>
                <a:latin typeface="Arial" panose="020B0604020202020204" pitchFamily="34" charset="0"/>
                <a:cs typeface="Arial" panose="020B0604020202020204" pitchFamily="34" charset="0"/>
              </a:rPr>
              <a:t>Reinforcing </a:t>
            </a:r>
            <a:r>
              <a:rPr lang="en-US" sz="1900" b="1" u="sng" dirty="0" smtClean="0">
                <a:solidFill>
                  <a:srgbClr val="AF52B6"/>
                </a:solidFill>
                <a:latin typeface="Arial" panose="020B0604020202020204" pitchFamily="34" charset="0"/>
                <a:cs typeface="Arial" panose="020B0604020202020204" pitchFamily="34" charset="0"/>
              </a:rPr>
              <a:t>fibers</a:t>
            </a:r>
          </a:p>
          <a:p>
            <a:pPr marL="0" indent="0" algn="just">
              <a:lnSpc>
                <a:spcPct val="110000"/>
              </a:lnSpc>
              <a:spcBef>
                <a:spcPts val="0"/>
              </a:spcBef>
              <a:buNone/>
            </a:pPr>
            <a:r>
              <a:rPr lang="en-US" sz="1900" dirty="0">
                <a:solidFill>
                  <a:schemeClr val="tx1"/>
                </a:solidFill>
                <a:latin typeface="Arial" panose="020B0604020202020204" pitchFamily="34" charset="0"/>
                <a:cs typeface="Arial" panose="020B0604020202020204" pitchFamily="34" charset="0"/>
              </a:rPr>
              <a:t>Reinforcing </a:t>
            </a:r>
            <a:r>
              <a:rPr lang="en-US" sz="1900" dirty="0" smtClean="0">
                <a:solidFill>
                  <a:schemeClr val="tx1"/>
                </a:solidFill>
                <a:latin typeface="Arial" panose="020B0604020202020204" pitchFamily="34" charset="0"/>
                <a:cs typeface="Arial" panose="020B0604020202020204" pitchFamily="34" charset="0"/>
              </a:rPr>
              <a:t>fibers protect the fiber core from crushing forces and excessive tensile stress during installation. Commonly used materials include </a:t>
            </a:r>
            <a:r>
              <a:rPr lang="en-US" sz="1900" b="1" dirty="0" smtClean="0">
                <a:solidFill>
                  <a:schemeClr val="tx1"/>
                </a:solidFill>
                <a:latin typeface="Arial" panose="020B0604020202020204" pitchFamily="34" charset="0"/>
                <a:cs typeface="Arial" panose="020B0604020202020204" pitchFamily="34" charset="0"/>
              </a:rPr>
              <a:t>Kevlar®, steel wires, or gel-filled layers</a:t>
            </a:r>
            <a:r>
              <a:rPr lang="en-US" sz="1900" dirty="0" smtClean="0">
                <a:solidFill>
                  <a:schemeClr val="tx1"/>
                </a:solidFill>
                <a:latin typeface="Arial" panose="020B0604020202020204" pitchFamily="34" charset="0"/>
                <a:cs typeface="Arial" panose="020B0604020202020204" pitchFamily="34" charset="0"/>
              </a:rPr>
              <a:t>.</a:t>
            </a:r>
          </a:p>
          <a:p>
            <a:pPr marL="0" indent="0" algn="just">
              <a:lnSpc>
                <a:spcPct val="110000"/>
              </a:lnSpc>
              <a:buNone/>
            </a:pPr>
            <a:r>
              <a:rPr lang="en-US" sz="1900" b="1" u="sng" dirty="0">
                <a:solidFill>
                  <a:srgbClr val="AF52B6"/>
                </a:solidFill>
                <a:latin typeface="Arial" panose="020B0604020202020204" pitchFamily="34" charset="0"/>
                <a:cs typeface="Arial" panose="020B0604020202020204" pitchFamily="34" charset="0"/>
              </a:rPr>
              <a:t>Outer </a:t>
            </a:r>
            <a:r>
              <a:rPr lang="en-US" sz="1900" b="1" u="sng" dirty="0" smtClean="0">
                <a:solidFill>
                  <a:srgbClr val="AF52B6"/>
                </a:solidFill>
                <a:latin typeface="Arial" panose="020B0604020202020204" pitchFamily="34" charset="0"/>
                <a:cs typeface="Arial" panose="020B0604020202020204" pitchFamily="34" charset="0"/>
              </a:rPr>
              <a:t>jacket</a:t>
            </a:r>
          </a:p>
          <a:p>
            <a:pPr marL="0" indent="0" algn="just">
              <a:lnSpc>
                <a:spcPct val="110000"/>
              </a:lnSpc>
              <a:spcBef>
                <a:spcPts val="0"/>
              </a:spcBef>
              <a:buNone/>
            </a:pPr>
            <a:r>
              <a:rPr lang="en-US" sz="1900" dirty="0">
                <a:solidFill>
                  <a:schemeClr val="tx1"/>
                </a:solidFill>
                <a:latin typeface="Arial" panose="020B0604020202020204" pitchFamily="34" charset="0"/>
                <a:cs typeface="Arial" panose="020B0604020202020204" pitchFamily="34" charset="0"/>
              </a:rPr>
              <a:t>The Outer </a:t>
            </a:r>
            <a:r>
              <a:rPr lang="en-US" sz="1900" dirty="0" smtClean="0">
                <a:solidFill>
                  <a:schemeClr val="tx1"/>
                </a:solidFill>
                <a:latin typeface="Arial" panose="020B0604020202020204" pitchFamily="34" charset="0"/>
                <a:cs typeface="Arial" panose="020B0604020202020204" pitchFamily="34" charset="0"/>
              </a:rPr>
              <a:t>jacket is the external layer of the cable. Most optical fiber cables use an </a:t>
            </a:r>
            <a:r>
              <a:rPr lang="en-US" sz="1900" b="1" dirty="0">
                <a:solidFill>
                  <a:schemeClr val="tx1"/>
                </a:solidFill>
                <a:latin typeface="Arial" panose="020B0604020202020204" pitchFamily="34" charset="0"/>
                <a:cs typeface="Arial" panose="020B0604020202020204" pitchFamily="34" charset="0"/>
              </a:rPr>
              <a:t>orange Outer jacket</a:t>
            </a:r>
            <a:r>
              <a:rPr lang="en-US" sz="1900" dirty="0" smtClean="0">
                <a:solidFill>
                  <a:schemeClr val="tx1"/>
                </a:solidFill>
                <a:latin typeface="Arial" panose="020B0604020202020204" pitchFamily="34" charset="0"/>
                <a:cs typeface="Arial" panose="020B0604020202020204" pitchFamily="34" charset="0"/>
              </a:rPr>
              <a:t>, although some types may also be </a:t>
            </a:r>
            <a:r>
              <a:rPr lang="en-US" sz="1900" b="1" dirty="0" smtClean="0">
                <a:solidFill>
                  <a:schemeClr val="tx1"/>
                </a:solidFill>
                <a:latin typeface="Arial" panose="020B0604020202020204" pitchFamily="34" charset="0"/>
                <a:cs typeface="Arial" panose="020B0604020202020204" pitchFamily="34" charset="0"/>
              </a:rPr>
              <a:t>black or yellow</a:t>
            </a:r>
            <a:r>
              <a:rPr lang="en-US" sz="1900" dirty="0" smtClean="0">
                <a:solidFill>
                  <a:schemeClr val="tx1"/>
                </a:solidFill>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lgn="just">
              <a:lnSpc>
                <a:spcPct val="100000"/>
              </a:lnSpc>
              <a:buClr>
                <a:srgbClr val="7030A0"/>
              </a:buClr>
              <a:buNone/>
            </a:pPr>
            <a:endParaRPr lang="en-US" sz="2400" dirty="0" smtClean="0">
              <a:solidFill>
                <a:schemeClr val="tx1"/>
              </a:solidFill>
              <a:latin typeface="Arial" panose="020B0604020202020204" pitchFamily="34" charset="0"/>
              <a:cs typeface="Arial" panose="020B0604020202020204" pitchFamily="34" charset="0"/>
            </a:endParaRPr>
          </a:p>
          <a:p>
            <a:pPr marL="0" indent="0" algn="just">
              <a:lnSpc>
                <a:spcPct val="100000"/>
              </a:lnSpc>
              <a:buClr>
                <a:srgbClr val="7030A0"/>
              </a:buClr>
              <a:buNone/>
            </a:pP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765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16152" y="680720"/>
            <a:ext cx="6757416" cy="965200"/>
          </a:xfrm>
        </p:spPr>
        <p:txBody>
          <a:bodyPr>
            <a:normAutofit/>
          </a:bodyPr>
          <a:lstStyle/>
          <a:p>
            <a:pPr algn="ctr"/>
            <a:r>
              <a:rPr lang="fr-FR" b="1" dirty="0">
                <a:solidFill>
                  <a:schemeClr val="tx1"/>
                </a:solidFill>
                <a:latin typeface="Arial" panose="020B0604020202020204" pitchFamily="34" charset="0"/>
                <a:cs typeface="Arial" panose="020B0604020202020204" pitchFamily="34" charset="0"/>
              </a:rPr>
              <a:t>Optical Fiber</a:t>
            </a:r>
            <a:endParaRPr lang="fr-FR" dirty="0">
              <a:solidFill>
                <a:schemeClr val="tx1"/>
              </a:solidFill>
            </a:endParaRPr>
          </a:p>
        </p:txBody>
      </p:sp>
      <p:sp>
        <p:nvSpPr>
          <p:cNvPr id="3" name="Espace réservé du contenu 2"/>
          <p:cNvSpPr>
            <a:spLocks noGrp="1"/>
          </p:cNvSpPr>
          <p:nvPr>
            <p:ph idx="1"/>
          </p:nvPr>
        </p:nvSpPr>
        <p:spPr>
          <a:xfrm>
            <a:off x="1216152" y="2214675"/>
            <a:ext cx="6757416" cy="3174322"/>
          </a:xfrm>
        </p:spPr>
        <p:txBody>
          <a:bodyPr>
            <a:normAutofit/>
          </a:bodyPr>
          <a:lstStyle/>
          <a:p>
            <a:pPr marL="0" indent="0" algn="just">
              <a:lnSpc>
                <a:spcPct val="100000"/>
              </a:lnSpc>
              <a:buClr>
                <a:srgbClr val="7030A0"/>
              </a:buClr>
              <a:buNone/>
            </a:pPr>
            <a:r>
              <a:rPr lang="en-US" sz="2400" dirty="0">
                <a:solidFill>
                  <a:schemeClr val="tx1"/>
                </a:solidFill>
                <a:latin typeface="Arial" panose="020B0604020202020204" pitchFamily="34" charset="0"/>
                <a:cs typeface="Arial" panose="020B0604020202020204" pitchFamily="34" charset="0"/>
              </a:rPr>
              <a:t>A light ray can enter the fiber core only if its angle is within the numerical aperture of the fiber. After entering the core, the light is limited to a small number of paths, known as modes. When the core diameter is large, the fiber allows several paths and is called a multimode fiber. When the core diameter is small, only one path is possible, and the fiber is called a single-mode fiber.</a:t>
            </a: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930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58774" y="128016"/>
            <a:ext cx="7371588" cy="1004825"/>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Espace réservé du contenu 2"/>
          <p:cNvSpPr>
            <a:spLocks noGrp="1"/>
          </p:cNvSpPr>
          <p:nvPr>
            <p:ph idx="1"/>
          </p:nvPr>
        </p:nvSpPr>
        <p:spPr>
          <a:xfrm>
            <a:off x="147754" y="4046614"/>
            <a:ext cx="3887532" cy="2335482"/>
          </a:xfrm>
        </p:spPr>
        <p:txBody>
          <a:bodyPr>
            <a:normAutofit/>
          </a:bodyPr>
          <a:lstStyle/>
          <a:p>
            <a:pPr lvl="0" algn="just" eaLnBrk="0" fontAlgn="base" hangingPunct="0">
              <a:lnSpc>
                <a:spcPct val="100000"/>
              </a:lnSpc>
              <a:spcBef>
                <a:spcPct val="0"/>
              </a:spcBef>
              <a:spcAft>
                <a:spcPct val="0"/>
              </a:spcAft>
              <a:buClrTx/>
              <a:buSzTx/>
              <a:buFont typeface="Wingdings" panose="05000000000000000000" pitchFamily="2" charset="2"/>
              <a:buChar char="Ø"/>
            </a:pPr>
            <a:r>
              <a:rPr lang="fr-FR" sz="1800" dirty="0">
                <a:solidFill>
                  <a:schemeClr val="tx1"/>
                </a:solidFill>
                <a:latin typeface="Arial" panose="020B0604020202020204" pitchFamily="34" charset="0"/>
              </a:rPr>
              <a:t>Small </a:t>
            </a:r>
            <a:r>
              <a:rPr lang="fr-FR" sz="1800" dirty="0" err="1">
                <a:solidFill>
                  <a:schemeClr val="tx1"/>
                </a:solidFill>
                <a:latin typeface="Arial" panose="020B0604020202020204" pitchFamily="34" charset="0"/>
              </a:rPr>
              <a:t>core</a:t>
            </a:r>
            <a:r>
              <a:rPr lang="fr-FR" sz="1800" dirty="0">
                <a:solidFill>
                  <a:schemeClr val="tx1"/>
                </a:solidFill>
                <a:latin typeface="Arial" panose="020B0604020202020204" pitchFamily="34" charset="0"/>
              </a:rPr>
              <a:t> </a:t>
            </a:r>
            <a:r>
              <a:rPr lang="fr-FR" sz="1800" dirty="0" err="1">
                <a:solidFill>
                  <a:schemeClr val="tx1"/>
                </a:solidFill>
                <a:latin typeface="Arial" panose="020B0604020202020204" pitchFamily="34" charset="0"/>
              </a:rPr>
              <a:t>diameter</a:t>
            </a:r>
            <a:endParaRPr lang="fr-FR" sz="1800" dirty="0">
              <a:solidFill>
                <a:schemeClr val="tx1"/>
              </a:solidFill>
              <a:latin typeface="Arial" panose="020B0604020202020204" pitchFamily="34" charset="0"/>
            </a:endParaRPr>
          </a:p>
          <a:p>
            <a:pPr algn="just" eaLnBrk="0" fontAlgn="base" hangingPunct="0">
              <a:lnSpc>
                <a:spcPct val="100000"/>
              </a:lnSpc>
              <a:spcBef>
                <a:spcPct val="0"/>
              </a:spcBef>
              <a:spcAft>
                <a:spcPct val="0"/>
              </a:spcAft>
              <a:buClrTx/>
              <a:buSzTx/>
              <a:buFont typeface="Wingdings" panose="05000000000000000000" pitchFamily="2" charset="2"/>
              <a:buChar char="Ø"/>
            </a:pPr>
            <a:r>
              <a:rPr lang="fr-FR" sz="1800" dirty="0" err="1">
                <a:solidFill>
                  <a:schemeClr val="tx1"/>
                </a:solidFill>
                <a:latin typeface="Arial" panose="020B0604020202020204" pitchFamily="34" charset="0"/>
              </a:rPr>
              <a:t>Reduced</a:t>
            </a:r>
            <a:r>
              <a:rPr lang="fr-FR" sz="1800" dirty="0">
                <a:solidFill>
                  <a:schemeClr val="tx1"/>
                </a:solidFill>
                <a:latin typeface="Arial" panose="020B0604020202020204" pitchFamily="34" charset="0"/>
              </a:rPr>
              <a:t> signal dispersion</a:t>
            </a:r>
          </a:p>
          <a:p>
            <a:pPr lvl="0" algn="just" eaLnBrk="0" fontAlgn="base" hangingPunct="0">
              <a:lnSpc>
                <a:spcPct val="100000"/>
              </a:lnSpc>
              <a:spcBef>
                <a:spcPct val="0"/>
              </a:spcBef>
              <a:spcAft>
                <a:spcPct val="0"/>
              </a:spcAft>
              <a:buClrTx/>
              <a:buSzTx/>
              <a:buFont typeface="Wingdings" panose="05000000000000000000" pitchFamily="2" charset="2"/>
              <a:buChar char="Ø"/>
            </a:pPr>
            <a:r>
              <a:rPr lang="fr-FR" sz="1800" dirty="0" err="1">
                <a:solidFill>
                  <a:schemeClr val="tx1"/>
                </a:solidFill>
                <a:latin typeface="Arial" panose="020B0604020202020204" pitchFamily="34" charset="0"/>
              </a:rPr>
              <a:t>Designed</a:t>
            </a:r>
            <a:r>
              <a:rPr lang="fr-FR" sz="1800" dirty="0">
                <a:solidFill>
                  <a:schemeClr val="tx1"/>
                </a:solidFill>
                <a:latin typeface="Arial" panose="020B0604020202020204" pitchFamily="34" charset="0"/>
              </a:rPr>
              <a:t> for long-distance transmission </a:t>
            </a:r>
            <a:r>
              <a:rPr lang="fr-FR" sz="1800" b="1" dirty="0">
                <a:solidFill>
                  <a:schemeClr val="tx1"/>
                </a:solidFill>
                <a:latin typeface="Arial" panose="020B0604020202020204" pitchFamily="34" charset="0"/>
              </a:rPr>
              <a:t>(up to about 3 km)</a:t>
            </a:r>
          </a:p>
          <a:p>
            <a:pPr lvl="0" algn="just" eaLnBrk="0" fontAlgn="base" hangingPunct="0">
              <a:lnSpc>
                <a:spcPct val="100000"/>
              </a:lnSpc>
              <a:spcBef>
                <a:spcPct val="0"/>
              </a:spcBef>
              <a:spcAft>
                <a:spcPct val="0"/>
              </a:spcAft>
              <a:buClrTx/>
              <a:buSzTx/>
              <a:buFont typeface="Wingdings" panose="05000000000000000000" pitchFamily="2" charset="2"/>
              <a:buChar char="Ø"/>
            </a:pPr>
            <a:r>
              <a:rPr lang="fr-FR" sz="1800" dirty="0">
                <a:solidFill>
                  <a:schemeClr val="tx1"/>
                </a:solidFill>
                <a:latin typeface="Arial" panose="020B0604020202020204" pitchFamily="34" charset="0"/>
              </a:rPr>
              <a:t>Uses laser light sources, </a:t>
            </a:r>
            <a:r>
              <a:rPr lang="fr-FR" sz="1800" dirty="0" err="1">
                <a:solidFill>
                  <a:schemeClr val="tx1"/>
                </a:solidFill>
                <a:latin typeface="Arial" panose="020B0604020202020204" pitchFamily="34" charset="0"/>
              </a:rPr>
              <a:t>commonly</a:t>
            </a:r>
            <a:r>
              <a:rPr lang="fr-FR" sz="1800" dirty="0">
                <a:solidFill>
                  <a:schemeClr val="tx1"/>
                </a:solidFill>
                <a:latin typeface="Arial" panose="020B0604020202020204" pitchFamily="34" charset="0"/>
              </a:rPr>
              <a:t> </a:t>
            </a:r>
            <a:r>
              <a:rPr lang="fr-FR" sz="1800" dirty="0" err="1">
                <a:solidFill>
                  <a:schemeClr val="tx1"/>
                </a:solidFill>
                <a:latin typeface="Arial" panose="020B0604020202020204" pitchFamily="34" charset="0"/>
              </a:rPr>
              <a:t>applied</a:t>
            </a:r>
            <a:r>
              <a:rPr lang="fr-FR" sz="1800" dirty="0">
                <a:solidFill>
                  <a:schemeClr val="tx1"/>
                </a:solidFill>
                <a:latin typeface="Arial" panose="020B0604020202020204" pitchFamily="34" charset="0"/>
              </a:rPr>
              <a:t> in campus </a:t>
            </a:r>
            <a:r>
              <a:rPr lang="fr-FR" sz="1800" dirty="0" err="1">
                <a:solidFill>
                  <a:schemeClr val="tx1"/>
                </a:solidFill>
                <a:latin typeface="Arial" panose="020B0604020202020204" pitchFamily="34" charset="0"/>
              </a:rPr>
              <a:t>backbone</a:t>
            </a:r>
            <a:r>
              <a:rPr lang="fr-FR" sz="1800" dirty="0">
                <a:solidFill>
                  <a:schemeClr val="tx1"/>
                </a:solidFill>
                <a:latin typeface="Arial" panose="020B0604020202020204" pitchFamily="34" charset="0"/>
              </a:rPr>
              <a:t> networks over distances of </a:t>
            </a:r>
            <a:r>
              <a:rPr lang="fr-FR" sz="1800" dirty="0" err="1">
                <a:solidFill>
                  <a:schemeClr val="tx1"/>
                </a:solidFill>
                <a:latin typeface="Arial" panose="020B0604020202020204" pitchFamily="34" charset="0"/>
              </a:rPr>
              <a:t>several</a:t>
            </a:r>
            <a:r>
              <a:rPr lang="fr-FR" sz="1800" dirty="0">
                <a:solidFill>
                  <a:schemeClr val="tx1"/>
                </a:solidFill>
                <a:latin typeface="Arial" panose="020B0604020202020204" pitchFamily="34" charset="0"/>
              </a:rPr>
              <a:t> </a:t>
            </a:r>
            <a:r>
              <a:rPr lang="fr-FR" sz="1800" dirty="0" err="1">
                <a:solidFill>
                  <a:schemeClr val="tx1"/>
                </a:solidFill>
                <a:latin typeface="Arial" panose="020B0604020202020204" pitchFamily="34" charset="0"/>
              </a:rPr>
              <a:t>kilometers</a:t>
            </a:r>
            <a:endParaRPr lang="fr-FR" sz="1800" dirty="0">
              <a:solidFill>
                <a:schemeClr val="tx1"/>
              </a:solidFill>
              <a:latin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94" y="1257096"/>
            <a:ext cx="4764024" cy="226334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1" y="1257096"/>
            <a:ext cx="3921135" cy="2263344"/>
          </a:xfrm>
          <a:prstGeom prst="rect">
            <a:avLst/>
          </a:prstGeom>
        </p:spPr>
      </p:pic>
      <p:sp>
        <p:nvSpPr>
          <p:cNvPr id="9" name="ZoneTexte 8"/>
          <p:cNvSpPr txBox="1"/>
          <p:nvPr/>
        </p:nvSpPr>
        <p:spPr>
          <a:xfrm>
            <a:off x="4197494" y="3641729"/>
            <a:ext cx="4764024" cy="3139321"/>
          </a:xfrm>
          <a:prstGeom prst="rect">
            <a:avLst/>
          </a:prstGeom>
          <a:noFill/>
        </p:spPr>
        <p:txBody>
          <a:bodyPr wrap="square" rtlCol="0">
            <a:spAutoFit/>
          </a:bodyPr>
          <a:lstStyle/>
          <a:p>
            <a:pPr marL="285750" lvl="0" indent="-285750" algn="just" eaLnBrk="0" fontAlgn="base" hangingPunct="0">
              <a:spcBef>
                <a:spcPct val="0"/>
              </a:spcBef>
              <a:spcAft>
                <a:spcPct val="0"/>
              </a:spcAft>
              <a:buFont typeface="Wingdings" panose="05000000000000000000" pitchFamily="2" charset="2"/>
              <a:buChar char="Ø"/>
            </a:pPr>
            <a:r>
              <a:rPr lang="fr-FR" dirty="0" err="1">
                <a:latin typeface="Arial" panose="020B0604020202020204" pitchFamily="34" charset="0"/>
              </a:rPr>
              <a:t>Core</a:t>
            </a:r>
            <a:r>
              <a:rPr lang="fr-FR" dirty="0">
                <a:latin typeface="Arial" panose="020B0604020202020204" pitchFamily="34" charset="0"/>
              </a:rPr>
              <a:t> </a:t>
            </a:r>
            <a:r>
              <a:rPr lang="fr-FR" dirty="0" err="1">
                <a:latin typeface="Arial" panose="020B0604020202020204" pitchFamily="34" charset="0"/>
              </a:rPr>
              <a:t>diameter</a:t>
            </a:r>
            <a:r>
              <a:rPr lang="fr-FR" dirty="0">
                <a:latin typeface="Arial" panose="020B0604020202020204" pitchFamily="34" charset="0"/>
              </a:rPr>
              <a:t> </a:t>
            </a:r>
            <a:r>
              <a:rPr lang="fr-FR" dirty="0" err="1">
                <a:latin typeface="Arial" panose="020B0604020202020204" pitchFamily="34" charset="0"/>
              </a:rPr>
              <a:t>larger</a:t>
            </a:r>
            <a:r>
              <a:rPr lang="fr-FR" dirty="0">
                <a:latin typeface="Arial" panose="020B0604020202020204" pitchFamily="34" charset="0"/>
              </a:rPr>
              <a:t> </a:t>
            </a:r>
            <a:r>
              <a:rPr lang="fr-FR" dirty="0" err="1">
                <a:latin typeface="Arial" panose="020B0604020202020204" pitchFamily="34" charset="0"/>
              </a:rPr>
              <a:t>than</a:t>
            </a:r>
            <a:r>
              <a:rPr lang="fr-FR" dirty="0">
                <a:latin typeface="Arial" panose="020B0604020202020204" pitchFamily="34" charset="0"/>
              </a:rPr>
              <a:t> </a:t>
            </a:r>
            <a:r>
              <a:rPr lang="fr-FR" dirty="0" err="1">
                <a:latin typeface="Arial" panose="020B0604020202020204" pitchFamily="34" charset="0"/>
              </a:rPr>
              <a:t>that</a:t>
            </a:r>
            <a:r>
              <a:rPr lang="fr-FR" dirty="0">
                <a:latin typeface="Arial" panose="020B0604020202020204" pitchFamily="34" charset="0"/>
              </a:rPr>
              <a:t> of single-mode fiber (50 or 62.5 </a:t>
            </a:r>
            <a:r>
              <a:rPr lang="fr-FR" dirty="0" err="1">
                <a:latin typeface="Arial" panose="020B0604020202020204" pitchFamily="34" charset="0"/>
              </a:rPr>
              <a:t>micrometers</a:t>
            </a:r>
            <a:r>
              <a:rPr lang="fr-FR" dirty="0">
                <a:latin typeface="Arial" panose="020B0604020202020204" pitchFamily="34" charset="0"/>
              </a:rPr>
              <a:t> or more)</a:t>
            </a:r>
          </a:p>
          <a:p>
            <a:pPr marL="285750" lvl="0" indent="-285750" algn="just" eaLnBrk="0" fontAlgn="base" hangingPunct="0">
              <a:spcBef>
                <a:spcPct val="0"/>
              </a:spcBef>
              <a:spcAft>
                <a:spcPct val="0"/>
              </a:spcAft>
              <a:buFont typeface="Wingdings" panose="05000000000000000000" pitchFamily="2" charset="2"/>
              <a:buChar char="Ø"/>
            </a:pPr>
            <a:r>
              <a:rPr lang="fr-FR" dirty="0" err="1">
                <a:latin typeface="Arial" panose="020B0604020202020204" pitchFamily="34" charset="0"/>
              </a:rPr>
              <a:t>Allows</a:t>
            </a:r>
            <a:r>
              <a:rPr lang="fr-FR" dirty="0">
                <a:latin typeface="Arial" panose="020B0604020202020204" pitchFamily="34" charset="0"/>
              </a:rPr>
              <a:t> </a:t>
            </a:r>
            <a:r>
              <a:rPr lang="fr-FR" dirty="0" err="1">
                <a:latin typeface="Arial" panose="020B0604020202020204" pitchFamily="34" charset="0"/>
              </a:rPr>
              <a:t>greater</a:t>
            </a:r>
            <a:r>
              <a:rPr lang="fr-FR" dirty="0">
                <a:latin typeface="Arial" panose="020B0604020202020204" pitchFamily="34" charset="0"/>
              </a:rPr>
              <a:t> dispersion, </a:t>
            </a:r>
            <a:r>
              <a:rPr lang="fr-FR" dirty="0" err="1">
                <a:latin typeface="Arial" panose="020B0604020202020204" pitchFamily="34" charset="0"/>
              </a:rPr>
              <a:t>which</a:t>
            </a:r>
            <a:r>
              <a:rPr lang="fr-FR" dirty="0">
                <a:latin typeface="Arial" panose="020B0604020202020204" pitchFamily="34" charset="0"/>
              </a:rPr>
              <a:t> </a:t>
            </a:r>
            <a:r>
              <a:rPr lang="fr-FR" dirty="0" err="1">
                <a:latin typeface="Arial" panose="020B0604020202020204" pitchFamily="34" charset="0"/>
              </a:rPr>
              <a:t>results</a:t>
            </a:r>
            <a:r>
              <a:rPr lang="fr-FR" dirty="0">
                <a:latin typeface="Arial" panose="020B0604020202020204" pitchFamily="34" charset="0"/>
              </a:rPr>
              <a:t> in </a:t>
            </a:r>
            <a:r>
              <a:rPr lang="fr-FR" dirty="0" err="1">
                <a:latin typeface="Arial" panose="020B0604020202020204" pitchFamily="34" charset="0"/>
              </a:rPr>
              <a:t>increased</a:t>
            </a:r>
            <a:r>
              <a:rPr lang="fr-FR" dirty="0">
                <a:latin typeface="Arial" panose="020B0604020202020204" pitchFamily="34" charset="0"/>
              </a:rPr>
              <a:t> signal attenuation</a:t>
            </a:r>
          </a:p>
          <a:p>
            <a:pPr marL="285750" lvl="0" indent="-285750" algn="just" eaLnBrk="0" fontAlgn="base" hangingPunct="0">
              <a:spcBef>
                <a:spcPct val="0"/>
              </a:spcBef>
              <a:spcAft>
                <a:spcPct val="0"/>
              </a:spcAft>
              <a:buFont typeface="Wingdings" panose="05000000000000000000" pitchFamily="2" charset="2"/>
              <a:buChar char="Ø"/>
            </a:pPr>
            <a:r>
              <a:rPr lang="fr-FR" dirty="0" err="1">
                <a:latin typeface="Arial" panose="020B0604020202020204" pitchFamily="34" charset="0"/>
              </a:rPr>
              <a:t>Designed</a:t>
            </a:r>
            <a:r>
              <a:rPr lang="fr-FR" dirty="0">
                <a:latin typeface="Arial" panose="020B0604020202020204" pitchFamily="34" charset="0"/>
              </a:rPr>
              <a:t> for long-distance transmission, but over </a:t>
            </a:r>
            <a:r>
              <a:rPr lang="fr-FR" dirty="0" err="1">
                <a:latin typeface="Arial" panose="020B0604020202020204" pitchFamily="34" charset="0"/>
              </a:rPr>
              <a:t>shorter</a:t>
            </a:r>
            <a:r>
              <a:rPr lang="fr-FR" dirty="0">
                <a:latin typeface="Arial" panose="020B0604020202020204" pitchFamily="34" charset="0"/>
              </a:rPr>
              <a:t> distances </a:t>
            </a:r>
            <a:r>
              <a:rPr lang="fr-FR" dirty="0" err="1">
                <a:latin typeface="Arial" panose="020B0604020202020204" pitchFamily="34" charset="0"/>
              </a:rPr>
              <a:t>than</a:t>
            </a:r>
            <a:r>
              <a:rPr lang="fr-FR" dirty="0">
                <a:latin typeface="Arial" panose="020B0604020202020204" pitchFamily="34" charset="0"/>
              </a:rPr>
              <a:t> single-mode fiber (</a:t>
            </a:r>
            <a:r>
              <a:rPr lang="fr-FR" dirty="0" err="1">
                <a:latin typeface="Arial" panose="020B0604020202020204" pitchFamily="34" charset="0"/>
              </a:rPr>
              <a:t>approximately</a:t>
            </a:r>
            <a:r>
              <a:rPr lang="fr-FR" dirty="0">
                <a:latin typeface="Arial" panose="020B0604020202020204" pitchFamily="34" charset="0"/>
              </a:rPr>
              <a:t> up to 2 km)</a:t>
            </a:r>
          </a:p>
          <a:p>
            <a:pPr marL="285750" lvl="0" indent="-285750" algn="just" eaLnBrk="0" fontAlgn="base" hangingPunct="0">
              <a:spcBef>
                <a:spcPct val="0"/>
              </a:spcBef>
              <a:spcAft>
                <a:spcPct val="0"/>
              </a:spcAft>
              <a:buFont typeface="Wingdings" panose="05000000000000000000" pitchFamily="2" charset="2"/>
              <a:buChar char="Ø"/>
            </a:pPr>
            <a:r>
              <a:rPr lang="fr-FR" dirty="0">
                <a:latin typeface="Arial" panose="020B0604020202020204" pitchFamily="34" charset="0"/>
              </a:rPr>
              <a:t>Uses LED light sources, </a:t>
            </a:r>
            <a:r>
              <a:rPr lang="fr-FR" dirty="0" err="1">
                <a:latin typeface="Arial" panose="020B0604020202020204" pitchFamily="34" charset="0"/>
              </a:rPr>
              <a:t>commonly</a:t>
            </a:r>
            <a:r>
              <a:rPr lang="fr-FR" dirty="0">
                <a:latin typeface="Arial" panose="020B0604020202020204" pitchFamily="34" charset="0"/>
              </a:rPr>
              <a:t> in local area networks or over links of a few </a:t>
            </a:r>
            <a:r>
              <a:rPr lang="fr-FR" dirty="0" err="1">
                <a:latin typeface="Arial" panose="020B0604020202020204" pitchFamily="34" charset="0"/>
              </a:rPr>
              <a:t>hundred</a:t>
            </a:r>
            <a:r>
              <a:rPr lang="fr-FR" dirty="0">
                <a:latin typeface="Arial" panose="020B0604020202020204" pitchFamily="34" charset="0"/>
              </a:rPr>
              <a:t> </a:t>
            </a:r>
            <a:r>
              <a:rPr lang="fr-FR" dirty="0" err="1">
                <a:latin typeface="Arial" panose="020B0604020202020204" pitchFamily="34" charset="0"/>
              </a:rPr>
              <a:t>meters</a:t>
            </a:r>
            <a:r>
              <a:rPr lang="fr-FR" dirty="0">
                <a:latin typeface="Arial" panose="020B0604020202020204" pitchFamily="34" charset="0"/>
              </a:rPr>
              <a:t> </a:t>
            </a:r>
            <a:r>
              <a:rPr lang="fr-FR" dirty="0" err="1">
                <a:latin typeface="Arial" panose="020B0604020202020204" pitchFamily="34" charset="0"/>
              </a:rPr>
              <a:t>within</a:t>
            </a:r>
            <a:r>
              <a:rPr lang="fr-FR" dirty="0">
                <a:latin typeface="Arial" panose="020B0604020202020204" pitchFamily="34" charset="0"/>
              </a:rPr>
              <a:t> a campus </a:t>
            </a:r>
            <a:r>
              <a:rPr lang="fr-FR" dirty="0" smtClean="0">
                <a:latin typeface="Arial" panose="020B0604020202020204" pitchFamily="34" charset="0"/>
              </a:rPr>
              <a:t>network</a:t>
            </a:r>
            <a:endParaRPr lang="fr-FR" dirty="0">
              <a:latin typeface="Arial" panose="020B0604020202020204" pitchFamily="34" charset="0"/>
            </a:endParaRPr>
          </a:p>
        </p:txBody>
      </p:sp>
    </p:spTree>
    <p:extLst>
      <p:ext uri="{BB962C8B-B14F-4D97-AF65-F5344CB8AC3E}">
        <p14:creationId xmlns:p14="http://schemas.microsoft.com/office/powerpoint/2010/main" val="210947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40291" y="427382"/>
            <a:ext cx="8019288" cy="909232"/>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Espace réservé du contenu 2"/>
          <p:cNvSpPr>
            <a:spLocks noGrp="1"/>
          </p:cNvSpPr>
          <p:nvPr>
            <p:ph idx="1"/>
          </p:nvPr>
        </p:nvSpPr>
        <p:spPr>
          <a:xfrm>
            <a:off x="828328" y="1566804"/>
            <a:ext cx="7607808" cy="4694847"/>
          </a:xfrm>
        </p:spPr>
        <p:txBody>
          <a:bodyPr>
            <a:noAutofit/>
          </a:bodyPr>
          <a:lstStyle/>
          <a:p>
            <a:pPr marL="0" indent="0" algn="just">
              <a:lnSpc>
                <a:spcPct val="100000"/>
              </a:lnSpc>
              <a:buClr>
                <a:srgbClr val="7030A0"/>
              </a:buClr>
              <a:buNone/>
            </a:pPr>
            <a:r>
              <a:rPr lang="en-US" sz="2400" b="1" dirty="0">
                <a:solidFill>
                  <a:schemeClr val="tx1"/>
                </a:solidFill>
                <a:latin typeface="Arial" panose="020B0604020202020204" pitchFamily="34" charset="0"/>
                <a:cs typeface="Arial" panose="020B0604020202020204" pitchFamily="34" charset="0"/>
              </a:rPr>
              <a:t>A light-emitting diode (LED)</a:t>
            </a:r>
            <a:r>
              <a:rPr lang="en-US" sz="2400" dirty="0">
                <a:solidFill>
                  <a:schemeClr val="tx1"/>
                </a:solidFill>
                <a:latin typeface="Arial" panose="020B0604020202020204" pitchFamily="34" charset="0"/>
                <a:cs typeface="Arial" panose="020B0604020202020204" pitchFamily="34" charset="0"/>
              </a:rPr>
              <a:t> that generates infrared light at wavelengths of </a:t>
            </a:r>
            <a:r>
              <a:rPr lang="en-US" sz="2400" b="1" dirty="0">
                <a:solidFill>
                  <a:schemeClr val="tx1"/>
                </a:solidFill>
                <a:latin typeface="Arial" panose="020B0604020202020204" pitchFamily="34" charset="0"/>
                <a:cs typeface="Arial" panose="020B0604020202020204" pitchFamily="34" charset="0"/>
              </a:rPr>
              <a:t>850 or 1,310 nanometers</a:t>
            </a:r>
            <a:r>
              <a:rPr lang="en-US" sz="2400" dirty="0">
                <a:solidFill>
                  <a:schemeClr val="tx1"/>
                </a:solidFill>
                <a:latin typeface="Arial" panose="020B0604020202020204" pitchFamily="34" charset="0"/>
                <a:cs typeface="Arial" panose="020B0604020202020204" pitchFamily="34" charset="0"/>
              </a:rPr>
              <a:t>, used with </a:t>
            </a:r>
            <a:r>
              <a:rPr lang="en-US" sz="2400" b="1" dirty="0">
                <a:solidFill>
                  <a:schemeClr val="tx1"/>
                </a:solidFill>
                <a:latin typeface="Arial" panose="020B0604020202020204" pitchFamily="34" charset="0"/>
                <a:cs typeface="Arial" panose="020B0604020202020204" pitchFamily="34" charset="0"/>
              </a:rPr>
              <a:t>multimode fiber</a:t>
            </a:r>
            <a:r>
              <a:rPr lang="en-US" sz="2400" dirty="0">
                <a:solidFill>
                  <a:schemeClr val="tx1"/>
                </a:solidFill>
                <a:latin typeface="Arial" panose="020B0604020202020204" pitchFamily="34" charset="0"/>
                <a:cs typeface="Arial" panose="020B0604020202020204" pitchFamily="34" charset="0"/>
              </a:rPr>
              <a:t> in local area networks. Optical lenses are used to guide the infrared light into the fiber end</a:t>
            </a:r>
            <a:r>
              <a:rPr lang="en-US" sz="2400" dirty="0" smtClean="0">
                <a:solidFill>
                  <a:schemeClr val="tx1"/>
                </a:solidFill>
                <a:latin typeface="Arial" panose="020B0604020202020204" pitchFamily="34" charset="0"/>
                <a:cs typeface="Arial" panose="020B0604020202020204" pitchFamily="34" charset="0"/>
              </a:rPr>
              <a:t>.</a:t>
            </a:r>
            <a:endParaRPr lang="en-US" sz="2400" b="1" dirty="0" smtClean="0">
              <a:solidFill>
                <a:schemeClr val="tx1"/>
              </a:solidFill>
              <a:latin typeface="Arial" panose="020B0604020202020204" pitchFamily="34" charset="0"/>
              <a:cs typeface="Arial" panose="020B0604020202020204" pitchFamily="34" charset="0"/>
            </a:endParaRPr>
          </a:p>
          <a:p>
            <a:pPr marL="0" indent="0" algn="just">
              <a:lnSpc>
                <a:spcPct val="100000"/>
              </a:lnSpc>
              <a:spcBef>
                <a:spcPts val="600"/>
              </a:spcBef>
              <a:buClr>
                <a:srgbClr val="7030A0"/>
              </a:buClr>
              <a:buNone/>
            </a:pPr>
            <a:r>
              <a:rPr lang="en-US" sz="2400" b="1" dirty="0" smtClean="0">
                <a:solidFill>
                  <a:schemeClr val="tx1"/>
                </a:solidFill>
                <a:latin typeface="Arial" panose="020B0604020202020204" pitchFamily="34" charset="0"/>
                <a:cs typeface="Arial" panose="020B0604020202020204" pitchFamily="34" charset="0"/>
              </a:rPr>
              <a:t>A </a:t>
            </a:r>
            <a:r>
              <a:rPr lang="en-US" sz="2400" b="1" dirty="0">
                <a:solidFill>
                  <a:schemeClr val="tx1"/>
                </a:solidFill>
                <a:latin typeface="Arial" panose="020B0604020202020204" pitchFamily="34" charset="0"/>
                <a:cs typeface="Arial" panose="020B0604020202020204" pitchFamily="34" charset="0"/>
              </a:rPr>
              <a:t>laser source</a:t>
            </a:r>
            <a:r>
              <a:rPr lang="en-US" sz="2400" dirty="0">
                <a:solidFill>
                  <a:schemeClr val="tx1"/>
                </a:solidFill>
                <a:latin typeface="Arial" panose="020B0604020202020204" pitchFamily="34" charset="0"/>
                <a:cs typeface="Arial" panose="020B0604020202020204" pitchFamily="34" charset="0"/>
              </a:rPr>
              <a:t> (Light Amplification by Stimulated Emission of Radiation) that produces a narrow, high-intensity infrared beam at wavelengths of </a:t>
            </a:r>
            <a:r>
              <a:rPr lang="en-US" sz="2400" b="1" dirty="0">
                <a:solidFill>
                  <a:schemeClr val="tx1"/>
                </a:solidFill>
                <a:latin typeface="Arial" panose="020B0604020202020204" pitchFamily="34" charset="0"/>
                <a:cs typeface="Arial" panose="020B0604020202020204" pitchFamily="34" charset="0"/>
              </a:rPr>
              <a:t>1,310 or 1,550 nanometers</a:t>
            </a:r>
            <a:r>
              <a:rPr lang="en-US" sz="2400" dirty="0">
                <a:solidFill>
                  <a:schemeClr val="tx1"/>
                </a:solidFill>
                <a:latin typeface="Arial" panose="020B0604020202020204" pitchFamily="34" charset="0"/>
                <a:cs typeface="Arial" panose="020B0604020202020204" pitchFamily="34" charset="0"/>
              </a:rPr>
              <a:t>. It is used with </a:t>
            </a:r>
            <a:r>
              <a:rPr lang="en-US" sz="2400" b="1" dirty="0">
                <a:solidFill>
                  <a:schemeClr val="tx1"/>
                </a:solidFill>
                <a:latin typeface="Arial" panose="020B0604020202020204" pitchFamily="34" charset="0"/>
                <a:cs typeface="Arial" panose="020B0604020202020204" pitchFamily="34" charset="0"/>
              </a:rPr>
              <a:t>single-mode fiber</a:t>
            </a:r>
            <a:r>
              <a:rPr lang="en-US" sz="2400" dirty="0">
                <a:solidFill>
                  <a:schemeClr val="tx1"/>
                </a:solidFill>
                <a:latin typeface="Arial" panose="020B0604020202020204" pitchFamily="34" charset="0"/>
                <a:cs typeface="Arial" panose="020B0604020202020204" pitchFamily="34" charset="0"/>
              </a:rPr>
              <a:t> for long-distance transmission in </a:t>
            </a:r>
            <a:r>
              <a:rPr lang="en-US" sz="2400" b="1" dirty="0">
                <a:solidFill>
                  <a:schemeClr val="tx1"/>
                </a:solidFill>
                <a:latin typeface="Arial" panose="020B0604020202020204" pitchFamily="34" charset="0"/>
                <a:cs typeface="Arial" panose="020B0604020202020204" pitchFamily="34" charset="0"/>
              </a:rPr>
              <a:t>wide area networks</a:t>
            </a:r>
            <a:r>
              <a:rPr lang="en-US" sz="2400" dirty="0">
                <a:solidFill>
                  <a:schemeClr val="tx1"/>
                </a:solidFill>
                <a:latin typeface="Arial" panose="020B0604020202020204" pitchFamily="34" charset="0"/>
                <a:cs typeface="Arial" panose="020B0604020202020204" pitchFamily="34" charset="0"/>
              </a:rPr>
              <a:t> or </a:t>
            </a:r>
            <a:r>
              <a:rPr lang="en-US" sz="2400" b="1" dirty="0">
                <a:solidFill>
                  <a:schemeClr val="tx1"/>
                </a:solidFill>
                <a:latin typeface="Arial" panose="020B0604020202020204" pitchFamily="34" charset="0"/>
                <a:cs typeface="Arial" panose="020B0604020202020204" pitchFamily="34" charset="0"/>
              </a:rPr>
              <a:t>campus backbone links</a:t>
            </a:r>
            <a:r>
              <a:rPr lang="en-US" sz="2400" dirty="0">
                <a:solidFill>
                  <a:schemeClr val="tx1"/>
                </a:solidFill>
                <a:latin typeface="Arial" panose="020B0604020202020204" pitchFamily="34" charset="0"/>
                <a:cs typeface="Arial" panose="020B0604020202020204" pitchFamily="34" charset="0"/>
              </a:rPr>
              <a:t>. This technique requires precautions to avoid eye damage.</a:t>
            </a: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83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85215" y="358749"/>
            <a:ext cx="8028432" cy="756920"/>
          </a:xfrm>
        </p:spPr>
        <p:txBody>
          <a:bodyPr>
            <a:normAutofit/>
          </a:bodyPr>
          <a:lstStyle/>
          <a:p>
            <a:pPr algn="ctr"/>
            <a:r>
              <a:rPr lang="fr-FR" sz="3600" b="1" dirty="0" err="1">
                <a:solidFill>
                  <a:schemeClr val="tx1"/>
                </a:solidFill>
                <a:latin typeface="Arial" panose="020B0604020202020204" pitchFamily="34" charset="0"/>
                <a:cs typeface="Arial" panose="020B0604020202020204" pitchFamily="34" charset="0"/>
              </a:rPr>
              <a:t>Fiber-optic</a:t>
            </a:r>
            <a:r>
              <a:rPr lang="fr-FR" sz="3600" b="1" dirty="0">
                <a:solidFill>
                  <a:schemeClr val="tx1"/>
                </a:solidFill>
                <a:latin typeface="Arial" panose="020B0604020202020204" pitchFamily="34" charset="0"/>
                <a:cs typeface="Arial" panose="020B0604020202020204" pitchFamily="34" charset="0"/>
              </a:rPr>
              <a:t> </a:t>
            </a:r>
            <a:r>
              <a:rPr lang="fr-FR" sz="3600" b="1" dirty="0" err="1">
                <a:solidFill>
                  <a:schemeClr val="tx1"/>
                </a:solidFill>
                <a:latin typeface="Arial" panose="020B0604020202020204" pitchFamily="34" charset="0"/>
                <a:cs typeface="Arial" panose="020B0604020202020204" pitchFamily="34" charset="0"/>
              </a:rPr>
              <a:t>connectors</a:t>
            </a:r>
            <a:r>
              <a:rPr lang="fr-FR" sz="3600" b="1" dirty="0">
                <a:solidFill>
                  <a:schemeClr val="tx1"/>
                </a:solidFill>
                <a:latin typeface="Arial" panose="020B0604020202020204" pitchFamily="34" charset="0"/>
                <a:cs typeface="Arial" panose="020B0604020202020204" pitchFamily="34" charset="0"/>
              </a:rPr>
              <a:t> and </a:t>
            </a:r>
            <a:r>
              <a:rPr lang="fr-FR" sz="3600" b="1" dirty="0" err="1">
                <a:solidFill>
                  <a:schemeClr val="tx1"/>
                </a:solidFill>
                <a:latin typeface="Arial" panose="020B0604020202020204" pitchFamily="34" charset="0"/>
                <a:cs typeface="Arial" panose="020B0604020202020204" pitchFamily="34" charset="0"/>
              </a:rPr>
              <a:t>adapters</a:t>
            </a:r>
            <a:endParaRPr lang="fr-FR" sz="3600" b="1"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18388" y="1351280"/>
            <a:ext cx="7562088" cy="2608072"/>
          </a:xfrm>
        </p:spPr>
        <p:txBody>
          <a:bodyPr>
            <a:normAutofit/>
          </a:bodyPr>
          <a:lstStyle/>
          <a:p>
            <a:pPr algn="just">
              <a:lnSpc>
                <a:spcPct val="100000"/>
              </a:lnSpc>
              <a:spcAft>
                <a:spcPts val="600"/>
              </a:spcAft>
            </a:pPr>
            <a:r>
              <a:rPr lang="en-US" sz="2400" dirty="0">
                <a:solidFill>
                  <a:schemeClr val="tx1"/>
                </a:solidFill>
                <a:latin typeface="Arial" panose="020B0604020202020204" pitchFamily="34" charset="0"/>
                <a:cs typeface="Arial" panose="020B0604020202020204" pitchFamily="34" charset="0"/>
              </a:rPr>
              <a:t>Connectors are attached to the ends of optical fibers so that they can be connected to the transmitter and receiver ports</a:t>
            </a:r>
            <a:r>
              <a:rPr lang="en-US" sz="2400" dirty="0" smtClean="0">
                <a:solidFill>
                  <a:schemeClr val="tx1"/>
                </a:solidFill>
                <a:latin typeface="Arial" panose="020B0604020202020204" pitchFamily="34" charset="0"/>
                <a:cs typeface="Arial" panose="020B0604020202020204" pitchFamily="34" charset="0"/>
              </a:rPr>
              <a:t>.</a:t>
            </a:r>
          </a:p>
          <a:p>
            <a:pPr algn="just">
              <a:lnSpc>
                <a:spcPct val="100000"/>
              </a:lnSpc>
              <a:spcAft>
                <a:spcPts val="600"/>
              </a:spcAft>
            </a:pPr>
            <a:r>
              <a:rPr lang="en-US" sz="2400" dirty="0">
                <a:solidFill>
                  <a:schemeClr val="tx1"/>
                </a:solidFill>
                <a:latin typeface="Arial" panose="020B0604020202020204" pitchFamily="34" charset="0"/>
                <a:cs typeface="Arial" panose="020B0604020202020204" pitchFamily="34" charset="0"/>
              </a:rPr>
              <a:t>The most widely used connectors are </a:t>
            </a:r>
            <a:r>
              <a:rPr lang="en-US" sz="2400" b="1" dirty="0">
                <a:solidFill>
                  <a:srgbClr val="7030A0"/>
                </a:solidFill>
                <a:latin typeface="Arial" panose="020B0604020202020204" pitchFamily="34" charset="0"/>
                <a:cs typeface="Arial" panose="020B0604020202020204" pitchFamily="34" charset="0"/>
              </a:rPr>
              <a:t>SC (Subscriber Connector)</a:t>
            </a:r>
            <a:r>
              <a:rPr lang="en-US" sz="2400" dirty="0">
                <a:solidFill>
                  <a:srgbClr val="7030A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for </a:t>
            </a:r>
            <a:r>
              <a:rPr lang="en-US" sz="2400" b="1" dirty="0">
                <a:solidFill>
                  <a:schemeClr val="tx1"/>
                </a:solidFill>
                <a:latin typeface="Arial" panose="020B0604020202020204" pitchFamily="34" charset="0"/>
                <a:cs typeface="Arial" panose="020B0604020202020204" pitchFamily="34" charset="0"/>
              </a:rPr>
              <a:t>multimode fiber</a:t>
            </a:r>
            <a:r>
              <a:rPr lang="en-US" sz="2400" dirty="0">
                <a:solidFill>
                  <a:schemeClr val="tx1"/>
                </a:solidFill>
                <a:latin typeface="Arial" panose="020B0604020202020204" pitchFamily="34" charset="0"/>
                <a:cs typeface="Arial" panose="020B0604020202020204" pitchFamily="34" charset="0"/>
              </a:rPr>
              <a:t> and </a:t>
            </a:r>
            <a:r>
              <a:rPr lang="en-US" sz="2400" b="1" dirty="0">
                <a:solidFill>
                  <a:srgbClr val="7030A0"/>
                </a:solidFill>
                <a:latin typeface="Arial" panose="020B0604020202020204" pitchFamily="34" charset="0"/>
                <a:cs typeface="Arial" panose="020B0604020202020204" pitchFamily="34" charset="0"/>
              </a:rPr>
              <a:t>ST (Straight Tip)</a:t>
            </a:r>
            <a:r>
              <a:rPr lang="en-US" sz="2400" dirty="0">
                <a:solidFill>
                  <a:srgbClr val="7030A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connectors for </a:t>
            </a:r>
            <a:r>
              <a:rPr lang="en-US" sz="2400" b="1" dirty="0">
                <a:solidFill>
                  <a:schemeClr val="tx1"/>
                </a:solidFill>
                <a:latin typeface="Arial" panose="020B0604020202020204" pitchFamily="34" charset="0"/>
                <a:cs typeface="Arial" panose="020B0604020202020204" pitchFamily="34" charset="0"/>
              </a:rPr>
              <a:t>single-mode fiber</a:t>
            </a:r>
            <a:r>
              <a:rPr lang="en-US" sz="2400" dirty="0">
                <a:solidFill>
                  <a:schemeClr val="tx1"/>
                </a:solidFill>
                <a:latin typeface="Arial" panose="020B0604020202020204" pitchFamily="34" charset="0"/>
                <a:cs typeface="Arial" panose="020B0604020202020204" pitchFamily="34" charset="0"/>
              </a:rPr>
              <a:t>.</a:t>
            </a:r>
          </a:p>
          <a:p>
            <a:pPr algn="just">
              <a:lnSpc>
                <a:spcPct val="120000"/>
              </a:lnSpc>
              <a:spcAft>
                <a:spcPts val="600"/>
              </a:spcAft>
            </a:pPr>
            <a:endParaRPr lang="fr-FR" sz="2400" dirty="0">
              <a:solidFill>
                <a:schemeClr val="tx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891" y="3959352"/>
            <a:ext cx="6447079" cy="2331922"/>
          </a:xfrm>
          <a:prstGeom prst="rect">
            <a:avLst/>
          </a:prstGeom>
        </p:spPr>
      </p:pic>
    </p:spTree>
    <p:extLst>
      <p:ext uri="{BB962C8B-B14F-4D97-AF65-F5344CB8AC3E}">
        <p14:creationId xmlns:p14="http://schemas.microsoft.com/office/powerpoint/2010/main" val="1886460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49808" y="449072"/>
            <a:ext cx="7616952" cy="89408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Espace réservé du contenu 2"/>
          <p:cNvSpPr>
            <a:spLocks noGrp="1"/>
          </p:cNvSpPr>
          <p:nvPr>
            <p:ph idx="1"/>
          </p:nvPr>
        </p:nvSpPr>
        <p:spPr>
          <a:xfrm>
            <a:off x="749808" y="1577678"/>
            <a:ext cx="7616952" cy="4759114"/>
          </a:xfrm>
        </p:spPr>
        <p:txBody>
          <a:bodyPr>
            <a:noAutofit/>
          </a:bodyPr>
          <a:lstStyle/>
          <a:p>
            <a:pPr marL="0" indent="0" algn="just">
              <a:lnSpc>
                <a:spcPct val="100000"/>
              </a:lnSpc>
              <a:spcAft>
                <a:spcPts val="600"/>
              </a:spcAft>
              <a:buClr>
                <a:srgbClr val="7030A0"/>
              </a:buClr>
              <a:buNone/>
            </a:pPr>
            <a:r>
              <a:rPr lang="en-US" sz="2800" dirty="0">
                <a:solidFill>
                  <a:schemeClr val="tx1"/>
                </a:solidFill>
                <a:latin typeface="Arial" panose="020B0604020202020204" pitchFamily="34" charset="0"/>
                <a:cs typeface="Arial" panose="020B0604020202020204" pitchFamily="34" charset="0"/>
              </a:rPr>
              <a:t>These light rays are comparable to laser beams. In a vacuum, light propagates in a straight path at a constant speed of </a:t>
            </a:r>
            <a:r>
              <a:rPr lang="en-US" sz="2800" b="1" dirty="0">
                <a:solidFill>
                  <a:schemeClr val="tx1"/>
                </a:solidFill>
                <a:latin typeface="Arial" panose="020B0604020202020204" pitchFamily="34" charset="0"/>
                <a:cs typeface="Arial" panose="020B0604020202020204" pitchFamily="34" charset="0"/>
              </a:rPr>
              <a:t>300,000 kilometers per second</a:t>
            </a:r>
            <a:r>
              <a:rPr lang="en-US" sz="2800" dirty="0">
                <a:solidFill>
                  <a:schemeClr val="tx1"/>
                </a:solidFill>
                <a:latin typeface="Arial" panose="020B0604020202020204" pitchFamily="34" charset="0"/>
                <a:cs typeface="Arial" panose="020B0604020202020204" pitchFamily="34" charset="0"/>
              </a:rPr>
              <a:t>. In contrast, its speed is lower in materials such as air, water, and ice. When a light ray, called the </a:t>
            </a:r>
            <a:r>
              <a:rPr lang="en-US" sz="2800" b="1" dirty="0">
                <a:solidFill>
                  <a:schemeClr val="tx1"/>
                </a:solidFill>
                <a:latin typeface="Arial" panose="020B0604020202020204" pitchFamily="34" charset="0"/>
                <a:cs typeface="Arial" panose="020B0604020202020204" pitchFamily="34" charset="0"/>
              </a:rPr>
              <a:t>incident ray</a:t>
            </a:r>
            <a:r>
              <a:rPr lang="en-US" sz="2800" dirty="0">
                <a:solidFill>
                  <a:schemeClr val="tx1"/>
                </a:solidFill>
                <a:latin typeface="Arial" panose="020B0604020202020204" pitchFamily="34" charset="0"/>
                <a:cs typeface="Arial" panose="020B0604020202020204" pitchFamily="34" charset="0"/>
              </a:rPr>
              <a:t>, passes from one material into another, a portion of the light energy is reflected. This effect explains why an image appears on a glass surface. The reflected portion of the light is known as the </a:t>
            </a:r>
            <a:r>
              <a:rPr lang="en-US" sz="2800" b="1" dirty="0">
                <a:solidFill>
                  <a:schemeClr val="tx1"/>
                </a:solidFill>
                <a:latin typeface="Arial" panose="020B0604020202020204" pitchFamily="34" charset="0"/>
                <a:cs typeface="Arial" panose="020B0604020202020204" pitchFamily="34" charset="0"/>
              </a:rPr>
              <a:t>reflected ray</a:t>
            </a:r>
            <a:r>
              <a:rPr lang="en-US"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173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70319" y="415988"/>
            <a:ext cx="7562088" cy="904240"/>
          </a:xfrm>
        </p:spPr>
        <p:txBody>
          <a:bodyPr>
            <a:normAutofit fontScale="90000"/>
          </a:bodyPr>
          <a:lstStyle/>
          <a:p>
            <a:pPr algn="ctr"/>
            <a:r>
              <a:rPr lang="en-US" sz="4400" b="1" dirty="0">
                <a:solidFill>
                  <a:schemeClr val="tx1"/>
                </a:solidFill>
                <a:latin typeface="Arial" panose="020B0604020202020204" pitchFamily="34" charset="0"/>
                <a:cs typeface="Arial" panose="020B0604020202020204" pitchFamily="34" charset="0"/>
              </a:rPr>
              <a:t>Refractive index of a medium</a:t>
            </a:r>
            <a:endParaRPr lang="fr-FR" sz="4400" b="1"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70319" y="1513903"/>
            <a:ext cx="7562088" cy="1221359"/>
          </a:xfrm>
        </p:spPr>
        <p:txBody>
          <a:bodyPr>
            <a:normAutofit/>
          </a:bodyPr>
          <a:lstStyle/>
          <a:p>
            <a:pPr marL="0" indent="0" algn="just">
              <a:lnSpc>
                <a:spcPct val="100000"/>
              </a:lnSpc>
              <a:buNone/>
            </a:pPr>
            <a:r>
              <a:rPr lang="en-US" sz="2400" dirty="0">
                <a:solidFill>
                  <a:schemeClr val="tx1"/>
                </a:solidFill>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absolute refractive index</a:t>
            </a:r>
            <a:r>
              <a:rPr lang="en-US" sz="2400" dirty="0">
                <a:solidFill>
                  <a:srgbClr val="7030A0"/>
                </a:solidFill>
                <a:latin typeface="Arial" panose="020B0604020202020204" pitchFamily="34" charset="0"/>
                <a:cs typeface="Arial" panose="020B0604020202020204" pitchFamily="34" charset="0"/>
              </a:rPr>
              <a:t> </a:t>
            </a:r>
            <a:r>
              <a:rPr lang="en-US" sz="2400" b="1" i="1" dirty="0" smtClean="0">
                <a:solidFill>
                  <a:srgbClr val="7030A0"/>
                </a:solidFill>
                <a:latin typeface="Arial" panose="020B0604020202020204" pitchFamily="34" charset="0"/>
                <a:cs typeface="Arial" panose="020B0604020202020204" pitchFamily="34" charset="0"/>
              </a:rPr>
              <a:t>n1​ </a:t>
            </a:r>
            <a:r>
              <a:rPr lang="en-US" sz="2400" b="1" dirty="0">
                <a:solidFill>
                  <a:srgbClr val="7030A0"/>
                </a:solidFill>
                <a:latin typeface="Arial" panose="020B0604020202020204" pitchFamily="34" charset="0"/>
                <a:cs typeface="Arial" panose="020B0604020202020204" pitchFamily="34" charset="0"/>
              </a:rPr>
              <a:t>of a medium</a:t>
            </a:r>
            <a:r>
              <a:rPr lang="en-US" sz="2400" dirty="0" smtClean="0">
                <a:solidFill>
                  <a:srgbClr val="7030A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is the ratio between the </a:t>
            </a:r>
            <a:r>
              <a:rPr lang="en-US" sz="2400" b="1" dirty="0">
                <a:solidFill>
                  <a:schemeClr val="tx1"/>
                </a:solidFill>
                <a:latin typeface="Arial" panose="020B0604020202020204" pitchFamily="34" charset="0"/>
                <a:cs typeface="Arial" panose="020B0604020202020204" pitchFamily="34" charset="0"/>
              </a:rPr>
              <a:t>speed of light </a:t>
            </a:r>
            <a:r>
              <a:rPr lang="en-US" sz="2400" dirty="0">
                <a:solidFill>
                  <a:schemeClr val="tx1"/>
                </a:solidFill>
                <a:latin typeface="Arial" panose="020B0604020202020204" pitchFamily="34" charset="0"/>
                <a:cs typeface="Arial" panose="020B0604020202020204" pitchFamily="34" charset="0"/>
              </a:rPr>
              <a:t>in a </a:t>
            </a:r>
            <a:r>
              <a:rPr lang="en-US" sz="2400" b="1" dirty="0" smtClean="0">
                <a:solidFill>
                  <a:schemeClr val="tx1"/>
                </a:solidFill>
                <a:latin typeface="Arial" panose="020B0604020202020204" pitchFamily="34" charset="0"/>
                <a:cs typeface="Arial" panose="020B0604020202020204" pitchFamily="34" charset="0"/>
              </a:rPr>
              <a:t>vacuum</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and the </a:t>
            </a:r>
            <a:r>
              <a:rPr lang="en-US" sz="2400" b="1" dirty="0">
                <a:solidFill>
                  <a:schemeClr val="tx1"/>
                </a:solidFill>
                <a:latin typeface="Arial" panose="020B0604020202020204" pitchFamily="34" charset="0"/>
                <a:cs typeface="Arial" panose="020B0604020202020204" pitchFamily="34" charset="0"/>
              </a:rPr>
              <a:t>speed of light </a:t>
            </a:r>
            <a:r>
              <a:rPr lang="en-US" sz="2400" dirty="0">
                <a:solidFill>
                  <a:schemeClr val="tx1"/>
                </a:solidFill>
                <a:latin typeface="Arial" panose="020B0604020202020204" pitchFamily="34" charset="0"/>
                <a:cs typeface="Arial" panose="020B0604020202020204" pitchFamily="34" charset="0"/>
              </a:rPr>
              <a:t>within that </a:t>
            </a:r>
            <a:r>
              <a:rPr lang="en-US" sz="2400" b="1" dirty="0">
                <a:solidFill>
                  <a:schemeClr val="tx1"/>
                </a:solidFill>
                <a:latin typeface="Arial" panose="020B0604020202020204" pitchFamily="34" charset="0"/>
                <a:cs typeface="Arial" panose="020B0604020202020204" pitchFamily="34" charset="0"/>
              </a:rPr>
              <a:t>medium</a:t>
            </a:r>
            <a:r>
              <a:rPr lang="en-US" sz="2400" dirty="0" smtClean="0">
                <a:solidFill>
                  <a:schemeClr val="tx1"/>
                </a:solidFill>
                <a:latin typeface="Arial" panose="020B0604020202020204" pitchFamily="34" charset="0"/>
                <a:cs typeface="Arial" panose="020B0604020202020204" pitchFamily="34" charset="0"/>
              </a:rPr>
              <a:t>.</a:t>
            </a:r>
            <a:endParaRPr lang="en-US" dirty="0" smtClean="0">
              <a:solidFill>
                <a:schemeClr val="tx1"/>
              </a:solidFill>
              <a:latin typeface="Arial" panose="020B0604020202020204" pitchFamily="34" charset="0"/>
              <a:cs typeface="Arial" panose="020B0604020202020204" pitchFamily="34" charset="0"/>
            </a:endParaRPr>
          </a:p>
        </p:txBody>
      </p:sp>
      <p:grpSp>
        <p:nvGrpSpPr>
          <p:cNvPr id="4" name="Group 5"/>
          <p:cNvGrpSpPr>
            <a:grpSpLocks/>
          </p:cNvGrpSpPr>
          <p:nvPr/>
        </p:nvGrpSpPr>
        <p:grpSpPr bwMode="auto">
          <a:xfrm>
            <a:off x="3793330" y="2932980"/>
            <a:ext cx="2397125" cy="2255837"/>
            <a:chOff x="2390" y="1965"/>
            <a:chExt cx="1510" cy="1421"/>
          </a:xfrm>
        </p:grpSpPr>
        <p:sp>
          <p:nvSpPr>
            <p:cNvPr id="5" name="AutoShape 6"/>
            <p:cNvSpPr>
              <a:spLocks noChangeArrowheads="1"/>
            </p:cNvSpPr>
            <p:nvPr/>
          </p:nvSpPr>
          <p:spPr bwMode="auto">
            <a:xfrm>
              <a:off x="2390" y="1965"/>
              <a:ext cx="1510" cy="1421"/>
            </a:xfrm>
            <a:prstGeom prst="verticalScroll">
              <a:avLst>
                <a:gd name="adj" fmla="val 12500"/>
              </a:avLst>
            </a:prstGeom>
            <a:gradFill rotWithShape="0">
              <a:gsLst>
                <a:gs pos="0">
                  <a:srgbClr val="FFEFD1"/>
                </a:gs>
                <a:gs pos="64999">
                  <a:srgbClr val="F0EBD5"/>
                </a:gs>
                <a:gs pos="100000">
                  <a:srgbClr val="D1C39F"/>
                </a:gs>
              </a:gsLst>
              <a:path path="rect">
                <a:fillToRect l="50000" t="50000" r="50000" b="50000"/>
              </a:path>
            </a:gradFill>
            <a:ln w="28575">
              <a:solidFill>
                <a:schemeClr val="bg2"/>
              </a:solidFill>
              <a:miter lim="800000"/>
              <a:headEnd/>
              <a:tailEnd/>
            </a:ln>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6" name="Line 7"/>
            <p:cNvSpPr>
              <a:spLocks noChangeShapeType="1"/>
            </p:cNvSpPr>
            <p:nvPr/>
          </p:nvSpPr>
          <p:spPr bwMode="auto">
            <a:xfrm>
              <a:off x="3351" y="2628"/>
              <a:ext cx="32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Rectangle 8"/>
            <p:cNvSpPr>
              <a:spLocks noChangeArrowheads="1"/>
            </p:cNvSpPr>
            <p:nvPr/>
          </p:nvSpPr>
          <p:spPr bwMode="auto">
            <a:xfrm>
              <a:off x="3523" y="2926"/>
              <a:ext cx="116" cy="278"/>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2900">
                  <a:solidFill>
                    <a:srgbClr val="000000"/>
                  </a:solidFill>
                  <a:latin typeface="Times New Roman" panose="02020603050405020304" pitchFamily="18" charset="0"/>
                </a:rPr>
                <a:t>1</a:t>
              </a:r>
              <a:endParaRPr lang="fr-FR"/>
            </a:p>
          </p:txBody>
        </p:sp>
        <p:sp>
          <p:nvSpPr>
            <p:cNvPr id="8" name="Rectangle 9"/>
            <p:cNvSpPr>
              <a:spLocks noChangeArrowheads="1"/>
            </p:cNvSpPr>
            <p:nvPr/>
          </p:nvSpPr>
          <p:spPr bwMode="auto">
            <a:xfrm>
              <a:off x="2809" y="2620"/>
              <a:ext cx="116" cy="278"/>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2900">
                  <a:solidFill>
                    <a:srgbClr val="000000"/>
                  </a:solidFill>
                  <a:latin typeface="Times New Roman" panose="02020603050405020304" pitchFamily="18" charset="0"/>
                </a:rPr>
                <a:t>1</a:t>
              </a:r>
              <a:endParaRPr lang="fr-FR"/>
            </a:p>
          </p:txBody>
        </p:sp>
        <p:sp>
          <p:nvSpPr>
            <p:cNvPr id="9" name="Rectangle 10"/>
            <p:cNvSpPr>
              <a:spLocks noChangeArrowheads="1"/>
            </p:cNvSpPr>
            <p:nvPr/>
          </p:nvSpPr>
          <p:spPr bwMode="auto">
            <a:xfrm>
              <a:off x="3371" y="2683"/>
              <a:ext cx="174" cy="470"/>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4900" i="1">
                  <a:solidFill>
                    <a:srgbClr val="000000"/>
                  </a:solidFill>
                  <a:latin typeface="Times New Roman" panose="02020603050405020304" pitchFamily="18" charset="0"/>
                </a:rPr>
                <a:t>c</a:t>
              </a:r>
              <a:endParaRPr lang="fr-FR"/>
            </a:p>
          </p:txBody>
        </p:sp>
        <p:sp>
          <p:nvSpPr>
            <p:cNvPr id="10" name="Rectangle 11"/>
            <p:cNvSpPr>
              <a:spLocks noChangeArrowheads="1"/>
            </p:cNvSpPr>
            <p:nvPr/>
          </p:nvSpPr>
          <p:spPr bwMode="auto">
            <a:xfrm>
              <a:off x="3425" y="2129"/>
              <a:ext cx="174" cy="470"/>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4900" i="1">
                  <a:solidFill>
                    <a:srgbClr val="000000"/>
                  </a:solidFill>
                  <a:latin typeface="Times New Roman" panose="02020603050405020304" pitchFamily="18" charset="0"/>
                </a:rPr>
                <a:t>c</a:t>
              </a:r>
              <a:endParaRPr lang="fr-FR"/>
            </a:p>
          </p:txBody>
        </p:sp>
        <p:sp>
          <p:nvSpPr>
            <p:cNvPr id="11" name="Rectangle 12"/>
            <p:cNvSpPr>
              <a:spLocks noChangeArrowheads="1"/>
            </p:cNvSpPr>
            <p:nvPr/>
          </p:nvSpPr>
          <p:spPr bwMode="auto">
            <a:xfrm>
              <a:off x="2639" y="2376"/>
              <a:ext cx="196" cy="470"/>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4900" i="1">
                  <a:solidFill>
                    <a:srgbClr val="000000"/>
                  </a:solidFill>
                  <a:latin typeface="Times New Roman" panose="02020603050405020304" pitchFamily="18" charset="0"/>
                </a:rPr>
                <a:t>n</a:t>
              </a:r>
              <a:endParaRPr lang="fr-FR"/>
            </a:p>
          </p:txBody>
        </p:sp>
        <p:sp>
          <p:nvSpPr>
            <p:cNvPr id="12" name="Rectangle 13"/>
            <p:cNvSpPr>
              <a:spLocks noChangeArrowheads="1"/>
            </p:cNvSpPr>
            <p:nvPr/>
          </p:nvSpPr>
          <p:spPr bwMode="auto">
            <a:xfrm>
              <a:off x="3037" y="2331"/>
              <a:ext cx="215" cy="470"/>
            </a:xfrm>
            <a:prstGeom prst="rect">
              <a:avLst/>
            </a:prstGeom>
            <a:noFill/>
            <a:ln>
              <a:noFill/>
            </a:ln>
            <a:extLst>
              <a:ext uri="{909E8E84-426E-40DD-AFC4-6F175D3DCCD1}">
                <a14:hiddenFill xmlns:a14="http://schemas.microsoft.com/office/drawing/2010/main">
                  <a:gradFill rotWithShape="0">
                    <a:gsLst>
                      <a:gs pos="0">
                        <a:srgbClr val="FFEFD1"/>
                      </a:gs>
                      <a:gs pos="64999">
                        <a:srgbClr val="F0EBD5"/>
                      </a:gs>
                      <a:gs pos="100000">
                        <a:srgbClr val="D1C39F"/>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sz="4900">
                  <a:solidFill>
                    <a:srgbClr val="000000"/>
                  </a:solidFill>
                  <a:latin typeface="Symbol" panose="05050102010706020507" pitchFamily="18" charset="2"/>
                </a:rPr>
                <a:t>=</a:t>
              </a:r>
              <a:endParaRPr lang="fr-FR"/>
            </a:p>
          </p:txBody>
        </p:sp>
      </p:grpSp>
      <p:sp>
        <p:nvSpPr>
          <p:cNvPr id="13" name="ZoneTexte 12"/>
          <p:cNvSpPr txBox="1"/>
          <p:nvPr/>
        </p:nvSpPr>
        <p:spPr>
          <a:xfrm>
            <a:off x="2572367" y="5388694"/>
            <a:ext cx="4837463"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Speed of </a:t>
            </a:r>
            <a:r>
              <a:rPr lang="en-US" sz="2400" b="1" dirty="0" smtClean="0">
                <a:latin typeface="Arial" panose="020B0604020202020204" pitchFamily="34" charset="0"/>
                <a:cs typeface="Arial" panose="020B0604020202020204" pitchFamily="34" charset="0"/>
              </a:rPr>
              <a:t>light: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=300,000 </a:t>
            </a:r>
            <a:r>
              <a:rPr lang="en-US" sz="2400" dirty="0">
                <a:latin typeface="Arial" panose="020B0604020202020204" pitchFamily="34" charset="0"/>
                <a:cs typeface="Arial" panose="020B0604020202020204" pitchFamily="34" charset="0"/>
              </a:rPr>
              <a:t>km/s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54964" y="480833"/>
            <a:ext cx="7662672" cy="83312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Propagation speed</a:t>
            </a:r>
            <a:endParaRPr lang="fr-FR" sz="4400" dirty="0"/>
          </a:p>
        </p:txBody>
      </p:sp>
      <p:sp>
        <p:nvSpPr>
          <p:cNvPr id="5" name="Rectangle 1"/>
          <p:cNvSpPr>
            <a:spLocks noGrp="1" noChangeArrowheads="1"/>
          </p:cNvSpPr>
          <p:nvPr>
            <p:ph idx="1"/>
          </p:nvPr>
        </p:nvSpPr>
        <p:spPr bwMode="auto">
          <a:xfrm>
            <a:off x="941832" y="1551922"/>
            <a:ext cx="748893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spcBef>
                <a:spcPts val="600"/>
              </a:spcBef>
              <a:buNone/>
            </a:pPr>
            <a:r>
              <a:rPr lang="fr-FR" sz="2400" b="1" dirty="0">
                <a:solidFill>
                  <a:srgbClr val="7030A0"/>
                </a:solidFill>
                <a:latin typeface="Arial" panose="020B0604020202020204" pitchFamily="34" charset="0"/>
                <a:cs typeface="Arial" panose="020B0604020202020204" pitchFamily="34" charset="0"/>
              </a:rPr>
              <a:t>Propagation speed of light in a vacuum</a:t>
            </a:r>
            <a:r>
              <a:rPr lang="fr-FR" sz="2400" b="1" dirty="0" smtClean="0">
                <a:solidFill>
                  <a:srgbClr val="7030A0"/>
                </a:solidFill>
                <a:latin typeface="Arial" panose="020B0604020202020204" pitchFamily="34" charset="0"/>
                <a:cs typeface="Arial" panose="020B0604020202020204" pitchFamily="34" charset="0"/>
              </a:rPr>
              <a:t>:</a:t>
            </a:r>
          </a:p>
          <a:p>
            <a:pPr marL="292608" lvl="1" indent="0">
              <a:spcBef>
                <a:spcPts val="600"/>
              </a:spcBef>
              <a:buNone/>
            </a:pPr>
            <a:r>
              <a:rPr lang="fr-FR" sz="2400" dirty="0" smtClean="0">
                <a:solidFill>
                  <a:schemeClr val="tx1"/>
                </a:solidFill>
                <a:latin typeface="Arial" panose="020B0604020202020204" pitchFamily="34" charset="0"/>
                <a:cs typeface="Arial" panose="020B0604020202020204" pitchFamily="34" charset="0"/>
              </a:rPr>
              <a:t>C=300,000 </a:t>
            </a:r>
            <a:r>
              <a:rPr lang="fr-FR" sz="2400" dirty="0">
                <a:solidFill>
                  <a:schemeClr val="tx1"/>
                </a:solidFill>
                <a:latin typeface="Arial" panose="020B0604020202020204" pitchFamily="34" charset="0"/>
                <a:cs typeface="Arial" panose="020B0604020202020204" pitchFamily="34" charset="0"/>
              </a:rPr>
              <a:t>km/s (</a:t>
            </a:r>
            <a:r>
              <a:rPr lang="fr-FR" sz="2400" dirty="0" err="1">
                <a:solidFill>
                  <a:schemeClr val="tx1"/>
                </a:solidFill>
                <a:latin typeface="Arial" panose="020B0604020202020204" pitchFamily="34" charset="0"/>
                <a:cs typeface="Arial" panose="020B0604020202020204" pitchFamily="34" charset="0"/>
              </a:rPr>
              <a:t>velocity</a:t>
            </a:r>
            <a:r>
              <a:rPr lang="fr-FR" sz="2400" dirty="0">
                <a:solidFill>
                  <a:schemeClr val="tx1"/>
                </a:solidFill>
                <a:latin typeface="Arial" panose="020B0604020202020204" pitchFamily="34" charset="0"/>
                <a:cs typeface="Arial" panose="020B0604020202020204" pitchFamily="34" charset="0"/>
              </a:rPr>
              <a:t>)</a:t>
            </a:r>
          </a:p>
          <a:p>
            <a:pPr marL="0" indent="0">
              <a:spcAft>
                <a:spcPts val="0"/>
              </a:spcAft>
              <a:buNone/>
            </a:pPr>
            <a:r>
              <a:rPr lang="fr-FR" sz="2400" b="1" dirty="0">
                <a:solidFill>
                  <a:srgbClr val="7030A0"/>
                </a:solidFill>
                <a:latin typeface="Arial" panose="020B0604020202020204" pitchFamily="34" charset="0"/>
                <a:cs typeface="Arial" panose="020B0604020202020204" pitchFamily="34" charset="0"/>
              </a:rPr>
              <a:t>The propagation speed of light in a medium </a:t>
            </a:r>
            <a:r>
              <a:rPr lang="fr-FR" sz="2400" b="1" dirty="0" err="1">
                <a:solidFill>
                  <a:srgbClr val="7030A0"/>
                </a:solidFill>
                <a:latin typeface="Arial" panose="020B0604020202020204" pitchFamily="34" charset="0"/>
                <a:cs typeface="Arial" panose="020B0604020202020204" pitchFamily="34" charset="0"/>
              </a:rPr>
              <a:t>is</a:t>
            </a:r>
            <a:r>
              <a:rPr lang="fr-FR" sz="2400" b="1" dirty="0">
                <a:solidFill>
                  <a:srgbClr val="7030A0"/>
                </a:solidFill>
                <a:latin typeface="Arial" panose="020B0604020202020204" pitchFamily="34" charset="0"/>
                <a:cs typeface="Arial" panose="020B0604020202020204" pitchFamily="34" charset="0"/>
              </a:rPr>
              <a:t>:</a:t>
            </a:r>
            <a:endParaRPr lang="fr-FR" sz="2400" dirty="0">
              <a:solidFill>
                <a:srgbClr val="7030A0"/>
              </a:solidFill>
              <a:latin typeface="Arial" panose="020B0604020202020204" pitchFamily="34" charset="0"/>
              <a:cs typeface="Arial" panose="020B0604020202020204" pitchFamily="34" charset="0"/>
            </a:endParaRPr>
          </a:p>
          <a:p>
            <a:pPr marL="384048" lvl="2" indent="0">
              <a:spcBef>
                <a:spcPts val="600"/>
              </a:spcBef>
              <a:buNone/>
            </a:pPr>
            <a:r>
              <a:rPr lang="fr-FR" sz="2400" dirty="0" smtClean="0">
                <a:solidFill>
                  <a:schemeClr val="tx1"/>
                </a:solidFill>
                <a:latin typeface="Arial" panose="020B0604020202020204" pitchFamily="34" charset="0"/>
                <a:cs typeface="Arial" panose="020B0604020202020204" pitchFamily="34" charset="0"/>
              </a:rPr>
              <a:t>propagation </a:t>
            </a:r>
            <a:r>
              <a:rPr lang="fr-FR" sz="2400" dirty="0">
                <a:solidFill>
                  <a:schemeClr val="tx1"/>
                </a:solidFill>
                <a:latin typeface="Arial" panose="020B0604020202020204" pitchFamily="34" charset="0"/>
                <a:cs typeface="Arial" panose="020B0604020202020204" pitchFamily="34" charset="0"/>
              </a:rPr>
              <a:t>speed </a:t>
            </a:r>
            <a:r>
              <a:rPr lang="fr-FR" sz="2400" dirty="0" smtClean="0">
                <a:solidFill>
                  <a:schemeClr val="tx1"/>
                </a:solidFill>
                <a:latin typeface="Arial" panose="020B0604020202020204" pitchFamily="34" charset="0"/>
                <a:cs typeface="Arial" panose="020B0604020202020204" pitchFamily="34" charset="0"/>
              </a:rPr>
              <a:t>=C/n</a:t>
            </a:r>
          </a:p>
          <a:p>
            <a:pPr marL="384048" lvl="2" indent="0">
              <a:buNone/>
            </a:pPr>
            <a:r>
              <a:rPr lang="fr-FR" sz="2400" dirty="0" err="1" smtClean="0">
                <a:solidFill>
                  <a:schemeClr val="tx1"/>
                </a:solidFill>
                <a:latin typeface="Arial" panose="020B0604020202020204" pitchFamily="34" charset="0"/>
                <a:cs typeface="Arial" panose="020B0604020202020204" pitchFamily="34" charset="0"/>
              </a:rPr>
              <a:t>where</a:t>
            </a:r>
            <a:r>
              <a:rPr lang="fr-FR" sz="2400" dirty="0" smtClean="0">
                <a:solidFill>
                  <a:schemeClr val="tx1"/>
                </a:solidFill>
                <a:latin typeface="Arial" panose="020B0604020202020204" pitchFamily="34" charset="0"/>
                <a:cs typeface="Arial" panose="020B0604020202020204" pitchFamily="34" charset="0"/>
              </a:rPr>
              <a:t> (</a:t>
            </a:r>
            <a:r>
              <a:rPr lang="fr-FR" sz="2400" b="1" dirty="0" smtClean="0">
                <a:solidFill>
                  <a:schemeClr val="tx1"/>
                </a:solidFill>
                <a:latin typeface="Arial" panose="020B0604020202020204" pitchFamily="34" charset="0"/>
                <a:cs typeface="Arial" panose="020B0604020202020204" pitchFamily="34" charset="0"/>
              </a:rPr>
              <a:t>n</a:t>
            </a:r>
            <a:r>
              <a:rPr lang="fr-FR" sz="2400" dirty="0" smtClean="0">
                <a:solidFill>
                  <a:schemeClr val="tx1"/>
                </a:solidFill>
                <a:latin typeface="Arial" panose="020B0604020202020204" pitchFamily="34" charset="0"/>
                <a:cs typeface="Arial" panose="020B0604020202020204" pitchFamily="34" charset="0"/>
              </a:rPr>
              <a:t> </a:t>
            </a:r>
            <a:r>
              <a:rPr lang="fr-FR" sz="2400" dirty="0" err="1">
                <a:solidFill>
                  <a:schemeClr val="tx1"/>
                </a:solidFill>
                <a:latin typeface="Arial" panose="020B0604020202020204" pitchFamily="34" charset="0"/>
                <a:cs typeface="Arial" panose="020B0604020202020204" pitchFamily="34" charset="0"/>
              </a:rPr>
              <a:t>represents</a:t>
            </a:r>
            <a:r>
              <a:rPr lang="fr-FR" sz="2400" dirty="0">
                <a:solidFill>
                  <a:schemeClr val="tx1"/>
                </a:solidFill>
                <a:latin typeface="Arial" panose="020B0604020202020204" pitchFamily="34" charset="0"/>
                <a:cs typeface="Arial" panose="020B0604020202020204" pitchFamily="34" charset="0"/>
              </a:rPr>
              <a:t> the </a:t>
            </a:r>
            <a:r>
              <a:rPr lang="fr-FR" sz="2400" b="1" dirty="0" err="1">
                <a:solidFill>
                  <a:schemeClr val="tx1"/>
                </a:solidFill>
                <a:latin typeface="Arial" panose="020B0604020202020204" pitchFamily="34" charset="0"/>
                <a:cs typeface="Arial" panose="020B0604020202020204" pitchFamily="34" charset="0"/>
              </a:rPr>
              <a:t>refractive</a:t>
            </a:r>
            <a:r>
              <a:rPr lang="fr-FR" sz="2400" b="1" dirty="0">
                <a:solidFill>
                  <a:schemeClr val="tx1"/>
                </a:solidFill>
                <a:latin typeface="Arial" panose="020B0604020202020204" pitchFamily="34" charset="0"/>
                <a:cs typeface="Arial" panose="020B0604020202020204" pitchFamily="34" charset="0"/>
              </a:rPr>
              <a:t> </a:t>
            </a:r>
            <a:r>
              <a:rPr lang="fr-FR" sz="2400" b="1" dirty="0" smtClean="0">
                <a:solidFill>
                  <a:schemeClr val="tx1"/>
                </a:solidFill>
                <a:latin typeface="Arial" panose="020B0604020202020204" pitchFamily="34" charset="0"/>
                <a:cs typeface="Arial" panose="020B0604020202020204" pitchFamily="34" charset="0"/>
              </a:rPr>
              <a:t>index</a:t>
            </a:r>
            <a:r>
              <a:rPr lang="fr-FR" sz="2400" dirty="0" smtClean="0">
                <a:solidFill>
                  <a:schemeClr val="tx1"/>
                </a:solidFill>
                <a:latin typeface="Arial" panose="020B0604020202020204" pitchFamily="34" charset="0"/>
                <a:cs typeface="Arial" panose="020B0604020202020204" pitchFamily="34" charset="0"/>
              </a:rPr>
              <a:t>).</a:t>
            </a:r>
            <a:endParaRPr lang="fr-FR" sz="2400" dirty="0">
              <a:solidFill>
                <a:schemeClr val="tx1"/>
              </a:solidFill>
              <a:latin typeface="Arial" panose="020B0604020202020204" pitchFamily="34" charset="0"/>
              <a:cs typeface="Arial" panose="020B0604020202020204" pitchFamily="34" charset="0"/>
            </a:endParaRPr>
          </a:p>
        </p:txBody>
      </p:sp>
      <p:sp>
        <p:nvSpPr>
          <p:cNvPr id="3" name="ZoneTexte 2"/>
          <p:cNvSpPr txBox="1"/>
          <p:nvPr/>
        </p:nvSpPr>
        <p:spPr>
          <a:xfrm>
            <a:off x="941832" y="3887010"/>
            <a:ext cx="5230368" cy="2446824"/>
          </a:xfrm>
          <a:prstGeom prst="rect">
            <a:avLst/>
          </a:prstGeom>
          <a:noFill/>
        </p:spPr>
        <p:txBody>
          <a:bodyPr wrap="square" rtlCol="0">
            <a:spAutoFit/>
          </a:bodyPr>
          <a:lstStyle/>
          <a:p>
            <a:pPr>
              <a:spcAft>
                <a:spcPts val="600"/>
              </a:spcAft>
            </a:pPr>
            <a:r>
              <a:rPr lang="fr-FR" sz="2400" b="1" dirty="0">
                <a:solidFill>
                  <a:srgbClr val="7030A0"/>
                </a:solidFill>
                <a:latin typeface="Arial" panose="020B0604020202020204" pitchFamily="34" charset="0"/>
                <a:cs typeface="Arial" panose="020B0604020202020204" pitchFamily="34" charset="0"/>
              </a:rPr>
              <a:t>Typical </a:t>
            </a:r>
            <a:r>
              <a:rPr lang="fr-FR" sz="2400" b="1" dirty="0" err="1">
                <a:solidFill>
                  <a:srgbClr val="7030A0"/>
                </a:solidFill>
                <a:latin typeface="Arial" panose="020B0604020202020204" pitchFamily="34" charset="0"/>
                <a:cs typeface="Arial" panose="020B0604020202020204" pitchFamily="34" charset="0"/>
              </a:rPr>
              <a:t>refractive</a:t>
            </a:r>
            <a:r>
              <a:rPr lang="fr-FR" sz="2400" b="1" dirty="0">
                <a:solidFill>
                  <a:srgbClr val="7030A0"/>
                </a:solidFill>
                <a:latin typeface="Arial" panose="020B0604020202020204" pitchFamily="34" charset="0"/>
                <a:cs typeface="Arial" panose="020B0604020202020204" pitchFamily="34" charset="0"/>
              </a:rPr>
              <a:t> indices</a:t>
            </a:r>
            <a:r>
              <a:rPr lang="fr-FR" sz="2400" b="1" dirty="0" smtClean="0">
                <a:solidFill>
                  <a:srgbClr val="7030A0"/>
                </a:solidFill>
                <a:latin typeface="Arial" panose="020B0604020202020204" pitchFamily="34" charset="0"/>
                <a:cs typeface="Arial" panose="020B0604020202020204" pitchFamily="34" charset="0"/>
              </a:rPr>
              <a:t>:</a:t>
            </a:r>
            <a:endParaRPr lang="fr-FR" sz="2400" b="1" dirty="0" smtClean="0">
              <a:latin typeface="Arial" panose="020B0604020202020204" pitchFamily="34" charset="0"/>
              <a:cs typeface="Arial" panose="020B0604020202020204" pitchFamily="34" charset="0"/>
            </a:endParaRPr>
          </a:p>
          <a:p>
            <a:pPr lvl="1"/>
            <a:r>
              <a:rPr lang="fr-FR" sz="2400" b="1" dirty="0" smtClean="0">
                <a:latin typeface="Arial" panose="020B0604020202020204" pitchFamily="34" charset="0"/>
                <a:cs typeface="Arial" panose="020B0604020202020204" pitchFamily="34" charset="0"/>
              </a:rPr>
              <a:t>1.0</a:t>
            </a:r>
            <a:r>
              <a:rPr lang="fr-FR" sz="2400" dirty="0" smtClean="0">
                <a:latin typeface="Arial" panose="020B0604020202020204" pitchFamily="34" charset="0"/>
                <a:cs typeface="Arial" panose="020B0604020202020204" pitchFamily="34" charset="0"/>
              </a:rPr>
              <a:t> 	  for </a:t>
            </a:r>
            <a:r>
              <a:rPr lang="fr-FR" sz="2400" dirty="0">
                <a:latin typeface="Arial" panose="020B0604020202020204" pitchFamily="34" charset="0"/>
                <a:cs typeface="Arial" panose="020B0604020202020204" pitchFamily="34" charset="0"/>
              </a:rPr>
              <a:t>vacuum</a:t>
            </a:r>
          </a:p>
          <a:p>
            <a:pPr lvl="1"/>
            <a:r>
              <a:rPr lang="fr-FR" sz="2400" b="1" dirty="0" smtClean="0">
                <a:latin typeface="Arial" panose="020B0604020202020204" pitchFamily="34" charset="0"/>
                <a:cs typeface="Arial" panose="020B0604020202020204" pitchFamily="34" charset="0"/>
              </a:rPr>
              <a:t>1.003	 </a:t>
            </a: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for air</a:t>
            </a:r>
          </a:p>
          <a:p>
            <a:pPr lvl="1"/>
            <a:r>
              <a:rPr lang="fr-FR" sz="2400" b="1" dirty="0">
                <a:latin typeface="Arial" panose="020B0604020202020204" pitchFamily="34" charset="0"/>
                <a:cs typeface="Arial" panose="020B0604020202020204" pitchFamily="34" charset="0"/>
              </a:rPr>
              <a:t>1.3</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for </a:t>
            </a:r>
            <a:r>
              <a:rPr lang="fr-FR" sz="2400" dirty="0">
                <a:latin typeface="Arial" panose="020B0604020202020204" pitchFamily="34" charset="0"/>
                <a:cs typeface="Arial" panose="020B0604020202020204" pitchFamily="34" charset="0"/>
              </a:rPr>
              <a:t>water</a:t>
            </a:r>
          </a:p>
          <a:p>
            <a:pPr lvl="1"/>
            <a:r>
              <a:rPr lang="fr-FR" sz="2400" b="1" dirty="0" smtClean="0">
                <a:latin typeface="Arial" panose="020B0604020202020204" pitchFamily="34" charset="0"/>
                <a:cs typeface="Arial" panose="020B0604020202020204" pitchFamily="34" charset="0"/>
              </a:rPr>
              <a:t>1.5	 </a:t>
            </a:r>
            <a:r>
              <a:rPr lang="fr-FR" sz="2400" dirty="0" smtClean="0">
                <a:latin typeface="Arial" panose="020B0604020202020204" pitchFamily="34" charset="0"/>
                <a:cs typeface="Arial" panose="020B0604020202020204" pitchFamily="34" charset="0"/>
              </a:rPr>
              <a:t> 	  for </a:t>
            </a:r>
            <a:r>
              <a:rPr lang="fr-FR" sz="2400" dirty="0">
                <a:latin typeface="Arial" panose="020B0604020202020204" pitchFamily="34" charset="0"/>
                <a:cs typeface="Arial" panose="020B0604020202020204" pitchFamily="34" charset="0"/>
              </a:rPr>
              <a:t>glass</a:t>
            </a:r>
          </a:p>
          <a:p>
            <a:pPr lvl="1"/>
            <a:r>
              <a:rPr lang="fr-FR" sz="2400" b="1" dirty="0" smtClean="0">
                <a:latin typeface="Arial" panose="020B0604020202020204" pitchFamily="34" charset="0"/>
                <a:cs typeface="Arial" panose="020B0604020202020204" pitchFamily="34" charset="0"/>
              </a:rPr>
              <a:t>2.0</a:t>
            </a:r>
            <a:r>
              <a:rPr lang="fr-FR" sz="2400" dirty="0" smtClean="0">
                <a:latin typeface="Arial" panose="020B0604020202020204" pitchFamily="34" charset="0"/>
                <a:cs typeface="Arial" panose="020B0604020202020204" pitchFamily="34" charset="0"/>
              </a:rPr>
              <a:t> 	  for </a:t>
            </a:r>
            <a:r>
              <a:rPr lang="fr-FR" sz="2400" dirty="0" err="1">
                <a:latin typeface="Arial" panose="020B0604020202020204" pitchFamily="34" charset="0"/>
                <a:cs typeface="Arial" panose="020B0604020202020204" pitchFamily="34" charset="0"/>
              </a:rPr>
              <a:t>diamond</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128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57784"/>
            <a:ext cx="7543800" cy="841249"/>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Course Objective</a:t>
            </a:r>
          </a:p>
        </p:txBody>
      </p:sp>
      <p:sp>
        <p:nvSpPr>
          <p:cNvPr id="3" name="Espace réservé du contenu 2"/>
          <p:cNvSpPr>
            <a:spLocks noGrp="1"/>
          </p:cNvSpPr>
          <p:nvPr>
            <p:ph idx="1"/>
          </p:nvPr>
        </p:nvSpPr>
        <p:spPr>
          <a:xfrm>
            <a:off x="969264" y="1882310"/>
            <a:ext cx="7543801" cy="4344754"/>
          </a:xfrm>
        </p:spPr>
        <p:txBody>
          <a:bodyPr>
            <a:noAutofit/>
          </a:bodyPr>
          <a:lstStyle/>
          <a:p>
            <a:pPr algn="just">
              <a:lnSpc>
                <a:spcPct val="100000"/>
              </a:lnSpc>
              <a:spcBef>
                <a:spcPts val="600"/>
              </a:spcBef>
            </a:pPr>
            <a:r>
              <a:rPr lang="en-US" dirty="0">
                <a:solidFill>
                  <a:schemeClr val="tx1"/>
                </a:solidFill>
                <a:latin typeface="Arial" panose="020B0604020202020204" pitchFamily="34" charset="0"/>
                <a:cs typeface="Arial" panose="020B0604020202020204" pitchFamily="34" charset="0"/>
              </a:rPr>
              <a:t>By the end of the course, students will be able </a:t>
            </a:r>
            <a:r>
              <a:rPr lang="en-US" dirty="0" smtClean="0">
                <a:solidFill>
                  <a:schemeClr val="tx1"/>
                </a:solidFill>
                <a:latin typeface="Arial" panose="020B0604020202020204" pitchFamily="34" charset="0"/>
                <a:cs typeface="Arial" panose="020B0604020202020204" pitchFamily="34" charset="0"/>
              </a:rPr>
              <a:t>to:</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Understand the role of optical fiber in computer networks</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Explain how data is transmitted using light signals</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Describe the structure and components of optical fiber cables</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Understand the basic principles of light propagation in fiber</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Distinguish between single-mode and multimode fiber</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Identify the advantages of optical fiber compared to copper media</a:t>
            </a:r>
          </a:p>
          <a:p>
            <a:pPr lvl="1" algn="just">
              <a:lnSpc>
                <a:spcPct val="120000"/>
              </a:lnSpc>
              <a:spcBef>
                <a:spcPts val="600"/>
              </a:spcBef>
              <a:buClr>
                <a:srgbClr val="7030A0"/>
              </a:buClr>
              <a:buFont typeface="Wingdings" panose="05000000000000000000" pitchFamily="2" charset="2"/>
              <a:buChar char="q"/>
            </a:pPr>
            <a:r>
              <a:rPr lang="en-US" sz="2000" dirty="0">
                <a:solidFill>
                  <a:schemeClr val="tx1"/>
                </a:solidFill>
                <a:latin typeface="Arial" panose="020B0604020202020204" pitchFamily="34" charset="0"/>
                <a:cs typeface="Arial" panose="020B0604020202020204" pitchFamily="34" charset="0"/>
              </a:rPr>
              <a:t>Understand the use of optical fiber in high-speed networks</a:t>
            </a:r>
          </a:p>
          <a:p>
            <a:pPr marL="0" indent="0" algn="just">
              <a:lnSpc>
                <a:spcPct val="100000"/>
              </a:lnSpc>
              <a:spcBef>
                <a:spcPts val="600"/>
              </a:spcBef>
              <a:buNone/>
            </a:pPr>
            <a:endParaRPr lang="fr-F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54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77206" y="465356"/>
            <a:ext cx="7543802" cy="695893"/>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Reflection</a:t>
            </a:r>
            <a:endParaRPr lang="fr-FR" sz="44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795066" y="2173043"/>
            <a:ext cx="7633493" cy="1015663"/>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Reflection</a:t>
            </a:r>
            <a:r>
              <a:rPr lang="en-US" sz="2000" dirty="0">
                <a:latin typeface="Arial" panose="020B0604020202020204" pitchFamily="34" charset="0"/>
                <a:cs typeface="Arial" panose="020B0604020202020204" pitchFamily="34" charset="0"/>
              </a:rPr>
              <a:t> is the process by which light is sent back by a surface</a:t>
            </a:r>
            <a:r>
              <a:rPr lang="en-US"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reflected ray</a:t>
            </a:r>
            <a:r>
              <a:rPr lang="en-US" sz="2000" dirty="0">
                <a:latin typeface="Arial" panose="020B0604020202020204" pitchFamily="34" charset="0"/>
                <a:cs typeface="Arial" panose="020B0604020202020204" pitchFamily="34" charset="0"/>
              </a:rPr>
              <a:t> is contained in the plane of incidence</a:t>
            </a:r>
            <a:r>
              <a:rPr lang="en-US"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reflection angle</a:t>
            </a:r>
            <a:r>
              <a:rPr lang="en-US" sz="2000" b="1" i="1" dirty="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i</a:t>
            </a:r>
            <a:r>
              <a:rPr lang="en-US" sz="2000" b="1"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equal to the </a:t>
            </a:r>
            <a:r>
              <a:rPr lang="en-US" sz="2000" b="1" dirty="0">
                <a:latin typeface="Arial" panose="020B0604020202020204" pitchFamily="34" charset="0"/>
                <a:cs typeface="Arial" panose="020B0604020202020204" pitchFamily="34" charset="0"/>
              </a:rPr>
              <a:t>incidence angle</a:t>
            </a:r>
            <a:r>
              <a:rPr lang="en-US" sz="2000"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37" name="Line 5"/>
          <p:cNvSpPr>
            <a:spLocks noChangeShapeType="1"/>
          </p:cNvSpPr>
          <p:nvPr/>
        </p:nvSpPr>
        <p:spPr bwMode="auto">
          <a:xfrm flipH="1" flipV="1">
            <a:off x="2637757" y="3963124"/>
            <a:ext cx="1911350" cy="1597025"/>
          </a:xfrm>
          <a:prstGeom prst="line">
            <a:avLst/>
          </a:prstGeom>
          <a:noFill/>
          <a:ln w="28575">
            <a:solidFill>
              <a:srgbClr val="7030A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 name="Line 6"/>
          <p:cNvSpPr>
            <a:spLocks noChangeShapeType="1"/>
          </p:cNvSpPr>
          <p:nvPr/>
        </p:nvSpPr>
        <p:spPr bwMode="auto">
          <a:xfrm flipV="1">
            <a:off x="4595144" y="3944074"/>
            <a:ext cx="1911350" cy="1597025"/>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2" name="Group 7"/>
          <p:cNvGrpSpPr>
            <a:grpSpLocks/>
          </p:cNvGrpSpPr>
          <p:nvPr/>
        </p:nvGrpSpPr>
        <p:grpSpPr bwMode="auto">
          <a:xfrm>
            <a:off x="1810669" y="3744049"/>
            <a:ext cx="5573713" cy="2603500"/>
            <a:chOff x="1640" y="2572"/>
            <a:chExt cx="3511" cy="1640"/>
          </a:xfrm>
        </p:grpSpPr>
        <p:sp>
          <p:nvSpPr>
            <p:cNvPr id="73" name="Line 8"/>
            <p:cNvSpPr>
              <a:spLocks noChangeShapeType="1"/>
            </p:cNvSpPr>
            <p:nvPr/>
          </p:nvSpPr>
          <p:spPr bwMode="auto">
            <a:xfrm flipV="1">
              <a:off x="3378" y="2572"/>
              <a:ext cx="0" cy="1193"/>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 name="Text Box 9"/>
            <p:cNvSpPr txBox="1">
              <a:spLocks noChangeArrowheads="1"/>
            </p:cNvSpPr>
            <p:nvPr/>
          </p:nvSpPr>
          <p:spPr bwMode="auto">
            <a:xfrm>
              <a:off x="3111" y="3001"/>
              <a:ext cx="55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smtClean="0">
                  <a:solidFill>
                    <a:srgbClr val="7030A0"/>
                  </a:solidFill>
                  <a:latin typeface="Times New Roman" panose="02020603050405020304" pitchFamily="18" charset="0"/>
                </a:rPr>
                <a:t>N</a:t>
              </a:r>
              <a:r>
                <a:rPr lang="fr-FR" sz="1200" dirty="0" smtClean="0">
                  <a:solidFill>
                    <a:srgbClr val="7030A0"/>
                  </a:solidFill>
                  <a:latin typeface="Times New Roman" panose="02020603050405020304" pitchFamily="18" charset="0"/>
                </a:rPr>
                <a:t>ormal</a:t>
              </a:r>
              <a:endParaRPr lang="fr-FR" sz="3500" dirty="0">
                <a:solidFill>
                  <a:srgbClr val="7030A0"/>
                </a:solidFill>
                <a:latin typeface="Times New Roman" panose="02020603050405020304" pitchFamily="18" charset="0"/>
              </a:endParaRPr>
            </a:p>
          </p:txBody>
        </p:sp>
        <p:grpSp>
          <p:nvGrpSpPr>
            <p:cNvPr id="75" name="Group 10"/>
            <p:cNvGrpSpPr>
              <a:grpSpLocks/>
            </p:cNvGrpSpPr>
            <p:nvPr/>
          </p:nvGrpSpPr>
          <p:grpSpPr bwMode="auto">
            <a:xfrm>
              <a:off x="1640" y="3279"/>
              <a:ext cx="3511" cy="933"/>
              <a:chOff x="1640" y="3279"/>
              <a:chExt cx="3511" cy="933"/>
            </a:xfrm>
          </p:grpSpPr>
          <p:sp>
            <p:nvSpPr>
              <p:cNvPr id="76" name="Rectangle 11" descr="noir)"/>
              <p:cNvSpPr>
                <a:spLocks noChangeArrowheads="1"/>
              </p:cNvSpPr>
              <p:nvPr/>
            </p:nvSpPr>
            <p:spPr bwMode="auto">
              <a:xfrm>
                <a:off x="1658" y="3728"/>
                <a:ext cx="3493" cy="484"/>
              </a:xfrm>
              <a:prstGeom prst="rect">
                <a:avLst/>
              </a:prstGeom>
              <a:pattFill prst="ltUpDiag">
                <a:fgClr>
                  <a:srgbClr val="7030A0"/>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77" name="Text Box 12"/>
              <p:cNvSpPr txBox="1">
                <a:spLocks noChangeArrowheads="1"/>
              </p:cNvSpPr>
              <p:nvPr/>
            </p:nvSpPr>
            <p:spPr bwMode="auto">
              <a:xfrm>
                <a:off x="1704" y="3279"/>
                <a:ext cx="356"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n</a:t>
                </a:r>
                <a:r>
                  <a:rPr lang="fr-FR" sz="3500" baseline="-25000">
                    <a:latin typeface="Comic Sans MS" panose="030F0702030302020204" pitchFamily="66" charset="0"/>
                  </a:rPr>
                  <a:t>1</a:t>
                </a:r>
                <a:endParaRPr lang="fr-FR" sz="3500">
                  <a:latin typeface="Comic Sans MS" panose="030F0702030302020204" pitchFamily="66" charset="0"/>
                </a:endParaRPr>
              </a:p>
            </p:txBody>
          </p:sp>
          <p:sp>
            <p:nvSpPr>
              <p:cNvPr id="78" name="Text Box 13"/>
              <p:cNvSpPr txBox="1">
                <a:spLocks noChangeArrowheads="1"/>
              </p:cNvSpPr>
              <p:nvPr/>
            </p:nvSpPr>
            <p:spPr bwMode="auto">
              <a:xfrm>
                <a:off x="1690" y="3777"/>
                <a:ext cx="385" cy="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n</a:t>
                </a:r>
                <a:r>
                  <a:rPr lang="fr-FR" sz="3500" baseline="-25000">
                    <a:latin typeface="Comic Sans MS" panose="030F0702030302020204" pitchFamily="66" charset="0"/>
                  </a:rPr>
                  <a:t>2</a:t>
                </a:r>
                <a:endParaRPr lang="fr-FR" sz="3500">
                  <a:latin typeface="Comic Sans MS" panose="030F0702030302020204" pitchFamily="66" charset="0"/>
                </a:endParaRPr>
              </a:p>
            </p:txBody>
          </p:sp>
          <p:sp>
            <p:nvSpPr>
              <p:cNvPr id="79" name="Line 14"/>
              <p:cNvSpPr>
                <a:spLocks noChangeShapeType="1"/>
              </p:cNvSpPr>
              <p:nvPr/>
            </p:nvSpPr>
            <p:spPr bwMode="auto">
              <a:xfrm>
                <a:off x="1640" y="3716"/>
                <a:ext cx="349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80" name="Group 17"/>
          <p:cNvGrpSpPr>
            <a:grpSpLocks/>
          </p:cNvGrpSpPr>
          <p:nvPr/>
        </p:nvGrpSpPr>
        <p:grpSpPr bwMode="auto">
          <a:xfrm>
            <a:off x="3447382" y="3475762"/>
            <a:ext cx="2241550" cy="1344612"/>
            <a:chOff x="2671" y="2403"/>
            <a:chExt cx="1412" cy="847"/>
          </a:xfrm>
        </p:grpSpPr>
        <p:sp>
          <p:nvSpPr>
            <p:cNvPr id="81" name="Text Box 18"/>
            <p:cNvSpPr txBox="1">
              <a:spLocks noChangeArrowheads="1"/>
            </p:cNvSpPr>
            <p:nvPr/>
          </p:nvSpPr>
          <p:spPr bwMode="auto">
            <a:xfrm>
              <a:off x="2838" y="2403"/>
              <a:ext cx="204"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i</a:t>
              </a:r>
            </a:p>
          </p:txBody>
        </p:sp>
        <p:sp>
          <p:nvSpPr>
            <p:cNvPr id="82" name="Arc 19"/>
            <p:cNvSpPr>
              <a:spLocks/>
            </p:cNvSpPr>
            <p:nvPr/>
          </p:nvSpPr>
          <p:spPr bwMode="auto">
            <a:xfrm rot="16208510" flipV="1">
              <a:off x="3454" y="2621"/>
              <a:ext cx="564" cy="694"/>
            </a:xfrm>
            <a:custGeom>
              <a:avLst/>
              <a:gdLst>
                <a:gd name="T0" fmla="*/ 122 w 21600"/>
                <a:gd name="T1" fmla="*/ 0 h 21091"/>
                <a:gd name="T2" fmla="*/ 564 w 21600"/>
                <a:gd name="T3" fmla="*/ 694 h 21091"/>
                <a:gd name="T4" fmla="*/ 0 w 21600"/>
                <a:gd name="T5" fmla="*/ 694 h 21091"/>
                <a:gd name="T6" fmla="*/ 0 60000 65536"/>
                <a:gd name="T7" fmla="*/ 0 60000 65536"/>
                <a:gd name="T8" fmla="*/ 0 60000 65536"/>
              </a:gdLst>
              <a:ahLst/>
              <a:cxnLst>
                <a:cxn ang="T6">
                  <a:pos x="T0" y="T1"/>
                </a:cxn>
                <a:cxn ang="T7">
                  <a:pos x="T2" y="T3"/>
                </a:cxn>
                <a:cxn ang="T8">
                  <a:pos x="T4" y="T5"/>
                </a:cxn>
              </a:cxnLst>
              <a:rect l="0" t="0" r="r" b="b"/>
              <a:pathLst>
                <a:path w="21600" h="21091" fill="none" extrusionOk="0">
                  <a:moveTo>
                    <a:pt x="4660" y="-1"/>
                  </a:moveTo>
                  <a:cubicBezTo>
                    <a:pt x="14555" y="2185"/>
                    <a:pt x="21600" y="10957"/>
                    <a:pt x="21600" y="21091"/>
                  </a:cubicBezTo>
                </a:path>
                <a:path w="21600" h="21091" stroke="0" extrusionOk="0">
                  <a:moveTo>
                    <a:pt x="4660" y="-1"/>
                  </a:moveTo>
                  <a:cubicBezTo>
                    <a:pt x="14555" y="2185"/>
                    <a:pt x="21600" y="10957"/>
                    <a:pt x="21600" y="21091"/>
                  </a:cubicBezTo>
                  <a:lnTo>
                    <a:pt x="0" y="21091"/>
                  </a:lnTo>
                  <a:lnTo>
                    <a:pt x="4660" y="-1"/>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Arc 20"/>
            <p:cNvSpPr>
              <a:spLocks/>
            </p:cNvSpPr>
            <p:nvPr/>
          </p:nvSpPr>
          <p:spPr bwMode="auto">
            <a:xfrm rot="5391490" flipH="1" flipV="1">
              <a:off x="2736" y="2617"/>
              <a:ext cx="564" cy="694"/>
            </a:xfrm>
            <a:custGeom>
              <a:avLst/>
              <a:gdLst>
                <a:gd name="T0" fmla="*/ 122 w 21600"/>
                <a:gd name="T1" fmla="*/ 0 h 21091"/>
                <a:gd name="T2" fmla="*/ 564 w 21600"/>
                <a:gd name="T3" fmla="*/ 694 h 21091"/>
                <a:gd name="T4" fmla="*/ 0 w 21600"/>
                <a:gd name="T5" fmla="*/ 694 h 21091"/>
                <a:gd name="T6" fmla="*/ 0 60000 65536"/>
                <a:gd name="T7" fmla="*/ 0 60000 65536"/>
                <a:gd name="T8" fmla="*/ 0 60000 65536"/>
              </a:gdLst>
              <a:ahLst/>
              <a:cxnLst>
                <a:cxn ang="T6">
                  <a:pos x="T0" y="T1"/>
                </a:cxn>
                <a:cxn ang="T7">
                  <a:pos x="T2" y="T3"/>
                </a:cxn>
                <a:cxn ang="T8">
                  <a:pos x="T4" y="T5"/>
                </a:cxn>
              </a:cxnLst>
              <a:rect l="0" t="0" r="r" b="b"/>
              <a:pathLst>
                <a:path w="21600" h="21091" fill="none" extrusionOk="0">
                  <a:moveTo>
                    <a:pt x="4660" y="-1"/>
                  </a:moveTo>
                  <a:cubicBezTo>
                    <a:pt x="14555" y="2185"/>
                    <a:pt x="21600" y="10957"/>
                    <a:pt x="21600" y="21091"/>
                  </a:cubicBezTo>
                </a:path>
                <a:path w="21600" h="21091" stroke="0" extrusionOk="0">
                  <a:moveTo>
                    <a:pt x="4660" y="-1"/>
                  </a:moveTo>
                  <a:cubicBezTo>
                    <a:pt x="14555" y="2185"/>
                    <a:pt x="21600" y="10957"/>
                    <a:pt x="21600" y="21091"/>
                  </a:cubicBezTo>
                  <a:lnTo>
                    <a:pt x="0" y="21091"/>
                  </a:lnTo>
                  <a:lnTo>
                    <a:pt x="4660" y="-1"/>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4" name="Text Box 21"/>
            <p:cNvSpPr txBox="1">
              <a:spLocks noChangeArrowheads="1"/>
            </p:cNvSpPr>
            <p:nvPr/>
          </p:nvSpPr>
          <p:spPr bwMode="auto">
            <a:xfrm>
              <a:off x="3734" y="2403"/>
              <a:ext cx="313"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i'</a:t>
              </a:r>
            </a:p>
          </p:txBody>
        </p:sp>
      </p:grpSp>
      <p:sp>
        <p:nvSpPr>
          <p:cNvPr id="85" name="Text Box 15"/>
          <p:cNvSpPr txBox="1">
            <a:spLocks noChangeArrowheads="1"/>
          </p:cNvSpPr>
          <p:nvPr/>
        </p:nvSpPr>
        <p:spPr bwMode="auto">
          <a:xfrm>
            <a:off x="6488841" y="3846159"/>
            <a:ext cx="2137070"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solidFill>
                  <a:srgbClr val="7030A0"/>
                </a:solidFill>
              </a:rPr>
              <a:t>Reflected ray</a:t>
            </a:r>
            <a:endParaRPr lang="fr-FR" sz="2600" dirty="0">
              <a:solidFill>
                <a:srgbClr val="7030A0"/>
              </a:solidFill>
              <a:latin typeface="Comic Sans MS" panose="030F0702030302020204" pitchFamily="66" charset="0"/>
            </a:endParaRPr>
          </a:p>
        </p:txBody>
      </p:sp>
      <p:sp>
        <p:nvSpPr>
          <p:cNvPr id="86" name="Text Box 16"/>
          <p:cNvSpPr txBox="1">
            <a:spLocks noChangeArrowheads="1"/>
          </p:cNvSpPr>
          <p:nvPr/>
        </p:nvSpPr>
        <p:spPr bwMode="auto">
          <a:xfrm>
            <a:off x="687515" y="3827221"/>
            <a:ext cx="2013639"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solidFill>
                  <a:srgbClr val="7030A0"/>
                </a:solidFill>
              </a:rPr>
              <a:t>Incident ray</a:t>
            </a:r>
            <a:r>
              <a:rPr lang="fr-FR" sz="2400" dirty="0">
                <a:solidFill>
                  <a:srgbClr val="7030A0"/>
                </a:solidFill>
              </a:rPr>
              <a:t> </a:t>
            </a:r>
            <a:endParaRPr lang="fr-FR" sz="2600" dirty="0">
              <a:solidFill>
                <a:srgbClr val="7030A0"/>
              </a:solidFill>
              <a:latin typeface="Comic Sans MS" panose="030F0702030302020204" pitchFamily="66" charset="0"/>
            </a:endParaRPr>
          </a:p>
        </p:txBody>
      </p:sp>
      <p:sp>
        <p:nvSpPr>
          <p:cNvPr id="6" name="ZoneTexte 5"/>
          <p:cNvSpPr txBox="1"/>
          <p:nvPr/>
        </p:nvSpPr>
        <p:spPr>
          <a:xfrm>
            <a:off x="1720356" y="1312855"/>
            <a:ext cx="5749575" cy="461665"/>
          </a:xfrm>
          <a:prstGeom prst="rect">
            <a:avLst/>
          </a:prstGeom>
          <a:solidFill>
            <a:srgbClr val="7030A0"/>
          </a:solidFill>
          <a:ln/>
        </p:spPr>
        <p:style>
          <a:lnRef idx="0">
            <a:schemeClr val="dk1"/>
          </a:lnRef>
          <a:fillRef idx="3">
            <a:schemeClr val="dk1"/>
          </a:fillRef>
          <a:effectRef idx="3">
            <a:schemeClr val="dk1"/>
          </a:effectRef>
          <a:fontRef idx="minor">
            <a:schemeClr val="lt1"/>
          </a:fontRef>
        </p:style>
        <p:txBody>
          <a:bodyPr wrap="square" rtlCol="0">
            <a:spAutoFit/>
            <a:sp3d extrusionH="57150">
              <a:bevelT w="50800" h="38100" prst="riblet"/>
            </a:sp3d>
          </a:bodyPr>
          <a:lstStyle/>
          <a:p>
            <a:pPr algn="ctr"/>
            <a:r>
              <a:rPr lang="en-US" sz="2400" b="1" dirty="0">
                <a:latin typeface="Arial" panose="020B0604020202020204" pitchFamily="34" charset="0"/>
                <a:cs typeface="Arial" panose="020B0604020202020204" pitchFamily="34" charset="0"/>
              </a:rPr>
              <a:t>First law of reflection (Descartes’ law)</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9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down)">
                                      <p:cBhvr>
                                        <p:cTn id="16" dur="500"/>
                                        <p:tgtEl>
                                          <p:spTgt spid="71"/>
                                        </p:tgtEl>
                                      </p:cBhvr>
                                    </p:animEffect>
                                  </p:childTnLst>
                                </p:cTn>
                              </p:par>
                            </p:childTnLst>
                          </p:cTn>
                        </p:par>
                        <p:par>
                          <p:cTn id="17" fill="hold">
                            <p:stCondLst>
                              <p:cond delay="1500"/>
                            </p:stCondLst>
                            <p:childTnLst>
                              <p:par>
                                <p:cTn id="18" presetID="16" presetClass="entr" presetSubtype="37" fill="hold" nodeType="afterEffect">
                                  <p:stCondLst>
                                    <p:cond delay="2000"/>
                                  </p:stCondLst>
                                  <p:childTnLst>
                                    <p:set>
                                      <p:cBhvr>
                                        <p:cTn id="19" dur="1" fill="hold">
                                          <p:stCondLst>
                                            <p:cond delay="0"/>
                                          </p:stCondLst>
                                        </p:cTn>
                                        <p:tgtEl>
                                          <p:spTgt spid="80"/>
                                        </p:tgtEl>
                                        <p:attrNameLst>
                                          <p:attrName>style.visibility</p:attrName>
                                        </p:attrNameLst>
                                      </p:cBhvr>
                                      <p:to>
                                        <p:strVal val="visible"/>
                                      </p:to>
                                    </p:set>
                                    <p:animEffect transition="in" filter="barn(outVertical)">
                                      <p:cBhvr>
                                        <p:cTn id="20" dur="500"/>
                                        <p:tgtEl>
                                          <p:spTgt spid="80"/>
                                        </p:tgtEl>
                                      </p:cBhvr>
                                    </p:animEffect>
                                  </p:childTnLst>
                                </p:cTn>
                              </p:par>
                            </p:childTnLst>
                          </p:cTn>
                        </p:par>
                        <p:par>
                          <p:cTn id="21" fill="hold">
                            <p:stCondLst>
                              <p:cond delay="4000"/>
                            </p:stCondLst>
                            <p:childTnLst>
                              <p:par>
                                <p:cTn id="22" presetID="23" presetClass="entr" presetSubtype="16"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p:cTn id="24" dur="500" fill="hold"/>
                                        <p:tgtEl>
                                          <p:spTgt spid="85"/>
                                        </p:tgtEl>
                                        <p:attrNameLst>
                                          <p:attrName>ppt_w</p:attrName>
                                        </p:attrNameLst>
                                      </p:cBhvr>
                                      <p:tavLst>
                                        <p:tav tm="0">
                                          <p:val>
                                            <p:fltVal val="0"/>
                                          </p:val>
                                        </p:tav>
                                        <p:tav tm="100000">
                                          <p:val>
                                            <p:strVal val="#ppt_w"/>
                                          </p:val>
                                        </p:tav>
                                      </p:tavLst>
                                    </p:anim>
                                    <p:anim calcmode="lin" valueType="num">
                                      <p:cBhvr>
                                        <p:cTn id="25"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1" grpId="0" animBg="1"/>
      <p:bldP spid="85" grpId="0" autoUpdateAnimBg="0"/>
      <p:bldP spid="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5450" y="340524"/>
            <a:ext cx="7754112" cy="748454"/>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Refraction</a:t>
            </a:r>
            <a:endParaRPr lang="fr-FR" b="1" dirty="0">
              <a:solidFill>
                <a:schemeClr val="tx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84098" y="1851156"/>
            <a:ext cx="7232904" cy="1958170"/>
          </a:xfrm>
        </p:spPr>
        <p:txBody>
          <a:bodyPr>
            <a:normAutofit lnSpcReduction="10000"/>
          </a:bodyPr>
          <a:lstStyle/>
          <a:p>
            <a:pPr marL="0" indent="0" algn="just">
              <a:lnSpc>
                <a:spcPct val="110000"/>
              </a:lnSpc>
              <a:buClr>
                <a:srgbClr val="7030A0"/>
              </a:buClr>
              <a:buNone/>
            </a:pPr>
            <a:r>
              <a:rPr lang="en-US" dirty="0">
                <a:solidFill>
                  <a:schemeClr val="tx1"/>
                </a:solidFill>
                <a:latin typeface="Arial" panose="020B0604020202020204" pitchFamily="34" charset="0"/>
                <a:cs typeface="Arial" panose="020B0604020202020204" pitchFamily="34" charset="0"/>
              </a:rPr>
              <a:t>Refraction is the deflection of light rays as they pass from one transparent medium to another</a:t>
            </a:r>
            <a:r>
              <a:rPr lang="en-US" dirty="0" smtClean="0">
                <a:solidFill>
                  <a:schemeClr val="tx1"/>
                </a:solidFill>
                <a:latin typeface="Arial" panose="020B0604020202020204" pitchFamily="34" charset="0"/>
                <a:cs typeface="Arial" panose="020B0604020202020204" pitchFamily="34" charset="0"/>
              </a:rPr>
              <a:t>.</a:t>
            </a:r>
          </a:p>
          <a:p>
            <a:pPr lvl="1" algn="just">
              <a:lnSpc>
                <a:spcPct val="110000"/>
              </a:lnSpc>
              <a:buClr>
                <a:srgbClr val="7030A0"/>
              </a:buClr>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The refracted ray lies in the plane of incidence</a:t>
            </a:r>
            <a:r>
              <a:rPr lang="en-US" sz="2000" dirty="0" smtClean="0">
                <a:solidFill>
                  <a:schemeClr val="tx1"/>
                </a:solidFill>
                <a:latin typeface="Arial" panose="020B0604020202020204" pitchFamily="34" charset="0"/>
                <a:cs typeface="Arial" panose="020B0604020202020204" pitchFamily="34" charset="0"/>
              </a:rPr>
              <a:t>.</a:t>
            </a:r>
          </a:p>
          <a:p>
            <a:pPr lvl="1" algn="just">
              <a:lnSpc>
                <a:spcPct val="110000"/>
              </a:lnSpc>
              <a:buClr>
                <a:srgbClr val="7030A0"/>
              </a:buClr>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angle of refraction follows the law:</a:t>
            </a:r>
          </a:p>
          <a:p>
            <a:pPr algn="ctr">
              <a:lnSpc>
                <a:spcPct val="110000"/>
              </a:lnSpc>
              <a:spcBef>
                <a:spcPts val="0"/>
              </a:spcBef>
              <a:buClr>
                <a:srgbClr val="7030A0"/>
              </a:buClr>
            </a:pPr>
            <a:r>
              <a:rPr lang="fr-FR" sz="2400" b="1" i="1" dirty="0" smtClean="0">
                <a:solidFill>
                  <a:schemeClr val="tx1"/>
                </a:solidFill>
                <a:latin typeface="Arial" panose="020B0604020202020204" pitchFamily="34" charset="0"/>
                <a:cs typeface="Arial" panose="020B0604020202020204" pitchFamily="34" charset="0"/>
              </a:rPr>
              <a:t>n</a:t>
            </a:r>
            <a:r>
              <a:rPr lang="fr-FR" sz="2400" b="1" i="1" baseline="-25000" dirty="0" smtClean="0">
                <a:solidFill>
                  <a:schemeClr val="tx1"/>
                </a:solidFill>
                <a:latin typeface="Arial" panose="020B0604020202020204" pitchFamily="34" charset="0"/>
                <a:cs typeface="Arial" panose="020B0604020202020204" pitchFamily="34" charset="0"/>
              </a:rPr>
              <a:t>1</a:t>
            </a:r>
            <a:r>
              <a:rPr lang="fr-FR" sz="2400" b="1" i="1" dirty="0" smtClean="0">
                <a:solidFill>
                  <a:schemeClr val="tx1"/>
                </a:solidFill>
                <a:latin typeface="Arial" panose="020B0604020202020204" pitchFamily="34" charset="0"/>
                <a:cs typeface="Arial" panose="020B0604020202020204" pitchFamily="34" charset="0"/>
              </a:rPr>
              <a:t>​ </a:t>
            </a:r>
            <a:r>
              <a:rPr lang="fr-FR" sz="2400" b="1" dirty="0" smtClean="0">
                <a:solidFill>
                  <a:schemeClr val="tx1"/>
                </a:solidFill>
                <a:latin typeface="Arial" panose="020B0604020202020204" pitchFamily="34" charset="0"/>
                <a:cs typeface="Arial" panose="020B0604020202020204" pitchFamily="34" charset="0"/>
              </a:rPr>
              <a:t>sin i = </a:t>
            </a:r>
            <a:r>
              <a:rPr lang="fr-FR" sz="2400" b="1" i="1" dirty="0" smtClean="0">
                <a:solidFill>
                  <a:schemeClr val="tx1"/>
                </a:solidFill>
                <a:latin typeface="Arial" panose="020B0604020202020204" pitchFamily="34" charset="0"/>
                <a:cs typeface="Arial" panose="020B0604020202020204" pitchFamily="34" charset="0"/>
              </a:rPr>
              <a:t>n</a:t>
            </a:r>
            <a:r>
              <a:rPr lang="fr-FR" sz="2400" b="1" i="1" baseline="-25000" dirty="0" smtClean="0">
                <a:solidFill>
                  <a:schemeClr val="tx1"/>
                </a:solidFill>
                <a:latin typeface="Arial" panose="020B0604020202020204" pitchFamily="34" charset="0"/>
                <a:cs typeface="Arial" panose="020B0604020202020204" pitchFamily="34" charset="0"/>
              </a:rPr>
              <a:t>2</a:t>
            </a:r>
            <a:r>
              <a:rPr lang="fr-FR" sz="2400" b="1" i="1" baseline="30000" dirty="0" smtClean="0">
                <a:solidFill>
                  <a:schemeClr val="tx1"/>
                </a:solidFill>
                <a:latin typeface="Arial" panose="020B0604020202020204" pitchFamily="34" charset="0"/>
                <a:cs typeface="Arial" panose="020B0604020202020204" pitchFamily="34" charset="0"/>
              </a:rPr>
              <a:t> </a:t>
            </a:r>
            <a:r>
              <a:rPr lang="fr-FR" sz="2400" b="1" baseline="30000" dirty="0" smtClean="0">
                <a:solidFill>
                  <a:schemeClr val="tx1"/>
                </a:solidFill>
                <a:latin typeface="Arial" panose="020B0604020202020204" pitchFamily="34" charset="0"/>
                <a:cs typeface="Arial" panose="020B0604020202020204" pitchFamily="34" charset="0"/>
              </a:rPr>
              <a:t>​</a:t>
            </a:r>
            <a:r>
              <a:rPr lang="fr-FR" sz="2400" b="1" dirty="0" smtClean="0">
                <a:solidFill>
                  <a:schemeClr val="tx1"/>
                </a:solidFill>
                <a:latin typeface="Arial" panose="020B0604020202020204" pitchFamily="34" charset="0"/>
                <a:cs typeface="Arial" panose="020B0604020202020204" pitchFamily="34" charset="0"/>
              </a:rPr>
              <a:t>sin r </a:t>
            </a:r>
            <a:endParaRPr lang="en-US" sz="2400" b="1" dirty="0">
              <a:solidFill>
                <a:schemeClr val="tx1"/>
              </a:solidFill>
              <a:latin typeface="Arial" panose="020B0604020202020204" pitchFamily="34" charset="0"/>
              <a:cs typeface="Arial" panose="020B0604020202020204" pitchFamily="34" charset="0"/>
            </a:endParaRPr>
          </a:p>
        </p:txBody>
      </p:sp>
      <p:sp>
        <p:nvSpPr>
          <p:cNvPr id="9" name="ZoneTexte 8"/>
          <p:cNvSpPr txBox="1"/>
          <p:nvPr/>
        </p:nvSpPr>
        <p:spPr>
          <a:xfrm>
            <a:off x="1499908" y="1205431"/>
            <a:ext cx="6125196" cy="461665"/>
          </a:xfrm>
          <a:prstGeom prst="rect">
            <a:avLst/>
          </a:prstGeom>
          <a:solidFill>
            <a:srgbClr val="7030A0"/>
          </a:solidFill>
          <a:ln/>
        </p:spPr>
        <p:style>
          <a:lnRef idx="0">
            <a:schemeClr val="dk1"/>
          </a:lnRef>
          <a:fillRef idx="3">
            <a:schemeClr val="dk1"/>
          </a:fillRef>
          <a:effectRef idx="3">
            <a:schemeClr val="dk1"/>
          </a:effectRef>
          <a:fontRef idx="minor">
            <a:schemeClr val="lt1"/>
          </a:fontRef>
        </p:style>
        <p:txBody>
          <a:bodyPr wrap="square" rtlCol="0">
            <a:spAutoFit/>
            <a:sp3d extrusionH="57150">
              <a:bevelT w="50800" h="38100" prst="riblet"/>
            </a:sp3d>
          </a:bodyPr>
          <a:lstStyle/>
          <a:p>
            <a:pPr algn="ctr"/>
            <a:r>
              <a:rPr lang="en-US" sz="2400" b="1" dirty="0">
                <a:latin typeface="Arial" panose="020B0604020202020204" pitchFamily="34" charset="0"/>
                <a:cs typeface="Arial" panose="020B0604020202020204" pitchFamily="34" charset="0"/>
              </a:rPr>
              <a:t>Second law of refraction (Descartes’ law)</a:t>
            </a:r>
            <a:endParaRPr lang="fr-FR" sz="2400" b="1" dirty="0">
              <a:latin typeface="Arial" panose="020B0604020202020204" pitchFamily="34" charset="0"/>
              <a:cs typeface="Arial" panose="020B0604020202020204" pitchFamily="34" charset="0"/>
            </a:endParaRPr>
          </a:p>
        </p:txBody>
      </p:sp>
      <p:sp>
        <p:nvSpPr>
          <p:cNvPr id="10" name="Line 4"/>
          <p:cNvSpPr>
            <a:spLocks noChangeShapeType="1"/>
          </p:cNvSpPr>
          <p:nvPr/>
        </p:nvSpPr>
        <p:spPr bwMode="auto">
          <a:xfrm flipH="1" flipV="1">
            <a:off x="2427288" y="4210685"/>
            <a:ext cx="1911350" cy="1597025"/>
          </a:xfrm>
          <a:prstGeom prst="line">
            <a:avLst/>
          </a:prstGeom>
          <a:noFill/>
          <a:ln w="28575">
            <a:solidFill>
              <a:srgbClr val="7030A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Text Box 15"/>
          <p:cNvSpPr txBox="1">
            <a:spLocks noChangeArrowheads="1"/>
          </p:cNvSpPr>
          <p:nvPr/>
        </p:nvSpPr>
        <p:spPr bwMode="auto">
          <a:xfrm>
            <a:off x="246922" y="3958273"/>
            <a:ext cx="1928681"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t>Incident ray</a:t>
            </a:r>
            <a:endParaRPr lang="fr-FR" sz="2600" b="1" dirty="0">
              <a:latin typeface="Comic Sans MS" panose="030F0702030302020204" pitchFamily="66" charset="0"/>
            </a:endParaRPr>
          </a:p>
        </p:txBody>
      </p:sp>
      <p:sp>
        <p:nvSpPr>
          <p:cNvPr id="12" name="Text Box 8"/>
          <p:cNvSpPr txBox="1">
            <a:spLocks noChangeArrowheads="1"/>
          </p:cNvSpPr>
          <p:nvPr/>
        </p:nvSpPr>
        <p:spPr bwMode="auto">
          <a:xfrm>
            <a:off x="4113712" y="4672648"/>
            <a:ext cx="526053" cy="639733"/>
          </a:xfrm>
          <a:prstGeom prst="rect">
            <a:avLst/>
          </a:prstGeom>
          <a:noFill/>
          <a:ln>
            <a:noFill/>
          </a:ln>
          <a:effec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solidFill>
                  <a:srgbClr val="7030A0"/>
                </a:solidFill>
                <a:latin typeface="Times New Roman" panose="02020603050405020304" pitchFamily="18" charset="0"/>
              </a:rPr>
              <a:t>N</a:t>
            </a:r>
          </a:p>
        </p:txBody>
      </p:sp>
      <p:sp>
        <p:nvSpPr>
          <p:cNvPr id="13" name="Rectangle 10" descr="noir)"/>
          <p:cNvSpPr>
            <a:spLocks noChangeArrowheads="1"/>
          </p:cNvSpPr>
          <p:nvPr/>
        </p:nvSpPr>
        <p:spPr bwMode="auto">
          <a:xfrm>
            <a:off x="1628775" y="5826760"/>
            <a:ext cx="5545138" cy="768350"/>
          </a:xfrm>
          <a:prstGeom prst="rect">
            <a:avLst/>
          </a:prstGeom>
          <a:pattFill prst="ltUpDiag">
            <a:fgClr>
              <a:srgbClr val="8D42C6"/>
            </a:fgClr>
            <a:bgClr>
              <a:srgbClr val="FFFFFF"/>
            </a:bgClr>
          </a:pattFill>
          <a:ln>
            <a:noFill/>
          </a:ln>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4" name="Text Box 11"/>
          <p:cNvSpPr txBox="1">
            <a:spLocks noChangeArrowheads="1"/>
          </p:cNvSpPr>
          <p:nvPr/>
        </p:nvSpPr>
        <p:spPr bwMode="auto">
          <a:xfrm>
            <a:off x="1701800" y="5113973"/>
            <a:ext cx="565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n</a:t>
            </a:r>
            <a:r>
              <a:rPr lang="fr-FR" sz="3500" baseline="-25000">
                <a:latin typeface="Comic Sans MS" panose="030F0702030302020204" pitchFamily="66" charset="0"/>
              </a:rPr>
              <a:t>1</a:t>
            </a:r>
            <a:endParaRPr lang="fr-FR" sz="3500">
              <a:latin typeface="Comic Sans MS" panose="030F0702030302020204" pitchFamily="66" charset="0"/>
            </a:endParaRPr>
          </a:p>
        </p:txBody>
      </p:sp>
      <p:sp>
        <p:nvSpPr>
          <p:cNvPr id="15" name="Text Box 12"/>
          <p:cNvSpPr txBox="1">
            <a:spLocks noChangeArrowheads="1"/>
          </p:cNvSpPr>
          <p:nvPr/>
        </p:nvSpPr>
        <p:spPr bwMode="auto">
          <a:xfrm>
            <a:off x="1679575" y="5904548"/>
            <a:ext cx="611188" cy="635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n</a:t>
            </a:r>
            <a:r>
              <a:rPr lang="fr-FR" sz="3500" baseline="-25000">
                <a:latin typeface="Comic Sans MS" panose="030F0702030302020204" pitchFamily="66" charset="0"/>
              </a:rPr>
              <a:t>2</a:t>
            </a:r>
            <a:endParaRPr lang="fr-FR" sz="3500">
              <a:latin typeface="Comic Sans MS" panose="030F0702030302020204" pitchFamily="66" charset="0"/>
            </a:endParaRPr>
          </a:p>
        </p:txBody>
      </p:sp>
      <p:sp>
        <p:nvSpPr>
          <p:cNvPr id="16" name="Line 13"/>
          <p:cNvSpPr>
            <a:spLocks noChangeShapeType="1"/>
          </p:cNvSpPr>
          <p:nvPr/>
        </p:nvSpPr>
        <p:spPr bwMode="auto">
          <a:xfrm>
            <a:off x="1600200" y="5807710"/>
            <a:ext cx="55467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Line 7"/>
          <p:cNvSpPr>
            <a:spLocks noChangeShapeType="1"/>
          </p:cNvSpPr>
          <p:nvPr/>
        </p:nvSpPr>
        <p:spPr bwMode="auto">
          <a:xfrm flipV="1">
            <a:off x="4359275" y="3991610"/>
            <a:ext cx="0" cy="25876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Line 5"/>
          <p:cNvSpPr>
            <a:spLocks noChangeShapeType="1"/>
          </p:cNvSpPr>
          <p:nvPr/>
        </p:nvSpPr>
        <p:spPr bwMode="auto">
          <a:xfrm>
            <a:off x="4400550" y="5836285"/>
            <a:ext cx="1674813" cy="500063"/>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Text Box 14"/>
          <p:cNvSpPr txBox="1">
            <a:spLocks noChangeArrowheads="1"/>
          </p:cNvSpPr>
          <p:nvPr/>
        </p:nvSpPr>
        <p:spPr bwMode="auto">
          <a:xfrm>
            <a:off x="6227989" y="6124654"/>
            <a:ext cx="2172337"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t>Refracted ray</a:t>
            </a:r>
            <a:endParaRPr lang="fr-FR" sz="2600" b="1" dirty="0">
              <a:latin typeface="Comic Sans MS" panose="030F0702030302020204" pitchFamily="66" charset="0"/>
            </a:endParaRPr>
          </a:p>
        </p:txBody>
      </p:sp>
      <p:grpSp>
        <p:nvGrpSpPr>
          <p:cNvPr id="20" name="Group 37"/>
          <p:cNvGrpSpPr>
            <a:grpSpLocks/>
          </p:cNvGrpSpPr>
          <p:nvPr/>
        </p:nvGrpSpPr>
        <p:grpSpPr bwMode="auto">
          <a:xfrm>
            <a:off x="3236913" y="3723323"/>
            <a:ext cx="2459037" cy="2986087"/>
            <a:chOff x="2671" y="2403"/>
            <a:chExt cx="1549" cy="1881"/>
          </a:xfrm>
        </p:grpSpPr>
        <p:sp>
          <p:nvSpPr>
            <p:cNvPr id="21" name="Text Box 17"/>
            <p:cNvSpPr txBox="1">
              <a:spLocks noChangeArrowheads="1"/>
            </p:cNvSpPr>
            <p:nvPr/>
          </p:nvSpPr>
          <p:spPr bwMode="auto">
            <a:xfrm>
              <a:off x="2838" y="2403"/>
              <a:ext cx="204"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i</a:t>
              </a:r>
            </a:p>
          </p:txBody>
        </p:sp>
        <p:sp>
          <p:nvSpPr>
            <p:cNvPr id="22" name="Arc 19"/>
            <p:cNvSpPr>
              <a:spLocks/>
            </p:cNvSpPr>
            <p:nvPr/>
          </p:nvSpPr>
          <p:spPr bwMode="auto">
            <a:xfrm rot="5391490" flipH="1" flipV="1">
              <a:off x="2736" y="2617"/>
              <a:ext cx="564" cy="694"/>
            </a:xfrm>
            <a:custGeom>
              <a:avLst/>
              <a:gdLst>
                <a:gd name="T0" fmla="*/ 122 w 21600"/>
                <a:gd name="T1" fmla="*/ 0 h 21091"/>
                <a:gd name="T2" fmla="*/ 564 w 21600"/>
                <a:gd name="T3" fmla="*/ 694 h 21091"/>
                <a:gd name="T4" fmla="*/ 0 w 21600"/>
                <a:gd name="T5" fmla="*/ 694 h 21091"/>
                <a:gd name="T6" fmla="*/ 0 60000 65536"/>
                <a:gd name="T7" fmla="*/ 0 60000 65536"/>
                <a:gd name="T8" fmla="*/ 0 60000 65536"/>
              </a:gdLst>
              <a:ahLst/>
              <a:cxnLst>
                <a:cxn ang="T6">
                  <a:pos x="T0" y="T1"/>
                </a:cxn>
                <a:cxn ang="T7">
                  <a:pos x="T2" y="T3"/>
                </a:cxn>
                <a:cxn ang="T8">
                  <a:pos x="T4" y="T5"/>
                </a:cxn>
              </a:cxnLst>
              <a:rect l="0" t="0" r="r" b="b"/>
              <a:pathLst>
                <a:path w="21600" h="21091" fill="none" extrusionOk="0">
                  <a:moveTo>
                    <a:pt x="4660" y="-1"/>
                  </a:moveTo>
                  <a:cubicBezTo>
                    <a:pt x="14555" y="2185"/>
                    <a:pt x="21600" y="10957"/>
                    <a:pt x="21600" y="21091"/>
                  </a:cubicBezTo>
                </a:path>
                <a:path w="21600" h="21091" stroke="0" extrusionOk="0">
                  <a:moveTo>
                    <a:pt x="4660" y="-1"/>
                  </a:moveTo>
                  <a:cubicBezTo>
                    <a:pt x="14555" y="2185"/>
                    <a:pt x="21600" y="10957"/>
                    <a:pt x="21600" y="21091"/>
                  </a:cubicBezTo>
                  <a:lnTo>
                    <a:pt x="0" y="21091"/>
                  </a:lnTo>
                  <a:lnTo>
                    <a:pt x="4660" y="-1"/>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Arc 18"/>
            <p:cNvSpPr>
              <a:spLocks/>
            </p:cNvSpPr>
            <p:nvPr/>
          </p:nvSpPr>
          <p:spPr bwMode="auto">
            <a:xfrm rot="5391490">
              <a:off x="3418" y="3581"/>
              <a:ext cx="564" cy="622"/>
            </a:xfrm>
            <a:custGeom>
              <a:avLst/>
              <a:gdLst>
                <a:gd name="T0" fmla="*/ 273 w 21600"/>
                <a:gd name="T1" fmla="*/ 0 h 18896"/>
                <a:gd name="T2" fmla="*/ 564 w 21600"/>
                <a:gd name="T3" fmla="*/ 622 h 18896"/>
                <a:gd name="T4" fmla="*/ 0 w 21600"/>
                <a:gd name="T5" fmla="*/ 622 h 18896"/>
                <a:gd name="T6" fmla="*/ 0 60000 65536"/>
                <a:gd name="T7" fmla="*/ 0 60000 65536"/>
                <a:gd name="T8" fmla="*/ 0 60000 65536"/>
              </a:gdLst>
              <a:ahLst/>
              <a:cxnLst>
                <a:cxn ang="T6">
                  <a:pos x="T0" y="T1"/>
                </a:cxn>
                <a:cxn ang="T7">
                  <a:pos x="T2" y="T3"/>
                </a:cxn>
                <a:cxn ang="T8">
                  <a:pos x="T4" y="T5"/>
                </a:cxn>
              </a:cxnLst>
              <a:rect l="0" t="0" r="r" b="b"/>
              <a:pathLst>
                <a:path w="21600" h="18896" fill="none" extrusionOk="0">
                  <a:moveTo>
                    <a:pt x="10464" y="0"/>
                  </a:moveTo>
                  <a:cubicBezTo>
                    <a:pt x="17336" y="3805"/>
                    <a:pt x="21600" y="11041"/>
                    <a:pt x="21600" y="18896"/>
                  </a:cubicBezTo>
                </a:path>
                <a:path w="21600" h="18896" stroke="0" extrusionOk="0">
                  <a:moveTo>
                    <a:pt x="10464" y="0"/>
                  </a:moveTo>
                  <a:cubicBezTo>
                    <a:pt x="17336" y="3805"/>
                    <a:pt x="21600" y="11041"/>
                    <a:pt x="21600" y="18896"/>
                  </a:cubicBezTo>
                  <a:lnTo>
                    <a:pt x="0" y="18896"/>
                  </a:lnTo>
                  <a:lnTo>
                    <a:pt x="10464" y="0"/>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Text Box 20"/>
            <p:cNvSpPr txBox="1">
              <a:spLocks noChangeArrowheads="1"/>
            </p:cNvSpPr>
            <p:nvPr/>
          </p:nvSpPr>
          <p:spPr bwMode="auto">
            <a:xfrm>
              <a:off x="3959" y="3884"/>
              <a:ext cx="261"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latin typeface="Comic Sans MS" panose="030F0702030302020204" pitchFamily="66" charset="0"/>
                </a:rPr>
                <a:t>r</a:t>
              </a:r>
            </a:p>
          </p:txBody>
        </p:sp>
      </p:grpSp>
      <p:graphicFrame>
        <p:nvGraphicFramePr>
          <p:cNvPr id="25" name="Object 36"/>
          <p:cNvGraphicFramePr>
            <a:graphicFrameLocks noChangeAspect="1"/>
          </p:cNvGraphicFramePr>
          <p:nvPr>
            <p:extLst>
              <p:ext uri="{D42A27DB-BD31-4B8C-83A1-F6EECF244321}">
                <p14:modId xmlns:p14="http://schemas.microsoft.com/office/powerpoint/2010/main" val="3647788139"/>
              </p:ext>
            </p:extLst>
          </p:nvPr>
        </p:nvGraphicFramePr>
        <p:xfrm>
          <a:off x="5281613" y="4005430"/>
          <a:ext cx="2717800" cy="594868"/>
        </p:xfrm>
        <a:graphic>
          <a:graphicData uri="http://schemas.openxmlformats.org/presentationml/2006/ole">
            <mc:AlternateContent xmlns:mc="http://schemas.openxmlformats.org/markup-compatibility/2006">
              <mc:Choice xmlns:v="urn:schemas-microsoft-com:vml" Requires="v">
                <p:oleObj spid="_x0000_s3111" name="Équation" r:id="rId4" imgW="952200" imgH="215640" progId="Equation.3">
                  <p:embed/>
                </p:oleObj>
              </mc:Choice>
              <mc:Fallback>
                <p:oleObj name="Équation" r:id="rId4" imgW="952200" imgH="215640" progId="Equation.3">
                  <p:embed/>
                  <p:pic>
                    <p:nvPicPr>
                      <p:cNvPr id="0" name=""/>
                      <p:cNvPicPr>
                        <a:picLocks noChangeAspect="1" noChangeArrowheads="1"/>
                      </p:cNvPicPr>
                      <p:nvPr/>
                    </p:nvPicPr>
                    <p:blipFill>
                      <a:blip r:embed="rId5"/>
                      <a:srcRect/>
                      <a:stretch>
                        <a:fillRect/>
                      </a:stretch>
                    </p:blipFill>
                    <p:spPr bwMode="auto">
                      <a:xfrm>
                        <a:off x="5281613" y="4005430"/>
                        <a:ext cx="2717800" cy="594868"/>
                      </a:xfrm>
                      <a:prstGeom prst="rect">
                        <a:avLst/>
                      </a:prstGeom>
                      <a:gradFill rotWithShape="0">
                        <a:gsLst>
                          <a:gs pos="0">
                            <a:srgbClr val="7030A0"/>
                          </a:gs>
                          <a:gs pos="50000">
                            <a:srgbClr val="FF33CC"/>
                          </a:gs>
                          <a:gs pos="100000">
                            <a:srgbClr val="7030A0"/>
                          </a:gs>
                        </a:gsLst>
                        <a:lin ang="5400000" scaled="1"/>
                      </a:gradFill>
                      <a:ln>
                        <a:noFill/>
                      </a:ln>
                      <a:effectLst/>
                    </p:spPr>
                  </p:pic>
                </p:oleObj>
              </mc:Fallback>
            </mc:AlternateContent>
          </a:graphicData>
        </a:graphic>
      </p:graphicFrame>
    </p:spTree>
    <p:extLst>
      <p:ext uri="{BB962C8B-B14F-4D97-AF65-F5344CB8AC3E}">
        <p14:creationId xmlns:p14="http://schemas.microsoft.com/office/powerpoint/2010/main" val="14964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utoUpdateAnimBg="0"/>
      <p:bldP spid="18" grpId="0" animBg="1"/>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57428" y="338031"/>
            <a:ext cx="7755636" cy="887840"/>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Reflection</a:t>
            </a:r>
            <a:r>
              <a:rPr lang="fr-FR" sz="4400" b="1" dirty="0">
                <a:solidFill>
                  <a:schemeClr val="tx1"/>
                </a:solidFill>
                <a:latin typeface="Arial" panose="020B0604020202020204" pitchFamily="34" charset="0"/>
                <a:cs typeface="Arial" panose="020B0604020202020204" pitchFamily="34" charset="0"/>
              </a:rPr>
              <a:t> and </a:t>
            </a:r>
            <a:r>
              <a:rPr lang="fr-FR" sz="4400" b="1" dirty="0" err="1">
                <a:solidFill>
                  <a:schemeClr val="tx1"/>
                </a:solidFill>
                <a:latin typeface="Arial" panose="020B0604020202020204" pitchFamily="34" charset="0"/>
                <a:cs typeface="Arial" panose="020B0604020202020204" pitchFamily="34" charset="0"/>
              </a:rPr>
              <a:t>Refraction</a:t>
            </a:r>
            <a:r>
              <a:rPr lang="fr-FR" sz="4400" dirty="0">
                <a:solidFill>
                  <a:schemeClr val="tx1"/>
                </a:solidFill>
                <a:latin typeface="Arial" panose="020B0604020202020204" pitchFamily="34" charset="0"/>
                <a:cs typeface="Arial" panose="020B0604020202020204" pitchFamily="34" charset="0"/>
              </a:rPr>
              <a:t> </a:t>
            </a:r>
          </a:p>
        </p:txBody>
      </p:sp>
      <p:sp>
        <p:nvSpPr>
          <p:cNvPr id="6" name="Line 4"/>
          <p:cNvSpPr>
            <a:spLocks noChangeShapeType="1"/>
          </p:cNvSpPr>
          <p:nvPr/>
        </p:nvSpPr>
        <p:spPr bwMode="auto">
          <a:xfrm flipH="1" flipV="1">
            <a:off x="2727325" y="2360837"/>
            <a:ext cx="1501775" cy="1722437"/>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Line 39"/>
          <p:cNvSpPr>
            <a:spLocks noChangeShapeType="1"/>
          </p:cNvSpPr>
          <p:nvPr/>
        </p:nvSpPr>
        <p:spPr bwMode="auto">
          <a:xfrm flipH="1" flipV="1">
            <a:off x="2727325" y="2360837"/>
            <a:ext cx="1501775" cy="1722437"/>
          </a:xfrm>
          <a:prstGeom prst="line">
            <a:avLst/>
          </a:prstGeom>
          <a:noFill/>
          <a:ln w="5715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Text Box 5"/>
          <p:cNvSpPr txBox="1">
            <a:spLocks noChangeArrowheads="1"/>
          </p:cNvSpPr>
          <p:nvPr/>
        </p:nvSpPr>
        <p:spPr bwMode="auto">
          <a:xfrm>
            <a:off x="182942" y="1862084"/>
            <a:ext cx="1928681"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t>Incident ray</a:t>
            </a:r>
            <a:endParaRPr lang="fr-FR" sz="2600" b="1" dirty="0">
              <a:latin typeface="Comic Sans MS" panose="030F0702030302020204" pitchFamily="66" charset="0"/>
            </a:endParaRPr>
          </a:p>
        </p:txBody>
      </p:sp>
      <p:grpSp>
        <p:nvGrpSpPr>
          <p:cNvPr id="9" name="Group 7"/>
          <p:cNvGrpSpPr>
            <a:grpSpLocks/>
          </p:cNvGrpSpPr>
          <p:nvPr/>
        </p:nvGrpSpPr>
        <p:grpSpPr bwMode="auto">
          <a:xfrm>
            <a:off x="1490662" y="2267174"/>
            <a:ext cx="5573713" cy="2603500"/>
            <a:chOff x="1640" y="2572"/>
            <a:chExt cx="3511" cy="1640"/>
          </a:xfrm>
        </p:grpSpPr>
        <p:sp>
          <p:nvSpPr>
            <p:cNvPr id="10" name="Text Box 8"/>
            <p:cNvSpPr txBox="1">
              <a:spLocks noChangeArrowheads="1"/>
            </p:cNvSpPr>
            <p:nvPr/>
          </p:nvSpPr>
          <p:spPr bwMode="auto">
            <a:xfrm>
              <a:off x="3225" y="3001"/>
              <a:ext cx="328"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solidFill>
                    <a:schemeClr val="hlink"/>
                  </a:solidFill>
                  <a:latin typeface="Times New Roman" panose="02020603050405020304" pitchFamily="18" charset="0"/>
                </a:rPr>
                <a:t>N</a:t>
              </a:r>
              <a:endParaRPr lang="fr-FR" sz="3500">
                <a:solidFill>
                  <a:schemeClr val="accent2"/>
                </a:solidFill>
                <a:latin typeface="Times New Roman" panose="02020603050405020304" pitchFamily="18" charset="0"/>
              </a:endParaRPr>
            </a:p>
          </p:txBody>
        </p:sp>
        <p:grpSp>
          <p:nvGrpSpPr>
            <p:cNvPr id="12" name="Group 9"/>
            <p:cNvGrpSpPr>
              <a:grpSpLocks/>
            </p:cNvGrpSpPr>
            <p:nvPr/>
          </p:nvGrpSpPr>
          <p:grpSpPr bwMode="auto">
            <a:xfrm>
              <a:off x="1640" y="3279"/>
              <a:ext cx="3511" cy="933"/>
              <a:chOff x="1640" y="3279"/>
              <a:chExt cx="3511" cy="933"/>
            </a:xfrm>
          </p:grpSpPr>
          <p:sp>
            <p:nvSpPr>
              <p:cNvPr id="14" name="Rectangle 10" descr="noir)"/>
              <p:cNvSpPr>
                <a:spLocks noChangeArrowheads="1"/>
              </p:cNvSpPr>
              <p:nvPr/>
            </p:nvSpPr>
            <p:spPr bwMode="auto">
              <a:xfrm>
                <a:off x="1658" y="3728"/>
                <a:ext cx="3493" cy="484"/>
              </a:xfrm>
              <a:prstGeom prst="rect">
                <a:avLst/>
              </a:prstGeom>
              <a:pattFill prst="ltUpDiag">
                <a:fgClr>
                  <a:srgbClr val="8D42C6"/>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5" name="Text Box 11"/>
              <p:cNvSpPr txBox="1">
                <a:spLocks noChangeArrowheads="1"/>
              </p:cNvSpPr>
              <p:nvPr/>
            </p:nvSpPr>
            <p:spPr bwMode="auto">
              <a:xfrm>
                <a:off x="1704" y="3279"/>
                <a:ext cx="356"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n</a:t>
                </a:r>
                <a:r>
                  <a:rPr lang="fr-FR" sz="3500" baseline="-25000">
                    <a:latin typeface="Comic Sans MS" panose="030F0702030302020204" pitchFamily="66" charset="0"/>
                  </a:rPr>
                  <a:t>1</a:t>
                </a:r>
                <a:endParaRPr lang="fr-FR" sz="3500">
                  <a:latin typeface="Comic Sans MS" panose="030F0702030302020204" pitchFamily="66" charset="0"/>
                </a:endParaRPr>
              </a:p>
            </p:txBody>
          </p:sp>
          <p:sp>
            <p:nvSpPr>
              <p:cNvPr id="16" name="Text Box 12"/>
              <p:cNvSpPr txBox="1">
                <a:spLocks noChangeArrowheads="1"/>
              </p:cNvSpPr>
              <p:nvPr/>
            </p:nvSpPr>
            <p:spPr bwMode="auto">
              <a:xfrm>
                <a:off x="1690" y="3777"/>
                <a:ext cx="385" cy="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latin typeface="Comic Sans MS" panose="030F0702030302020204" pitchFamily="66" charset="0"/>
                  </a:rPr>
                  <a:t>n</a:t>
                </a:r>
                <a:r>
                  <a:rPr lang="fr-FR" sz="3500" baseline="-25000" dirty="0">
                    <a:latin typeface="Comic Sans MS" panose="030F0702030302020204" pitchFamily="66" charset="0"/>
                  </a:rPr>
                  <a:t>2</a:t>
                </a:r>
                <a:endParaRPr lang="fr-FR" sz="3500" dirty="0">
                  <a:latin typeface="Comic Sans MS" panose="030F0702030302020204" pitchFamily="66" charset="0"/>
                </a:endParaRPr>
              </a:p>
            </p:txBody>
          </p:sp>
          <p:sp>
            <p:nvSpPr>
              <p:cNvPr id="17" name="Line 13"/>
              <p:cNvSpPr>
                <a:spLocks noChangeShapeType="1"/>
              </p:cNvSpPr>
              <p:nvPr/>
            </p:nvSpPr>
            <p:spPr bwMode="auto">
              <a:xfrm>
                <a:off x="1640" y="3716"/>
                <a:ext cx="349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 name="Line 14"/>
            <p:cNvSpPr>
              <a:spLocks noChangeShapeType="1"/>
            </p:cNvSpPr>
            <p:nvPr/>
          </p:nvSpPr>
          <p:spPr bwMode="auto">
            <a:xfrm flipV="1">
              <a:off x="3378" y="2572"/>
              <a:ext cx="0" cy="163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8" name="Line 15"/>
          <p:cNvSpPr>
            <a:spLocks noChangeShapeType="1"/>
          </p:cNvSpPr>
          <p:nvPr/>
        </p:nvSpPr>
        <p:spPr bwMode="auto">
          <a:xfrm>
            <a:off x="4291012" y="4111849"/>
            <a:ext cx="1722438" cy="42068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Arc 19"/>
          <p:cNvSpPr>
            <a:spLocks/>
          </p:cNvSpPr>
          <p:nvPr/>
        </p:nvSpPr>
        <p:spPr bwMode="auto">
          <a:xfrm rot="6789649" flipH="1" flipV="1">
            <a:off x="3060700" y="1532161"/>
            <a:ext cx="895350" cy="1101725"/>
          </a:xfrm>
          <a:custGeom>
            <a:avLst/>
            <a:gdLst>
              <a:gd name="T0" fmla="*/ 193163 w 21600"/>
              <a:gd name="T1" fmla="*/ 0 h 21091"/>
              <a:gd name="T2" fmla="*/ 895350 w 21600"/>
              <a:gd name="T3" fmla="*/ 1101725 h 21091"/>
              <a:gd name="T4" fmla="*/ 0 w 21600"/>
              <a:gd name="T5" fmla="*/ 1101725 h 21091"/>
              <a:gd name="T6" fmla="*/ 0 60000 65536"/>
              <a:gd name="T7" fmla="*/ 0 60000 65536"/>
              <a:gd name="T8" fmla="*/ 0 60000 65536"/>
            </a:gdLst>
            <a:ahLst/>
            <a:cxnLst>
              <a:cxn ang="T6">
                <a:pos x="T0" y="T1"/>
              </a:cxn>
              <a:cxn ang="T7">
                <a:pos x="T2" y="T3"/>
              </a:cxn>
              <a:cxn ang="T8">
                <a:pos x="T4" y="T5"/>
              </a:cxn>
            </a:cxnLst>
            <a:rect l="0" t="0" r="r" b="b"/>
            <a:pathLst>
              <a:path w="21600" h="21091" fill="none" extrusionOk="0">
                <a:moveTo>
                  <a:pt x="4660" y="-1"/>
                </a:moveTo>
                <a:cubicBezTo>
                  <a:pt x="14555" y="2185"/>
                  <a:pt x="21600" y="10957"/>
                  <a:pt x="21600" y="21091"/>
                </a:cubicBezTo>
              </a:path>
              <a:path w="21600" h="21091" stroke="0" extrusionOk="0">
                <a:moveTo>
                  <a:pt x="4660" y="-1"/>
                </a:moveTo>
                <a:cubicBezTo>
                  <a:pt x="14555" y="2185"/>
                  <a:pt x="21600" y="10957"/>
                  <a:pt x="21600" y="21091"/>
                </a:cubicBezTo>
                <a:lnTo>
                  <a:pt x="0" y="21091"/>
                </a:lnTo>
                <a:lnTo>
                  <a:pt x="4660" y="-1"/>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Line 24"/>
          <p:cNvSpPr>
            <a:spLocks noChangeShapeType="1"/>
          </p:cNvSpPr>
          <p:nvPr/>
        </p:nvSpPr>
        <p:spPr bwMode="auto">
          <a:xfrm flipH="1" flipV="1">
            <a:off x="2392362" y="2719612"/>
            <a:ext cx="1847850" cy="1343025"/>
          </a:xfrm>
          <a:prstGeom prst="line">
            <a:avLst/>
          </a:prstGeom>
          <a:noFill/>
          <a:ln w="762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Line 25"/>
          <p:cNvSpPr>
            <a:spLocks noChangeShapeType="1"/>
          </p:cNvSpPr>
          <p:nvPr/>
        </p:nvSpPr>
        <p:spPr bwMode="auto">
          <a:xfrm flipH="1" flipV="1">
            <a:off x="2128837" y="3227612"/>
            <a:ext cx="2100263" cy="855662"/>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Text Box 28"/>
          <p:cNvSpPr txBox="1">
            <a:spLocks noChangeArrowheads="1"/>
          </p:cNvSpPr>
          <p:nvPr/>
        </p:nvSpPr>
        <p:spPr bwMode="auto">
          <a:xfrm>
            <a:off x="6029325" y="3166118"/>
            <a:ext cx="2137071"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t>Reflected ray</a:t>
            </a:r>
            <a:endParaRPr lang="fr-FR" sz="2600" b="1" dirty="0">
              <a:latin typeface="Comic Sans MS" panose="030F0702030302020204" pitchFamily="66" charset="0"/>
            </a:endParaRPr>
          </a:p>
        </p:txBody>
      </p:sp>
      <p:sp>
        <p:nvSpPr>
          <p:cNvPr id="23" name="Arc 30"/>
          <p:cNvSpPr>
            <a:spLocks/>
          </p:cNvSpPr>
          <p:nvPr/>
        </p:nvSpPr>
        <p:spPr bwMode="auto">
          <a:xfrm rot="4742133" flipH="1" flipV="1">
            <a:off x="2325687" y="2100487"/>
            <a:ext cx="779463" cy="1017587"/>
          </a:xfrm>
          <a:custGeom>
            <a:avLst/>
            <a:gdLst>
              <a:gd name="T0" fmla="*/ 386497 w 18796"/>
              <a:gd name="T1" fmla="*/ 0 h 19486"/>
              <a:gd name="T2" fmla="*/ 779463 w 18796"/>
              <a:gd name="T3" fmla="*/ 461846 h 19486"/>
              <a:gd name="T4" fmla="*/ 0 w 18796"/>
              <a:gd name="T5" fmla="*/ 1017587 h 19486"/>
              <a:gd name="T6" fmla="*/ 0 60000 65536"/>
              <a:gd name="T7" fmla="*/ 0 60000 65536"/>
              <a:gd name="T8" fmla="*/ 0 60000 65536"/>
            </a:gdLst>
            <a:ahLst/>
            <a:cxnLst>
              <a:cxn ang="T6">
                <a:pos x="T0" y="T1"/>
              </a:cxn>
              <a:cxn ang="T7">
                <a:pos x="T2" y="T3"/>
              </a:cxn>
              <a:cxn ang="T8">
                <a:pos x="T4" y="T5"/>
              </a:cxn>
            </a:cxnLst>
            <a:rect l="0" t="0" r="r" b="b"/>
            <a:pathLst>
              <a:path w="18796" h="19486" fill="none" extrusionOk="0">
                <a:moveTo>
                  <a:pt x="9319" y="0"/>
                </a:moveTo>
                <a:cubicBezTo>
                  <a:pt x="13309" y="1908"/>
                  <a:pt x="16617" y="4995"/>
                  <a:pt x="18796" y="8843"/>
                </a:cubicBezTo>
              </a:path>
              <a:path w="18796" h="19486" stroke="0" extrusionOk="0">
                <a:moveTo>
                  <a:pt x="9319" y="0"/>
                </a:moveTo>
                <a:cubicBezTo>
                  <a:pt x="13309" y="1908"/>
                  <a:pt x="16617" y="4995"/>
                  <a:pt x="18796" y="8843"/>
                </a:cubicBezTo>
                <a:lnTo>
                  <a:pt x="0" y="19486"/>
                </a:lnTo>
                <a:lnTo>
                  <a:pt x="9319" y="0"/>
                </a:lnTo>
                <a:close/>
              </a:path>
            </a:pathLst>
          </a:custGeom>
          <a:noFill/>
          <a:ln w="2857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Text Box 18"/>
          <p:cNvSpPr txBox="1">
            <a:spLocks noChangeArrowheads="1"/>
          </p:cNvSpPr>
          <p:nvPr/>
        </p:nvSpPr>
        <p:spPr bwMode="auto">
          <a:xfrm>
            <a:off x="3348037" y="1462312"/>
            <a:ext cx="323850" cy="63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latin typeface="Comic Sans MS" panose="030F0702030302020204" pitchFamily="66" charset="0"/>
              </a:rPr>
              <a:t>i</a:t>
            </a:r>
          </a:p>
        </p:txBody>
      </p:sp>
      <p:sp>
        <p:nvSpPr>
          <p:cNvPr id="25" name="Text Box 32"/>
          <p:cNvSpPr txBox="1">
            <a:spLocks noChangeArrowheads="1"/>
          </p:cNvSpPr>
          <p:nvPr/>
        </p:nvSpPr>
        <p:spPr bwMode="auto">
          <a:xfrm>
            <a:off x="190500" y="3819749"/>
            <a:ext cx="15700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2400" b="1" dirty="0">
                <a:latin typeface="Times New Roman" panose="02020603050405020304" pitchFamily="18" charset="0"/>
              </a:rPr>
              <a:t>n</a:t>
            </a:r>
            <a:r>
              <a:rPr lang="fr-FR" sz="2400" b="1" baseline="-25000" dirty="0">
                <a:latin typeface="Times New Roman" panose="02020603050405020304" pitchFamily="18" charset="0"/>
              </a:rPr>
              <a:t>1</a:t>
            </a:r>
            <a:r>
              <a:rPr lang="fr-FR" sz="2400" b="1" dirty="0">
                <a:latin typeface="Times New Roman" panose="02020603050405020304" pitchFamily="18" charset="0"/>
              </a:rPr>
              <a:t> &gt; n</a:t>
            </a:r>
            <a:r>
              <a:rPr lang="fr-FR" sz="2400" b="1" baseline="-25000" dirty="0">
                <a:latin typeface="Times New Roman" panose="02020603050405020304" pitchFamily="18" charset="0"/>
              </a:rPr>
              <a:t>2  </a:t>
            </a:r>
            <a:r>
              <a:rPr lang="fr-FR" sz="2400" b="1" dirty="0">
                <a:latin typeface="Times New Roman" panose="02020603050405020304" pitchFamily="18" charset="0"/>
              </a:rPr>
              <a:t> </a:t>
            </a:r>
          </a:p>
        </p:txBody>
      </p:sp>
      <p:sp>
        <p:nvSpPr>
          <p:cNvPr id="26" name="Text Box 33"/>
          <p:cNvSpPr txBox="1">
            <a:spLocks noChangeArrowheads="1"/>
          </p:cNvSpPr>
          <p:nvPr/>
        </p:nvSpPr>
        <p:spPr bwMode="auto">
          <a:xfrm>
            <a:off x="1396746" y="5301500"/>
            <a:ext cx="6477000" cy="13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fr-FR" sz="3200" b="1" dirty="0" smtClean="0">
                <a:solidFill>
                  <a:srgbClr val="FF3300"/>
                </a:solidFill>
                <a:effectLst>
                  <a:outerShdw blurRad="38100" dist="38100" dir="2700000" algn="tl">
                    <a:srgbClr val="C0C0C0"/>
                  </a:outerShdw>
                </a:effectLst>
              </a:rPr>
              <a:t>i = </a:t>
            </a:r>
            <a:r>
              <a:rPr lang="fr-FR" sz="3200" b="1" dirty="0">
                <a:solidFill>
                  <a:srgbClr val="FF3300"/>
                </a:solidFill>
                <a:effectLst>
                  <a:outerShdw blurRad="38100" dist="38100" dir="2700000" algn="tl">
                    <a:srgbClr val="C0C0C0"/>
                  </a:outerShdw>
                </a:effectLst>
                <a:sym typeface="Symbol" panose="05050102010706020507" pitchFamily="18" charset="2"/>
              </a:rPr>
              <a:t> = </a:t>
            </a:r>
            <a:r>
              <a:rPr lang="fr-FR" sz="3200" b="1" dirty="0" err="1">
                <a:solidFill>
                  <a:srgbClr val="FF3300"/>
                </a:solidFill>
                <a:effectLst>
                  <a:outerShdw blurRad="38100" dist="38100" dir="2700000" algn="tl">
                    <a:srgbClr val="C0C0C0"/>
                  </a:outerShdw>
                </a:effectLst>
                <a:sym typeface="Symbol" panose="05050102010706020507" pitchFamily="18" charset="2"/>
              </a:rPr>
              <a:t>Critical</a:t>
            </a:r>
            <a:r>
              <a:rPr lang="fr-FR" sz="3200" b="1" dirty="0">
                <a:solidFill>
                  <a:srgbClr val="FF3300"/>
                </a:solidFill>
                <a:effectLst>
                  <a:outerShdw blurRad="38100" dist="38100" dir="2700000" algn="tl">
                    <a:srgbClr val="C0C0C0"/>
                  </a:outerShdw>
                </a:effectLst>
                <a:sym typeface="Symbol" panose="05050102010706020507" pitchFamily="18" charset="2"/>
              </a:rPr>
              <a:t> angle of </a:t>
            </a:r>
            <a:r>
              <a:rPr lang="fr-FR" sz="3200" b="1" dirty="0" err="1">
                <a:solidFill>
                  <a:srgbClr val="FF3300"/>
                </a:solidFill>
                <a:effectLst>
                  <a:outerShdw blurRad="38100" dist="38100" dir="2700000" algn="tl">
                    <a:srgbClr val="C0C0C0"/>
                  </a:outerShdw>
                </a:effectLst>
                <a:sym typeface="Symbol" panose="05050102010706020507" pitchFamily="18" charset="2"/>
              </a:rPr>
              <a:t>refraction</a:t>
            </a:r>
            <a:endParaRPr lang="fr-FR" sz="3200" b="1" dirty="0">
              <a:solidFill>
                <a:srgbClr val="FF3300"/>
              </a:solidFill>
              <a:effectLst>
                <a:outerShdw blurRad="38100" dist="38100" dir="2700000" algn="tl">
                  <a:srgbClr val="C0C0C0"/>
                </a:outerShdw>
              </a:effectLst>
              <a:sym typeface="Symbol" panose="05050102010706020507" pitchFamily="18" charset="2"/>
            </a:endParaRPr>
          </a:p>
          <a:p>
            <a:pPr algn="ctr">
              <a:spcBef>
                <a:spcPct val="50000"/>
              </a:spcBef>
              <a:defRPr/>
            </a:pPr>
            <a:endParaRPr lang="fr-FR" sz="3200" b="1" dirty="0" smtClean="0">
              <a:solidFill>
                <a:srgbClr val="FF3300"/>
              </a:solidFill>
              <a:effectLst>
                <a:outerShdw blurRad="38100" dist="38100" dir="2700000" algn="tl">
                  <a:srgbClr val="C0C0C0"/>
                </a:outerShdw>
              </a:effectLst>
            </a:endParaRPr>
          </a:p>
        </p:txBody>
      </p:sp>
      <p:sp>
        <p:nvSpPr>
          <p:cNvPr id="27" name="Text Box 34"/>
          <p:cNvSpPr txBox="1">
            <a:spLocks noChangeArrowheads="1"/>
          </p:cNvSpPr>
          <p:nvPr/>
        </p:nvSpPr>
        <p:spPr bwMode="auto">
          <a:xfrm>
            <a:off x="1771649" y="5988178"/>
            <a:ext cx="50387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fr-FR" sz="3200" dirty="0" smtClean="0">
                <a:solidFill>
                  <a:schemeClr val="accent2"/>
                </a:solidFill>
                <a:effectLst>
                  <a:outerShdw blurRad="38100" dist="38100" dir="2700000" algn="tl">
                    <a:srgbClr val="C0C0C0"/>
                  </a:outerShdw>
                </a:effectLst>
              </a:rPr>
              <a:t> i &gt; </a:t>
            </a:r>
            <a:r>
              <a:rPr lang="fr-FR" sz="3200" dirty="0" smtClean="0">
                <a:solidFill>
                  <a:schemeClr val="accent2"/>
                </a:solidFill>
                <a:effectLst>
                  <a:outerShdw blurRad="38100" dist="38100" dir="2700000" algn="tl">
                    <a:srgbClr val="C0C0C0"/>
                  </a:outerShdw>
                </a:effectLst>
                <a:sym typeface="Symbol" panose="05050102010706020507" pitchFamily="18" charset="2"/>
              </a:rPr>
              <a:t>   (</a:t>
            </a:r>
            <a:r>
              <a:rPr lang="fr-FR" sz="3200" b="1" dirty="0">
                <a:solidFill>
                  <a:schemeClr val="accent2"/>
                </a:solidFill>
                <a:effectLst>
                  <a:outerShdw blurRad="38100" dist="38100" dir="2700000" algn="tl">
                    <a:srgbClr val="C0C0C0"/>
                  </a:outerShdw>
                </a:effectLst>
                <a:sym typeface="Symbol" panose="05050102010706020507" pitchFamily="18" charset="2"/>
              </a:rPr>
              <a:t>Mirror </a:t>
            </a:r>
            <a:r>
              <a:rPr lang="fr-FR" sz="3200" b="1" dirty="0" err="1">
                <a:solidFill>
                  <a:schemeClr val="accent2"/>
                </a:solidFill>
                <a:effectLst>
                  <a:outerShdw blurRad="38100" dist="38100" dir="2700000" algn="tl">
                    <a:srgbClr val="C0C0C0"/>
                  </a:outerShdw>
                </a:effectLst>
                <a:sym typeface="Symbol" panose="05050102010706020507" pitchFamily="18" charset="2"/>
              </a:rPr>
              <a:t>effect</a:t>
            </a:r>
            <a:r>
              <a:rPr lang="fr-FR" sz="3200" dirty="0" smtClean="0">
                <a:solidFill>
                  <a:schemeClr val="accent2"/>
                </a:solidFill>
                <a:effectLst>
                  <a:outerShdw blurRad="38100" dist="38100" dir="2700000" algn="tl">
                    <a:srgbClr val="C0C0C0"/>
                  </a:outerShdw>
                </a:effectLst>
                <a:sym typeface="Symbol" panose="05050102010706020507" pitchFamily="18" charset="2"/>
              </a:rPr>
              <a:t>)</a:t>
            </a:r>
          </a:p>
        </p:txBody>
      </p:sp>
      <p:grpSp>
        <p:nvGrpSpPr>
          <p:cNvPr id="28" name="Group 38"/>
          <p:cNvGrpSpPr>
            <a:grpSpLocks/>
          </p:cNvGrpSpPr>
          <p:nvPr/>
        </p:nvGrpSpPr>
        <p:grpSpPr bwMode="auto">
          <a:xfrm>
            <a:off x="3062287" y="2076674"/>
            <a:ext cx="1101725" cy="1379538"/>
            <a:chOff x="2340" y="1322"/>
            <a:chExt cx="694" cy="869"/>
          </a:xfrm>
        </p:grpSpPr>
        <p:sp>
          <p:nvSpPr>
            <p:cNvPr id="29" name="Arc 35"/>
            <p:cNvSpPr>
              <a:spLocks/>
            </p:cNvSpPr>
            <p:nvPr/>
          </p:nvSpPr>
          <p:spPr bwMode="auto">
            <a:xfrm rot="5989326" flipH="1" flipV="1">
              <a:off x="2405" y="1562"/>
              <a:ext cx="564" cy="694"/>
            </a:xfrm>
            <a:custGeom>
              <a:avLst/>
              <a:gdLst>
                <a:gd name="T0" fmla="*/ 122 w 21600"/>
                <a:gd name="T1" fmla="*/ 0 h 21091"/>
                <a:gd name="T2" fmla="*/ 564 w 21600"/>
                <a:gd name="T3" fmla="*/ 694 h 21091"/>
                <a:gd name="T4" fmla="*/ 0 w 21600"/>
                <a:gd name="T5" fmla="*/ 694 h 21091"/>
                <a:gd name="T6" fmla="*/ 0 60000 65536"/>
                <a:gd name="T7" fmla="*/ 0 60000 65536"/>
                <a:gd name="T8" fmla="*/ 0 60000 65536"/>
              </a:gdLst>
              <a:ahLst/>
              <a:cxnLst>
                <a:cxn ang="T6">
                  <a:pos x="T0" y="T1"/>
                </a:cxn>
                <a:cxn ang="T7">
                  <a:pos x="T2" y="T3"/>
                </a:cxn>
                <a:cxn ang="T8">
                  <a:pos x="T4" y="T5"/>
                </a:cxn>
              </a:cxnLst>
              <a:rect l="0" t="0" r="r" b="b"/>
              <a:pathLst>
                <a:path w="21600" h="21091" fill="none" extrusionOk="0">
                  <a:moveTo>
                    <a:pt x="4660" y="-1"/>
                  </a:moveTo>
                  <a:cubicBezTo>
                    <a:pt x="14555" y="2185"/>
                    <a:pt x="21600" y="10957"/>
                    <a:pt x="21600" y="21091"/>
                  </a:cubicBezTo>
                </a:path>
                <a:path w="21600" h="21091" stroke="0" extrusionOk="0">
                  <a:moveTo>
                    <a:pt x="4660" y="-1"/>
                  </a:moveTo>
                  <a:cubicBezTo>
                    <a:pt x="14555" y="2185"/>
                    <a:pt x="21600" y="10957"/>
                    <a:pt x="21600" y="21091"/>
                  </a:cubicBezTo>
                  <a:lnTo>
                    <a:pt x="0" y="21091"/>
                  </a:lnTo>
                  <a:lnTo>
                    <a:pt x="4660" y="-1"/>
                  </a:lnTo>
                  <a:close/>
                </a:path>
              </a:pathLst>
            </a:custGeom>
            <a:noFill/>
            <a:ln w="28575">
              <a:solidFill>
                <a:srgbClr val="FF33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r-FR"/>
            </a:p>
          </p:txBody>
        </p:sp>
        <p:sp>
          <p:nvSpPr>
            <p:cNvPr id="30" name="Text Box 37"/>
            <p:cNvSpPr txBox="1">
              <a:spLocks noChangeArrowheads="1"/>
            </p:cNvSpPr>
            <p:nvPr/>
          </p:nvSpPr>
          <p:spPr bwMode="auto">
            <a:xfrm>
              <a:off x="2391" y="1322"/>
              <a:ext cx="438"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fr-FR" sz="3900" smtClean="0">
                  <a:solidFill>
                    <a:srgbClr val="FF3300"/>
                  </a:solidFill>
                  <a:effectLst>
                    <a:outerShdw blurRad="38100" dist="38100" dir="2700000" algn="tl">
                      <a:srgbClr val="C0C0C0"/>
                    </a:outerShdw>
                  </a:effectLst>
                </a:rPr>
                <a:t> </a:t>
              </a:r>
              <a:r>
                <a:rPr lang="fr-FR" sz="3900" smtClean="0">
                  <a:solidFill>
                    <a:srgbClr val="FF3300"/>
                  </a:solidFill>
                  <a:effectLst>
                    <a:outerShdw blurRad="38100" dist="38100" dir="2700000" algn="tl">
                      <a:srgbClr val="C0C0C0"/>
                    </a:outerShdw>
                  </a:effectLst>
                  <a:sym typeface="Symbol" panose="05050102010706020507" pitchFamily="18" charset="2"/>
                </a:rPr>
                <a:t></a:t>
              </a:r>
            </a:p>
          </p:txBody>
        </p:sp>
      </p:grpSp>
      <p:sp>
        <p:nvSpPr>
          <p:cNvPr id="31" name="Rectangle 44" descr="noir)"/>
          <p:cNvSpPr>
            <a:spLocks noChangeArrowheads="1"/>
          </p:cNvSpPr>
          <p:nvPr/>
        </p:nvSpPr>
        <p:spPr bwMode="auto">
          <a:xfrm>
            <a:off x="4279900" y="4116612"/>
            <a:ext cx="2722562" cy="736600"/>
          </a:xfrm>
          <a:prstGeom prst="rect">
            <a:avLst/>
          </a:prstGeom>
          <a:pattFill prst="ltUpDiag">
            <a:fgClr>
              <a:srgbClr val="8D42C6"/>
            </a:fgClr>
            <a:bgClr>
              <a:srgbClr val="FFFFFF"/>
            </a:bgClr>
          </a:pattFill>
          <a:ln>
            <a:noFill/>
          </a:ln>
          <a:effectLs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32" name="Line 26"/>
          <p:cNvSpPr>
            <a:spLocks noChangeShapeType="1"/>
          </p:cNvSpPr>
          <p:nvPr/>
        </p:nvSpPr>
        <p:spPr bwMode="auto">
          <a:xfrm>
            <a:off x="4246562" y="4076924"/>
            <a:ext cx="1782763"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27"/>
          <p:cNvSpPr>
            <a:spLocks noChangeShapeType="1"/>
          </p:cNvSpPr>
          <p:nvPr/>
        </p:nvSpPr>
        <p:spPr bwMode="auto">
          <a:xfrm flipV="1">
            <a:off x="4291012" y="3524474"/>
            <a:ext cx="1579563" cy="53975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Arc 31"/>
          <p:cNvSpPr>
            <a:spLocks/>
          </p:cNvSpPr>
          <p:nvPr/>
        </p:nvSpPr>
        <p:spPr bwMode="auto">
          <a:xfrm rot="3678398">
            <a:off x="5454649" y="3826100"/>
            <a:ext cx="766763" cy="1071562"/>
          </a:xfrm>
          <a:custGeom>
            <a:avLst/>
            <a:gdLst>
              <a:gd name="T0" fmla="*/ 279474 w 18511"/>
              <a:gd name="T1" fmla="*/ 0 h 20519"/>
              <a:gd name="T2" fmla="*/ 766763 w 18511"/>
              <a:gd name="T3" fmla="*/ 490217 h 20519"/>
              <a:gd name="T4" fmla="*/ 0 w 18511"/>
              <a:gd name="T5" fmla="*/ 1071562 h 20519"/>
              <a:gd name="T6" fmla="*/ 0 60000 65536"/>
              <a:gd name="T7" fmla="*/ 0 60000 65536"/>
              <a:gd name="T8" fmla="*/ 0 60000 65536"/>
            </a:gdLst>
            <a:ahLst/>
            <a:cxnLst>
              <a:cxn ang="T6">
                <a:pos x="T0" y="T1"/>
              </a:cxn>
              <a:cxn ang="T7">
                <a:pos x="T2" y="T3"/>
              </a:cxn>
              <a:cxn ang="T8">
                <a:pos x="T4" y="T5"/>
              </a:cxn>
            </a:cxnLst>
            <a:rect l="0" t="0" r="r" b="b"/>
            <a:pathLst>
              <a:path w="18511" h="20519" fill="none" extrusionOk="0">
                <a:moveTo>
                  <a:pt x="6747" y="-1"/>
                </a:moveTo>
                <a:cubicBezTo>
                  <a:pt x="11666" y="1617"/>
                  <a:pt x="15841" y="4949"/>
                  <a:pt x="18510" y="9387"/>
                </a:cubicBezTo>
              </a:path>
              <a:path w="18511" h="20519" stroke="0" extrusionOk="0">
                <a:moveTo>
                  <a:pt x="6747" y="-1"/>
                </a:moveTo>
                <a:cubicBezTo>
                  <a:pt x="11666" y="1617"/>
                  <a:pt x="15841" y="4949"/>
                  <a:pt x="18510" y="9387"/>
                </a:cubicBezTo>
                <a:lnTo>
                  <a:pt x="0" y="20519"/>
                </a:lnTo>
                <a:lnTo>
                  <a:pt x="6747" y="-1"/>
                </a:lnTo>
                <a:close/>
              </a:path>
            </a:pathLst>
          </a:custGeom>
          <a:noFill/>
          <a:ln w="2857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Text Box 16"/>
          <p:cNvSpPr txBox="1">
            <a:spLocks noChangeArrowheads="1"/>
          </p:cNvSpPr>
          <p:nvPr/>
        </p:nvSpPr>
        <p:spPr bwMode="auto">
          <a:xfrm>
            <a:off x="6340727" y="4395493"/>
            <a:ext cx="2172337"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400" b="1" dirty="0"/>
              <a:t>Refracted ray</a:t>
            </a:r>
            <a:endParaRPr lang="fr-FR" sz="2600" dirty="0">
              <a:latin typeface="Comic Sans MS" panose="030F0702030302020204" pitchFamily="66" charset="0"/>
            </a:endParaRPr>
          </a:p>
        </p:txBody>
      </p:sp>
      <p:sp>
        <p:nvSpPr>
          <p:cNvPr id="36" name="Line 49"/>
          <p:cNvSpPr>
            <a:spLocks noChangeShapeType="1"/>
          </p:cNvSpPr>
          <p:nvPr/>
        </p:nvSpPr>
        <p:spPr bwMode="auto">
          <a:xfrm flipH="1" flipV="1">
            <a:off x="3662362" y="2221137"/>
            <a:ext cx="576263" cy="1855787"/>
          </a:xfrm>
          <a:prstGeom prst="line">
            <a:avLst/>
          </a:prstGeom>
          <a:noFill/>
          <a:ln w="5715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Line 50"/>
          <p:cNvSpPr>
            <a:spLocks noChangeShapeType="1"/>
          </p:cNvSpPr>
          <p:nvPr/>
        </p:nvSpPr>
        <p:spPr bwMode="auto">
          <a:xfrm flipH="1" flipV="1">
            <a:off x="4202112" y="4062637"/>
            <a:ext cx="1798638" cy="585787"/>
          </a:xfrm>
          <a:prstGeom prst="line">
            <a:avLst/>
          </a:prstGeom>
          <a:noFill/>
          <a:ln w="5715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35744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childTnLst>
                          </p:cTn>
                        </p:par>
                        <p:par>
                          <p:cTn id="55" fill="hold">
                            <p:stCondLst>
                              <p:cond delay="500"/>
                            </p:stCondLst>
                            <p:childTnLst>
                              <p:par>
                                <p:cTn id="56" presetID="22" presetClass="entr" presetSubtype="8" fill="hold" grpId="0" nodeType="afterEffect">
                                  <p:stCondLst>
                                    <p:cond delay="10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2000"/>
                            </p:stCondLst>
                            <p:childTnLst>
                              <p:par>
                                <p:cTn id="60" presetID="22" presetClass="entr" presetSubtype="8" fill="hold" grpId="0" nodeType="afterEffect">
                                  <p:stCondLst>
                                    <p:cond delay="100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utoUpdateAnimBg="0"/>
      <p:bldP spid="23" grpId="0" animBg="1"/>
      <p:bldP spid="26" grpId="0" autoUpdateAnimBg="0"/>
      <p:bldP spid="27" grpId="0" autoUpdateAnimBg="0"/>
      <p:bldP spid="31" grpId="0" animBg="1"/>
      <p:bldP spid="32" grpId="0" animBg="1"/>
      <p:bldP spid="33" grpId="0" animBg="1"/>
      <p:bldP spid="34"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12062" y="418315"/>
            <a:ext cx="8174736" cy="1262756"/>
          </a:xfrm>
        </p:spPr>
        <p:txBody>
          <a:bodyPr>
            <a:noAutofit/>
          </a:bodyPr>
          <a:lstStyle/>
          <a:p>
            <a:pPr algn="ctr"/>
            <a:r>
              <a:rPr lang="en-US" sz="4400" b="1" dirty="0">
                <a:solidFill>
                  <a:schemeClr val="tx1"/>
                </a:solidFill>
                <a:latin typeface="Arial" panose="020B0604020202020204" pitchFamily="34" charset="0"/>
                <a:cs typeface="Arial" panose="020B0604020202020204" pitchFamily="34" charset="0"/>
              </a:rPr>
              <a:t>Principle of light guidance in an optical fiber</a:t>
            </a:r>
            <a:endParaRPr lang="fr-FR" sz="4400" b="1" dirty="0">
              <a:solidFill>
                <a:schemeClr val="tx1"/>
              </a:solidFill>
              <a:latin typeface="Arial" panose="020B0604020202020204" pitchFamily="34" charset="0"/>
              <a:cs typeface="Arial" panose="020B0604020202020204" pitchFamily="34" charset="0"/>
            </a:endParaRPr>
          </a:p>
        </p:txBody>
      </p:sp>
      <p:grpSp>
        <p:nvGrpSpPr>
          <p:cNvPr id="10" name="Group 1026"/>
          <p:cNvGrpSpPr>
            <a:grpSpLocks/>
          </p:cNvGrpSpPr>
          <p:nvPr/>
        </p:nvGrpSpPr>
        <p:grpSpPr bwMode="auto">
          <a:xfrm>
            <a:off x="1113219" y="1845734"/>
            <a:ext cx="6835775" cy="3579812"/>
            <a:chOff x="1188" y="1392"/>
            <a:chExt cx="3828" cy="2136"/>
          </a:xfrm>
        </p:grpSpPr>
        <p:grpSp>
          <p:nvGrpSpPr>
            <p:cNvPr id="11" name="Group 1027"/>
            <p:cNvGrpSpPr>
              <a:grpSpLocks/>
            </p:cNvGrpSpPr>
            <p:nvPr/>
          </p:nvGrpSpPr>
          <p:grpSpPr bwMode="auto">
            <a:xfrm>
              <a:off x="1188" y="1392"/>
              <a:ext cx="3828" cy="2136"/>
              <a:chOff x="624" y="1404"/>
              <a:chExt cx="3828" cy="2136"/>
            </a:xfrm>
          </p:grpSpPr>
          <p:sp>
            <p:nvSpPr>
              <p:cNvPr id="14" name="Rectangle 1028"/>
              <p:cNvSpPr>
                <a:spLocks noChangeArrowheads="1"/>
              </p:cNvSpPr>
              <p:nvPr/>
            </p:nvSpPr>
            <p:spPr bwMode="auto">
              <a:xfrm>
                <a:off x="888" y="1812"/>
                <a:ext cx="3348" cy="1320"/>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5" name="Rectangle 1029"/>
              <p:cNvSpPr>
                <a:spLocks noChangeArrowheads="1"/>
              </p:cNvSpPr>
              <p:nvPr/>
            </p:nvSpPr>
            <p:spPr bwMode="auto">
              <a:xfrm>
                <a:off x="888" y="1404"/>
                <a:ext cx="3348" cy="408"/>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6" name="Rectangle 1030"/>
              <p:cNvSpPr>
                <a:spLocks noChangeArrowheads="1"/>
              </p:cNvSpPr>
              <p:nvPr/>
            </p:nvSpPr>
            <p:spPr bwMode="auto">
              <a:xfrm>
                <a:off x="888" y="3132"/>
                <a:ext cx="3348" cy="408"/>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7" name="Line 1031"/>
              <p:cNvSpPr>
                <a:spLocks noChangeShapeType="1"/>
              </p:cNvSpPr>
              <p:nvPr/>
            </p:nvSpPr>
            <p:spPr bwMode="auto">
              <a:xfrm>
                <a:off x="624" y="2484"/>
                <a:ext cx="3828"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 name="Text Box 1032"/>
            <p:cNvSpPr txBox="1">
              <a:spLocks noChangeArrowheads="1"/>
            </p:cNvSpPr>
            <p:nvPr/>
          </p:nvSpPr>
          <p:spPr bwMode="auto">
            <a:xfrm>
              <a:off x="4504" y="1830"/>
              <a:ext cx="276"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dirty="0" smtClean="0">
                  <a:effectLst>
                    <a:outerShdw blurRad="38100" dist="38100" dir="2700000" algn="tl">
                      <a:srgbClr val="C0C0C0"/>
                    </a:outerShdw>
                  </a:effectLst>
                  <a:latin typeface="Comic Sans MS" panose="030F0702030302020204" pitchFamily="66" charset="0"/>
                </a:rPr>
                <a:t>n</a:t>
              </a:r>
              <a:r>
                <a:rPr lang="fr-FR" sz="2800" baseline="-25000" dirty="0" smtClean="0">
                  <a:effectLst>
                    <a:outerShdw blurRad="38100" dist="38100" dir="2700000" algn="tl">
                      <a:srgbClr val="C0C0C0"/>
                    </a:outerShdw>
                  </a:effectLst>
                  <a:latin typeface="Comic Sans MS" panose="030F0702030302020204" pitchFamily="66" charset="0"/>
                </a:rPr>
                <a:t>1</a:t>
              </a:r>
              <a:endParaRPr lang="fr-FR" sz="2800" dirty="0" smtClean="0">
                <a:effectLst>
                  <a:outerShdw blurRad="38100" dist="38100" dir="2700000" algn="tl">
                    <a:srgbClr val="C0C0C0"/>
                  </a:outerShdw>
                </a:effectLst>
                <a:latin typeface="Comic Sans MS" panose="030F0702030302020204" pitchFamily="66" charset="0"/>
              </a:endParaRPr>
            </a:p>
          </p:txBody>
        </p:sp>
        <p:sp>
          <p:nvSpPr>
            <p:cNvPr id="13" name="Text Box 1033"/>
            <p:cNvSpPr txBox="1">
              <a:spLocks noChangeArrowheads="1"/>
            </p:cNvSpPr>
            <p:nvPr/>
          </p:nvSpPr>
          <p:spPr bwMode="auto">
            <a:xfrm>
              <a:off x="4458" y="3186"/>
              <a:ext cx="30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dirty="0" smtClean="0">
                  <a:effectLst>
                    <a:outerShdw blurRad="38100" dist="38100" dir="2700000" algn="tl">
                      <a:srgbClr val="C0C0C0"/>
                    </a:outerShdw>
                  </a:effectLst>
                  <a:latin typeface="Comic Sans MS" panose="030F0702030302020204" pitchFamily="66" charset="0"/>
                </a:rPr>
                <a:t>n</a:t>
              </a:r>
              <a:r>
                <a:rPr lang="fr-FR" sz="2800" baseline="-25000" dirty="0" smtClean="0">
                  <a:effectLst>
                    <a:outerShdw blurRad="38100" dist="38100" dir="2700000" algn="tl">
                      <a:srgbClr val="C0C0C0"/>
                    </a:outerShdw>
                  </a:effectLst>
                  <a:latin typeface="Comic Sans MS" panose="030F0702030302020204" pitchFamily="66" charset="0"/>
                </a:rPr>
                <a:t>2</a:t>
              </a:r>
              <a:endParaRPr lang="fr-FR" sz="2800" dirty="0" smtClean="0">
                <a:effectLst>
                  <a:outerShdw blurRad="38100" dist="38100" dir="2700000" algn="tl">
                    <a:srgbClr val="C0C0C0"/>
                  </a:outerShdw>
                </a:effectLst>
                <a:latin typeface="Comic Sans MS" panose="030F0702030302020204" pitchFamily="66" charset="0"/>
              </a:endParaRPr>
            </a:p>
          </p:txBody>
        </p:sp>
      </p:grpSp>
      <p:sp>
        <p:nvSpPr>
          <p:cNvPr id="18" name="Line 1034"/>
          <p:cNvSpPr>
            <a:spLocks noChangeShapeType="1"/>
          </p:cNvSpPr>
          <p:nvPr/>
        </p:nvSpPr>
        <p:spPr bwMode="auto">
          <a:xfrm flipV="1">
            <a:off x="84519" y="2550584"/>
            <a:ext cx="2463800" cy="561975"/>
          </a:xfrm>
          <a:prstGeom prst="line">
            <a:avLst/>
          </a:prstGeom>
          <a:noFill/>
          <a:ln w="57150">
            <a:solidFill>
              <a:srgbClr val="AF52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1035"/>
          <p:cNvSpPr>
            <a:spLocks noChangeShapeType="1"/>
          </p:cNvSpPr>
          <p:nvPr/>
        </p:nvSpPr>
        <p:spPr bwMode="auto">
          <a:xfrm flipH="1" flipV="1">
            <a:off x="2548319" y="2550584"/>
            <a:ext cx="2465387" cy="561975"/>
          </a:xfrm>
          <a:prstGeom prst="line">
            <a:avLst/>
          </a:prstGeom>
          <a:noFill/>
          <a:ln w="57150">
            <a:solidFill>
              <a:srgbClr val="AF52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Line 1036"/>
          <p:cNvSpPr>
            <a:spLocks noChangeShapeType="1"/>
          </p:cNvSpPr>
          <p:nvPr/>
        </p:nvSpPr>
        <p:spPr bwMode="auto">
          <a:xfrm flipH="1">
            <a:off x="470281" y="2550584"/>
            <a:ext cx="2078038" cy="1165225"/>
          </a:xfrm>
          <a:prstGeom prst="line">
            <a:avLst/>
          </a:prstGeom>
          <a:noFill/>
          <a:ln w="57150">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Line 1037"/>
          <p:cNvSpPr>
            <a:spLocks noChangeShapeType="1"/>
          </p:cNvSpPr>
          <p:nvPr/>
        </p:nvSpPr>
        <p:spPr bwMode="auto">
          <a:xfrm flipV="1">
            <a:off x="2548319" y="2248959"/>
            <a:ext cx="1843087" cy="301625"/>
          </a:xfrm>
          <a:prstGeom prst="line">
            <a:avLst/>
          </a:prstGeom>
          <a:noFill/>
          <a:ln w="5715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Text Box 1038"/>
          <p:cNvSpPr txBox="1">
            <a:spLocks noChangeArrowheads="1"/>
          </p:cNvSpPr>
          <p:nvPr/>
        </p:nvSpPr>
        <p:spPr bwMode="auto">
          <a:xfrm>
            <a:off x="3840966" y="3034205"/>
            <a:ext cx="2079363" cy="53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b="1" dirty="0" err="1">
                <a:solidFill>
                  <a:srgbClr val="AF52B6"/>
                </a:solidFill>
                <a:latin typeface="Arial" panose="020B0604020202020204" pitchFamily="34" charset="0"/>
                <a:cs typeface="Arial" panose="020B0604020202020204" pitchFamily="34" charset="0"/>
              </a:rPr>
              <a:t>Guided</a:t>
            </a:r>
            <a:r>
              <a:rPr lang="fr-FR" sz="2800" b="1" dirty="0">
                <a:solidFill>
                  <a:srgbClr val="AF52B6"/>
                </a:solidFill>
                <a:latin typeface="Arial" panose="020B0604020202020204" pitchFamily="34" charset="0"/>
                <a:cs typeface="Arial" panose="020B0604020202020204" pitchFamily="34" charset="0"/>
              </a:rPr>
              <a:t> ray</a:t>
            </a:r>
            <a:endParaRPr lang="fr-FR" sz="2800" b="1" dirty="0" smtClean="0">
              <a:solidFill>
                <a:srgbClr val="AF52B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23" name="Group 1039"/>
          <p:cNvGrpSpPr>
            <a:grpSpLocks/>
          </p:cNvGrpSpPr>
          <p:nvPr/>
        </p:nvGrpSpPr>
        <p:grpSpPr bwMode="auto">
          <a:xfrm>
            <a:off x="2513198" y="2529946"/>
            <a:ext cx="499060" cy="2171877"/>
            <a:chOff x="1972" y="1800"/>
            <a:chExt cx="280" cy="1296"/>
          </a:xfrm>
        </p:grpSpPr>
        <p:sp>
          <p:nvSpPr>
            <p:cNvPr id="24" name="Line 1040"/>
            <p:cNvSpPr>
              <a:spLocks noChangeShapeType="1"/>
            </p:cNvSpPr>
            <p:nvPr/>
          </p:nvSpPr>
          <p:spPr bwMode="auto">
            <a:xfrm>
              <a:off x="1992" y="1800"/>
              <a:ext cx="0" cy="1176"/>
            </a:xfrm>
            <a:prstGeom prst="line">
              <a:avLst/>
            </a:prstGeom>
            <a:noFill/>
            <a:ln w="952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Text Box 1041"/>
            <p:cNvSpPr txBox="1">
              <a:spLocks noChangeArrowheads="1"/>
            </p:cNvSpPr>
            <p:nvPr/>
          </p:nvSpPr>
          <p:spPr bwMode="auto">
            <a:xfrm>
              <a:off x="1972" y="2742"/>
              <a:ext cx="280"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3200" b="1" dirty="0" smtClean="0">
                  <a:effectLst>
                    <a:outerShdw blurRad="38100" dist="38100" dir="2700000" algn="tl">
                      <a:srgbClr val="C0C0C0"/>
                    </a:outerShdw>
                  </a:effectLst>
                </a:rPr>
                <a:t>N</a:t>
              </a:r>
            </a:p>
          </p:txBody>
        </p:sp>
      </p:grpSp>
      <p:sp>
        <p:nvSpPr>
          <p:cNvPr id="26" name="Text Box 1042"/>
          <p:cNvSpPr txBox="1">
            <a:spLocks noChangeArrowheads="1"/>
          </p:cNvSpPr>
          <p:nvPr/>
        </p:nvSpPr>
        <p:spPr bwMode="auto">
          <a:xfrm>
            <a:off x="4664129" y="1931459"/>
            <a:ext cx="2502556" cy="5320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b="1" dirty="0" err="1">
                <a:solidFill>
                  <a:srgbClr val="92D050"/>
                </a:solidFill>
                <a:latin typeface="Arial" panose="020B0604020202020204" pitchFamily="34" charset="0"/>
                <a:cs typeface="Arial" panose="020B0604020202020204" pitchFamily="34" charset="0"/>
              </a:rPr>
              <a:t>Refracted</a:t>
            </a:r>
            <a:r>
              <a:rPr lang="fr-FR" sz="2800" b="1" dirty="0">
                <a:solidFill>
                  <a:srgbClr val="92D050"/>
                </a:solidFill>
                <a:latin typeface="Arial" panose="020B0604020202020204" pitchFamily="34" charset="0"/>
                <a:cs typeface="Arial" panose="020B0604020202020204" pitchFamily="34" charset="0"/>
              </a:rPr>
              <a:t> ray</a:t>
            </a:r>
            <a:endParaRPr lang="fr-FR" sz="2800" b="1" dirty="0" smtClean="0">
              <a:solidFill>
                <a:srgbClr val="92D05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4"/>
          <p:cNvSpPr/>
          <p:nvPr/>
        </p:nvSpPr>
        <p:spPr>
          <a:xfrm>
            <a:off x="1088390" y="5867994"/>
            <a:ext cx="6885432" cy="523220"/>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There exists a critical injection angle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4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2/3*#ppt_w"/>
                                          </p:val>
                                        </p:tav>
                                        <p:tav tm="100000">
                                          <p:val>
                                            <p:strVal val="#ppt_w"/>
                                          </p:val>
                                        </p:tav>
                                      </p:tavLst>
                                    </p:anim>
                                    <p:anim calcmode="lin" valueType="num">
                                      <p:cBhvr>
                                        <p:cTn id="8"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utoUpdateAnimBg="0"/>
      <p:bldP spid="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41491" y="218178"/>
            <a:ext cx="8119872" cy="886980"/>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Light injection into the fiber</a:t>
            </a:r>
            <a:endParaRPr lang="fr-FR" sz="4400" dirty="0"/>
          </a:p>
        </p:txBody>
      </p:sp>
      <p:sp>
        <p:nvSpPr>
          <p:cNvPr id="36" name="Line 2050"/>
          <p:cNvSpPr>
            <a:spLocks noChangeShapeType="1"/>
          </p:cNvSpPr>
          <p:nvPr/>
        </p:nvSpPr>
        <p:spPr bwMode="auto">
          <a:xfrm flipV="1">
            <a:off x="1157627" y="3566480"/>
            <a:ext cx="1460031" cy="125773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7" name="Group 2051"/>
          <p:cNvGrpSpPr>
            <a:grpSpLocks/>
          </p:cNvGrpSpPr>
          <p:nvPr/>
        </p:nvGrpSpPr>
        <p:grpSpPr bwMode="auto">
          <a:xfrm>
            <a:off x="250257" y="1444210"/>
            <a:ext cx="2365797" cy="4224516"/>
            <a:chOff x="796" y="1740"/>
            <a:chExt cx="1322" cy="2580"/>
          </a:xfrm>
        </p:grpSpPr>
        <p:sp>
          <p:nvSpPr>
            <p:cNvPr id="38" name="AutoShape 2052"/>
            <p:cNvSpPr>
              <a:spLocks noChangeArrowheads="1"/>
            </p:cNvSpPr>
            <p:nvPr/>
          </p:nvSpPr>
          <p:spPr bwMode="auto">
            <a:xfrm rot="-5400000">
              <a:off x="312" y="2514"/>
              <a:ext cx="2580" cy="10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accent2"/>
                </a:gs>
                <a:gs pos="100000">
                  <a:schemeClr val="accent2">
                    <a:gamma/>
                    <a:shade val="46275"/>
                    <a:invGamma/>
                  </a:schemeClr>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39" name="Oval 2053"/>
            <p:cNvSpPr>
              <a:spLocks noChangeArrowheads="1"/>
            </p:cNvSpPr>
            <p:nvPr/>
          </p:nvSpPr>
          <p:spPr bwMode="auto">
            <a:xfrm>
              <a:off x="796" y="1746"/>
              <a:ext cx="540" cy="2564"/>
            </a:xfrm>
            <a:prstGeom prst="ellipse">
              <a:avLst/>
            </a:prstGeom>
            <a:gradFill rotWithShape="0">
              <a:gsLst>
                <a:gs pos="0">
                  <a:schemeClr val="accent2"/>
                </a:gs>
                <a:gs pos="100000">
                  <a:schemeClr val="accent2">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grpSp>
      <p:grpSp>
        <p:nvGrpSpPr>
          <p:cNvPr id="40" name="Group 2054"/>
          <p:cNvGrpSpPr>
            <a:grpSpLocks/>
          </p:cNvGrpSpPr>
          <p:nvPr/>
        </p:nvGrpSpPr>
        <p:grpSpPr bwMode="auto">
          <a:xfrm>
            <a:off x="223614" y="2421252"/>
            <a:ext cx="2393044" cy="2225826"/>
            <a:chOff x="194" y="1914"/>
            <a:chExt cx="1337" cy="1360"/>
          </a:xfrm>
        </p:grpSpPr>
        <p:sp>
          <p:nvSpPr>
            <p:cNvPr id="41" name="AutoShape 2055"/>
            <p:cNvSpPr>
              <a:spLocks noChangeArrowheads="1"/>
            </p:cNvSpPr>
            <p:nvPr/>
          </p:nvSpPr>
          <p:spPr bwMode="auto">
            <a:xfrm rot="5400000">
              <a:off x="291" y="2034"/>
              <a:ext cx="1360" cy="1120"/>
            </a:xfrm>
            <a:prstGeom prst="triangle">
              <a:avLst>
                <a:gd name="adj" fmla="val 50000"/>
              </a:avLst>
            </a:prstGeom>
            <a:gradFill rotWithShape="0">
              <a:gsLst>
                <a:gs pos="0">
                  <a:schemeClr val="accent2"/>
                </a:gs>
                <a:gs pos="100000">
                  <a:schemeClr val="accent2">
                    <a:gamma/>
                    <a:shade val="46275"/>
                    <a:invGamma/>
                  </a:schemeClr>
                </a:gs>
              </a:gsLst>
              <a:lin ang="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sp>
          <p:nvSpPr>
            <p:cNvPr id="42" name="Oval 2056"/>
            <p:cNvSpPr>
              <a:spLocks noChangeArrowheads="1"/>
            </p:cNvSpPr>
            <p:nvPr/>
          </p:nvSpPr>
          <p:spPr bwMode="auto">
            <a:xfrm>
              <a:off x="194" y="1918"/>
              <a:ext cx="396" cy="1356"/>
            </a:xfrm>
            <a:prstGeom prst="ellipse">
              <a:avLst/>
            </a:prstGeom>
            <a:gradFill rotWithShape="0">
              <a:gsLst>
                <a:gs pos="0">
                  <a:schemeClr val="accent2"/>
                </a:gs>
                <a:gs pos="100000">
                  <a:schemeClr val="accent2">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fr-FR"/>
            </a:p>
          </p:txBody>
        </p:sp>
      </p:grpSp>
      <p:grpSp>
        <p:nvGrpSpPr>
          <p:cNvPr id="43" name="Group 2057"/>
          <p:cNvGrpSpPr>
            <a:grpSpLocks/>
          </p:cNvGrpSpPr>
          <p:nvPr/>
        </p:nvGrpSpPr>
        <p:grpSpPr bwMode="auto">
          <a:xfrm>
            <a:off x="341973" y="1788426"/>
            <a:ext cx="9048915" cy="3497167"/>
            <a:chOff x="156" y="1176"/>
            <a:chExt cx="5544" cy="2136"/>
          </a:xfrm>
        </p:grpSpPr>
        <p:grpSp>
          <p:nvGrpSpPr>
            <p:cNvPr id="44" name="Group 2058"/>
            <p:cNvGrpSpPr>
              <a:grpSpLocks/>
            </p:cNvGrpSpPr>
            <p:nvPr/>
          </p:nvGrpSpPr>
          <p:grpSpPr bwMode="auto">
            <a:xfrm>
              <a:off x="1547" y="1176"/>
              <a:ext cx="3950" cy="2136"/>
              <a:chOff x="1547" y="1176"/>
              <a:chExt cx="3950" cy="2136"/>
            </a:xfrm>
          </p:grpSpPr>
          <p:sp>
            <p:nvSpPr>
              <p:cNvPr id="46" name="Rectangle 2059"/>
              <p:cNvSpPr>
                <a:spLocks noChangeArrowheads="1"/>
              </p:cNvSpPr>
              <p:nvPr/>
            </p:nvSpPr>
            <p:spPr bwMode="auto">
              <a:xfrm>
                <a:off x="1547" y="1584"/>
                <a:ext cx="3950" cy="1320"/>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47" name="Rectangle 2060"/>
              <p:cNvSpPr>
                <a:spLocks noChangeArrowheads="1"/>
              </p:cNvSpPr>
              <p:nvPr/>
            </p:nvSpPr>
            <p:spPr bwMode="auto">
              <a:xfrm>
                <a:off x="1547" y="1176"/>
                <a:ext cx="3950" cy="408"/>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48" name="Rectangle 2061"/>
              <p:cNvSpPr>
                <a:spLocks noChangeArrowheads="1"/>
              </p:cNvSpPr>
              <p:nvPr/>
            </p:nvSpPr>
            <p:spPr bwMode="auto">
              <a:xfrm>
                <a:off x="1547" y="2904"/>
                <a:ext cx="3950" cy="408"/>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49" name="Text Box 2062"/>
              <p:cNvSpPr txBox="1">
                <a:spLocks noChangeArrowheads="1"/>
              </p:cNvSpPr>
              <p:nvPr/>
            </p:nvSpPr>
            <p:spPr bwMode="auto">
              <a:xfrm>
                <a:off x="5192" y="1585"/>
                <a:ext cx="298"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3200" smtClean="0">
                    <a:solidFill>
                      <a:schemeClr val="bg1"/>
                    </a:solidFill>
                    <a:effectLst>
                      <a:outerShdw blurRad="38100" dist="38100" dir="2700000" algn="tl">
                        <a:srgbClr val="C0C0C0"/>
                      </a:outerShdw>
                    </a:effectLst>
                    <a:latin typeface="Comic Sans MS" panose="030F0702030302020204" pitchFamily="66" charset="0"/>
                  </a:rPr>
                  <a:t>n</a:t>
                </a:r>
                <a:r>
                  <a:rPr lang="fr-FR" sz="3200" baseline="-25000" smtClean="0">
                    <a:solidFill>
                      <a:schemeClr val="bg1"/>
                    </a:solidFill>
                    <a:effectLst>
                      <a:outerShdw blurRad="38100" dist="38100" dir="2700000" algn="tl">
                        <a:srgbClr val="C0C0C0"/>
                      </a:outerShdw>
                    </a:effectLst>
                    <a:latin typeface="Comic Sans MS" panose="030F0702030302020204" pitchFamily="66" charset="0"/>
                  </a:rPr>
                  <a:t>1</a:t>
                </a:r>
                <a:endParaRPr lang="fr-FR" sz="3200" smtClean="0">
                  <a:solidFill>
                    <a:schemeClr val="bg1"/>
                  </a:solidFill>
                  <a:effectLst>
                    <a:outerShdw blurRad="38100" dist="38100" dir="2700000" algn="tl">
                      <a:srgbClr val="C0C0C0"/>
                    </a:outerShdw>
                  </a:effectLst>
                  <a:latin typeface="Comic Sans MS" panose="030F0702030302020204" pitchFamily="66" charset="0"/>
                </a:endParaRPr>
              </a:p>
            </p:txBody>
          </p:sp>
          <p:sp>
            <p:nvSpPr>
              <p:cNvPr id="50" name="Text Box 2063"/>
              <p:cNvSpPr txBox="1">
                <a:spLocks noChangeArrowheads="1"/>
              </p:cNvSpPr>
              <p:nvPr/>
            </p:nvSpPr>
            <p:spPr bwMode="auto">
              <a:xfrm>
                <a:off x="5144" y="2942"/>
                <a:ext cx="322"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3200" smtClean="0">
                    <a:solidFill>
                      <a:schemeClr val="bg1"/>
                    </a:solidFill>
                    <a:effectLst>
                      <a:outerShdw blurRad="38100" dist="38100" dir="2700000" algn="tl">
                        <a:srgbClr val="C0C0C0"/>
                      </a:outerShdw>
                    </a:effectLst>
                    <a:latin typeface="Comic Sans MS" panose="030F0702030302020204" pitchFamily="66" charset="0"/>
                  </a:rPr>
                  <a:t>n</a:t>
                </a:r>
                <a:r>
                  <a:rPr lang="fr-FR" sz="3200" baseline="-25000" smtClean="0">
                    <a:solidFill>
                      <a:schemeClr val="bg1"/>
                    </a:solidFill>
                    <a:effectLst>
                      <a:outerShdw blurRad="38100" dist="38100" dir="2700000" algn="tl">
                        <a:srgbClr val="C0C0C0"/>
                      </a:outerShdw>
                    </a:effectLst>
                    <a:latin typeface="Comic Sans MS" panose="030F0702030302020204" pitchFamily="66" charset="0"/>
                  </a:rPr>
                  <a:t>2</a:t>
                </a:r>
                <a:endParaRPr lang="fr-FR" sz="3200" smtClean="0">
                  <a:solidFill>
                    <a:schemeClr val="bg1"/>
                  </a:solidFill>
                  <a:effectLst>
                    <a:outerShdw blurRad="38100" dist="38100" dir="2700000" algn="tl">
                      <a:srgbClr val="C0C0C0"/>
                    </a:outerShdw>
                  </a:effectLst>
                  <a:latin typeface="Comic Sans MS" panose="030F0702030302020204" pitchFamily="66" charset="0"/>
                </a:endParaRPr>
              </a:p>
            </p:txBody>
          </p:sp>
        </p:grpSp>
        <p:sp>
          <p:nvSpPr>
            <p:cNvPr id="45" name="Line 2064"/>
            <p:cNvSpPr>
              <a:spLocks noChangeShapeType="1"/>
            </p:cNvSpPr>
            <p:nvPr/>
          </p:nvSpPr>
          <p:spPr bwMode="auto">
            <a:xfrm>
              <a:off x="156" y="2256"/>
              <a:ext cx="5544" cy="1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 name="Line 2065"/>
          <p:cNvSpPr>
            <a:spLocks noChangeShapeType="1"/>
          </p:cNvSpPr>
          <p:nvPr/>
        </p:nvSpPr>
        <p:spPr bwMode="auto">
          <a:xfrm flipV="1">
            <a:off x="2567245" y="2493276"/>
            <a:ext cx="4144706" cy="107939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 name="Group 2066"/>
          <p:cNvGrpSpPr>
            <a:grpSpLocks/>
          </p:cNvGrpSpPr>
          <p:nvPr/>
        </p:nvGrpSpPr>
        <p:grpSpPr bwMode="auto">
          <a:xfrm>
            <a:off x="4437780" y="2472638"/>
            <a:ext cx="472362" cy="2120013"/>
            <a:chOff x="2956" y="1672"/>
            <a:chExt cx="297" cy="1367"/>
          </a:xfrm>
        </p:grpSpPr>
        <p:sp>
          <p:nvSpPr>
            <p:cNvPr id="53" name="Line 2067"/>
            <p:cNvSpPr>
              <a:spLocks noChangeShapeType="1"/>
            </p:cNvSpPr>
            <p:nvPr/>
          </p:nvSpPr>
          <p:spPr bwMode="auto">
            <a:xfrm>
              <a:off x="2970" y="1672"/>
              <a:ext cx="0" cy="1242"/>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 name="Text Box 2068"/>
            <p:cNvSpPr txBox="1">
              <a:spLocks noChangeArrowheads="1"/>
            </p:cNvSpPr>
            <p:nvPr/>
          </p:nvSpPr>
          <p:spPr bwMode="auto">
            <a:xfrm>
              <a:off x="2956" y="2716"/>
              <a:ext cx="297"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600" b="1" dirty="0">
                  <a:latin typeface="Comic Sans MS" panose="030F0702030302020204" pitchFamily="66" charset="0"/>
                </a:rPr>
                <a:t>N</a:t>
              </a:r>
            </a:p>
          </p:txBody>
        </p:sp>
      </p:grpSp>
      <p:sp>
        <p:nvSpPr>
          <p:cNvPr id="55" name="Line 2069"/>
          <p:cNvSpPr>
            <a:spLocks noChangeShapeType="1"/>
          </p:cNvSpPr>
          <p:nvPr/>
        </p:nvSpPr>
        <p:spPr bwMode="auto">
          <a:xfrm flipH="1" flipV="1">
            <a:off x="6718209" y="2496450"/>
            <a:ext cx="2001733" cy="67276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 name="Line 2070"/>
          <p:cNvSpPr>
            <a:spLocks noChangeShapeType="1"/>
          </p:cNvSpPr>
          <p:nvPr/>
        </p:nvSpPr>
        <p:spPr bwMode="auto">
          <a:xfrm flipH="1">
            <a:off x="1065570" y="3584448"/>
            <a:ext cx="1494750" cy="46812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Line 2071"/>
          <p:cNvSpPr>
            <a:spLocks noChangeShapeType="1"/>
          </p:cNvSpPr>
          <p:nvPr/>
        </p:nvSpPr>
        <p:spPr bwMode="auto">
          <a:xfrm flipH="1">
            <a:off x="338938" y="3571491"/>
            <a:ext cx="2216831" cy="1303409"/>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Line 2072"/>
          <p:cNvSpPr>
            <a:spLocks noChangeShapeType="1"/>
          </p:cNvSpPr>
          <p:nvPr/>
        </p:nvSpPr>
        <p:spPr bwMode="auto">
          <a:xfrm flipV="1">
            <a:off x="2586039" y="2478024"/>
            <a:ext cx="1876234" cy="10946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9" name="Group 2073"/>
          <p:cNvGrpSpPr>
            <a:grpSpLocks/>
          </p:cNvGrpSpPr>
          <p:nvPr/>
        </p:nvGrpSpPr>
        <p:grpSpPr bwMode="auto">
          <a:xfrm>
            <a:off x="6688855" y="2432951"/>
            <a:ext cx="472362" cy="2120013"/>
            <a:chOff x="4374" y="1647"/>
            <a:chExt cx="297" cy="1367"/>
          </a:xfrm>
        </p:grpSpPr>
        <p:sp>
          <p:nvSpPr>
            <p:cNvPr id="60" name="Line 2074"/>
            <p:cNvSpPr>
              <a:spLocks noChangeShapeType="1"/>
            </p:cNvSpPr>
            <p:nvPr/>
          </p:nvSpPr>
          <p:spPr bwMode="auto">
            <a:xfrm>
              <a:off x="4388" y="1647"/>
              <a:ext cx="0" cy="1241"/>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Text Box 2075"/>
            <p:cNvSpPr txBox="1">
              <a:spLocks noChangeArrowheads="1"/>
            </p:cNvSpPr>
            <p:nvPr/>
          </p:nvSpPr>
          <p:spPr bwMode="auto">
            <a:xfrm>
              <a:off x="4374" y="2691"/>
              <a:ext cx="297"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600" b="1" dirty="0">
                  <a:latin typeface="Comic Sans MS" panose="030F0702030302020204" pitchFamily="66" charset="0"/>
                </a:rPr>
                <a:t>N</a:t>
              </a:r>
            </a:p>
          </p:txBody>
        </p:sp>
      </p:grpSp>
      <p:sp>
        <p:nvSpPr>
          <p:cNvPr id="62" name="Line 2076"/>
          <p:cNvSpPr>
            <a:spLocks noChangeShapeType="1"/>
          </p:cNvSpPr>
          <p:nvPr/>
        </p:nvSpPr>
        <p:spPr bwMode="auto">
          <a:xfrm flipV="1">
            <a:off x="4468486" y="2029726"/>
            <a:ext cx="1889452" cy="4528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63" name="Object 2077"/>
          <p:cNvGraphicFramePr>
            <a:graphicFrameLocks noChangeAspect="1"/>
          </p:cNvGraphicFramePr>
          <p:nvPr>
            <p:extLst>
              <p:ext uri="{D42A27DB-BD31-4B8C-83A1-F6EECF244321}">
                <p14:modId xmlns:p14="http://schemas.microsoft.com/office/powerpoint/2010/main" val="2556826529"/>
              </p:ext>
            </p:extLst>
          </p:nvPr>
        </p:nvGraphicFramePr>
        <p:xfrm>
          <a:off x="4107455" y="5680976"/>
          <a:ext cx="4500966" cy="856053"/>
        </p:xfrm>
        <a:graphic>
          <a:graphicData uri="http://schemas.openxmlformats.org/presentationml/2006/ole">
            <mc:AlternateContent xmlns:mc="http://schemas.openxmlformats.org/markup-compatibility/2006">
              <mc:Choice xmlns:v="urn:schemas-microsoft-com:vml" Requires="v">
                <p:oleObj spid="_x0000_s4160" name="Équation" r:id="rId4" imgW="1396800" imgH="279360" progId="Equation.3">
                  <p:embed/>
                </p:oleObj>
              </mc:Choice>
              <mc:Fallback>
                <p:oleObj name="Équation" r:id="rId4" imgW="1396800" imgH="279360" progId="Equation.3">
                  <p:embed/>
                  <p:pic>
                    <p:nvPicPr>
                      <p:cNvPr id="0" name=""/>
                      <p:cNvPicPr>
                        <a:picLocks noChangeAspect="1" noChangeArrowheads="1"/>
                      </p:cNvPicPr>
                      <p:nvPr/>
                    </p:nvPicPr>
                    <p:blipFill>
                      <a:blip r:embed="rId5"/>
                      <a:srcRect/>
                      <a:stretch>
                        <a:fillRect/>
                      </a:stretch>
                    </p:blipFill>
                    <p:spPr bwMode="auto">
                      <a:xfrm>
                        <a:off x="4107455" y="5680976"/>
                        <a:ext cx="4500966" cy="856053"/>
                      </a:xfrm>
                      <a:prstGeom prst="rect">
                        <a:avLst/>
                      </a:prstGeom>
                      <a:solidFill>
                        <a:schemeClr val="bg1"/>
                      </a:solidFill>
                      <a:ln>
                        <a:noFill/>
                      </a:ln>
                      <a:effectLst/>
                    </p:spPr>
                  </p:pic>
                </p:oleObj>
              </mc:Fallback>
            </mc:AlternateContent>
          </a:graphicData>
        </a:graphic>
      </p:graphicFrame>
      <p:grpSp>
        <p:nvGrpSpPr>
          <p:cNvPr id="65" name="Group 2081"/>
          <p:cNvGrpSpPr>
            <a:grpSpLocks/>
          </p:cNvGrpSpPr>
          <p:nvPr/>
        </p:nvGrpSpPr>
        <p:grpSpPr bwMode="auto">
          <a:xfrm>
            <a:off x="-266324" y="3352508"/>
            <a:ext cx="1259634" cy="1070087"/>
            <a:chOff x="160" y="2324"/>
            <a:chExt cx="792" cy="690"/>
          </a:xfrm>
        </p:grpSpPr>
        <p:graphicFrame>
          <p:nvGraphicFramePr>
            <p:cNvPr id="66" name="Object 2082"/>
            <p:cNvGraphicFramePr>
              <a:graphicFrameLocks noChangeAspect="1"/>
            </p:cNvGraphicFramePr>
            <p:nvPr/>
          </p:nvGraphicFramePr>
          <p:xfrm>
            <a:off x="160" y="2563"/>
            <a:ext cx="342" cy="451"/>
          </p:xfrm>
          <a:graphic>
            <a:graphicData uri="http://schemas.openxmlformats.org/presentationml/2006/ole">
              <mc:AlternateContent xmlns:mc="http://schemas.openxmlformats.org/markup-compatibility/2006">
                <mc:Choice xmlns:v="urn:schemas-microsoft-com:vml" Requires="v">
                  <p:oleObj spid="_x0000_s4161" name="Équation" r:id="rId6" imgW="126725" imgH="177415" progId="Equation.3">
                    <p:embed/>
                  </p:oleObj>
                </mc:Choice>
                <mc:Fallback>
                  <p:oleObj name="Équation" r:id="rId6" imgW="126725" imgH="1774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 y="2563"/>
                          <a:ext cx="342" cy="4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Arc 2083"/>
            <p:cNvSpPr>
              <a:spLocks/>
            </p:cNvSpPr>
            <p:nvPr/>
          </p:nvSpPr>
          <p:spPr bwMode="auto">
            <a:xfrm rot="1159918" flipH="1" flipV="1">
              <a:off x="398" y="2324"/>
              <a:ext cx="554" cy="592"/>
            </a:xfrm>
            <a:custGeom>
              <a:avLst/>
              <a:gdLst>
                <a:gd name="T0" fmla="*/ 82 w 21218"/>
                <a:gd name="T1" fmla="*/ 0 h 21372"/>
                <a:gd name="T2" fmla="*/ 554 w 21218"/>
                <a:gd name="T3" fmla="*/ 480 h 21372"/>
                <a:gd name="T4" fmla="*/ 0 w 21218"/>
                <a:gd name="T5" fmla="*/ 592 h 21372"/>
                <a:gd name="T6" fmla="*/ 0 60000 65536"/>
                <a:gd name="T7" fmla="*/ 0 60000 65536"/>
                <a:gd name="T8" fmla="*/ 0 60000 65536"/>
              </a:gdLst>
              <a:ahLst/>
              <a:cxnLst>
                <a:cxn ang="T6">
                  <a:pos x="T0" y="T1"/>
                </a:cxn>
                <a:cxn ang="T7">
                  <a:pos x="T2" y="T3"/>
                </a:cxn>
                <a:cxn ang="T8">
                  <a:pos x="T4" y="T5"/>
                </a:cxn>
              </a:cxnLst>
              <a:rect l="0" t="0" r="r" b="b"/>
              <a:pathLst>
                <a:path w="21218" h="21372" fill="none" extrusionOk="0">
                  <a:moveTo>
                    <a:pt x="3127" y="-1"/>
                  </a:moveTo>
                  <a:cubicBezTo>
                    <a:pt x="12232" y="1331"/>
                    <a:pt x="19493" y="8286"/>
                    <a:pt x="21217" y="17326"/>
                  </a:cubicBezTo>
                </a:path>
                <a:path w="21218" h="21372" stroke="0" extrusionOk="0">
                  <a:moveTo>
                    <a:pt x="3127" y="-1"/>
                  </a:moveTo>
                  <a:cubicBezTo>
                    <a:pt x="12232" y="1331"/>
                    <a:pt x="19493" y="8286"/>
                    <a:pt x="21217" y="17326"/>
                  </a:cubicBezTo>
                  <a:lnTo>
                    <a:pt x="0" y="21372"/>
                  </a:lnTo>
                  <a:lnTo>
                    <a:pt x="3127" y="-1"/>
                  </a:lnTo>
                  <a:close/>
                </a:path>
              </a:pathLst>
            </a:custGeom>
            <a:noFill/>
            <a:ln w="2857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9" name="Text Box 2079"/>
          <p:cNvSpPr txBox="1">
            <a:spLocks noChangeArrowheads="1"/>
          </p:cNvSpPr>
          <p:nvPr/>
        </p:nvSpPr>
        <p:spPr bwMode="auto">
          <a:xfrm>
            <a:off x="1157627" y="1282990"/>
            <a:ext cx="2734991"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b="1" dirty="0">
                <a:latin typeface="Arial" panose="020B0604020202020204" pitchFamily="34" charset="0"/>
                <a:cs typeface="Arial" panose="020B0604020202020204" pitchFamily="34" charset="0"/>
              </a:rPr>
              <a:t>Acceptance cone</a:t>
            </a:r>
            <a:endParaRPr lang="fr-FR" b="1" dirty="0" smtClean="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0" name="Text Box 2078"/>
          <p:cNvSpPr txBox="1">
            <a:spLocks noChangeArrowheads="1"/>
          </p:cNvSpPr>
          <p:nvPr/>
        </p:nvSpPr>
        <p:spPr bwMode="auto">
          <a:xfrm>
            <a:off x="250257" y="5906267"/>
            <a:ext cx="3784765" cy="47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b="1" dirty="0"/>
              <a:t>N</a:t>
            </a:r>
            <a:r>
              <a:rPr lang="fr-FR" b="1" dirty="0">
                <a:latin typeface="Arial" panose="020B0604020202020204" pitchFamily="34" charset="0"/>
                <a:cs typeface="Arial" panose="020B0604020202020204" pitchFamily="34" charset="0"/>
              </a:rPr>
              <a:t>umerical Aperture (NA)</a:t>
            </a:r>
            <a:endParaRPr lang="fr-FR" b="1" dirty="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0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p:stCondLst>
                              <p:cond delay="1000"/>
                            </p:stCondLst>
                            <p:childTnLst>
                              <p:par>
                                <p:cTn id="52" presetID="2" presetClass="entr" presetSubtype="2"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2"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ppt_x</p:attrName>
                                        </p:attrNameLst>
                                      </p:cBhvr>
                                      <p:tavLst>
                                        <p:tav tm="0">
                                          <p:val>
                                            <p:strVal val="#ppt_x+#ppt_w/2"/>
                                          </p:val>
                                        </p:tav>
                                        <p:tav tm="100000">
                                          <p:val>
                                            <p:strVal val="#ppt_x"/>
                                          </p:val>
                                        </p:tav>
                                      </p:tavLst>
                                    </p:anim>
                                    <p:anim calcmode="lin" valueType="num">
                                      <p:cBhvr>
                                        <p:cTn id="61" dur="500" fill="hold"/>
                                        <p:tgtEl>
                                          <p:spTgt spid="40"/>
                                        </p:tgtEl>
                                        <p:attrNameLst>
                                          <p:attrName>ppt_y</p:attrName>
                                        </p:attrNameLst>
                                      </p:cBhvr>
                                      <p:tavLst>
                                        <p:tav tm="0">
                                          <p:val>
                                            <p:strVal val="#ppt_y"/>
                                          </p:val>
                                        </p:tav>
                                        <p:tav tm="100000">
                                          <p:val>
                                            <p:strVal val="#ppt_y"/>
                                          </p:val>
                                        </p:tav>
                                      </p:tavLst>
                                    </p:anim>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7" presetClass="entr" presetSubtype="2"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ppt_x+#ppt_w/2"/>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strVal val="#ppt_h"/>
                                          </p:val>
                                        </p:tav>
                                        <p:tav tm="100000">
                                          <p:val>
                                            <p:strVal val="#ppt_h"/>
                                          </p:val>
                                        </p:tav>
                                      </p:tavLst>
                                    </p:anim>
                                  </p:childTnLst>
                                </p:cTn>
                              </p:par>
                            </p:childTnLst>
                          </p:cTn>
                        </p:par>
                        <p:par>
                          <p:cTn id="72" fill="hold">
                            <p:stCondLst>
                              <p:cond delay="500"/>
                            </p:stCondLst>
                            <p:childTnLst>
                              <p:par>
                                <p:cTn id="73" presetID="23" presetClass="entr" presetSubtype="16" fill="hold" grpId="0" nodeType="after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p:cTn id="75" dur="500" fill="hold"/>
                                        <p:tgtEl>
                                          <p:spTgt spid="69"/>
                                        </p:tgtEl>
                                        <p:attrNameLst>
                                          <p:attrName>ppt_w</p:attrName>
                                        </p:attrNameLst>
                                      </p:cBhvr>
                                      <p:tavLst>
                                        <p:tav tm="0">
                                          <p:val>
                                            <p:fltVal val="0"/>
                                          </p:val>
                                        </p:tav>
                                        <p:tav tm="100000">
                                          <p:val>
                                            <p:strVal val="#ppt_w"/>
                                          </p:val>
                                        </p:tav>
                                      </p:tavLst>
                                    </p:anim>
                                    <p:anim calcmode="lin" valueType="num">
                                      <p:cBhvr>
                                        <p:cTn id="76" dur="500" fill="hold"/>
                                        <p:tgtEl>
                                          <p:spTgt spid="69"/>
                                        </p:tgtEl>
                                        <p:attrNameLst>
                                          <p:attrName>ppt_h</p:attrName>
                                        </p:attrNameLst>
                                      </p:cBhvr>
                                      <p:tavLst>
                                        <p:tav tm="0">
                                          <p:val>
                                            <p:fltVal val="0"/>
                                          </p:val>
                                        </p:tav>
                                        <p:tav tm="100000">
                                          <p:val>
                                            <p:strVal val="#ppt_h"/>
                                          </p:val>
                                        </p:tav>
                                      </p:tavLst>
                                    </p:anim>
                                  </p:childTnLst>
                                </p:cTn>
                              </p:par>
                            </p:childTnLst>
                          </p:cTn>
                        </p:par>
                        <p:par>
                          <p:cTn id="77" fill="hold">
                            <p:stCondLst>
                              <p:cond delay="1000"/>
                            </p:stCondLst>
                            <p:childTnLst>
                              <p:par>
                                <p:cTn id="78" presetID="2" presetClass="entr" presetSubtype="4" fill="hold" grpId="0" nodeType="afterEffect">
                                  <p:stCondLst>
                                    <p:cond delay="1000"/>
                                  </p:stCondLst>
                                  <p:childTnLst>
                                    <p:set>
                                      <p:cBhvr>
                                        <p:cTn id="79" dur="1" fill="hold">
                                          <p:stCondLst>
                                            <p:cond delay="0"/>
                                          </p:stCondLst>
                                        </p:cTn>
                                        <p:tgtEl>
                                          <p:spTgt spid="70"/>
                                        </p:tgtEl>
                                        <p:attrNameLst>
                                          <p:attrName>style.visibility</p:attrName>
                                        </p:attrNameLst>
                                      </p:cBhvr>
                                      <p:to>
                                        <p:strVal val="visible"/>
                                      </p:to>
                                    </p:set>
                                    <p:anim calcmode="lin" valueType="num">
                                      <p:cBhvr additive="base">
                                        <p:cTn id="80" dur="500" fill="hold"/>
                                        <p:tgtEl>
                                          <p:spTgt spid="70"/>
                                        </p:tgtEl>
                                        <p:attrNameLst>
                                          <p:attrName>ppt_x</p:attrName>
                                        </p:attrNameLst>
                                      </p:cBhvr>
                                      <p:tavLst>
                                        <p:tav tm="0">
                                          <p:val>
                                            <p:strVal val="#ppt_x"/>
                                          </p:val>
                                        </p:tav>
                                        <p:tav tm="100000">
                                          <p:val>
                                            <p:strVal val="#ppt_x"/>
                                          </p:val>
                                        </p:tav>
                                      </p:tavLst>
                                    </p:anim>
                                    <p:anim calcmode="lin" valueType="num">
                                      <p:cBhvr additive="base">
                                        <p:cTn id="8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1" grpId="0" animBg="1"/>
      <p:bldP spid="55" grpId="0" animBg="1"/>
      <p:bldP spid="56" grpId="0" animBg="1"/>
      <p:bldP spid="57" grpId="0" animBg="1"/>
      <p:bldP spid="58" grpId="0" animBg="1"/>
      <p:bldP spid="62" grpId="0" animBg="1"/>
      <p:bldP spid="69" grpId="0" autoUpdateAnimBg="0"/>
      <p:bldP spid="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036" y="740664"/>
            <a:ext cx="7580376" cy="815742"/>
          </a:xfrm>
        </p:spPr>
        <p:txBody>
          <a:bodyPr/>
          <a:lstStyle/>
          <a:p>
            <a:pPr algn="ctr"/>
            <a:r>
              <a:rPr lang="fr-FR" b="1" dirty="0" err="1">
                <a:solidFill>
                  <a:schemeClr val="tx1"/>
                </a:solidFill>
                <a:latin typeface="Arial" panose="020B0604020202020204" pitchFamily="34" charset="0"/>
                <a:cs typeface="Arial" panose="020B0604020202020204" pitchFamily="34" charset="0"/>
              </a:rPr>
              <a:t>Guiding</a:t>
            </a:r>
            <a:r>
              <a:rPr lang="fr-FR" b="1" dirty="0">
                <a:solidFill>
                  <a:schemeClr val="tx1"/>
                </a:solidFill>
                <a:latin typeface="Arial" panose="020B0604020202020204" pitchFamily="34" charset="0"/>
                <a:cs typeface="Arial" panose="020B0604020202020204" pitchFamily="34" charset="0"/>
              </a:rPr>
              <a:t> conditions</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746" y="2223390"/>
            <a:ext cx="7087214" cy="2461473"/>
          </a:xfrm>
        </p:spPr>
      </p:pic>
      <p:sp>
        <p:nvSpPr>
          <p:cNvPr id="7" name="ZoneTexte 6"/>
          <p:cNvSpPr txBox="1"/>
          <p:nvPr/>
        </p:nvSpPr>
        <p:spPr>
          <a:xfrm>
            <a:off x="557148" y="4978253"/>
            <a:ext cx="8074152" cy="1154162"/>
          </a:xfrm>
          <a:prstGeom prst="rect">
            <a:avLst/>
          </a:prstGeom>
          <a:noFill/>
        </p:spPr>
        <p:txBody>
          <a:bodyPr wrap="square" rtlCol="0">
            <a:spAutoFit/>
          </a:bodyPr>
          <a:lstStyle/>
          <a:p>
            <a:pPr eaLnBrk="0" fontAlgn="base" hangingPunct="0">
              <a:spcBef>
                <a:spcPct val="0"/>
              </a:spcBef>
              <a:spcAft>
                <a:spcPts val="600"/>
              </a:spcAft>
            </a:pPr>
            <a:r>
              <a:rPr lang="en-US" sz="2400" b="1" dirty="0">
                <a:solidFill>
                  <a:srgbClr val="8D42C6"/>
                </a:solidFill>
                <a:latin typeface="Arial" panose="020B0604020202020204" pitchFamily="34" charset="0"/>
                <a:cs typeface="Arial" panose="020B0604020202020204" pitchFamily="34" charset="0"/>
              </a:rPr>
              <a:t>There are two guiding conditions:</a:t>
            </a:r>
          </a:p>
          <a:p>
            <a:pPr marL="285750" lvl="0" indent="-285750" eaLnBrk="0" fontAlgn="base" hangingPunct="0">
              <a:spcBef>
                <a:spcPct val="0"/>
              </a:spcBef>
              <a:spcAft>
                <a:spcPct val="0"/>
              </a:spcAft>
              <a:buFont typeface="Wingdings" panose="05000000000000000000" pitchFamily="2" charset="2"/>
              <a:buChar char="Ø"/>
            </a:pPr>
            <a:r>
              <a:rPr lang="fr-FR" sz="2000" dirty="0" smtClean="0">
                <a:latin typeface="Arial" panose="020B0604020202020204" pitchFamily="34" charset="0"/>
              </a:rPr>
              <a:t>n1</a:t>
            </a:r>
            <a:r>
              <a:rPr lang="fr-FR" sz="2000" dirty="0">
                <a:latin typeface="Arial" panose="020B0604020202020204" pitchFamily="34" charset="0"/>
              </a:rPr>
              <a:t>​&gt;n2​</a:t>
            </a:r>
          </a:p>
          <a:p>
            <a:pPr marL="285750" lvl="0" indent="-285750" eaLnBrk="0" fontAlgn="base" hangingPunct="0">
              <a:spcBef>
                <a:spcPct val="0"/>
              </a:spcBef>
              <a:spcAft>
                <a:spcPct val="0"/>
              </a:spcAft>
              <a:buFont typeface="Wingdings" panose="05000000000000000000" pitchFamily="2" charset="2"/>
              <a:buChar char="Ø"/>
            </a:pPr>
            <a:r>
              <a:rPr lang="fr-FR" sz="2000" dirty="0" smtClean="0">
                <a:latin typeface="Arial" panose="020B0604020202020204" pitchFamily="34" charset="0"/>
              </a:rPr>
              <a:t>i </a:t>
            </a:r>
            <a:r>
              <a:rPr lang="fr-FR" sz="2000" dirty="0">
                <a:latin typeface="Arial" panose="020B0604020202020204" pitchFamily="34" charset="0"/>
              </a:rPr>
              <a:t>&lt; </a:t>
            </a:r>
            <a:r>
              <a:rPr lang="fr-FR" sz="2000" dirty="0" smtClean="0">
                <a:latin typeface="Arial" panose="020B0604020202020204" pitchFamily="34" charset="0"/>
              </a:rPr>
              <a:t>θ </a:t>
            </a:r>
            <a:r>
              <a:rPr lang="fr-FR" sz="2000" dirty="0">
                <a:latin typeface="Arial" panose="020B0604020202020204" pitchFamily="34" charset="0"/>
              </a:rPr>
              <a:t>⟹ total </a:t>
            </a:r>
            <a:r>
              <a:rPr lang="fr-FR" sz="2000" dirty="0" err="1">
                <a:latin typeface="Arial" panose="020B0604020202020204" pitchFamily="34" charset="0"/>
              </a:rPr>
              <a:t>internal</a:t>
            </a:r>
            <a:r>
              <a:rPr lang="fr-FR" sz="2000" dirty="0">
                <a:latin typeface="Arial" panose="020B0604020202020204" pitchFamily="34" charset="0"/>
              </a:rPr>
              <a:t> </a:t>
            </a:r>
            <a:r>
              <a:rPr lang="fr-FR" sz="2000" dirty="0" err="1">
                <a:latin typeface="Arial" panose="020B0604020202020204" pitchFamily="34" charset="0"/>
              </a:rPr>
              <a:t>reflections</a:t>
            </a:r>
            <a:r>
              <a:rPr lang="fr-FR" sz="2000" dirty="0">
                <a:latin typeface="Arial" panose="020B0604020202020204" pitchFamily="34" charset="0"/>
              </a:rPr>
              <a:t> </a:t>
            </a:r>
            <a:r>
              <a:rPr lang="fr-FR" sz="2000" dirty="0" err="1">
                <a:latin typeface="Arial" panose="020B0604020202020204" pitchFamily="34" charset="0"/>
              </a:rPr>
              <a:t>occur</a:t>
            </a:r>
            <a:r>
              <a:rPr lang="fr-FR" sz="2000" dirty="0">
                <a:latin typeface="Arial" panose="020B0604020202020204" pitchFamily="34" charset="0"/>
              </a:rPr>
              <a:t> </a:t>
            </a:r>
            <a:r>
              <a:rPr lang="fr-FR" sz="2000" dirty="0" err="1">
                <a:latin typeface="Arial" panose="020B0604020202020204" pitchFamily="34" charset="0"/>
              </a:rPr>
              <a:t>along</a:t>
            </a:r>
            <a:r>
              <a:rPr lang="fr-FR" sz="2000" dirty="0">
                <a:latin typeface="Arial" panose="020B0604020202020204" pitchFamily="34" charset="0"/>
              </a:rPr>
              <a:t> the </a:t>
            </a:r>
            <a:r>
              <a:rPr lang="fr-FR" sz="2000" dirty="0" err="1">
                <a:latin typeface="Arial" panose="020B0604020202020204" pitchFamily="34" charset="0"/>
              </a:rPr>
              <a:t>entire</a:t>
            </a:r>
            <a:r>
              <a:rPr lang="fr-FR" sz="2000" dirty="0">
                <a:latin typeface="Arial" panose="020B0604020202020204" pitchFamily="34" charset="0"/>
              </a:rPr>
              <a:t> optical fiber</a:t>
            </a:r>
          </a:p>
        </p:txBody>
      </p:sp>
    </p:spTree>
    <p:extLst>
      <p:ext uri="{BB962C8B-B14F-4D97-AF65-F5344CB8AC3E}">
        <p14:creationId xmlns:p14="http://schemas.microsoft.com/office/powerpoint/2010/main" val="2866105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75101" y="855686"/>
            <a:ext cx="8083712" cy="923544"/>
          </a:xfrm>
        </p:spPr>
        <p:txBody>
          <a:bodyPr>
            <a:noAutofit/>
          </a:bodyPr>
          <a:lstStyle/>
          <a:p>
            <a:pPr algn="ctr"/>
            <a:r>
              <a:rPr lang="fr-FR" sz="4400" b="1" dirty="0">
                <a:solidFill>
                  <a:schemeClr val="tx1"/>
                </a:solidFill>
                <a:latin typeface="Arial" panose="020B0604020202020204" pitchFamily="34" charset="0"/>
                <a:cs typeface="Arial" panose="020B0604020202020204" pitchFamily="34" charset="0"/>
              </a:rPr>
              <a:t>Ethernet </a:t>
            </a:r>
            <a:r>
              <a:rPr lang="fr-FR" sz="4400" b="1" dirty="0" err="1">
                <a:solidFill>
                  <a:schemeClr val="tx1"/>
                </a:solidFill>
                <a:latin typeface="Arial" panose="020B0604020202020204" pitchFamily="34" charset="0"/>
                <a:cs typeface="Arial" panose="020B0604020202020204" pitchFamily="34" charset="0"/>
              </a:rPr>
              <a:t>Cable</a:t>
            </a:r>
            <a:r>
              <a:rPr lang="fr-FR" sz="4400" b="1" dirty="0">
                <a:solidFill>
                  <a:schemeClr val="tx1"/>
                </a:solidFill>
                <a:latin typeface="Arial" panose="020B0604020202020204" pitchFamily="34" charset="0"/>
                <a:cs typeface="Arial" panose="020B0604020202020204" pitchFamily="34" charset="0"/>
              </a:rPr>
              <a:t> </a:t>
            </a:r>
            <a:r>
              <a:rPr lang="fr-FR" sz="4400" b="1" dirty="0" err="1">
                <a:solidFill>
                  <a:schemeClr val="tx1"/>
                </a:solidFill>
                <a:latin typeface="Arial" panose="020B0604020202020204" pitchFamily="34" charset="0"/>
                <a:cs typeface="Arial" panose="020B0604020202020204" pitchFamily="34" charset="0"/>
              </a:rPr>
              <a:t>Color-Coding</a:t>
            </a:r>
            <a:r>
              <a:rPr lang="fr-FR" sz="4400" b="1" dirty="0">
                <a:solidFill>
                  <a:schemeClr val="tx1"/>
                </a:solidFill>
                <a:latin typeface="Arial" panose="020B0604020202020204" pitchFamily="34" charset="0"/>
                <a:cs typeface="Arial" panose="020B0604020202020204" pitchFamily="34" charset="0"/>
              </a:rPr>
              <a:t> Standard</a:t>
            </a:r>
          </a:p>
        </p:txBody>
      </p:sp>
      <p:sp>
        <p:nvSpPr>
          <p:cNvPr id="3" name="Espace réservé du contenu 2"/>
          <p:cNvSpPr>
            <a:spLocks noGrp="1"/>
          </p:cNvSpPr>
          <p:nvPr>
            <p:ph idx="1"/>
          </p:nvPr>
        </p:nvSpPr>
        <p:spPr/>
        <p:txBody>
          <a:bodyPr>
            <a:normAutofit/>
          </a:bodyPr>
          <a:lstStyle/>
          <a:p>
            <a:pPr algn="ctr"/>
            <a:r>
              <a:rPr lang="en-US" sz="2800" b="1" dirty="0">
                <a:latin typeface="Arial" panose="020B0604020202020204" pitchFamily="34" charset="0"/>
                <a:cs typeface="Arial" panose="020B0604020202020204" pitchFamily="34" charset="0"/>
              </a:rPr>
              <a:t>The two types of optical fiber used</a:t>
            </a:r>
            <a:endParaRPr lang="fr-FR" sz="2800" b="1" dirty="0">
              <a:latin typeface="Arial" panose="020B0604020202020204" pitchFamily="34" charset="0"/>
              <a:cs typeface="Arial" panose="020B0604020202020204" pitchFamily="34" charset="0"/>
            </a:endParaRPr>
          </a:p>
        </p:txBody>
      </p:sp>
      <p:grpSp>
        <p:nvGrpSpPr>
          <p:cNvPr id="6" name="Group 5"/>
          <p:cNvGrpSpPr>
            <a:grpSpLocks/>
          </p:cNvGrpSpPr>
          <p:nvPr/>
        </p:nvGrpSpPr>
        <p:grpSpPr bwMode="auto">
          <a:xfrm>
            <a:off x="256586" y="2728182"/>
            <a:ext cx="4595812" cy="2611438"/>
            <a:chOff x="86" y="2478"/>
            <a:chExt cx="2895" cy="1645"/>
          </a:xfrm>
          <a:pattFill prst="pct5">
            <a:fgClr>
              <a:srgbClr val="8D42C6"/>
            </a:fgClr>
            <a:bgClr>
              <a:schemeClr val="bg1"/>
            </a:bgClr>
          </a:pattFill>
          <a:scene3d>
            <a:camera prst="orthographicFront">
              <a:rot lat="0" lon="0" rev="0"/>
            </a:camera>
            <a:lightRig rig="soft" dir="t">
              <a:rot lat="0" lon="0" rev="0"/>
            </a:lightRig>
          </a:scene3d>
        </p:grpSpPr>
        <p:sp>
          <p:nvSpPr>
            <p:cNvPr id="7" name="Rectangle 6"/>
            <p:cNvSpPr>
              <a:spLocks noChangeArrowheads="1"/>
            </p:cNvSpPr>
            <p:nvPr/>
          </p:nvSpPr>
          <p:spPr bwMode="auto">
            <a:xfrm>
              <a:off x="86" y="2821"/>
              <a:ext cx="2895" cy="1302"/>
            </a:xfrm>
            <a:prstGeom prst="rect">
              <a:avLst/>
            </a:prstGeom>
            <a:grp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flatTx/>
            </a:bodyPr>
            <a:lstStyle>
              <a:lvl1pPr defTabSz="949325">
                <a:spcBef>
                  <a:spcPct val="40000"/>
                </a:spcBef>
                <a:spcAft>
                  <a:spcPct val="40000"/>
                </a:spcAft>
                <a:buClr>
                  <a:schemeClr val="accent2"/>
                </a:buClr>
                <a:buSzPct val="100000"/>
                <a:buFont typeface="Wingdings" panose="05000000000000000000" pitchFamily="2" charset="2"/>
                <a:buChar char="n"/>
                <a:defRPr sz="2400">
                  <a:solidFill>
                    <a:schemeClr val="tx1"/>
                  </a:solidFill>
                  <a:latin typeface="Arial" panose="020B0604020202020204" pitchFamily="34" charset="0"/>
                </a:defRPr>
              </a:lvl1pPr>
              <a:lvl2pPr marL="487363" indent="-296863" defTabSz="949325">
                <a:spcBef>
                  <a:spcPct val="20000"/>
                </a:spcBef>
                <a:spcAft>
                  <a:spcPct val="40000"/>
                </a:spcAft>
                <a:buClr>
                  <a:schemeClr val="accent1"/>
                </a:buClr>
                <a:buSzPct val="100000"/>
                <a:buFont typeface="Wingdings" panose="05000000000000000000" pitchFamily="2" charset="2"/>
                <a:buChar char="l"/>
                <a:defRPr sz="2200">
                  <a:solidFill>
                    <a:schemeClr val="tx1"/>
                  </a:solidFill>
                  <a:latin typeface="Arial" panose="020B0604020202020204" pitchFamily="34" charset="0"/>
                </a:defRPr>
              </a:lvl2pPr>
              <a:lvl3pPr marL="974725" indent="-312738" defTabSz="949325">
                <a:spcBef>
                  <a:spcPct val="20000"/>
                </a:spcBef>
                <a:spcAft>
                  <a:spcPct val="40000"/>
                </a:spcAft>
                <a:buClr>
                  <a:srgbClr val="FF9900"/>
                </a:buClr>
                <a:buSzPct val="100000"/>
                <a:buFont typeface="Wingdings" panose="05000000000000000000" pitchFamily="2" charset="2"/>
                <a:buChar char="v"/>
                <a:defRPr sz="2000">
                  <a:solidFill>
                    <a:schemeClr val="tx1"/>
                  </a:solidFill>
                  <a:latin typeface="Arial" panose="020B0604020202020204" pitchFamily="34" charset="0"/>
                </a:defRPr>
              </a:lvl3pPr>
              <a:lvl4pPr marL="1477963" indent="-147638" defTabSz="949325">
                <a:spcBef>
                  <a:spcPct val="20000"/>
                </a:spcBef>
                <a:spcAft>
                  <a:spcPct val="40000"/>
                </a:spcAft>
                <a:defRPr>
                  <a:solidFill>
                    <a:schemeClr val="tx1"/>
                  </a:solidFill>
                  <a:latin typeface="Arial" panose="020B0604020202020204" pitchFamily="34" charset="0"/>
                </a:defRPr>
              </a:lvl4pPr>
              <a:lvl5pPr marL="2311400" indent="-400050" defTabSz="949325">
                <a:spcBef>
                  <a:spcPct val="20000"/>
                </a:spcBef>
                <a:buChar char="»"/>
                <a:defRPr sz="2000">
                  <a:solidFill>
                    <a:schemeClr val="tx1"/>
                  </a:solidFill>
                  <a:latin typeface="Times New Roman" panose="02020603050405020304" pitchFamily="18" charset="0"/>
                </a:defRPr>
              </a:lvl5pPr>
              <a:lvl6pPr marL="27686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258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830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402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 typeface="Wingdings" panose="05000000000000000000" pitchFamily="2" charset="2"/>
                <a:buNone/>
              </a:pPr>
              <a:endParaRPr lang="fr-FR" sz="2000" dirty="0"/>
            </a:p>
            <a:p>
              <a:pPr algn="ctr">
                <a:buNone/>
              </a:pPr>
              <a:r>
                <a:rPr lang="fr-FR" sz="2200" dirty="0"/>
                <a:t>10 µm &lt; </a:t>
              </a:r>
              <a:r>
                <a:rPr lang="fr-FR" sz="2000" dirty="0" err="1"/>
                <a:t>Core</a:t>
              </a:r>
              <a:r>
                <a:rPr lang="fr-FR" sz="2000" dirty="0"/>
                <a:t> </a:t>
              </a:r>
              <a:r>
                <a:rPr lang="fr-FR" sz="2000" dirty="0" smtClean="0"/>
                <a:t>radius </a:t>
              </a:r>
              <a:r>
                <a:rPr lang="fr-FR" sz="2200" dirty="0"/>
                <a:t>&lt; 100 µm</a:t>
              </a:r>
            </a:p>
            <a:p>
              <a:pPr algn="ctr">
                <a:buNone/>
              </a:pPr>
              <a:r>
                <a:rPr lang="en-US" sz="2000" dirty="0"/>
                <a:t>Bandwidth limited to 1 </a:t>
              </a:r>
              <a:r>
                <a:rPr lang="en-US" sz="2000" dirty="0" smtClean="0"/>
                <a:t>GHz</a:t>
              </a:r>
            </a:p>
            <a:p>
              <a:pPr algn="ctr">
                <a:buNone/>
              </a:pPr>
              <a:r>
                <a:rPr lang="fr-FR" sz="2000" dirty="0" err="1"/>
                <a:t>Step</a:t>
              </a:r>
              <a:r>
                <a:rPr lang="fr-FR" sz="2000" dirty="0"/>
                <a:t>-index and </a:t>
              </a:r>
              <a:r>
                <a:rPr lang="fr-FR" sz="2000" dirty="0" err="1"/>
                <a:t>graded</a:t>
              </a:r>
              <a:r>
                <a:rPr lang="fr-FR" sz="2000" dirty="0"/>
                <a:t>-index </a:t>
              </a:r>
              <a:r>
                <a:rPr lang="fr-FR" sz="2000" dirty="0" err="1"/>
                <a:t>fibers</a:t>
              </a:r>
              <a:endParaRPr lang="fr-FR" sz="2200" dirty="0"/>
            </a:p>
          </p:txBody>
        </p:sp>
        <p:sp>
          <p:nvSpPr>
            <p:cNvPr id="8" name="Rectangle 7"/>
            <p:cNvSpPr>
              <a:spLocks noChangeArrowheads="1"/>
            </p:cNvSpPr>
            <p:nvPr/>
          </p:nvSpPr>
          <p:spPr bwMode="auto">
            <a:xfrm>
              <a:off x="86" y="2478"/>
              <a:ext cx="2895" cy="343"/>
            </a:xfrm>
            <a:prstGeom prst="rect">
              <a:avLst/>
            </a:prstGeom>
            <a:grpFill/>
            <a:ln w="12700">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spcBef>
                  <a:spcPct val="0"/>
                </a:spcBef>
                <a:spcAft>
                  <a:spcPct val="0"/>
                </a:spcAft>
                <a:buNone/>
                <a:defRPr/>
              </a:pPr>
              <a:r>
                <a:rPr lang="fr-FR" sz="3200" b="1" dirty="0"/>
                <a:t>Multimode fiber</a:t>
              </a:r>
              <a:endParaRPr lang="fr-FR" sz="2400" dirty="0" smtClean="0">
                <a:effectLst>
                  <a:outerShdw blurRad="38100" dist="38100" dir="2700000" algn="tl">
                    <a:srgbClr val="FFFFFF"/>
                  </a:outerShdw>
                </a:effectLst>
                <a:latin typeface="Comic Sans MS" panose="030F0702030302020204" pitchFamily="66" charset="0"/>
              </a:endParaRPr>
            </a:p>
          </p:txBody>
        </p:sp>
      </p:grpSp>
      <p:grpSp>
        <p:nvGrpSpPr>
          <p:cNvPr id="9" name="Group 8"/>
          <p:cNvGrpSpPr>
            <a:grpSpLocks/>
          </p:cNvGrpSpPr>
          <p:nvPr/>
        </p:nvGrpSpPr>
        <p:grpSpPr bwMode="auto">
          <a:xfrm>
            <a:off x="5218383" y="2728182"/>
            <a:ext cx="3714750" cy="2611438"/>
            <a:chOff x="3123" y="2478"/>
            <a:chExt cx="2340" cy="1645"/>
          </a:xfrm>
          <a:pattFill prst="pct5">
            <a:fgClr>
              <a:srgbClr val="8D42C6"/>
            </a:fgClr>
            <a:bgClr>
              <a:schemeClr val="bg1"/>
            </a:bgClr>
          </a:pattFill>
          <a:scene3d>
            <a:camera prst="orthographicFront">
              <a:rot lat="0" lon="0" rev="0"/>
            </a:camera>
            <a:lightRig rig="soft" dir="t">
              <a:rot lat="0" lon="0" rev="0"/>
            </a:lightRig>
          </a:scene3d>
        </p:grpSpPr>
        <p:sp>
          <p:nvSpPr>
            <p:cNvPr id="10" name="Rectangle 9"/>
            <p:cNvSpPr>
              <a:spLocks noChangeArrowheads="1"/>
            </p:cNvSpPr>
            <p:nvPr/>
          </p:nvSpPr>
          <p:spPr bwMode="auto">
            <a:xfrm>
              <a:off x="3123" y="2821"/>
              <a:ext cx="2340" cy="1302"/>
            </a:xfrm>
            <a:prstGeom prst="rect">
              <a:avLst/>
            </a:prstGeom>
            <a:grp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flatTx/>
            </a:bodyPr>
            <a:lstStyle>
              <a:lvl1pPr defTabSz="949325">
                <a:spcBef>
                  <a:spcPct val="40000"/>
                </a:spcBef>
                <a:spcAft>
                  <a:spcPct val="40000"/>
                </a:spcAft>
                <a:buClr>
                  <a:schemeClr val="accent2"/>
                </a:buClr>
                <a:buSzPct val="100000"/>
                <a:buFont typeface="Wingdings" panose="05000000000000000000" pitchFamily="2" charset="2"/>
                <a:buChar char="n"/>
                <a:defRPr sz="2400">
                  <a:solidFill>
                    <a:schemeClr val="tx1"/>
                  </a:solidFill>
                  <a:latin typeface="Arial" panose="020B0604020202020204" pitchFamily="34" charset="0"/>
                </a:defRPr>
              </a:lvl1pPr>
              <a:lvl2pPr marL="487363" indent="-296863" defTabSz="949325">
                <a:spcBef>
                  <a:spcPct val="20000"/>
                </a:spcBef>
                <a:spcAft>
                  <a:spcPct val="40000"/>
                </a:spcAft>
                <a:buClr>
                  <a:schemeClr val="accent1"/>
                </a:buClr>
                <a:buSzPct val="100000"/>
                <a:buFont typeface="Wingdings" panose="05000000000000000000" pitchFamily="2" charset="2"/>
                <a:buChar char="l"/>
                <a:defRPr sz="2200">
                  <a:solidFill>
                    <a:schemeClr val="tx1"/>
                  </a:solidFill>
                  <a:latin typeface="Arial" panose="020B0604020202020204" pitchFamily="34" charset="0"/>
                </a:defRPr>
              </a:lvl2pPr>
              <a:lvl3pPr marL="974725" indent="-312738" defTabSz="949325">
                <a:spcBef>
                  <a:spcPct val="20000"/>
                </a:spcBef>
                <a:spcAft>
                  <a:spcPct val="40000"/>
                </a:spcAft>
                <a:buClr>
                  <a:srgbClr val="FF9900"/>
                </a:buClr>
                <a:buSzPct val="100000"/>
                <a:buFont typeface="Wingdings" panose="05000000000000000000" pitchFamily="2" charset="2"/>
                <a:buChar char="v"/>
                <a:defRPr sz="2000">
                  <a:solidFill>
                    <a:schemeClr val="tx1"/>
                  </a:solidFill>
                  <a:latin typeface="Arial" panose="020B0604020202020204" pitchFamily="34" charset="0"/>
                </a:defRPr>
              </a:lvl3pPr>
              <a:lvl4pPr marL="1477963" indent="-147638" defTabSz="949325">
                <a:spcBef>
                  <a:spcPct val="20000"/>
                </a:spcBef>
                <a:spcAft>
                  <a:spcPct val="40000"/>
                </a:spcAft>
                <a:defRPr>
                  <a:solidFill>
                    <a:schemeClr val="tx1"/>
                  </a:solidFill>
                  <a:latin typeface="Arial" panose="020B0604020202020204" pitchFamily="34" charset="0"/>
                </a:defRPr>
              </a:lvl4pPr>
              <a:lvl5pPr marL="2311400" indent="-400050" defTabSz="949325">
                <a:spcBef>
                  <a:spcPct val="20000"/>
                </a:spcBef>
                <a:buChar char="»"/>
                <a:defRPr sz="2000">
                  <a:solidFill>
                    <a:schemeClr val="tx1"/>
                  </a:solidFill>
                  <a:latin typeface="Times New Roman" panose="02020603050405020304" pitchFamily="18" charset="0"/>
                </a:defRPr>
              </a:lvl5pPr>
              <a:lvl6pPr marL="27686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258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830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40200" indent="-400050" defTabSz="94932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 typeface="Wingdings" panose="05000000000000000000" pitchFamily="2" charset="2"/>
                <a:buNone/>
              </a:pPr>
              <a:endParaRPr lang="fr-FR" sz="2000" dirty="0"/>
            </a:p>
            <a:p>
              <a:pPr algn="ctr">
                <a:buNone/>
              </a:pPr>
              <a:r>
                <a:rPr lang="fr-FR" sz="2000" dirty="0" err="1"/>
                <a:t>Very</a:t>
              </a:r>
              <a:r>
                <a:rPr lang="fr-FR" sz="2000" dirty="0"/>
                <a:t> </a:t>
              </a:r>
              <a:r>
                <a:rPr lang="fr-FR" sz="2000" dirty="0" err="1"/>
                <a:t>small</a:t>
              </a:r>
              <a:r>
                <a:rPr lang="fr-FR" sz="2000" dirty="0"/>
                <a:t> </a:t>
              </a:r>
              <a:r>
                <a:rPr lang="fr-FR" sz="2000" dirty="0" err="1"/>
                <a:t>core</a:t>
              </a:r>
              <a:r>
                <a:rPr lang="fr-FR" sz="2000" dirty="0"/>
                <a:t> </a:t>
              </a:r>
              <a:r>
                <a:rPr lang="fr-FR" sz="2000" dirty="0" smtClean="0"/>
                <a:t>radius</a:t>
              </a:r>
            </a:p>
            <a:p>
              <a:pPr algn="ctr">
                <a:buNone/>
              </a:pPr>
              <a:r>
                <a:rPr lang="fr-FR" sz="2000" dirty="0" smtClean="0"/>
                <a:t>Bandwidth </a:t>
              </a:r>
              <a:r>
                <a:rPr lang="fr-FR" sz="2200" dirty="0" smtClean="0"/>
                <a:t>&gt; </a:t>
              </a:r>
              <a:r>
                <a:rPr lang="fr-FR" sz="2200" dirty="0"/>
                <a:t>1GHz</a:t>
              </a:r>
            </a:p>
            <a:p>
              <a:pPr algn="ctr">
                <a:buNone/>
              </a:pPr>
              <a:r>
                <a:rPr lang="fr-FR" sz="2000" dirty="0" err="1"/>
                <a:t>Step</a:t>
              </a:r>
              <a:r>
                <a:rPr lang="fr-FR" sz="2000" dirty="0"/>
                <a:t>-index </a:t>
              </a:r>
              <a:r>
                <a:rPr lang="fr-FR" sz="2000" dirty="0" err="1"/>
                <a:t>fibers</a:t>
              </a:r>
              <a:endParaRPr lang="fr-FR" sz="2200" dirty="0">
                <a:latin typeface="Comic Sans MS" panose="030F0702030302020204" pitchFamily="66" charset="0"/>
              </a:endParaRPr>
            </a:p>
          </p:txBody>
        </p:sp>
        <p:sp>
          <p:nvSpPr>
            <p:cNvPr id="11" name="Rectangle 10"/>
            <p:cNvSpPr>
              <a:spLocks noChangeArrowheads="1"/>
            </p:cNvSpPr>
            <p:nvPr/>
          </p:nvSpPr>
          <p:spPr bwMode="auto">
            <a:xfrm>
              <a:off x="3123" y="2478"/>
              <a:ext cx="2340" cy="343"/>
            </a:xfrm>
            <a:prstGeom prst="rect">
              <a:avLst/>
            </a:prstGeom>
            <a:grpFill/>
            <a:ln w="12700">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spcBef>
                  <a:spcPct val="0"/>
                </a:spcBef>
                <a:spcAft>
                  <a:spcPct val="0"/>
                </a:spcAft>
                <a:buNone/>
                <a:defRPr/>
              </a:pPr>
              <a:r>
                <a:rPr lang="fr-FR" sz="3200" b="1" dirty="0"/>
                <a:t>Single-mode fiber</a:t>
              </a:r>
              <a:endParaRPr lang="fr-FR" sz="2400" b="1" dirty="0" smtClean="0">
                <a:effectLst>
                  <a:outerShdw blurRad="38100" dist="38100" dir="2700000" algn="tl">
                    <a:srgbClr val="FFFFFF"/>
                  </a:outerShdw>
                </a:effectLst>
                <a:latin typeface="Comic Sans MS" panose="030F0702030302020204" pitchFamily="66" charset="0"/>
              </a:endParaRPr>
            </a:p>
          </p:txBody>
        </p:sp>
      </p:grpSp>
    </p:spTree>
    <p:extLst>
      <p:ext uri="{BB962C8B-B14F-4D97-AF65-F5344CB8AC3E}">
        <p14:creationId xmlns:p14="http://schemas.microsoft.com/office/powerpoint/2010/main" val="36334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Imag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21" y="457200"/>
            <a:ext cx="8006250" cy="5965869"/>
          </a:xfrm>
          <a:prstGeom prst="rect">
            <a:avLst/>
          </a:prstGeom>
        </p:spPr>
      </p:pic>
    </p:spTree>
    <p:extLst>
      <p:ext uri="{BB962C8B-B14F-4D97-AF65-F5344CB8AC3E}">
        <p14:creationId xmlns:p14="http://schemas.microsoft.com/office/powerpoint/2010/main" val="4135856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0958" y="683326"/>
            <a:ext cx="7543800" cy="781463"/>
          </a:xfrm>
        </p:spPr>
        <p:txBody>
          <a:bodyPr>
            <a:noAutofit/>
          </a:bodyPr>
          <a:lstStyle/>
          <a:p>
            <a:pPr algn="ctr"/>
            <a:r>
              <a:rPr lang="fr-FR" sz="4400" b="1" dirty="0" err="1">
                <a:solidFill>
                  <a:schemeClr val="tx1"/>
                </a:solidFill>
                <a:latin typeface="Arial" panose="020B0604020202020204" pitchFamily="34" charset="0"/>
                <a:cs typeface="Arial" panose="020B0604020202020204" pitchFamily="34" charset="0"/>
              </a:rPr>
              <a:t>Step</a:t>
            </a:r>
            <a:r>
              <a:rPr lang="fr-FR" sz="4400" b="1" dirty="0">
                <a:solidFill>
                  <a:schemeClr val="tx1"/>
                </a:solidFill>
                <a:latin typeface="Arial" panose="020B0604020202020204" pitchFamily="34" charset="0"/>
                <a:cs typeface="Arial" panose="020B0604020202020204" pitchFamily="34" charset="0"/>
              </a:rPr>
              <a:t>-index multimode fiber</a:t>
            </a:r>
          </a:p>
        </p:txBody>
      </p:sp>
      <p:grpSp>
        <p:nvGrpSpPr>
          <p:cNvPr id="4" name="Group 3"/>
          <p:cNvGrpSpPr>
            <a:grpSpLocks/>
          </p:cNvGrpSpPr>
          <p:nvPr/>
        </p:nvGrpSpPr>
        <p:grpSpPr bwMode="auto">
          <a:xfrm>
            <a:off x="5200333" y="2524633"/>
            <a:ext cx="2536825" cy="1439863"/>
            <a:chOff x="3142" y="1533"/>
            <a:chExt cx="1421" cy="859"/>
          </a:xfrm>
        </p:grpSpPr>
        <p:sp>
          <p:nvSpPr>
            <p:cNvPr id="5" name="AutoShape 4"/>
            <p:cNvSpPr>
              <a:spLocks noChangeArrowheads="1"/>
            </p:cNvSpPr>
            <p:nvPr/>
          </p:nvSpPr>
          <p:spPr bwMode="auto">
            <a:xfrm rot="-5400000">
              <a:off x="3598" y="1427"/>
              <a:ext cx="859" cy="1071"/>
            </a:xfrm>
            <a:prstGeom prst="can">
              <a:avLst>
                <a:gd name="adj" fmla="val 31170"/>
              </a:avLst>
            </a:prstGeom>
            <a:solidFill>
              <a:srgbClr val="7F817B"/>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6" name="AutoShape 5"/>
            <p:cNvSpPr>
              <a:spLocks noChangeArrowheads="1"/>
            </p:cNvSpPr>
            <p:nvPr/>
          </p:nvSpPr>
          <p:spPr bwMode="auto">
            <a:xfrm rot="-5400000">
              <a:off x="3065" y="1698"/>
              <a:ext cx="683" cy="529"/>
            </a:xfrm>
            <a:prstGeom prst="can">
              <a:avLst>
                <a:gd name="adj" fmla="val 25000"/>
              </a:avLst>
            </a:prstGeom>
            <a:solidFill>
              <a:srgbClr val="B5B5B5"/>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grpSp>
      <p:grpSp>
        <p:nvGrpSpPr>
          <p:cNvPr id="7" name="Group 6"/>
          <p:cNvGrpSpPr>
            <a:grpSpLocks/>
          </p:cNvGrpSpPr>
          <p:nvPr/>
        </p:nvGrpSpPr>
        <p:grpSpPr bwMode="auto">
          <a:xfrm>
            <a:off x="1268095" y="1821371"/>
            <a:ext cx="2438400" cy="2846387"/>
            <a:chOff x="940" y="1113"/>
            <a:chExt cx="1365" cy="1699"/>
          </a:xfrm>
        </p:grpSpPr>
        <p:sp>
          <p:nvSpPr>
            <p:cNvPr id="8" name="Text Box 7"/>
            <p:cNvSpPr txBox="1">
              <a:spLocks noChangeArrowheads="1"/>
            </p:cNvSpPr>
            <p:nvPr/>
          </p:nvSpPr>
          <p:spPr bwMode="auto">
            <a:xfrm>
              <a:off x="1219" y="1113"/>
              <a:ext cx="195"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solidFill>
                    <a:schemeClr val="accent2"/>
                  </a:solidFill>
                  <a:latin typeface="Times New Roman" panose="02020603050405020304" pitchFamily="18" charset="0"/>
                </a:rPr>
                <a:t>r</a:t>
              </a:r>
            </a:p>
          </p:txBody>
        </p:sp>
        <p:grpSp>
          <p:nvGrpSpPr>
            <p:cNvPr id="9" name="Group 8"/>
            <p:cNvGrpSpPr>
              <a:grpSpLocks/>
            </p:cNvGrpSpPr>
            <p:nvPr/>
          </p:nvGrpSpPr>
          <p:grpSpPr bwMode="auto">
            <a:xfrm>
              <a:off x="940" y="1224"/>
              <a:ext cx="1365" cy="1588"/>
              <a:chOff x="940" y="1224"/>
              <a:chExt cx="1365" cy="1588"/>
            </a:xfrm>
          </p:grpSpPr>
          <p:sp>
            <p:nvSpPr>
              <p:cNvPr id="10" name="Line 9"/>
              <p:cNvSpPr>
                <a:spLocks noChangeShapeType="1"/>
              </p:cNvSpPr>
              <p:nvPr/>
            </p:nvSpPr>
            <p:spPr bwMode="auto">
              <a:xfrm flipV="1">
                <a:off x="1211" y="1224"/>
                <a:ext cx="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Rectangle 10"/>
              <p:cNvSpPr>
                <a:spLocks noChangeArrowheads="1"/>
              </p:cNvSpPr>
              <p:nvPr/>
            </p:nvSpPr>
            <p:spPr bwMode="auto">
              <a:xfrm>
                <a:off x="1223" y="1706"/>
                <a:ext cx="494" cy="671"/>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2" name="Rectangle 11"/>
              <p:cNvSpPr>
                <a:spLocks noChangeArrowheads="1"/>
              </p:cNvSpPr>
              <p:nvPr/>
            </p:nvSpPr>
            <p:spPr bwMode="auto">
              <a:xfrm>
                <a:off x="1223" y="1590"/>
                <a:ext cx="318" cy="106"/>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sp>
            <p:nvSpPr>
              <p:cNvPr id="13" name="Line 12"/>
              <p:cNvSpPr>
                <a:spLocks noChangeShapeType="1"/>
              </p:cNvSpPr>
              <p:nvPr/>
            </p:nvSpPr>
            <p:spPr bwMode="auto">
              <a:xfrm>
                <a:off x="940" y="2041"/>
                <a:ext cx="1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Text Box 13"/>
              <p:cNvSpPr txBox="1">
                <a:spLocks noChangeArrowheads="1"/>
              </p:cNvSpPr>
              <p:nvPr/>
            </p:nvSpPr>
            <p:spPr bwMode="auto">
              <a:xfrm>
                <a:off x="2069" y="1709"/>
                <a:ext cx="236"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a:solidFill>
                      <a:schemeClr val="accent2"/>
                    </a:solidFill>
                    <a:latin typeface="Times New Roman" panose="02020603050405020304" pitchFamily="18" charset="0"/>
                  </a:rPr>
                  <a:t>n</a:t>
                </a:r>
              </a:p>
            </p:txBody>
          </p:sp>
          <p:sp>
            <p:nvSpPr>
              <p:cNvPr id="15" name="Rectangle 14"/>
              <p:cNvSpPr>
                <a:spLocks noChangeArrowheads="1"/>
              </p:cNvSpPr>
              <p:nvPr/>
            </p:nvSpPr>
            <p:spPr bwMode="auto">
              <a:xfrm>
                <a:off x="1223" y="2390"/>
                <a:ext cx="318" cy="106"/>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a:p>
            </p:txBody>
          </p:sp>
        </p:grpSp>
      </p:grpSp>
      <p:sp>
        <p:nvSpPr>
          <p:cNvPr id="16" name="Text Box 16"/>
          <p:cNvSpPr txBox="1">
            <a:spLocks noChangeArrowheads="1"/>
          </p:cNvSpPr>
          <p:nvPr/>
        </p:nvSpPr>
        <p:spPr bwMode="auto">
          <a:xfrm>
            <a:off x="5449570" y="2853246"/>
            <a:ext cx="5492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500">
                <a:solidFill>
                  <a:schemeClr val="accent2"/>
                </a:solidFill>
                <a:effectLst>
                  <a:outerShdw blurRad="38100" dist="38100" dir="2700000" algn="tl">
                    <a:srgbClr val="C0C0C0"/>
                  </a:outerShdw>
                </a:effectLst>
                <a:latin typeface="Comic Sans MS" panose="030F0702030302020204" pitchFamily="66" charset="0"/>
              </a:rPr>
              <a:t>n</a:t>
            </a:r>
            <a:r>
              <a:rPr lang="fr-FR" sz="3500" baseline="-25000">
                <a:solidFill>
                  <a:schemeClr val="accent2"/>
                </a:solidFill>
                <a:effectLst>
                  <a:outerShdw blurRad="38100" dist="38100" dir="2700000" algn="tl">
                    <a:srgbClr val="C0C0C0"/>
                  </a:outerShdw>
                </a:effectLst>
                <a:latin typeface="Comic Sans MS" panose="030F0702030302020204" pitchFamily="66" charset="0"/>
              </a:rPr>
              <a:t>1</a:t>
            </a:r>
          </a:p>
        </p:txBody>
      </p:sp>
      <p:sp>
        <p:nvSpPr>
          <p:cNvPr id="17" name="Text Box 17"/>
          <p:cNvSpPr txBox="1">
            <a:spLocks noChangeArrowheads="1"/>
          </p:cNvSpPr>
          <p:nvPr/>
        </p:nvSpPr>
        <p:spPr bwMode="auto">
          <a:xfrm>
            <a:off x="6617970" y="2418271"/>
            <a:ext cx="5953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500">
                <a:solidFill>
                  <a:schemeClr val="accent2"/>
                </a:solidFill>
                <a:effectLst>
                  <a:outerShdw blurRad="38100" dist="38100" dir="2700000" algn="tl">
                    <a:srgbClr val="C0C0C0"/>
                  </a:outerShdw>
                </a:effectLst>
                <a:latin typeface="Comic Sans MS" panose="030F0702030302020204" pitchFamily="66" charset="0"/>
              </a:rPr>
              <a:t>n</a:t>
            </a:r>
            <a:r>
              <a:rPr lang="fr-FR" sz="3500" baseline="-25000">
                <a:solidFill>
                  <a:schemeClr val="accent2"/>
                </a:solidFill>
                <a:effectLst>
                  <a:outerShdw blurRad="38100" dist="38100" dir="2700000" algn="tl">
                    <a:srgbClr val="C0C0C0"/>
                  </a:outerShdw>
                </a:effectLst>
                <a:latin typeface="Comic Sans MS" panose="030F0702030302020204" pitchFamily="66" charset="0"/>
              </a:rPr>
              <a:t>2</a:t>
            </a:r>
          </a:p>
        </p:txBody>
      </p:sp>
      <p:sp>
        <p:nvSpPr>
          <p:cNvPr id="32" name="Text Box 2"/>
          <p:cNvSpPr txBox="1">
            <a:spLocks noChangeArrowheads="1"/>
          </p:cNvSpPr>
          <p:nvPr/>
        </p:nvSpPr>
        <p:spPr bwMode="auto">
          <a:xfrm>
            <a:off x="1752203" y="4951196"/>
            <a:ext cx="6268675" cy="1578451"/>
          </a:xfrm>
          <a:prstGeom prst="rect">
            <a:avLst/>
          </a:prstGeom>
          <a:gradFill rotWithShape="0">
            <a:gsLst>
              <a:gs pos="0">
                <a:srgbClr val="FFEFD1"/>
              </a:gs>
              <a:gs pos="64999">
                <a:srgbClr val="F0EBD5"/>
              </a:gs>
              <a:gs pos="100000">
                <a:srgbClr val="D1C39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defRPr/>
            </a:pPr>
            <a:r>
              <a:rPr lang="en-US" sz="3200" dirty="0"/>
              <a:t>They are composed of </a:t>
            </a:r>
            <a:r>
              <a:rPr lang="en-US" sz="3200" dirty="0" smtClean="0"/>
              <a:t>:</a:t>
            </a:r>
          </a:p>
          <a:p>
            <a:pPr>
              <a:defRPr/>
            </a:pPr>
            <a:r>
              <a:rPr lang="en-US" sz="3200" dirty="0"/>
              <a:t>A</a:t>
            </a:r>
            <a:r>
              <a:rPr lang="en-US" sz="3200" dirty="0" smtClean="0"/>
              <a:t> </a:t>
            </a:r>
            <a:r>
              <a:rPr lang="en-US" sz="3200" dirty="0"/>
              <a:t>core with refractive index n</a:t>
            </a:r>
            <a:r>
              <a:rPr lang="en-US" sz="3200" dirty="0" smtClean="0"/>
              <a:t>₁</a:t>
            </a:r>
          </a:p>
          <a:p>
            <a:pPr>
              <a:defRPr/>
            </a:pPr>
            <a:r>
              <a:rPr lang="en-US" sz="3200" dirty="0" smtClean="0"/>
              <a:t>A </a:t>
            </a:r>
            <a:r>
              <a:rPr lang="en-US" sz="3200" dirty="0"/>
              <a:t>cladding with refractive index n₂.</a:t>
            </a:r>
            <a:endParaRPr lang="fr-FR" sz="3200" dirty="0" smtClean="0">
              <a:solidFill>
                <a:schemeClr val="accent2"/>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16628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10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12847"/>
            <a:ext cx="7447176" cy="1450757"/>
          </a:xfrm>
        </p:spPr>
        <p:txBody>
          <a:bodyPr/>
          <a:lstStyle/>
          <a:p>
            <a:pPr algn="ctr"/>
            <a:r>
              <a:rPr lang="fr-FR" b="1" dirty="0">
                <a:solidFill>
                  <a:schemeClr val="tx1"/>
                </a:solidFill>
                <a:latin typeface="Arial" panose="020B0604020202020204" pitchFamily="34" charset="0"/>
                <a:cs typeface="Arial" panose="020B0604020202020204" pitchFamily="34" charset="0"/>
              </a:rPr>
              <a:t>Graded-index multimode fiber</a:t>
            </a:r>
          </a:p>
        </p:txBody>
      </p:sp>
      <p:grpSp>
        <p:nvGrpSpPr>
          <p:cNvPr id="4" name="Group 2"/>
          <p:cNvGrpSpPr>
            <a:grpSpLocks/>
          </p:cNvGrpSpPr>
          <p:nvPr/>
        </p:nvGrpSpPr>
        <p:grpSpPr bwMode="auto">
          <a:xfrm>
            <a:off x="4769293" y="2780761"/>
            <a:ext cx="2536825" cy="1438275"/>
            <a:chOff x="3142" y="1533"/>
            <a:chExt cx="1421" cy="859"/>
          </a:xfrm>
        </p:grpSpPr>
        <p:sp>
          <p:nvSpPr>
            <p:cNvPr id="5" name="AutoShape 3"/>
            <p:cNvSpPr>
              <a:spLocks noChangeArrowheads="1"/>
            </p:cNvSpPr>
            <p:nvPr/>
          </p:nvSpPr>
          <p:spPr bwMode="auto">
            <a:xfrm rot="-5400000">
              <a:off x="3598" y="1427"/>
              <a:ext cx="859" cy="1071"/>
            </a:xfrm>
            <a:prstGeom prst="can">
              <a:avLst>
                <a:gd name="adj" fmla="val 31170"/>
              </a:avLst>
            </a:prstGeom>
            <a:solidFill>
              <a:srgbClr val="7F817B"/>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6" name="AutoShape 4"/>
            <p:cNvSpPr>
              <a:spLocks noChangeArrowheads="1"/>
            </p:cNvSpPr>
            <p:nvPr/>
          </p:nvSpPr>
          <p:spPr bwMode="auto">
            <a:xfrm rot="-5400000">
              <a:off x="3065" y="1698"/>
              <a:ext cx="683" cy="529"/>
            </a:xfrm>
            <a:prstGeom prst="can">
              <a:avLst>
                <a:gd name="adj" fmla="val 25000"/>
              </a:avLst>
            </a:prstGeom>
            <a:solidFill>
              <a:srgbClr val="B5B5B5"/>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grpSp>
        <p:nvGrpSpPr>
          <p:cNvPr id="7" name="Group 5"/>
          <p:cNvGrpSpPr>
            <a:grpSpLocks/>
          </p:cNvGrpSpPr>
          <p:nvPr/>
        </p:nvGrpSpPr>
        <p:grpSpPr bwMode="auto">
          <a:xfrm>
            <a:off x="1929255" y="2102898"/>
            <a:ext cx="2444750" cy="2727325"/>
            <a:chOff x="940" y="1485"/>
            <a:chExt cx="1369" cy="1627"/>
          </a:xfrm>
        </p:grpSpPr>
        <p:sp>
          <p:nvSpPr>
            <p:cNvPr id="8" name="Text Box 6"/>
            <p:cNvSpPr txBox="1">
              <a:spLocks noChangeArrowheads="1"/>
            </p:cNvSpPr>
            <p:nvPr/>
          </p:nvSpPr>
          <p:spPr bwMode="auto">
            <a:xfrm>
              <a:off x="1240" y="1485"/>
              <a:ext cx="2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solidFill>
                    <a:schemeClr val="accent2"/>
                  </a:solidFill>
                  <a:latin typeface="Times New Roman" panose="02020603050405020304" pitchFamily="18" charset="0"/>
                </a:rPr>
                <a:t>r</a:t>
              </a:r>
            </a:p>
          </p:txBody>
        </p:sp>
        <p:grpSp>
          <p:nvGrpSpPr>
            <p:cNvPr id="9" name="Group 7"/>
            <p:cNvGrpSpPr>
              <a:grpSpLocks/>
            </p:cNvGrpSpPr>
            <p:nvPr/>
          </p:nvGrpSpPr>
          <p:grpSpPr bwMode="auto">
            <a:xfrm>
              <a:off x="940" y="1524"/>
              <a:ext cx="1369" cy="1588"/>
              <a:chOff x="940" y="1224"/>
              <a:chExt cx="1369" cy="1588"/>
            </a:xfrm>
          </p:grpSpPr>
          <p:sp>
            <p:nvSpPr>
              <p:cNvPr id="10" name="Line 8"/>
              <p:cNvSpPr>
                <a:spLocks noChangeShapeType="1"/>
              </p:cNvSpPr>
              <p:nvPr/>
            </p:nvSpPr>
            <p:spPr bwMode="auto">
              <a:xfrm flipV="1">
                <a:off x="1217" y="1224"/>
                <a:ext cx="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 name="Rectangle 9"/>
              <p:cNvSpPr>
                <a:spLocks noChangeArrowheads="1"/>
              </p:cNvSpPr>
              <p:nvPr/>
            </p:nvSpPr>
            <p:spPr bwMode="auto">
              <a:xfrm>
                <a:off x="1223" y="1590"/>
                <a:ext cx="306" cy="106"/>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12" name="Text Box 10"/>
              <p:cNvSpPr txBox="1">
                <a:spLocks noChangeArrowheads="1"/>
              </p:cNvSpPr>
              <p:nvPr/>
            </p:nvSpPr>
            <p:spPr bwMode="auto">
              <a:xfrm>
                <a:off x="2065" y="1709"/>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solidFill>
                      <a:schemeClr val="accent2"/>
                    </a:solidFill>
                    <a:latin typeface="Times New Roman" panose="02020603050405020304" pitchFamily="18" charset="0"/>
                  </a:rPr>
                  <a:t>n</a:t>
                </a:r>
              </a:p>
            </p:txBody>
          </p:sp>
          <p:sp>
            <p:nvSpPr>
              <p:cNvPr id="13" name="Rectangle 11"/>
              <p:cNvSpPr>
                <a:spLocks noChangeArrowheads="1"/>
              </p:cNvSpPr>
              <p:nvPr/>
            </p:nvSpPr>
            <p:spPr bwMode="auto">
              <a:xfrm>
                <a:off x="1223" y="2390"/>
                <a:ext cx="294" cy="106"/>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nvGrpSpPr>
              <p:cNvPr id="14" name="Group 12"/>
              <p:cNvGrpSpPr>
                <a:grpSpLocks/>
              </p:cNvGrpSpPr>
              <p:nvPr/>
            </p:nvGrpSpPr>
            <p:grpSpPr bwMode="auto">
              <a:xfrm>
                <a:off x="1223" y="1690"/>
                <a:ext cx="520" cy="699"/>
                <a:chOff x="1223" y="1690"/>
                <a:chExt cx="520" cy="699"/>
              </a:xfrm>
            </p:grpSpPr>
            <p:sp>
              <p:nvSpPr>
                <p:cNvPr id="16" name="Rectangle 13"/>
                <p:cNvSpPr>
                  <a:spLocks noChangeArrowheads="1"/>
                </p:cNvSpPr>
                <p:nvPr/>
              </p:nvSpPr>
              <p:spPr bwMode="auto">
                <a:xfrm>
                  <a:off x="1223" y="1706"/>
                  <a:ext cx="248" cy="683"/>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nvGrpSpPr>
                <p:cNvPr id="17" name="Group 14"/>
                <p:cNvGrpSpPr>
                  <a:grpSpLocks/>
                </p:cNvGrpSpPr>
                <p:nvPr/>
              </p:nvGrpSpPr>
              <p:grpSpPr bwMode="auto">
                <a:xfrm>
                  <a:off x="1477" y="1690"/>
                  <a:ext cx="266" cy="698"/>
                  <a:chOff x="2815" y="2812"/>
                  <a:chExt cx="266" cy="668"/>
                </a:xfrm>
              </p:grpSpPr>
              <p:grpSp>
                <p:nvGrpSpPr>
                  <p:cNvPr id="18" name="Group 15"/>
                  <p:cNvGrpSpPr>
                    <a:grpSpLocks/>
                  </p:cNvGrpSpPr>
                  <p:nvPr/>
                </p:nvGrpSpPr>
                <p:grpSpPr bwMode="auto">
                  <a:xfrm>
                    <a:off x="2857" y="2812"/>
                    <a:ext cx="224" cy="665"/>
                    <a:chOff x="1716" y="1706"/>
                    <a:chExt cx="224" cy="665"/>
                  </a:xfrm>
                </p:grpSpPr>
                <p:sp>
                  <p:nvSpPr>
                    <p:cNvPr id="27" name="Freeform 16"/>
                    <p:cNvSpPr>
                      <a:spLocks/>
                    </p:cNvSpPr>
                    <p:nvPr/>
                  </p:nvSpPr>
                  <p:spPr bwMode="auto">
                    <a:xfrm>
                      <a:off x="1716" y="1706"/>
                      <a:ext cx="196" cy="329"/>
                    </a:xfrm>
                    <a:custGeom>
                      <a:avLst/>
                      <a:gdLst>
                        <a:gd name="T0" fmla="*/ 13 w 196"/>
                        <a:gd name="T1" fmla="*/ 0 h 329"/>
                        <a:gd name="T2" fmla="*/ 1 w 196"/>
                        <a:gd name="T3" fmla="*/ 35 h 329"/>
                        <a:gd name="T4" fmla="*/ 154 w 196"/>
                        <a:gd name="T5" fmla="*/ 200 h 329"/>
                        <a:gd name="T6" fmla="*/ 178 w 196"/>
                        <a:gd name="T7" fmla="*/ 329 h 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329">
                          <a:moveTo>
                            <a:pt x="13" y="0"/>
                          </a:moveTo>
                          <a:cubicBezTo>
                            <a:pt x="9" y="12"/>
                            <a:pt x="0" y="23"/>
                            <a:pt x="1" y="35"/>
                          </a:cubicBezTo>
                          <a:cubicBezTo>
                            <a:pt x="13" y="143"/>
                            <a:pt x="78" y="150"/>
                            <a:pt x="154" y="200"/>
                          </a:cubicBezTo>
                          <a:cubicBezTo>
                            <a:pt x="196" y="261"/>
                            <a:pt x="178" y="221"/>
                            <a:pt x="178" y="329"/>
                          </a:cubicBezTo>
                        </a:path>
                      </a:pathLst>
                    </a:custGeom>
                    <a:solidFill>
                      <a:srgbClr val="B5B5B5"/>
                    </a:solidFill>
                    <a:ln w="9525" cap="flat" cmpd="sng">
                      <a:solidFill>
                        <a:srgbClr val="B5B5B5"/>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 name="Freeform 17"/>
                    <p:cNvSpPr>
                      <a:spLocks/>
                    </p:cNvSpPr>
                    <p:nvPr/>
                  </p:nvSpPr>
                  <p:spPr bwMode="auto">
                    <a:xfrm flipV="1">
                      <a:off x="1716" y="2042"/>
                      <a:ext cx="196" cy="329"/>
                    </a:xfrm>
                    <a:custGeom>
                      <a:avLst/>
                      <a:gdLst>
                        <a:gd name="T0" fmla="*/ 13 w 196"/>
                        <a:gd name="T1" fmla="*/ 0 h 329"/>
                        <a:gd name="T2" fmla="*/ 1 w 196"/>
                        <a:gd name="T3" fmla="*/ 35 h 329"/>
                        <a:gd name="T4" fmla="*/ 154 w 196"/>
                        <a:gd name="T5" fmla="*/ 200 h 329"/>
                        <a:gd name="T6" fmla="*/ 178 w 196"/>
                        <a:gd name="T7" fmla="*/ 329 h 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329">
                          <a:moveTo>
                            <a:pt x="13" y="0"/>
                          </a:moveTo>
                          <a:cubicBezTo>
                            <a:pt x="9" y="12"/>
                            <a:pt x="0" y="23"/>
                            <a:pt x="1" y="35"/>
                          </a:cubicBezTo>
                          <a:cubicBezTo>
                            <a:pt x="13" y="143"/>
                            <a:pt x="78" y="150"/>
                            <a:pt x="154" y="200"/>
                          </a:cubicBezTo>
                          <a:cubicBezTo>
                            <a:pt x="196" y="261"/>
                            <a:pt x="178" y="221"/>
                            <a:pt x="178" y="329"/>
                          </a:cubicBezTo>
                        </a:path>
                      </a:pathLst>
                    </a:custGeom>
                    <a:solidFill>
                      <a:srgbClr val="B5B5B5"/>
                    </a:solidFill>
                    <a:ln w="9525" cap="flat" cmpd="sng">
                      <a:solidFill>
                        <a:srgbClr val="B5B5B5"/>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 name="Oval 18"/>
                    <p:cNvSpPr>
                      <a:spLocks noChangeArrowheads="1"/>
                    </p:cNvSpPr>
                    <p:nvPr/>
                  </p:nvSpPr>
                  <p:spPr bwMode="auto">
                    <a:xfrm>
                      <a:off x="1740" y="1918"/>
                      <a:ext cx="200" cy="235"/>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30" name="Line 19"/>
                    <p:cNvSpPr>
                      <a:spLocks noChangeShapeType="1"/>
                    </p:cNvSpPr>
                    <p:nvPr/>
                  </p:nvSpPr>
                  <p:spPr bwMode="auto">
                    <a:xfrm>
                      <a:off x="1729" y="1718"/>
                      <a:ext cx="0" cy="600"/>
                    </a:xfrm>
                    <a:prstGeom prst="line">
                      <a:avLst/>
                    </a:prstGeom>
                    <a:noFill/>
                    <a:ln w="9525">
                      <a:solidFill>
                        <a:srgbClr val="B5B5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19" name="Oval 20"/>
                  <p:cNvSpPr>
                    <a:spLocks noChangeArrowheads="1"/>
                  </p:cNvSpPr>
                  <p:nvPr/>
                </p:nvSpPr>
                <p:spPr bwMode="auto">
                  <a:xfrm>
                    <a:off x="2886" y="3240"/>
                    <a:ext cx="84" cy="66"/>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0" name="Rectangle 21"/>
                  <p:cNvSpPr>
                    <a:spLocks noChangeArrowheads="1"/>
                  </p:cNvSpPr>
                  <p:nvPr/>
                </p:nvSpPr>
                <p:spPr bwMode="auto">
                  <a:xfrm>
                    <a:off x="2874" y="2934"/>
                    <a:ext cx="47" cy="384"/>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1" name="Oval 22"/>
                  <p:cNvSpPr>
                    <a:spLocks noChangeArrowheads="1"/>
                  </p:cNvSpPr>
                  <p:nvPr/>
                </p:nvSpPr>
                <p:spPr bwMode="auto">
                  <a:xfrm>
                    <a:off x="2904" y="2988"/>
                    <a:ext cx="84" cy="66"/>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2" name="Rectangle 23"/>
                  <p:cNvSpPr>
                    <a:spLocks noChangeArrowheads="1"/>
                  </p:cNvSpPr>
                  <p:nvPr/>
                </p:nvSpPr>
                <p:spPr bwMode="auto">
                  <a:xfrm>
                    <a:off x="2815" y="2826"/>
                    <a:ext cx="47" cy="654"/>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3" name="Oval 24"/>
                  <p:cNvSpPr>
                    <a:spLocks noChangeArrowheads="1"/>
                  </p:cNvSpPr>
                  <p:nvPr/>
                </p:nvSpPr>
                <p:spPr bwMode="auto">
                  <a:xfrm>
                    <a:off x="2862" y="3312"/>
                    <a:ext cx="60" cy="54"/>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4" name="Oval 25"/>
                  <p:cNvSpPr>
                    <a:spLocks noChangeArrowheads="1"/>
                  </p:cNvSpPr>
                  <p:nvPr/>
                </p:nvSpPr>
                <p:spPr bwMode="auto">
                  <a:xfrm>
                    <a:off x="2844" y="2886"/>
                    <a:ext cx="48" cy="48"/>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5" name="Oval 26"/>
                  <p:cNvSpPr>
                    <a:spLocks noChangeArrowheads="1"/>
                  </p:cNvSpPr>
                  <p:nvPr/>
                </p:nvSpPr>
                <p:spPr bwMode="auto">
                  <a:xfrm>
                    <a:off x="2898" y="2970"/>
                    <a:ext cx="48" cy="48"/>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6" name="Oval 27"/>
                  <p:cNvSpPr>
                    <a:spLocks noChangeArrowheads="1"/>
                  </p:cNvSpPr>
                  <p:nvPr/>
                </p:nvSpPr>
                <p:spPr bwMode="auto">
                  <a:xfrm>
                    <a:off x="2892" y="3288"/>
                    <a:ext cx="48" cy="48"/>
                  </a:xfrm>
                  <a:prstGeom prst="ellipse">
                    <a:avLst/>
                  </a:prstGeom>
                  <a:solidFill>
                    <a:srgbClr val="B5B5B5"/>
                  </a:solidFill>
                  <a:ln w="9525">
                    <a:solidFill>
                      <a:srgbClr val="B5B5B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grpSp>
          <p:sp>
            <p:nvSpPr>
              <p:cNvPr id="15" name="Line 28"/>
              <p:cNvSpPr>
                <a:spLocks noChangeShapeType="1"/>
              </p:cNvSpPr>
              <p:nvPr/>
            </p:nvSpPr>
            <p:spPr bwMode="auto">
              <a:xfrm>
                <a:off x="940" y="2041"/>
                <a:ext cx="1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sp>
        <p:nvSpPr>
          <p:cNvPr id="31" name="Text Box 31"/>
          <p:cNvSpPr txBox="1">
            <a:spLocks noChangeArrowheads="1"/>
          </p:cNvSpPr>
          <p:nvPr/>
        </p:nvSpPr>
        <p:spPr bwMode="auto">
          <a:xfrm>
            <a:off x="2434634" y="5036192"/>
            <a:ext cx="4871484" cy="1393786"/>
          </a:xfrm>
          <a:prstGeom prst="rect">
            <a:avLst/>
          </a:prstGeom>
          <a:gradFill rotWithShape="0">
            <a:gsLst>
              <a:gs pos="0">
                <a:srgbClr val="FFEFD1"/>
              </a:gs>
              <a:gs pos="64999">
                <a:srgbClr val="F0EBD5"/>
              </a:gs>
              <a:gs pos="100000">
                <a:srgbClr val="D1C39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just"/>
            <a:r>
              <a:rPr lang="en-US" sz="2800" dirty="0"/>
              <a:t>The core refractive index varies according to a parabolic law as a function of the radius r.</a:t>
            </a:r>
          </a:p>
        </p:txBody>
      </p:sp>
    </p:spTree>
    <p:extLst>
      <p:ext uri="{BB962C8B-B14F-4D97-AF65-F5344CB8AC3E}">
        <p14:creationId xmlns:p14="http://schemas.microsoft.com/office/powerpoint/2010/main" val="13049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0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21104" y="809097"/>
            <a:ext cx="7781544" cy="843643"/>
          </a:xfrm>
          <a:effectLst>
            <a:outerShdw dist="63500" sx="1000" sy="1000" algn="ctr" rotWithShape="0">
              <a:schemeClr val="tx1"/>
            </a:outerShdw>
          </a:effectLst>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endParaRPr lang="fr-FR" b="1"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721104" y="2247038"/>
            <a:ext cx="77815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lgn="just" eaLnBrk="0" fontAlgn="base" hangingPunct="0">
              <a:lnSpc>
                <a:spcPct val="100000"/>
              </a:lnSpc>
              <a:spcBef>
                <a:spcPct val="0"/>
              </a:spcBef>
              <a:spcAft>
                <a:spcPct val="0"/>
              </a:spcAft>
              <a:buClrTx/>
              <a:buSzTx/>
              <a:buNone/>
            </a:pPr>
            <a:r>
              <a:rPr lang="en-US" sz="2800" dirty="0">
                <a:solidFill>
                  <a:schemeClr val="tx1"/>
                </a:solidFill>
                <a:latin typeface="Arial" panose="020B0604020202020204" pitchFamily="34" charset="0"/>
                <a:cs typeface="Arial" panose="020B0604020202020204" pitchFamily="34" charset="0"/>
              </a:rPr>
              <a:t>Before the advent of optical fiber, all network infrastructures were built using copper wires or coaxial cables. Today, an increasing number of organizations are adopting optical fiber, as it offers significant advantages over copper-based media.</a:t>
            </a:r>
            <a:endParaRPr lang="fr-F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7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27000">
              <a:schemeClr val="bg1"/>
            </a:gs>
            <a:gs pos="24000">
              <a:schemeClr val="bg1"/>
            </a:gs>
            <a:gs pos="47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1478" y="350609"/>
            <a:ext cx="8418443" cy="741177"/>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Graded-index multimode fiber</a:t>
            </a:r>
          </a:p>
        </p:txBody>
      </p:sp>
      <p:sp>
        <p:nvSpPr>
          <p:cNvPr id="4" name="Rectangle 2222"/>
          <p:cNvSpPr txBox="1">
            <a:spLocks noChangeArrowheads="1"/>
          </p:cNvSpPr>
          <p:nvPr/>
        </p:nvSpPr>
        <p:spPr bwMode="auto">
          <a:xfrm>
            <a:off x="437319" y="1212643"/>
            <a:ext cx="8366759" cy="552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latin typeface="Arial" panose="020B0604020202020204" pitchFamily="34" charset="0"/>
                <a:cs typeface="Arial" panose="020B0604020202020204" pitchFamily="34" charset="0"/>
              </a:rPr>
              <a:t>Light propagation in graded-index multimode fiber</a:t>
            </a:r>
            <a:endParaRPr lang="fr-FR" sz="6000" dirty="0" smtClean="0">
              <a:solidFill>
                <a:schemeClr val="tx1"/>
              </a:solidFill>
              <a:latin typeface="Arial" panose="020B0604020202020204" pitchFamily="34" charset="0"/>
              <a:cs typeface="Arial" panose="020B0604020202020204" pitchFamily="34" charset="0"/>
            </a:endParaRPr>
          </a:p>
        </p:txBody>
      </p:sp>
      <p:grpSp>
        <p:nvGrpSpPr>
          <p:cNvPr id="5" name="Group 2050"/>
          <p:cNvGrpSpPr>
            <a:grpSpLocks/>
          </p:cNvGrpSpPr>
          <p:nvPr/>
        </p:nvGrpSpPr>
        <p:grpSpPr bwMode="auto">
          <a:xfrm>
            <a:off x="5993013" y="4598306"/>
            <a:ext cx="3299471" cy="2088441"/>
            <a:chOff x="4296" y="2851"/>
            <a:chExt cx="2738" cy="1427"/>
          </a:xfrm>
        </p:grpSpPr>
        <p:sp>
          <p:nvSpPr>
            <p:cNvPr id="6" name="Freeform 2051"/>
            <p:cNvSpPr>
              <a:spLocks/>
            </p:cNvSpPr>
            <p:nvPr/>
          </p:nvSpPr>
          <p:spPr bwMode="auto">
            <a:xfrm>
              <a:off x="5317" y="3336"/>
              <a:ext cx="501" cy="356"/>
            </a:xfrm>
            <a:custGeom>
              <a:avLst/>
              <a:gdLst>
                <a:gd name="T0" fmla="*/ 0 w 611"/>
                <a:gd name="T1" fmla="*/ 356 h 338"/>
                <a:gd name="T2" fmla="*/ 116 w 611"/>
                <a:gd name="T3" fmla="*/ 108 h 338"/>
                <a:gd name="T4" fmla="*/ 174 w 611"/>
                <a:gd name="T5" fmla="*/ 21 h 338"/>
                <a:gd name="T6" fmla="*/ 231 w 611"/>
                <a:gd name="T7" fmla="*/ 21 h 338"/>
                <a:gd name="T8" fmla="*/ 328 w 611"/>
                <a:gd name="T9" fmla="*/ 145 h 338"/>
                <a:gd name="T10" fmla="*/ 367 w 611"/>
                <a:gd name="T11" fmla="*/ 219 h 338"/>
                <a:gd name="T12" fmla="*/ 415 w 611"/>
                <a:gd name="T13" fmla="*/ 281 h 338"/>
                <a:gd name="T14" fmla="*/ 501 w 611"/>
                <a:gd name="T15" fmla="*/ 331 h 3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1" h="338">
                  <a:moveTo>
                    <a:pt x="0" y="338"/>
                  </a:moveTo>
                  <a:cubicBezTo>
                    <a:pt x="53" y="247"/>
                    <a:pt x="106" y="156"/>
                    <a:pt x="141" y="103"/>
                  </a:cubicBezTo>
                  <a:cubicBezTo>
                    <a:pt x="176" y="50"/>
                    <a:pt x="189" y="34"/>
                    <a:pt x="212" y="20"/>
                  </a:cubicBezTo>
                  <a:cubicBezTo>
                    <a:pt x="235" y="6"/>
                    <a:pt x="251" y="0"/>
                    <a:pt x="282" y="20"/>
                  </a:cubicBezTo>
                  <a:cubicBezTo>
                    <a:pt x="313" y="40"/>
                    <a:pt x="372" y="107"/>
                    <a:pt x="400" y="138"/>
                  </a:cubicBezTo>
                  <a:cubicBezTo>
                    <a:pt x="428" y="169"/>
                    <a:pt x="429" y="187"/>
                    <a:pt x="447" y="208"/>
                  </a:cubicBezTo>
                  <a:cubicBezTo>
                    <a:pt x="465" y="229"/>
                    <a:pt x="479" y="249"/>
                    <a:pt x="506" y="267"/>
                  </a:cubicBezTo>
                  <a:cubicBezTo>
                    <a:pt x="533" y="285"/>
                    <a:pt x="588" y="306"/>
                    <a:pt x="611" y="314"/>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 name="Text Box 2052"/>
            <p:cNvSpPr txBox="1">
              <a:spLocks noChangeArrowheads="1"/>
            </p:cNvSpPr>
            <p:nvPr/>
          </p:nvSpPr>
          <p:spPr bwMode="auto">
            <a:xfrm>
              <a:off x="6045" y="3434"/>
              <a:ext cx="435"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rPr>
                <a:t> t</a:t>
              </a:r>
            </a:p>
          </p:txBody>
        </p:sp>
        <p:grpSp>
          <p:nvGrpSpPr>
            <p:cNvPr id="8" name="Group 2053"/>
            <p:cNvGrpSpPr>
              <a:grpSpLocks/>
            </p:cNvGrpSpPr>
            <p:nvPr/>
          </p:nvGrpSpPr>
          <p:grpSpPr bwMode="auto">
            <a:xfrm>
              <a:off x="5304" y="3125"/>
              <a:ext cx="820" cy="645"/>
              <a:chOff x="153" y="3233"/>
              <a:chExt cx="729" cy="611"/>
            </a:xfrm>
          </p:grpSpPr>
          <p:sp>
            <p:nvSpPr>
              <p:cNvPr id="14" name="Line 2054"/>
              <p:cNvSpPr>
                <a:spLocks noChangeShapeType="1"/>
              </p:cNvSpPr>
              <p:nvPr/>
            </p:nvSpPr>
            <p:spPr bwMode="auto">
              <a:xfrm>
                <a:off x="153" y="3773"/>
                <a:ext cx="72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5" name="Line 2055"/>
              <p:cNvSpPr>
                <a:spLocks noChangeShapeType="1"/>
              </p:cNvSpPr>
              <p:nvPr/>
            </p:nvSpPr>
            <p:spPr bwMode="auto">
              <a:xfrm flipV="1">
                <a:off x="153" y="3233"/>
                <a:ext cx="0" cy="61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9" name="Text Box 2056"/>
            <p:cNvSpPr txBox="1">
              <a:spLocks noChangeArrowheads="1"/>
            </p:cNvSpPr>
            <p:nvPr/>
          </p:nvSpPr>
          <p:spPr bwMode="auto">
            <a:xfrm>
              <a:off x="4296" y="3788"/>
              <a:ext cx="273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000" dirty="0" smtClean="0"/>
                <a:t>Attenuation </a:t>
              </a:r>
            </a:p>
            <a:p>
              <a:pPr algn="ctr"/>
              <a:r>
                <a:rPr lang="fr-FR" sz="2000" dirty="0" err="1"/>
                <a:t>Reduced</a:t>
              </a:r>
              <a:r>
                <a:rPr lang="fr-FR" sz="2000" dirty="0"/>
                <a:t> pulse </a:t>
              </a:r>
              <a:r>
                <a:rPr lang="fr-FR" sz="2000" dirty="0" err="1"/>
                <a:t>spreading</a:t>
              </a:r>
              <a:endParaRPr lang="fr-FR" sz="2000" dirty="0">
                <a:latin typeface="Comic Sans MS" panose="030F0702030302020204" pitchFamily="66" charset="0"/>
              </a:endParaRPr>
            </a:p>
          </p:txBody>
        </p:sp>
        <p:sp>
          <p:nvSpPr>
            <p:cNvPr id="10" name="Line 2057"/>
            <p:cNvSpPr>
              <a:spLocks noChangeShapeType="1"/>
            </p:cNvSpPr>
            <p:nvPr/>
          </p:nvSpPr>
          <p:spPr bwMode="auto">
            <a:xfrm>
              <a:off x="5373" y="3064"/>
              <a:ext cx="0" cy="67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1" name="Line 2058"/>
            <p:cNvSpPr>
              <a:spLocks noChangeShapeType="1"/>
            </p:cNvSpPr>
            <p:nvPr/>
          </p:nvSpPr>
          <p:spPr bwMode="auto">
            <a:xfrm>
              <a:off x="5703" y="3077"/>
              <a:ext cx="0" cy="6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2" name="Text Box 2059"/>
            <p:cNvSpPr txBox="1">
              <a:spLocks noChangeArrowheads="1"/>
            </p:cNvSpPr>
            <p:nvPr/>
          </p:nvSpPr>
          <p:spPr bwMode="auto">
            <a:xfrm>
              <a:off x="5052" y="2851"/>
              <a:ext cx="899"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sym typeface="Symbol" panose="05050102010706020507" pitchFamily="18" charset="2"/>
                </a:rPr>
                <a:t>  ’</a:t>
              </a:r>
              <a:endParaRPr lang="fr-FR" sz="3500" dirty="0">
                <a:latin typeface="Times New Roman" panose="02020603050405020304" pitchFamily="18" charset="0"/>
              </a:endParaRPr>
            </a:p>
          </p:txBody>
        </p:sp>
        <p:sp>
          <p:nvSpPr>
            <p:cNvPr id="13" name="Freeform 2060"/>
            <p:cNvSpPr>
              <a:spLocks/>
            </p:cNvSpPr>
            <p:nvPr/>
          </p:nvSpPr>
          <p:spPr bwMode="auto">
            <a:xfrm>
              <a:off x="5488" y="3317"/>
              <a:ext cx="424" cy="367"/>
            </a:xfrm>
            <a:custGeom>
              <a:avLst/>
              <a:gdLst>
                <a:gd name="T0" fmla="*/ 0 w 377"/>
                <a:gd name="T1" fmla="*/ 46 h 312"/>
                <a:gd name="T2" fmla="*/ 172 w 377"/>
                <a:gd name="T3" fmla="*/ 60 h 312"/>
                <a:gd name="T4" fmla="*/ 305 w 377"/>
                <a:gd name="T5" fmla="*/ 253 h 312"/>
                <a:gd name="T6" fmla="*/ 371 w 377"/>
                <a:gd name="T7" fmla="*/ 322 h 312"/>
                <a:gd name="T8" fmla="*/ 424 w 377"/>
                <a:gd name="T9" fmla="*/ 363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12">
                  <a:moveTo>
                    <a:pt x="0" y="39"/>
                  </a:moveTo>
                  <a:cubicBezTo>
                    <a:pt x="61" y="0"/>
                    <a:pt x="96" y="12"/>
                    <a:pt x="153" y="51"/>
                  </a:cubicBezTo>
                  <a:cubicBezTo>
                    <a:pt x="194" y="110"/>
                    <a:pt x="207" y="174"/>
                    <a:pt x="271" y="215"/>
                  </a:cubicBezTo>
                  <a:cubicBezTo>
                    <a:pt x="313" y="281"/>
                    <a:pt x="271" y="225"/>
                    <a:pt x="330" y="274"/>
                  </a:cubicBezTo>
                  <a:cubicBezTo>
                    <a:pt x="376" y="312"/>
                    <a:pt x="346" y="309"/>
                    <a:pt x="377" y="309"/>
                  </a:cubicBez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grpSp>
        <p:nvGrpSpPr>
          <p:cNvPr id="16" name="Group 2061"/>
          <p:cNvGrpSpPr>
            <a:grpSpLocks/>
          </p:cNvGrpSpPr>
          <p:nvPr/>
        </p:nvGrpSpPr>
        <p:grpSpPr bwMode="auto">
          <a:xfrm>
            <a:off x="-172032" y="4381640"/>
            <a:ext cx="2324074" cy="2305050"/>
            <a:chOff x="-79" y="2748"/>
            <a:chExt cx="1627" cy="1452"/>
          </a:xfrm>
        </p:grpSpPr>
        <p:sp>
          <p:nvSpPr>
            <p:cNvPr id="17" name="Text Box 2062"/>
            <p:cNvSpPr txBox="1">
              <a:spLocks noChangeArrowheads="1"/>
            </p:cNvSpPr>
            <p:nvPr/>
          </p:nvSpPr>
          <p:spPr bwMode="auto">
            <a:xfrm>
              <a:off x="1098" y="3597"/>
              <a:ext cx="238"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rPr>
                <a:t>t</a:t>
              </a:r>
            </a:p>
          </p:txBody>
        </p:sp>
        <p:grpSp>
          <p:nvGrpSpPr>
            <p:cNvPr id="18" name="Group 2063"/>
            <p:cNvGrpSpPr>
              <a:grpSpLocks/>
            </p:cNvGrpSpPr>
            <p:nvPr/>
          </p:nvGrpSpPr>
          <p:grpSpPr bwMode="auto">
            <a:xfrm>
              <a:off x="278" y="3270"/>
              <a:ext cx="820" cy="645"/>
              <a:chOff x="153" y="3233"/>
              <a:chExt cx="729" cy="611"/>
            </a:xfrm>
          </p:grpSpPr>
          <p:sp>
            <p:nvSpPr>
              <p:cNvPr id="25" name="Line 2064"/>
              <p:cNvSpPr>
                <a:spLocks noChangeShapeType="1"/>
              </p:cNvSpPr>
              <p:nvPr/>
            </p:nvSpPr>
            <p:spPr bwMode="auto">
              <a:xfrm>
                <a:off x="153" y="3773"/>
                <a:ext cx="72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6" name="Line 2065"/>
              <p:cNvSpPr>
                <a:spLocks noChangeShapeType="1"/>
              </p:cNvSpPr>
              <p:nvPr/>
            </p:nvSpPr>
            <p:spPr bwMode="auto">
              <a:xfrm flipV="1">
                <a:off x="153" y="3233"/>
                <a:ext cx="0" cy="61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19" name="Freeform 2066"/>
            <p:cNvSpPr>
              <a:spLocks/>
            </p:cNvSpPr>
            <p:nvPr/>
          </p:nvSpPr>
          <p:spPr bwMode="auto">
            <a:xfrm>
              <a:off x="318" y="3207"/>
              <a:ext cx="503" cy="649"/>
            </a:xfrm>
            <a:custGeom>
              <a:avLst/>
              <a:gdLst>
                <a:gd name="T0" fmla="*/ 0 w 447"/>
                <a:gd name="T1" fmla="*/ 608 h 414"/>
                <a:gd name="T2" fmla="*/ 119 w 447"/>
                <a:gd name="T3" fmla="*/ 627 h 414"/>
                <a:gd name="T4" fmla="*/ 159 w 447"/>
                <a:gd name="T5" fmla="*/ 516 h 414"/>
                <a:gd name="T6" fmla="*/ 198 w 447"/>
                <a:gd name="T7" fmla="*/ 185 h 414"/>
                <a:gd name="T8" fmla="*/ 251 w 447"/>
                <a:gd name="T9" fmla="*/ 19 h 414"/>
                <a:gd name="T10" fmla="*/ 344 w 447"/>
                <a:gd name="T11" fmla="*/ 74 h 414"/>
                <a:gd name="T12" fmla="*/ 370 w 447"/>
                <a:gd name="T13" fmla="*/ 368 h 414"/>
                <a:gd name="T14" fmla="*/ 370 w 447"/>
                <a:gd name="T15" fmla="*/ 516 h 414"/>
                <a:gd name="T16" fmla="*/ 423 w 447"/>
                <a:gd name="T17" fmla="*/ 627 h 414"/>
                <a:gd name="T18" fmla="*/ 503 w 447"/>
                <a:gd name="T19" fmla="*/ 644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7" h="414">
                  <a:moveTo>
                    <a:pt x="0" y="388"/>
                  </a:moveTo>
                  <a:cubicBezTo>
                    <a:pt x="41" y="399"/>
                    <a:pt x="83" y="410"/>
                    <a:pt x="106" y="400"/>
                  </a:cubicBezTo>
                  <a:cubicBezTo>
                    <a:pt x="129" y="390"/>
                    <a:pt x="129" y="376"/>
                    <a:pt x="141" y="329"/>
                  </a:cubicBezTo>
                  <a:cubicBezTo>
                    <a:pt x="153" y="282"/>
                    <a:pt x="162" y="171"/>
                    <a:pt x="176" y="118"/>
                  </a:cubicBezTo>
                  <a:cubicBezTo>
                    <a:pt x="190" y="65"/>
                    <a:pt x="201" y="24"/>
                    <a:pt x="223" y="12"/>
                  </a:cubicBezTo>
                  <a:cubicBezTo>
                    <a:pt x="245" y="0"/>
                    <a:pt x="288" y="10"/>
                    <a:pt x="306" y="47"/>
                  </a:cubicBezTo>
                  <a:cubicBezTo>
                    <a:pt x="324" y="84"/>
                    <a:pt x="325" y="188"/>
                    <a:pt x="329" y="235"/>
                  </a:cubicBezTo>
                  <a:cubicBezTo>
                    <a:pt x="333" y="282"/>
                    <a:pt x="321" y="302"/>
                    <a:pt x="329" y="329"/>
                  </a:cubicBezTo>
                  <a:cubicBezTo>
                    <a:pt x="337" y="356"/>
                    <a:pt x="356" y="386"/>
                    <a:pt x="376" y="400"/>
                  </a:cubicBezTo>
                  <a:cubicBezTo>
                    <a:pt x="396" y="414"/>
                    <a:pt x="421" y="412"/>
                    <a:pt x="447" y="411"/>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0" name="Text Box 2067"/>
            <p:cNvSpPr txBox="1">
              <a:spLocks noChangeArrowheads="1"/>
            </p:cNvSpPr>
            <p:nvPr/>
          </p:nvSpPr>
          <p:spPr bwMode="auto">
            <a:xfrm>
              <a:off x="-79" y="3904"/>
              <a:ext cx="1627"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2400" dirty="0"/>
                <a:t>Emitted pulse</a:t>
              </a:r>
              <a:endParaRPr lang="fr-FR" sz="2400" dirty="0">
                <a:latin typeface="Comic Sans MS" panose="030F0702030302020204" pitchFamily="66" charset="0"/>
              </a:endParaRPr>
            </a:p>
          </p:txBody>
        </p:sp>
        <p:grpSp>
          <p:nvGrpSpPr>
            <p:cNvPr id="21" name="Group 2068"/>
            <p:cNvGrpSpPr>
              <a:grpSpLocks/>
            </p:cNvGrpSpPr>
            <p:nvPr/>
          </p:nvGrpSpPr>
          <p:grpSpPr bwMode="auto">
            <a:xfrm>
              <a:off x="317" y="2748"/>
              <a:ext cx="517" cy="1144"/>
              <a:chOff x="270" y="2269"/>
              <a:chExt cx="459" cy="1084"/>
            </a:xfrm>
          </p:grpSpPr>
          <p:sp>
            <p:nvSpPr>
              <p:cNvPr id="22" name="Line 2069"/>
              <p:cNvSpPr>
                <a:spLocks noChangeShapeType="1"/>
              </p:cNvSpPr>
              <p:nvPr/>
            </p:nvSpPr>
            <p:spPr bwMode="auto">
              <a:xfrm>
                <a:off x="434" y="2527"/>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3" name="Line 2070"/>
              <p:cNvSpPr>
                <a:spLocks noChangeShapeType="1"/>
              </p:cNvSpPr>
              <p:nvPr/>
            </p:nvSpPr>
            <p:spPr bwMode="auto">
              <a:xfrm>
                <a:off x="602" y="2542"/>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4" name="Text Box 2071"/>
              <p:cNvSpPr txBox="1">
                <a:spLocks noChangeArrowheads="1"/>
              </p:cNvSpPr>
              <p:nvPr/>
            </p:nvSpPr>
            <p:spPr bwMode="auto">
              <a:xfrm>
                <a:off x="270" y="2269"/>
                <a:ext cx="45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sym typeface="Symbol" panose="05050102010706020507" pitchFamily="18" charset="2"/>
                  </a:rPr>
                  <a:t></a:t>
                </a:r>
                <a:endParaRPr lang="fr-FR" sz="3500" dirty="0">
                  <a:latin typeface="Times New Roman" panose="02020603050405020304" pitchFamily="18" charset="0"/>
                </a:endParaRPr>
              </a:p>
            </p:txBody>
          </p:sp>
        </p:grpSp>
      </p:grpSp>
      <p:grpSp>
        <p:nvGrpSpPr>
          <p:cNvPr id="27" name="Group 2072"/>
          <p:cNvGrpSpPr>
            <a:grpSpLocks/>
          </p:cNvGrpSpPr>
          <p:nvPr/>
        </p:nvGrpSpPr>
        <p:grpSpPr bwMode="auto">
          <a:xfrm>
            <a:off x="864705" y="2015332"/>
            <a:ext cx="7702826" cy="2733675"/>
            <a:chOff x="768" y="1164"/>
            <a:chExt cx="4332" cy="1632"/>
          </a:xfrm>
        </p:grpSpPr>
        <p:sp>
          <p:nvSpPr>
            <p:cNvPr id="28" name="Rectangle 2073"/>
            <p:cNvSpPr>
              <a:spLocks noChangeArrowheads="1"/>
            </p:cNvSpPr>
            <p:nvPr/>
          </p:nvSpPr>
          <p:spPr bwMode="auto">
            <a:xfrm>
              <a:off x="947" y="1476"/>
              <a:ext cx="3950" cy="1008"/>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29" name="Rectangle 2074"/>
            <p:cNvSpPr>
              <a:spLocks noChangeArrowheads="1"/>
            </p:cNvSpPr>
            <p:nvPr/>
          </p:nvSpPr>
          <p:spPr bwMode="auto">
            <a:xfrm>
              <a:off x="947" y="1164"/>
              <a:ext cx="3950" cy="312"/>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30" name="Rectangle 2075"/>
            <p:cNvSpPr>
              <a:spLocks noChangeArrowheads="1"/>
            </p:cNvSpPr>
            <p:nvPr/>
          </p:nvSpPr>
          <p:spPr bwMode="auto">
            <a:xfrm>
              <a:off x="947" y="2484"/>
              <a:ext cx="3950" cy="312"/>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31" name="Text Box 2076"/>
            <p:cNvSpPr txBox="1">
              <a:spLocks noChangeArrowheads="1"/>
            </p:cNvSpPr>
            <p:nvPr/>
          </p:nvSpPr>
          <p:spPr bwMode="auto">
            <a:xfrm>
              <a:off x="4600" y="1511"/>
              <a:ext cx="277"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dirty="0" smtClean="0">
                  <a:effectLst>
                    <a:outerShdw blurRad="38100" dist="38100" dir="2700000" algn="tl">
                      <a:srgbClr val="C0C0C0"/>
                    </a:outerShdw>
                  </a:effectLst>
                  <a:latin typeface="Comic Sans MS" panose="030F0702030302020204" pitchFamily="66" charset="0"/>
                </a:rPr>
                <a:t>n</a:t>
              </a:r>
              <a:r>
                <a:rPr lang="fr-FR" sz="2800" baseline="-25000" dirty="0" smtClean="0">
                  <a:effectLst>
                    <a:outerShdw blurRad="38100" dist="38100" dir="2700000" algn="tl">
                      <a:srgbClr val="C0C0C0"/>
                    </a:outerShdw>
                  </a:effectLst>
                  <a:latin typeface="Comic Sans MS" panose="030F0702030302020204" pitchFamily="66" charset="0"/>
                </a:rPr>
                <a:t>1</a:t>
              </a:r>
              <a:endParaRPr lang="fr-FR" sz="2800" dirty="0" smtClean="0">
                <a:effectLst>
                  <a:outerShdw blurRad="38100" dist="38100" dir="2700000" algn="tl">
                    <a:srgbClr val="C0C0C0"/>
                  </a:outerShdw>
                </a:effectLst>
                <a:latin typeface="Comic Sans MS" panose="030F0702030302020204" pitchFamily="66" charset="0"/>
              </a:endParaRPr>
            </a:p>
          </p:txBody>
        </p:sp>
        <p:sp>
          <p:nvSpPr>
            <p:cNvPr id="32" name="Text Box 2077"/>
            <p:cNvSpPr txBox="1">
              <a:spLocks noChangeArrowheads="1"/>
            </p:cNvSpPr>
            <p:nvPr/>
          </p:nvSpPr>
          <p:spPr bwMode="auto">
            <a:xfrm>
              <a:off x="4555" y="2463"/>
              <a:ext cx="299"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dirty="0" smtClean="0">
                  <a:effectLst>
                    <a:outerShdw blurRad="38100" dist="38100" dir="2700000" algn="tl">
                      <a:srgbClr val="C0C0C0"/>
                    </a:outerShdw>
                  </a:effectLst>
                  <a:latin typeface="Comic Sans MS" panose="030F0702030302020204" pitchFamily="66" charset="0"/>
                </a:rPr>
                <a:t>n</a:t>
              </a:r>
              <a:r>
                <a:rPr lang="fr-FR" sz="2800" baseline="-25000" dirty="0" smtClean="0">
                  <a:effectLst>
                    <a:outerShdw blurRad="38100" dist="38100" dir="2700000" algn="tl">
                      <a:srgbClr val="C0C0C0"/>
                    </a:outerShdw>
                  </a:effectLst>
                  <a:latin typeface="Comic Sans MS" panose="030F0702030302020204" pitchFamily="66" charset="0"/>
                </a:rPr>
                <a:t>2</a:t>
              </a:r>
              <a:endParaRPr lang="fr-FR" sz="2800" dirty="0" smtClean="0">
                <a:effectLst>
                  <a:outerShdw blurRad="38100" dist="38100" dir="2700000" algn="tl">
                    <a:srgbClr val="C0C0C0"/>
                  </a:outerShdw>
                </a:effectLst>
                <a:latin typeface="Comic Sans MS" panose="030F0702030302020204" pitchFamily="66" charset="0"/>
              </a:endParaRPr>
            </a:p>
          </p:txBody>
        </p:sp>
        <p:sp>
          <p:nvSpPr>
            <p:cNvPr id="33" name="Line 2078"/>
            <p:cNvSpPr>
              <a:spLocks noChangeShapeType="1"/>
            </p:cNvSpPr>
            <p:nvPr/>
          </p:nvSpPr>
          <p:spPr bwMode="auto">
            <a:xfrm>
              <a:off x="768" y="1989"/>
              <a:ext cx="4332" cy="9"/>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34" name="Group 2079"/>
          <p:cNvGrpSpPr>
            <a:grpSpLocks/>
          </p:cNvGrpSpPr>
          <p:nvPr/>
        </p:nvGrpSpPr>
        <p:grpSpPr bwMode="auto">
          <a:xfrm>
            <a:off x="1343654" y="3112294"/>
            <a:ext cx="6362278" cy="611188"/>
            <a:chOff x="798" y="2459"/>
            <a:chExt cx="4619" cy="385"/>
          </a:xfrm>
        </p:grpSpPr>
        <p:grpSp>
          <p:nvGrpSpPr>
            <p:cNvPr id="35" name="Group 2080"/>
            <p:cNvGrpSpPr>
              <a:grpSpLocks/>
            </p:cNvGrpSpPr>
            <p:nvPr/>
          </p:nvGrpSpPr>
          <p:grpSpPr bwMode="auto">
            <a:xfrm>
              <a:off x="798" y="2472"/>
              <a:ext cx="581" cy="189"/>
              <a:chOff x="1452" y="1884"/>
              <a:chExt cx="516" cy="180"/>
            </a:xfrm>
          </p:grpSpPr>
          <p:sp>
            <p:nvSpPr>
              <p:cNvPr id="57" name="Arc 2081"/>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8" name="Arc 2082"/>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36" name="Group 2083"/>
            <p:cNvGrpSpPr>
              <a:grpSpLocks/>
            </p:cNvGrpSpPr>
            <p:nvPr/>
          </p:nvGrpSpPr>
          <p:grpSpPr bwMode="auto">
            <a:xfrm>
              <a:off x="1381" y="2654"/>
              <a:ext cx="580" cy="190"/>
              <a:chOff x="1548" y="1980"/>
              <a:chExt cx="516" cy="180"/>
            </a:xfrm>
          </p:grpSpPr>
          <p:sp>
            <p:nvSpPr>
              <p:cNvPr id="55" name="Arc 2084"/>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6" name="Arc 2085"/>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37" name="Group 2086"/>
            <p:cNvGrpSpPr>
              <a:grpSpLocks/>
            </p:cNvGrpSpPr>
            <p:nvPr/>
          </p:nvGrpSpPr>
          <p:grpSpPr bwMode="auto">
            <a:xfrm>
              <a:off x="1957" y="2472"/>
              <a:ext cx="580" cy="189"/>
              <a:chOff x="1452" y="1884"/>
              <a:chExt cx="516" cy="180"/>
            </a:xfrm>
          </p:grpSpPr>
          <p:sp>
            <p:nvSpPr>
              <p:cNvPr id="53" name="Arc 2087"/>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4" name="Arc 2088"/>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38" name="Group 2089"/>
            <p:cNvGrpSpPr>
              <a:grpSpLocks/>
            </p:cNvGrpSpPr>
            <p:nvPr/>
          </p:nvGrpSpPr>
          <p:grpSpPr bwMode="auto">
            <a:xfrm>
              <a:off x="2528" y="2654"/>
              <a:ext cx="581" cy="190"/>
              <a:chOff x="1548" y="1980"/>
              <a:chExt cx="516" cy="180"/>
            </a:xfrm>
          </p:grpSpPr>
          <p:sp>
            <p:nvSpPr>
              <p:cNvPr id="51" name="Arc 2090"/>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2" name="Arc 2091"/>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39" name="Group 2092"/>
            <p:cNvGrpSpPr>
              <a:grpSpLocks/>
            </p:cNvGrpSpPr>
            <p:nvPr/>
          </p:nvGrpSpPr>
          <p:grpSpPr bwMode="auto">
            <a:xfrm>
              <a:off x="3109" y="2459"/>
              <a:ext cx="580" cy="190"/>
              <a:chOff x="1452" y="1884"/>
              <a:chExt cx="516" cy="180"/>
            </a:xfrm>
          </p:grpSpPr>
          <p:sp>
            <p:nvSpPr>
              <p:cNvPr id="49" name="Arc 2093"/>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0" name="Arc 2094"/>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40" name="Group 2095"/>
            <p:cNvGrpSpPr>
              <a:grpSpLocks/>
            </p:cNvGrpSpPr>
            <p:nvPr/>
          </p:nvGrpSpPr>
          <p:grpSpPr bwMode="auto">
            <a:xfrm>
              <a:off x="3680" y="2655"/>
              <a:ext cx="581" cy="189"/>
              <a:chOff x="1548" y="1980"/>
              <a:chExt cx="516" cy="180"/>
            </a:xfrm>
          </p:grpSpPr>
          <p:sp>
            <p:nvSpPr>
              <p:cNvPr id="47" name="Arc 2096"/>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8" name="Arc 2097"/>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41" name="Group 2098"/>
            <p:cNvGrpSpPr>
              <a:grpSpLocks/>
            </p:cNvGrpSpPr>
            <p:nvPr/>
          </p:nvGrpSpPr>
          <p:grpSpPr bwMode="auto">
            <a:xfrm>
              <a:off x="4256" y="2459"/>
              <a:ext cx="581" cy="190"/>
              <a:chOff x="1452" y="1884"/>
              <a:chExt cx="516" cy="180"/>
            </a:xfrm>
          </p:grpSpPr>
          <p:sp>
            <p:nvSpPr>
              <p:cNvPr id="45" name="Arc 2099"/>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6" name="Arc 2100"/>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42" name="Group 2101"/>
            <p:cNvGrpSpPr>
              <a:grpSpLocks/>
            </p:cNvGrpSpPr>
            <p:nvPr/>
          </p:nvGrpSpPr>
          <p:grpSpPr bwMode="auto">
            <a:xfrm>
              <a:off x="4837" y="2655"/>
              <a:ext cx="580" cy="189"/>
              <a:chOff x="1548" y="1980"/>
              <a:chExt cx="516" cy="180"/>
            </a:xfrm>
          </p:grpSpPr>
          <p:sp>
            <p:nvSpPr>
              <p:cNvPr id="43" name="Arc 2102"/>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4" name="Arc 2103"/>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grpSp>
        <p:nvGrpSpPr>
          <p:cNvPr id="59" name="Group 2104"/>
          <p:cNvGrpSpPr>
            <a:grpSpLocks/>
          </p:cNvGrpSpPr>
          <p:nvPr/>
        </p:nvGrpSpPr>
        <p:grpSpPr bwMode="auto">
          <a:xfrm>
            <a:off x="1328423" y="3137694"/>
            <a:ext cx="6410845" cy="611188"/>
            <a:chOff x="913" y="2605"/>
            <a:chExt cx="4644" cy="385"/>
          </a:xfrm>
        </p:grpSpPr>
        <p:grpSp>
          <p:nvGrpSpPr>
            <p:cNvPr id="60" name="Group 2105"/>
            <p:cNvGrpSpPr>
              <a:grpSpLocks/>
            </p:cNvGrpSpPr>
            <p:nvPr/>
          </p:nvGrpSpPr>
          <p:grpSpPr bwMode="auto">
            <a:xfrm flipV="1">
              <a:off x="913" y="2801"/>
              <a:ext cx="581" cy="189"/>
              <a:chOff x="1452" y="1884"/>
              <a:chExt cx="516" cy="180"/>
            </a:xfrm>
          </p:grpSpPr>
          <p:sp>
            <p:nvSpPr>
              <p:cNvPr id="82" name="Arc 2106"/>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3" name="Arc 2107"/>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1" name="Group 2108"/>
            <p:cNvGrpSpPr>
              <a:grpSpLocks/>
            </p:cNvGrpSpPr>
            <p:nvPr/>
          </p:nvGrpSpPr>
          <p:grpSpPr bwMode="auto">
            <a:xfrm flipV="1">
              <a:off x="1494" y="2605"/>
              <a:ext cx="580" cy="190"/>
              <a:chOff x="1548" y="1980"/>
              <a:chExt cx="516" cy="180"/>
            </a:xfrm>
          </p:grpSpPr>
          <p:sp>
            <p:nvSpPr>
              <p:cNvPr id="80" name="Arc 2109"/>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1" name="Arc 2110"/>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2" name="Group 2111"/>
            <p:cNvGrpSpPr>
              <a:grpSpLocks/>
            </p:cNvGrpSpPr>
            <p:nvPr/>
          </p:nvGrpSpPr>
          <p:grpSpPr bwMode="auto">
            <a:xfrm flipV="1">
              <a:off x="2088" y="2801"/>
              <a:ext cx="580" cy="189"/>
              <a:chOff x="1452" y="1884"/>
              <a:chExt cx="516" cy="180"/>
            </a:xfrm>
          </p:grpSpPr>
          <p:sp>
            <p:nvSpPr>
              <p:cNvPr id="78" name="Arc 2112"/>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9" name="Arc 2113"/>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3" name="Group 2114"/>
            <p:cNvGrpSpPr>
              <a:grpSpLocks/>
            </p:cNvGrpSpPr>
            <p:nvPr/>
          </p:nvGrpSpPr>
          <p:grpSpPr bwMode="auto">
            <a:xfrm flipV="1">
              <a:off x="2668" y="2605"/>
              <a:ext cx="581" cy="190"/>
              <a:chOff x="1548" y="1980"/>
              <a:chExt cx="516" cy="180"/>
            </a:xfrm>
          </p:grpSpPr>
          <p:sp>
            <p:nvSpPr>
              <p:cNvPr id="76" name="Arc 2115"/>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7" name="Arc 2116"/>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4" name="Group 2117"/>
            <p:cNvGrpSpPr>
              <a:grpSpLocks/>
            </p:cNvGrpSpPr>
            <p:nvPr/>
          </p:nvGrpSpPr>
          <p:grpSpPr bwMode="auto">
            <a:xfrm flipV="1">
              <a:off x="3249" y="2800"/>
              <a:ext cx="580" cy="190"/>
              <a:chOff x="1452" y="1884"/>
              <a:chExt cx="516" cy="180"/>
            </a:xfrm>
          </p:grpSpPr>
          <p:sp>
            <p:nvSpPr>
              <p:cNvPr id="74" name="Arc 2118"/>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5" name="Arc 2119"/>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5" name="Group 2120"/>
            <p:cNvGrpSpPr>
              <a:grpSpLocks/>
            </p:cNvGrpSpPr>
            <p:nvPr/>
          </p:nvGrpSpPr>
          <p:grpSpPr bwMode="auto">
            <a:xfrm flipV="1">
              <a:off x="3820" y="2618"/>
              <a:ext cx="581" cy="189"/>
              <a:chOff x="1548" y="1980"/>
              <a:chExt cx="516" cy="180"/>
            </a:xfrm>
          </p:grpSpPr>
          <p:sp>
            <p:nvSpPr>
              <p:cNvPr id="72" name="Arc 2121"/>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3" name="Arc 2122"/>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6" name="Group 2123"/>
            <p:cNvGrpSpPr>
              <a:grpSpLocks/>
            </p:cNvGrpSpPr>
            <p:nvPr/>
          </p:nvGrpSpPr>
          <p:grpSpPr bwMode="auto">
            <a:xfrm flipV="1">
              <a:off x="4396" y="2800"/>
              <a:ext cx="581" cy="190"/>
              <a:chOff x="1452" y="1884"/>
              <a:chExt cx="516" cy="180"/>
            </a:xfrm>
          </p:grpSpPr>
          <p:sp>
            <p:nvSpPr>
              <p:cNvPr id="70" name="Arc 2124"/>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1" name="Arc 2125"/>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67" name="Group 2126"/>
            <p:cNvGrpSpPr>
              <a:grpSpLocks/>
            </p:cNvGrpSpPr>
            <p:nvPr/>
          </p:nvGrpSpPr>
          <p:grpSpPr bwMode="auto">
            <a:xfrm flipV="1">
              <a:off x="4977" y="2618"/>
              <a:ext cx="580" cy="189"/>
              <a:chOff x="1548" y="1980"/>
              <a:chExt cx="516" cy="180"/>
            </a:xfrm>
          </p:grpSpPr>
          <p:sp>
            <p:nvSpPr>
              <p:cNvPr id="68" name="Arc 2127"/>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9" name="Arc 2128"/>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grpSp>
        <p:nvGrpSpPr>
          <p:cNvPr id="84" name="Group 2129"/>
          <p:cNvGrpSpPr>
            <a:grpSpLocks/>
          </p:cNvGrpSpPr>
          <p:nvPr/>
        </p:nvGrpSpPr>
        <p:grpSpPr bwMode="auto">
          <a:xfrm>
            <a:off x="1338259" y="2999582"/>
            <a:ext cx="6370848" cy="928687"/>
            <a:chOff x="803" y="2443"/>
            <a:chExt cx="4689" cy="585"/>
          </a:xfrm>
        </p:grpSpPr>
        <p:sp>
          <p:nvSpPr>
            <p:cNvPr id="85" name="Arc 2130"/>
            <p:cNvSpPr>
              <a:spLocks/>
            </p:cNvSpPr>
            <p:nvPr/>
          </p:nvSpPr>
          <p:spPr bwMode="auto">
            <a:xfrm>
              <a:off x="1100" y="2443"/>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6" name="Arc 2131"/>
            <p:cNvSpPr>
              <a:spLocks/>
            </p:cNvSpPr>
            <p:nvPr/>
          </p:nvSpPr>
          <p:spPr bwMode="auto">
            <a:xfrm flipH="1">
              <a:off x="803" y="2443"/>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7" name="Arc 2132"/>
            <p:cNvSpPr>
              <a:spLocks/>
            </p:cNvSpPr>
            <p:nvPr/>
          </p:nvSpPr>
          <p:spPr bwMode="auto">
            <a:xfrm flipV="1">
              <a:off x="1690" y="2739"/>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8" name="Arc 2133"/>
            <p:cNvSpPr>
              <a:spLocks/>
            </p:cNvSpPr>
            <p:nvPr/>
          </p:nvSpPr>
          <p:spPr bwMode="auto">
            <a:xfrm flipH="1" flipV="1">
              <a:off x="1393" y="2739"/>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9" name="Arc 2134"/>
            <p:cNvSpPr>
              <a:spLocks/>
            </p:cNvSpPr>
            <p:nvPr/>
          </p:nvSpPr>
          <p:spPr bwMode="auto">
            <a:xfrm>
              <a:off x="2275" y="2443"/>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0" name="Arc 2135"/>
            <p:cNvSpPr>
              <a:spLocks/>
            </p:cNvSpPr>
            <p:nvPr/>
          </p:nvSpPr>
          <p:spPr bwMode="auto">
            <a:xfrm flipH="1">
              <a:off x="1978" y="2443"/>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1" name="Arc 2136"/>
            <p:cNvSpPr>
              <a:spLocks/>
            </p:cNvSpPr>
            <p:nvPr/>
          </p:nvSpPr>
          <p:spPr bwMode="auto">
            <a:xfrm flipV="1">
              <a:off x="2855" y="2739"/>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2" name="Arc 2137"/>
            <p:cNvSpPr>
              <a:spLocks/>
            </p:cNvSpPr>
            <p:nvPr/>
          </p:nvSpPr>
          <p:spPr bwMode="auto">
            <a:xfrm flipH="1" flipV="1">
              <a:off x="2558" y="2739"/>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3" name="Arc 2138"/>
            <p:cNvSpPr>
              <a:spLocks/>
            </p:cNvSpPr>
            <p:nvPr/>
          </p:nvSpPr>
          <p:spPr bwMode="auto">
            <a:xfrm>
              <a:off x="3445" y="2443"/>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4" name="Arc 2139"/>
            <p:cNvSpPr>
              <a:spLocks/>
            </p:cNvSpPr>
            <p:nvPr/>
          </p:nvSpPr>
          <p:spPr bwMode="auto">
            <a:xfrm flipH="1">
              <a:off x="3148" y="2443"/>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5" name="Arc 2140"/>
            <p:cNvSpPr>
              <a:spLocks/>
            </p:cNvSpPr>
            <p:nvPr/>
          </p:nvSpPr>
          <p:spPr bwMode="auto">
            <a:xfrm flipV="1">
              <a:off x="4034" y="2739"/>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6" name="Arc 2141"/>
            <p:cNvSpPr>
              <a:spLocks/>
            </p:cNvSpPr>
            <p:nvPr/>
          </p:nvSpPr>
          <p:spPr bwMode="auto">
            <a:xfrm flipH="1" flipV="1">
              <a:off x="3737" y="2739"/>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7" name="Arc 2142"/>
            <p:cNvSpPr>
              <a:spLocks/>
            </p:cNvSpPr>
            <p:nvPr/>
          </p:nvSpPr>
          <p:spPr bwMode="auto">
            <a:xfrm>
              <a:off x="4619" y="2443"/>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8" name="Arc 2143"/>
            <p:cNvSpPr>
              <a:spLocks/>
            </p:cNvSpPr>
            <p:nvPr/>
          </p:nvSpPr>
          <p:spPr bwMode="auto">
            <a:xfrm flipH="1">
              <a:off x="4322" y="2443"/>
              <a:ext cx="284" cy="289"/>
            </a:xfrm>
            <a:custGeom>
              <a:avLst/>
              <a:gdLst>
                <a:gd name="T0" fmla="*/ 0 w 21600"/>
                <a:gd name="T1" fmla="*/ 0 h 21600"/>
                <a:gd name="T2" fmla="*/ 284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9" name="Arc 2144"/>
            <p:cNvSpPr>
              <a:spLocks/>
            </p:cNvSpPr>
            <p:nvPr/>
          </p:nvSpPr>
          <p:spPr bwMode="auto">
            <a:xfrm flipV="1">
              <a:off x="5209" y="2739"/>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0" name="Arc 2145"/>
            <p:cNvSpPr>
              <a:spLocks/>
            </p:cNvSpPr>
            <p:nvPr/>
          </p:nvSpPr>
          <p:spPr bwMode="auto">
            <a:xfrm flipH="1" flipV="1">
              <a:off x="4912" y="2739"/>
              <a:ext cx="283" cy="289"/>
            </a:xfrm>
            <a:custGeom>
              <a:avLst/>
              <a:gdLst>
                <a:gd name="T0" fmla="*/ 0 w 21600"/>
                <a:gd name="T1" fmla="*/ 0 h 21600"/>
                <a:gd name="T2" fmla="*/ 283 w 21600"/>
                <a:gd name="T3" fmla="*/ 289 h 21600"/>
                <a:gd name="T4" fmla="*/ 0 w 21600"/>
                <a:gd name="T5" fmla="*/ 2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1" name="Group 2146"/>
          <p:cNvGrpSpPr>
            <a:grpSpLocks/>
          </p:cNvGrpSpPr>
          <p:nvPr/>
        </p:nvGrpSpPr>
        <p:grpSpPr bwMode="auto">
          <a:xfrm>
            <a:off x="1343335" y="2783682"/>
            <a:ext cx="6359421" cy="1274762"/>
            <a:chOff x="633" y="2609"/>
            <a:chExt cx="4653" cy="803"/>
          </a:xfrm>
        </p:grpSpPr>
        <p:grpSp>
          <p:nvGrpSpPr>
            <p:cNvPr id="102" name="Group 2147"/>
            <p:cNvGrpSpPr>
              <a:grpSpLocks/>
            </p:cNvGrpSpPr>
            <p:nvPr/>
          </p:nvGrpSpPr>
          <p:grpSpPr bwMode="auto">
            <a:xfrm>
              <a:off x="633" y="2609"/>
              <a:ext cx="581" cy="406"/>
              <a:chOff x="1452" y="1884"/>
              <a:chExt cx="516" cy="180"/>
            </a:xfrm>
          </p:grpSpPr>
          <p:sp>
            <p:nvSpPr>
              <p:cNvPr id="124" name="Arc 2148"/>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5" name="Arc 2149"/>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3" name="Group 2150"/>
            <p:cNvGrpSpPr>
              <a:grpSpLocks/>
            </p:cNvGrpSpPr>
            <p:nvPr/>
          </p:nvGrpSpPr>
          <p:grpSpPr bwMode="auto">
            <a:xfrm>
              <a:off x="1214" y="3006"/>
              <a:ext cx="580" cy="406"/>
              <a:chOff x="1548" y="1980"/>
              <a:chExt cx="516" cy="180"/>
            </a:xfrm>
          </p:grpSpPr>
          <p:sp>
            <p:nvSpPr>
              <p:cNvPr id="122" name="Arc 2151"/>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3" name="Arc 2152"/>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4" name="Group 2153"/>
            <p:cNvGrpSpPr>
              <a:grpSpLocks/>
            </p:cNvGrpSpPr>
            <p:nvPr/>
          </p:nvGrpSpPr>
          <p:grpSpPr bwMode="auto">
            <a:xfrm>
              <a:off x="1790" y="2609"/>
              <a:ext cx="580" cy="406"/>
              <a:chOff x="1452" y="1884"/>
              <a:chExt cx="516" cy="180"/>
            </a:xfrm>
          </p:grpSpPr>
          <p:sp>
            <p:nvSpPr>
              <p:cNvPr id="120" name="Arc 2154"/>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1" name="Arc 2155"/>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5" name="Group 2156"/>
            <p:cNvGrpSpPr>
              <a:grpSpLocks/>
            </p:cNvGrpSpPr>
            <p:nvPr/>
          </p:nvGrpSpPr>
          <p:grpSpPr bwMode="auto">
            <a:xfrm>
              <a:off x="2370" y="3006"/>
              <a:ext cx="581" cy="406"/>
              <a:chOff x="1548" y="1980"/>
              <a:chExt cx="516" cy="180"/>
            </a:xfrm>
          </p:grpSpPr>
          <p:sp>
            <p:nvSpPr>
              <p:cNvPr id="118" name="Arc 2157"/>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9" name="Arc 2158"/>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6" name="Group 2159"/>
            <p:cNvGrpSpPr>
              <a:grpSpLocks/>
            </p:cNvGrpSpPr>
            <p:nvPr/>
          </p:nvGrpSpPr>
          <p:grpSpPr bwMode="auto">
            <a:xfrm>
              <a:off x="2951" y="2609"/>
              <a:ext cx="580" cy="406"/>
              <a:chOff x="1452" y="1884"/>
              <a:chExt cx="516" cy="180"/>
            </a:xfrm>
          </p:grpSpPr>
          <p:sp>
            <p:nvSpPr>
              <p:cNvPr id="116" name="Arc 2160"/>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7" name="Arc 2161"/>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7" name="Group 2162"/>
            <p:cNvGrpSpPr>
              <a:grpSpLocks/>
            </p:cNvGrpSpPr>
            <p:nvPr/>
          </p:nvGrpSpPr>
          <p:grpSpPr bwMode="auto">
            <a:xfrm>
              <a:off x="3531" y="3006"/>
              <a:ext cx="581" cy="406"/>
              <a:chOff x="1548" y="1980"/>
              <a:chExt cx="516" cy="180"/>
            </a:xfrm>
          </p:grpSpPr>
          <p:sp>
            <p:nvSpPr>
              <p:cNvPr id="114" name="Arc 2163"/>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5" name="Arc 2164"/>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8" name="Group 2165"/>
            <p:cNvGrpSpPr>
              <a:grpSpLocks/>
            </p:cNvGrpSpPr>
            <p:nvPr/>
          </p:nvGrpSpPr>
          <p:grpSpPr bwMode="auto">
            <a:xfrm>
              <a:off x="4125" y="2609"/>
              <a:ext cx="581" cy="406"/>
              <a:chOff x="1452" y="1884"/>
              <a:chExt cx="516" cy="180"/>
            </a:xfrm>
          </p:grpSpPr>
          <p:sp>
            <p:nvSpPr>
              <p:cNvPr id="112" name="Arc 2166"/>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3" name="Arc 2167"/>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9" name="Group 2168"/>
            <p:cNvGrpSpPr>
              <a:grpSpLocks/>
            </p:cNvGrpSpPr>
            <p:nvPr/>
          </p:nvGrpSpPr>
          <p:grpSpPr bwMode="auto">
            <a:xfrm>
              <a:off x="4706" y="3006"/>
              <a:ext cx="580" cy="406"/>
              <a:chOff x="1548" y="1980"/>
              <a:chExt cx="516" cy="180"/>
            </a:xfrm>
          </p:grpSpPr>
          <p:sp>
            <p:nvSpPr>
              <p:cNvPr id="110" name="Arc 2169"/>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1" name="Arc 2170"/>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grpSp>
        <p:nvGrpSpPr>
          <p:cNvPr id="126" name="Group 2171"/>
          <p:cNvGrpSpPr>
            <a:grpSpLocks/>
          </p:cNvGrpSpPr>
          <p:nvPr/>
        </p:nvGrpSpPr>
        <p:grpSpPr bwMode="auto">
          <a:xfrm>
            <a:off x="1354605" y="2693194"/>
            <a:ext cx="6346564" cy="1274763"/>
            <a:chOff x="806" y="2381"/>
            <a:chExt cx="4626" cy="803"/>
          </a:xfrm>
        </p:grpSpPr>
        <p:grpSp>
          <p:nvGrpSpPr>
            <p:cNvPr id="127" name="Group 2172"/>
            <p:cNvGrpSpPr>
              <a:grpSpLocks/>
            </p:cNvGrpSpPr>
            <p:nvPr/>
          </p:nvGrpSpPr>
          <p:grpSpPr bwMode="auto">
            <a:xfrm flipV="1">
              <a:off x="806" y="2778"/>
              <a:ext cx="581" cy="406"/>
              <a:chOff x="1452" y="1884"/>
              <a:chExt cx="516" cy="180"/>
            </a:xfrm>
          </p:grpSpPr>
          <p:sp>
            <p:nvSpPr>
              <p:cNvPr id="149" name="Arc 2173"/>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0" name="Arc 2174"/>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28" name="Group 2175"/>
            <p:cNvGrpSpPr>
              <a:grpSpLocks/>
            </p:cNvGrpSpPr>
            <p:nvPr/>
          </p:nvGrpSpPr>
          <p:grpSpPr bwMode="auto">
            <a:xfrm flipV="1">
              <a:off x="1387" y="2381"/>
              <a:ext cx="580" cy="406"/>
              <a:chOff x="1548" y="1980"/>
              <a:chExt cx="516" cy="180"/>
            </a:xfrm>
          </p:grpSpPr>
          <p:sp>
            <p:nvSpPr>
              <p:cNvPr id="147" name="Arc 2176"/>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8" name="Arc 2177"/>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29" name="Group 2178"/>
            <p:cNvGrpSpPr>
              <a:grpSpLocks/>
            </p:cNvGrpSpPr>
            <p:nvPr/>
          </p:nvGrpSpPr>
          <p:grpSpPr bwMode="auto">
            <a:xfrm flipV="1">
              <a:off x="1954" y="2778"/>
              <a:ext cx="580" cy="406"/>
              <a:chOff x="1452" y="1884"/>
              <a:chExt cx="516" cy="180"/>
            </a:xfrm>
          </p:grpSpPr>
          <p:sp>
            <p:nvSpPr>
              <p:cNvPr id="145" name="Arc 2179"/>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6" name="Arc 2180"/>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0" name="Group 2181"/>
            <p:cNvGrpSpPr>
              <a:grpSpLocks/>
            </p:cNvGrpSpPr>
            <p:nvPr/>
          </p:nvGrpSpPr>
          <p:grpSpPr bwMode="auto">
            <a:xfrm flipV="1">
              <a:off x="2525" y="2381"/>
              <a:ext cx="581" cy="406"/>
              <a:chOff x="1548" y="1980"/>
              <a:chExt cx="516" cy="180"/>
            </a:xfrm>
          </p:grpSpPr>
          <p:sp>
            <p:nvSpPr>
              <p:cNvPr id="143" name="Arc 2182"/>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4" name="Arc 2183"/>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1" name="Group 2184"/>
            <p:cNvGrpSpPr>
              <a:grpSpLocks/>
            </p:cNvGrpSpPr>
            <p:nvPr/>
          </p:nvGrpSpPr>
          <p:grpSpPr bwMode="auto">
            <a:xfrm flipV="1">
              <a:off x="3106" y="2778"/>
              <a:ext cx="580" cy="406"/>
              <a:chOff x="1452" y="1884"/>
              <a:chExt cx="516" cy="180"/>
            </a:xfrm>
          </p:grpSpPr>
          <p:sp>
            <p:nvSpPr>
              <p:cNvPr id="141" name="Arc 2185"/>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2" name="Arc 2186"/>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2" name="Group 2187"/>
            <p:cNvGrpSpPr>
              <a:grpSpLocks/>
            </p:cNvGrpSpPr>
            <p:nvPr/>
          </p:nvGrpSpPr>
          <p:grpSpPr bwMode="auto">
            <a:xfrm flipV="1">
              <a:off x="3686" y="2381"/>
              <a:ext cx="581" cy="406"/>
              <a:chOff x="1548" y="1980"/>
              <a:chExt cx="516" cy="180"/>
            </a:xfrm>
          </p:grpSpPr>
          <p:sp>
            <p:nvSpPr>
              <p:cNvPr id="139" name="Arc 2188"/>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0" name="Arc 2189"/>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3" name="Group 2190"/>
            <p:cNvGrpSpPr>
              <a:grpSpLocks/>
            </p:cNvGrpSpPr>
            <p:nvPr/>
          </p:nvGrpSpPr>
          <p:grpSpPr bwMode="auto">
            <a:xfrm flipV="1">
              <a:off x="4271" y="2778"/>
              <a:ext cx="581" cy="406"/>
              <a:chOff x="1452" y="1884"/>
              <a:chExt cx="516" cy="180"/>
            </a:xfrm>
          </p:grpSpPr>
          <p:sp>
            <p:nvSpPr>
              <p:cNvPr id="137" name="Arc 2191"/>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8" name="Arc 2192"/>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4" name="Group 2193"/>
            <p:cNvGrpSpPr>
              <a:grpSpLocks/>
            </p:cNvGrpSpPr>
            <p:nvPr/>
          </p:nvGrpSpPr>
          <p:grpSpPr bwMode="auto">
            <a:xfrm flipV="1">
              <a:off x="4852" y="2381"/>
              <a:ext cx="580" cy="406"/>
              <a:chOff x="1548" y="1980"/>
              <a:chExt cx="516" cy="180"/>
            </a:xfrm>
          </p:grpSpPr>
          <p:sp>
            <p:nvSpPr>
              <p:cNvPr id="135" name="Arc 2194"/>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6" name="Arc 2195"/>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sp>
        <p:nvSpPr>
          <p:cNvPr id="151" name="AutoShape 2196"/>
          <p:cNvSpPr>
            <a:spLocks noChangeArrowheads="1"/>
          </p:cNvSpPr>
          <p:nvPr/>
        </p:nvSpPr>
        <p:spPr bwMode="auto">
          <a:xfrm>
            <a:off x="1771682" y="5110303"/>
            <a:ext cx="5152805" cy="1049288"/>
          </a:xfrm>
          <a:prstGeom prst="rightArrow">
            <a:avLst>
              <a:gd name="adj1" fmla="val 50000"/>
              <a:gd name="adj2" fmla="val 100348"/>
            </a:avLst>
          </a:prstGeom>
          <a:gradFill rotWithShape="0">
            <a:gsLst>
              <a:gs pos="21000">
                <a:schemeClr val="tx1"/>
              </a:gs>
              <a:gs pos="52000">
                <a:srgbClr val="AF52B6"/>
              </a:gs>
              <a:gs pos="98052">
                <a:schemeClr val="tx1"/>
              </a:gs>
              <a:gs pos="91000">
                <a:schemeClr val="tx1"/>
              </a:gs>
            </a:gsLst>
            <a:lin ang="5400000" scaled="1"/>
          </a:gradFill>
          <a:ln>
            <a:noFill/>
          </a:ln>
          <a:effectLst/>
          <a:extLst/>
        </p:spPr>
        <p:txBody>
          <a:bodyPr wrap="none" lIns="100145" tIns="50073" rIns="100145" bIns="50073" anchor="ct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dirty="0">
                <a:latin typeface="Arial" panose="020B0604020202020204" pitchFamily="34" charset="0"/>
                <a:cs typeface="Arial" panose="020B0604020202020204" pitchFamily="34" charset="0"/>
              </a:rPr>
              <a:t>Multiple propagation modes</a:t>
            </a:r>
            <a:endParaRPr lang="fr-FR" sz="3200" dirty="0" smtClean="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152" name="Group 2197"/>
          <p:cNvGrpSpPr>
            <a:grpSpLocks/>
          </p:cNvGrpSpPr>
          <p:nvPr/>
        </p:nvGrpSpPr>
        <p:grpSpPr bwMode="auto">
          <a:xfrm>
            <a:off x="1343335" y="2975769"/>
            <a:ext cx="6359421" cy="927100"/>
            <a:chOff x="624" y="2952"/>
            <a:chExt cx="4644" cy="584"/>
          </a:xfrm>
        </p:grpSpPr>
        <p:grpSp>
          <p:nvGrpSpPr>
            <p:cNvPr id="153" name="Group 2198"/>
            <p:cNvGrpSpPr>
              <a:grpSpLocks/>
            </p:cNvGrpSpPr>
            <p:nvPr/>
          </p:nvGrpSpPr>
          <p:grpSpPr bwMode="auto">
            <a:xfrm flipV="1">
              <a:off x="624" y="3248"/>
              <a:ext cx="581" cy="288"/>
              <a:chOff x="1452" y="1884"/>
              <a:chExt cx="516" cy="180"/>
            </a:xfrm>
          </p:grpSpPr>
          <p:sp>
            <p:nvSpPr>
              <p:cNvPr id="175" name="Arc 2199"/>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6" name="Arc 2200"/>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4" name="Group 2201"/>
            <p:cNvGrpSpPr>
              <a:grpSpLocks/>
            </p:cNvGrpSpPr>
            <p:nvPr/>
          </p:nvGrpSpPr>
          <p:grpSpPr bwMode="auto">
            <a:xfrm flipV="1">
              <a:off x="1205" y="2952"/>
              <a:ext cx="580" cy="288"/>
              <a:chOff x="1548" y="1980"/>
              <a:chExt cx="516" cy="180"/>
            </a:xfrm>
          </p:grpSpPr>
          <p:sp>
            <p:nvSpPr>
              <p:cNvPr id="173" name="Arc 2202"/>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4" name="Arc 2203"/>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5" name="Group 2204"/>
            <p:cNvGrpSpPr>
              <a:grpSpLocks/>
            </p:cNvGrpSpPr>
            <p:nvPr/>
          </p:nvGrpSpPr>
          <p:grpSpPr bwMode="auto">
            <a:xfrm flipV="1">
              <a:off x="1781" y="3248"/>
              <a:ext cx="580" cy="288"/>
              <a:chOff x="1452" y="1884"/>
              <a:chExt cx="516" cy="180"/>
            </a:xfrm>
          </p:grpSpPr>
          <p:sp>
            <p:nvSpPr>
              <p:cNvPr id="171" name="Arc 2205"/>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2" name="Arc 2206"/>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6" name="Group 2207"/>
            <p:cNvGrpSpPr>
              <a:grpSpLocks/>
            </p:cNvGrpSpPr>
            <p:nvPr/>
          </p:nvGrpSpPr>
          <p:grpSpPr bwMode="auto">
            <a:xfrm flipV="1">
              <a:off x="2361" y="2952"/>
              <a:ext cx="581" cy="288"/>
              <a:chOff x="1548" y="1980"/>
              <a:chExt cx="516" cy="180"/>
            </a:xfrm>
          </p:grpSpPr>
          <p:sp>
            <p:nvSpPr>
              <p:cNvPr id="169" name="Arc 2208"/>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0" name="Arc 2209"/>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7" name="Group 2210"/>
            <p:cNvGrpSpPr>
              <a:grpSpLocks/>
            </p:cNvGrpSpPr>
            <p:nvPr/>
          </p:nvGrpSpPr>
          <p:grpSpPr bwMode="auto">
            <a:xfrm flipV="1">
              <a:off x="2942" y="3248"/>
              <a:ext cx="580" cy="288"/>
              <a:chOff x="1452" y="1884"/>
              <a:chExt cx="516" cy="180"/>
            </a:xfrm>
          </p:grpSpPr>
          <p:sp>
            <p:nvSpPr>
              <p:cNvPr id="167" name="Arc 2211"/>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8" name="Arc 2212"/>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8" name="Group 2213"/>
            <p:cNvGrpSpPr>
              <a:grpSpLocks/>
            </p:cNvGrpSpPr>
            <p:nvPr/>
          </p:nvGrpSpPr>
          <p:grpSpPr bwMode="auto">
            <a:xfrm flipV="1">
              <a:off x="3522" y="2952"/>
              <a:ext cx="581" cy="288"/>
              <a:chOff x="1548" y="1980"/>
              <a:chExt cx="516" cy="180"/>
            </a:xfrm>
          </p:grpSpPr>
          <p:sp>
            <p:nvSpPr>
              <p:cNvPr id="165" name="Arc 2214"/>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6" name="Arc 2215"/>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9" name="Group 2216"/>
            <p:cNvGrpSpPr>
              <a:grpSpLocks/>
            </p:cNvGrpSpPr>
            <p:nvPr/>
          </p:nvGrpSpPr>
          <p:grpSpPr bwMode="auto">
            <a:xfrm flipV="1">
              <a:off x="4107" y="3248"/>
              <a:ext cx="581" cy="288"/>
              <a:chOff x="1452" y="1884"/>
              <a:chExt cx="516" cy="180"/>
            </a:xfrm>
          </p:grpSpPr>
          <p:sp>
            <p:nvSpPr>
              <p:cNvPr id="163" name="Arc 2217"/>
              <p:cNvSpPr>
                <a:spLocks/>
              </p:cNvSpPr>
              <p:nvPr/>
            </p:nvSpPr>
            <p:spPr bwMode="auto">
              <a:xfrm>
                <a:off x="1716"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 name="Arc 2218"/>
              <p:cNvSpPr>
                <a:spLocks/>
              </p:cNvSpPr>
              <p:nvPr/>
            </p:nvSpPr>
            <p:spPr bwMode="auto">
              <a:xfrm flipH="1">
                <a:off x="1452" y="1884"/>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0" name="Group 2219"/>
            <p:cNvGrpSpPr>
              <a:grpSpLocks/>
            </p:cNvGrpSpPr>
            <p:nvPr/>
          </p:nvGrpSpPr>
          <p:grpSpPr bwMode="auto">
            <a:xfrm flipV="1">
              <a:off x="4688" y="2952"/>
              <a:ext cx="580" cy="288"/>
              <a:chOff x="1548" y="1980"/>
              <a:chExt cx="516" cy="180"/>
            </a:xfrm>
          </p:grpSpPr>
          <p:sp>
            <p:nvSpPr>
              <p:cNvPr id="161" name="Arc 2220"/>
              <p:cNvSpPr>
                <a:spLocks/>
              </p:cNvSpPr>
              <p:nvPr/>
            </p:nvSpPr>
            <p:spPr bwMode="auto">
              <a:xfrm flipV="1">
                <a:off x="1812"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2" name="Arc 2221"/>
              <p:cNvSpPr>
                <a:spLocks/>
              </p:cNvSpPr>
              <p:nvPr/>
            </p:nvSpPr>
            <p:spPr bwMode="auto">
              <a:xfrm flipH="1" flipV="1">
                <a:off x="1548" y="1980"/>
                <a:ext cx="252" cy="180"/>
              </a:xfrm>
              <a:custGeom>
                <a:avLst/>
                <a:gdLst>
                  <a:gd name="T0" fmla="*/ 0 w 21600"/>
                  <a:gd name="T1" fmla="*/ 0 h 21600"/>
                  <a:gd name="T2" fmla="*/ 252 w 21600"/>
                  <a:gd name="T3" fmla="*/ 180 h 21600"/>
                  <a:gd name="T4" fmla="*/ 0 w 21600"/>
                  <a:gd name="T5" fmla="*/ 18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7F817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spTree>
    <p:extLst>
      <p:ext uri="{BB962C8B-B14F-4D97-AF65-F5344CB8AC3E}">
        <p14:creationId xmlns:p14="http://schemas.microsoft.com/office/powerpoint/2010/main" val="276451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3500"/>
                            </p:stCondLst>
                            <p:childTnLst>
                              <p:par>
                                <p:cTn id="9" presetID="1" presetClass="entr" presetSubtype="0" fill="hold" nodeType="after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left)">
                                      <p:cBhvr>
                                        <p:cTn id="28" dur="500"/>
                                        <p:tgtEl>
                                          <p:spTgt spid="101"/>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wipe(left)">
                                      <p:cBhvr>
                                        <p:cTn id="36" dur="500"/>
                                        <p:tgtEl>
                                          <p:spTgt spid="126"/>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animEffect transition="in" filter="wipe(left)">
                                      <p:cBhvr>
                                        <p:cTn id="40" dur="500"/>
                                        <p:tgtEl>
                                          <p:spTgt spid="152"/>
                                        </p:tgtEl>
                                      </p:cBhvr>
                                    </p:animEffect>
                                  </p:childTnLst>
                                </p:cTn>
                              </p:par>
                            </p:childTnLst>
                          </p:cTn>
                        </p:par>
                        <p:par>
                          <p:cTn id="41" fill="hold">
                            <p:stCondLst>
                              <p:cond delay="3000"/>
                            </p:stCondLst>
                            <p:childTnLst>
                              <p:par>
                                <p:cTn id="42" presetID="22" presetClass="entr" presetSubtype="8" fill="hold" grpId="0" nodeType="afterEffect">
                                  <p:stCondLst>
                                    <p:cond delay="500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280" y="357076"/>
            <a:ext cx="7543800" cy="873943"/>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Single-mode </a:t>
            </a:r>
            <a:r>
              <a:rPr lang="fr-FR" sz="4400" b="1" dirty="0" smtClean="0">
                <a:solidFill>
                  <a:schemeClr val="tx1"/>
                </a:solidFill>
                <a:latin typeface="Arial" panose="020B0604020202020204" pitchFamily="34" charset="0"/>
                <a:cs typeface="Arial" panose="020B0604020202020204" pitchFamily="34" charset="0"/>
              </a:rPr>
              <a:t>fiber</a:t>
            </a:r>
            <a:endParaRPr lang="fr-FR" sz="4400" b="1" dirty="0">
              <a:solidFill>
                <a:schemeClr val="tx1"/>
              </a:solidFill>
              <a:latin typeface="Arial" panose="020B0604020202020204" pitchFamily="34" charset="0"/>
              <a:cs typeface="Arial" panose="020B0604020202020204" pitchFamily="34" charset="0"/>
            </a:endParaRPr>
          </a:p>
        </p:txBody>
      </p:sp>
      <p:grpSp>
        <p:nvGrpSpPr>
          <p:cNvPr id="4" name="Group 2"/>
          <p:cNvGrpSpPr>
            <a:grpSpLocks/>
          </p:cNvGrpSpPr>
          <p:nvPr/>
        </p:nvGrpSpPr>
        <p:grpSpPr bwMode="auto">
          <a:xfrm>
            <a:off x="5604855" y="2269159"/>
            <a:ext cx="2536825" cy="1439863"/>
            <a:chOff x="3142" y="1533"/>
            <a:chExt cx="1421" cy="859"/>
          </a:xfrm>
        </p:grpSpPr>
        <p:sp>
          <p:nvSpPr>
            <p:cNvPr id="5" name="AutoShape 3"/>
            <p:cNvSpPr>
              <a:spLocks noChangeArrowheads="1"/>
            </p:cNvSpPr>
            <p:nvPr/>
          </p:nvSpPr>
          <p:spPr bwMode="auto">
            <a:xfrm rot="-5400000">
              <a:off x="3598" y="1427"/>
              <a:ext cx="859" cy="1071"/>
            </a:xfrm>
            <a:prstGeom prst="can">
              <a:avLst>
                <a:gd name="adj" fmla="val 31170"/>
              </a:avLst>
            </a:prstGeom>
            <a:solidFill>
              <a:srgbClr val="7F817B"/>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6" name="AutoShape 4"/>
            <p:cNvSpPr>
              <a:spLocks noChangeArrowheads="1"/>
            </p:cNvSpPr>
            <p:nvPr/>
          </p:nvSpPr>
          <p:spPr bwMode="auto">
            <a:xfrm rot="-5400000">
              <a:off x="3305" y="1698"/>
              <a:ext cx="203" cy="529"/>
            </a:xfrm>
            <a:prstGeom prst="can">
              <a:avLst>
                <a:gd name="adj" fmla="val 65148"/>
              </a:avLst>
            </a:prstGeom>
            <a:solidFill>
              <a:srgbClr val="B5B5B5"/>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grpSp>
        <p:nvGrpSpPr>
          <p:cNvPr id="7" name="Group 5"/>
          <p:cNvGrpSpPr>
            <a:grpSpLocks/>
          </p:cNvGrpSpPr>
          <p:nvPr/>
        </p:nvGrpSpPr>
        <p:grpSpPr bwMode="auto">
          <a:xfrm>
            <a:off x="793143" y="1465884"/>
            <a:ext cx="2438400" cy="2967038"/>
            <a:chOff x="940" y="1113"/>
            <a:chExt cx="1365" cy="1771"/>
          </a:xfrm>
        </p:grpSpPr>
        <p:sp>
          <p:nvSpPr>
            <p:cNvPr id="8" name="Text Box 6"/>
            <p:cNvSpPr txBox="1">
              <a:spLocks noChangeArrowheads="1"/>
            </p:cNvSpPr>
            <p:nvPr/>
          </p:nvSpPr>
          <p:spPr bwMode="auto">
            <a:xfrm>
              <a:off x="1219" y="1113"/>
              <a:ext cx="195"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solidFill>
                    <a:schemeClr val="accent2"/>
                  </a:solidFill>
                  <a:latin typeface="Times New Roman" panose="02020603050405020304" pitchFamily="18" charset="0"/>
                </a:rPr>
                <a:t>r</a:t>
              </a:r>
            </a:p>
          </p:txBody>
        </p:sp>
        <p:sp>
          <p:nvSpPr>
            <p:cNvPr id="9" name="Line 7"/>
            <p:cNvSpPr>
              <a:spLocks noChangeShapeType="1"/>
            </p:cNvSpPr>
            <p:nvPr/>
          </p:nvSpPr>
          <p:spPr bwMode="auto">
            <a:xfrm flipV="1">
              <a:off x="1211" y="1296"/>
              <a:ext cx="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 name="Rectangle 8"/>
            <p:cNvSpPr>
              <a:spLocks noChangeArrowheads="1"/>
            </p:cNvSpPr>
            <p:nvPr/>
          </p:nvSpPr>
          <p:spPr bwMode="auto">
            <a:xfrm>
              <a:off x="1223" y="1982"/>
              <a:ext cx="494" cy="191"/>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11" name="Line 9"/>
            <p:cNvSpPr>
              <a:spLocks noChangeShapeType="1"/>
            </p:cNvSpPr>
            <p:nvPr/>
          </p:nvSpPr>
          <p:spPr bwMode="auto">
            <a:xfrm>
              <a:off x="940" y="2077"/>
              <a:ext cx="1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 name="Text Box 10"/>
            <p:cNvSpPr txBox="1">
              <a:spLocks noChangeArrowheads="1"/>
            </p:cNvSpPr>
            <p:nvPr/>
          </p:nvSpPr>
          <p:spPr bwMode="auto">
            <a:xfrm>
              <a:off x="2069" y="1709"/>
              <a:ext cx="236"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3500" dirty="0">
                  <a:solidFill>
                    <a:schemeClr val="accent2"/>
                  </a:solidFill>
                  <a:latin typeface="Times New Roman" panose="02020603050405020304" pitchFamily="18" charset="0"/>
                </a:rPr>
                <a:t>n</a:t>
              </a:r>
            </a:p>
          </p:txBody>
        </p:sp>
        <p:sp>
          <p:nvSpPr>
            <p:cNvPr id="13" name="Rectangle 11"/>
            <p:cNvSpPr>
              <a:spLocks noChangeArrowheads="1"/>
            </p:cNvSpPr>
            <p:nvPr/>
          </p:nvSpPr>
          <p:spPr bwMode="auto">
            <a:xfrm>
              <a:off x="1223" y="1634"/>
              <a:ext cx="318" cy="334"/>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14" name="Rectangle 12"/>
            <p:cNvSpPr>
              <a:spLocks noChangeArrowheads="1"/>
            </p:cNvSpPr>
            <p:nvPr/>
          </p:nvSpPr>
          <p:spPr bwMode="auto">
            <a:xfrm>
              <a:off x="1223" y="2186"/>
              <a:ext cx="318" cy="334"/>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grpSp>
      <p:sp>
        <p:nvSpPr>
          <p:cNvPr id="15" name="Text Box 13"/>
          <p:cNvSpPr txBox="1">
            <a:spLocks noChangeArrowheads="1"/>
          </p:cNvSpPr>
          <p:nvPr/>
        </p:nvSpPr>
        <p:spPr bwMode="auto">
          <a:xfrm>
            <a:off x="4713164" y="4836519"/>
            <a:ext cx="4102643" cy="108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en-US" sz="3200" b="1" dirty="0"/>
              <a:t>The core diameter is very small.</a:t>
            </a:r>
            <a:endParaRPr lang="en-US" sz="3200" dirty="0"/>
          </a:p>
        </p:txBody>
      </p:sp>
      <p:grpSp>
        <p:nvGrpSpPr>
          <p:cNvPr id="16" name="Group 14"/>
          <p:cNvGrpSpPr>
            <a:grpSpLocks/>
          </p:cNvGrpSpPr>
          <p:nvPr/>
        </p:nvGrpSpPr>
        <p:grpSpPr bwMode="auto">
          <a:xfrm>
            <a:off x="3834793" y="1697659"/>
            <a:ext cx="2216150" cy="1239838"/>
            <a:chOff x="2199" y="1132"/>
            <a:chExt cx="1241" cy="740"/>
          </a:xfrm>
        </p:grpSpPr>
        <p:graphicFrame>
          <p:nvGraphicFramePr>
            <p:cNvPr id="17" name="Object 15"/>
            <p:cNvGraphicFramePr>
              <a:graphicFrameLocks noChangeAspect="1"/>
            </p:cNvGraphicFramePr>
            <p:nvPr/>
          </p:nvGraphicFramePr>
          <p:xfrm>
            <a:off x="2199" y="1132"/>
            <a:ext cx="1241" cy="429"/>
          </p:xfrm>
          <a:graphic>
            <a:graphicData uri="http://schemas.openxmlformats.org/presentationml/2006/ole">
              <mc:AlternateContent xmlns:mc="http://schemas.openxmlformats.org/markup-compatibility/2006">
                <mc:Choice xmlns:v="urn:schemas-microsoft-com:vml" Requires="v">
                  <p:oleObj spid="_x0000_s7194" name="Équation" r:id="rId3" imgW="583947" imgH="203112" progId="Equation.3">
                    <p:embed/>
                  </p:oleObj>
                </mc:Choice>
                <mc:Fallback>
                  <p:oleObj name="Équation" r:id="rId3" imgW="583947"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 y="1132"/>
                          <a:ext cx="1241" cy="429"/>
                        </a:xfrm>
                        <a:prstGeom prst="rect">
                          <a:avLst/>
                        </a:prstGeom>
                        <a:solidFill>
                          <a:srgbClr val="39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Line 16"/>
            <p:cNvSpPr>
              <a:spLocks noChangeShapeType="1"/>
            </p:cNvSpPr>
            <p:nvPr/>
          </p:nvSpPr>
          <p:spPr bwMode="auto">
            <a:xfrm>
              <a:off x="2664" y="1500"/>
              <a:ext cx="444" cy="372"/>
            </a:xfrm>
            <a:prstGeom prst="line">
              <a:avLst/>
            </a:prstGeom>
            <a:noFill/>
            <a:ln w="9525">
              <a:solidFill>
                <a:srgbClr val="39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19" name="Text Box 18"/>
          <p:cNvSpPr txBox="1">
            <a:spLocks noChangeArrowheads="1"/>
          </p:cNvSpPr>
          <p:nvPr/>
        </p:nvSpPr>
        <p:spPr bwMode="auto">
          <a:xfrm>
            <a:off x="123201" y="4500663"/>
            <a:ext cx="4589963" cy="1824673"/>
          </a:xfrm>
          <a:prstGeom prst="rect">
            <a:avLst/>
          </a:prstGeom>
          <a:gradFill rotWithShape="0">
            <a:gsLst>
              <a:gs pos="0">
                <a:srgbClr val="FFEFD1"/>
              </a:gs>
              <a:gs pos="64999">
                <a:srgbClr val="F0EBD5"/>
              </a:gs>
              <a:gs pos="100000">
                <a:srgbClr val="D1C39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defRPr/>
            </a:pPr>
            <a:r>
              <a:rPr lang="en-US" sz="2800" dirty="0"/>
              <a:t>They are composed of :</a:t>
            </a:r>
          </a:p>
          <a:p>
            <a:pPr>
              <a:defRPr/>
            </a:pPr>
            <a:r>
              <a:rPr lang="en-US" sz="2800" dirty="0"/>
              <a:t>A core with refractive index n₁</a:t>
            </a:r>
          </a:p>
          <a:p>
            <a:pPr>
              <a:defRPr/>
            </a:pPr>
            <a:r>
              <a:rPr lang="en-US" sz="2800" dirty="0"/>
              <a:t>A cladding with refractive index n₂.</a:t>
            </a:r>
            <a:endParaRPr lang="fr-FR" sz="2800" dirty="0">
              <a:solidFill>
                <a:schemeClr val="accent2"/>
              </a:solidFill>
              <a:effectLst>
                <a:outerShdw blurRad="38100" dist="38100" dir="2700000" algn="tl">
                  <a:srgbClr val="000000"/>
                </a:outerShdw>
              </a:effectLst>
              <a:latin typeface="Comic Sans MS" panose="030F0702030302020204" pitchFamily="66" charset="0"/>
            </a:endParaRPr>
          </a:p>
        </p:txBody>
      </p:sp>
      <p:sp>
        <p:nvSpPr>
          <p:cNvPr id="20" name="Text Box 19"/>
          <p:cNvSpPr txBox="1">
            <a:spLocks noChangeArrowheads="1"/>
          </p:cNvSpPr>
          <p:nvPr/>
        </p:nvSpPr>
        <p:spPr bwMode="auto">
          <a:xfrm>
            <a:off x="5842980" y="2581897"/>
            <a:ext cx="5492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500" dirty="0">
                <a:solidFill>
                  <a:schemeClr val="accent2"/>
                </a:solidFill>
                <a:effectLst>
                  <a:outerShdw blurRad="38100" dist="38100" dir="2700000" algn="tl">
                    <a:srgbClr val="C0C0C0"/>
                  </a:outerShdw>
                </a:effectLst>
                <a:latin typeface="Comic Sans MS" panose="030F0702030302020204" pitchFamily="66" charset="0"/>
              </a:rPr>
              <a:t>n</a:t>
            </a:r>
            <a:r>
              <a:rPr lang="fr-FR" sz="3500" baseline="-25000" dirty="0">
                <a:solidFill>
                  <a:schemeClr val="accent2"/>
                </a:solidFill>
                <a:effectLst>
                  <a:outerShdw blurRad="38100" dist="38100" dir="2700000" algn="tl">
                    <a:srgbClr val="C0C0C0"/>
                  </a:outerShdw>
                </a:effectLst>
                <a:latin typeface="Comic Sans MS" panose="030F0702030302020204" pitchFamily="66" charset="0"/>
              </a:rPr>
              <a:t>1</a:t>
            </a:r>
          </a:p>
        </p:txBody>
      </p:sp>
      <p:sp>
        <p:nvSpPr>
          <p:cNvPr id="21" name="Text Box 20"/>
          <p:cNvSpPr txBox="1">
            <a:spLocks noChangeArrowheads="1"/>
          </p:cNvSpPr>
          <p:nvPr/>
        </p:nvSpPr>
        <p:spPr bwMode="auto">
          <a:xfrm>
            <a:off x="6963755" y="2115172"/>
            <a:ext cx="5953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3500" dirty="0">
                <a:solidFill>
                  <a:schemeClr val="accent2"/>
                </a:solidFill>
                <a:effectLst>
                  <a:outerShdw blurRad="38100" dist="38100" dir="2700000" algn="tl">
                    <a:srgbClr val="C0C0C0"/>
                  </a:outerShdw>
                </a:effectLst>
                <a:latin typeface="Comic Sans MS" panose="030F0702030302020204" pitchFamily="66" charset="0"/>
              </a:rPr>
              <a:t>n</a:t>
            </a:r>
            <a:r>
              <a:rPr lang="fr-FR" sz="3500" baseline="-25000" dirty="0">
                <a:solidFill>
                  <a:schemeClr val="accent2"/>
                </a:solidFill>
                <a:effectLst>
                  <a:outerShdw blurRad="38100" dist="38100" dir="2700000" algn="tl">
                    <a:srgbClr val="C0C0C0"/>
                  </a:outerShdw>
                </a:effectLst>
                <a:latin typeface="Comic Sans MS" panose="030F0702030302020204" pitchFamily="66" charset="0"/>
              </a:rPr>
              <a:t>2</a:t>
            </a:r>
          </a:p>
        </p:txBody>
      </p:sp>
    </p:spTree>
    <p:extLst>
      <p:ext uri="{BB962C8B-B14F-4D97-AF65-F5344CB8AC3E}">
        <p14:creationId xmlns:p14="http://schemas.microsoft.com/office/powerpoint/2010/main" val="40518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0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1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399357"/>
            <a:ext cx="7543800" cy="813022"/>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Single-mode fiber</a:t>
            </a:r>
            <a:endParaRPr lang="fr-FR" sz="4400" dirty="0">
              <a:solidFill>
                <a:schemeClr val="tx1"/>
              </a:solidFill>
              <a:latin typeface="Arial" panose="020B0604020202020204" pitchFamily="34" charset="0"/>
              <a:cs typeface="Arial" panose="020B0604020202020204" pitchFamily="34" charset="0"/>
            </a:endParaRPr>
          </a:p>
        </p:txBody>
      </p:sp>
      <p:sp>
        <p:nvSpPr>
          <p:cNvPr id="4" name="Rectangle 2080"/>
          <p:cNvSpPr txBox="1">
            <a:spLocks noChangeArrowheads="1"/>
          </p:cNvSpPr>
          <p:nvPr/>
        </p:nvSpPr>
        <p:spPr bwMode="auto">
          <a:xfrm>
            <a:off x="822959" y="1222408"/>
            <a:ext cx="7394575" cy="536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sz="2800" dirty="0">
                <a:solidFill>
                  <a:schemeClr val="tx1"/>
                </a:solidFill>
                <a:latin typeface="Arial" panose="020B0604020202020204" pitchFamily="34" charset="0"/>
                <a:cs typeface="Arial" panose="020B0604020202020204" pitchFamily="34" charset="0"/>
              </a:rPr>
              <a:t>Light propagation in single-mode fiber</a:t>
            </a:r>
            <a:endParaRPr lang="fr-FR" sz="6000" dirty="0" smtClean="0">
              <a:solidFill>
                <a:schemeClr val="tx1"/>
              </a:solidFill>
              <a:latin typeface="Arial" panose="020B0604020202020204" pitchFamily="34" charset="0"/>
              <a:cs typeface="Arial" panose="020B0604020202020204" pitchFamily="34" charset="0"/>
            </a:endParaRPr>
          </a:p>
        </p:txBody>
      </p:sp>
      <p:grpSp>
        <p:nvGrpSpPr>
          <p:cNvPr id="5" name="Group 2061"/>
          <p:cNvGrpSpPr>
            <a:grpSpLocks/>
          </p:cNvGrpSpPr>
          <p:nvPr/>
        </p:nvGrpSpPr>
        <p:grpSpPr bwMode="auto">
          <a:xfrm>
            <a:off x="630871" y="2000069"/>
            <a:ext cx="7735888" cy="2714625"/>
            <a:chOff x="876" y="1164"/>
            <a:chExt cx="4332" cy="1620"/>
          </a:xfrm>
        </p:grpSpPr>
        <p:sp>
          <p:nvSpPr>
            <p:cNvPr id="6" name="Rectangle 2062"/>
            <p:cNvSpPr>
              <a:spLocks noChangeArrowheads="1"/>
            </p:cNvSpPr>
            <p:nvPr/>
          </p:nvSpPr>
          <p:spPr bwMode="auto">
            <a:xfrm>
              <a:off x="1055" y="1908"/>
              <a:ext cx="3950" cy="168"/>
            </a:xfrm>
            <a:prstGeom prst="rect">
              <a:avLst/>
            </a:prstGeom>
            <a:solidFill>
              <a:srgbClr val="B5B5B5"/>
            </a:solidFill>
            <a:ln w="9525">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7" name="Rectangle 2063"/>
            <p:cNvSpPr>
              <a:spLocks noChangeArrowheads="1"/>
            </p:cNvSpPr>
            <p:nvPr/>
          </p:nvSpPr>
          <p:spPr bwMode="auto">
            <a:xfrm>
              <a:off x="1055" y="1164"/>
              <a:ext cx="3950" cy="744"/>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8" name="Rectangle 2064"/>
            <p:cNvSpPr>
              <a:spLocks noChangeArrowheads="1"/>
            </p:cNvSpPr>
            <p:nvPr/>
          </p:nvSpPr>
          <p:spPr bwMode="auto">
            <a:xfrm>
              <a:off x="1055" y="2076"/>
              <a:ext cx="3950" cy="708"/>
            </a:xfrm>
            <a:prstGeom prst="rect">
              <a:avLst/>
            </a:prstGeom>
            <a:solidFill>
              <a:srgbClr val="7F817B"/>
            </a:solidFill>
            <a:ln w="9525">
              <a:solidFill>
                <a:srgbClr val="7F81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fr-FR" dirty="0"/>
            </a:p>
          </p:txBody>
        </p:sp>
        <p:sp>
          <p:nvSpPr>
            <p:cNvPr id="9" name="Text Box 2065"/>
            <p:cNvSpPr txBox="1">
              <a:spLocks noChangeArrowheads="1"/>
            </p:cNvSpPr>
            <p:nvPr/>
          </p:nvSpPr>
          <p:spPr bwMode="auto">
            <a:xfrm>
              <a:off x="4677" y="1785"/>
              <a:ext cx="316"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3500" dirty="0" smtClean="0">
                  <a:solidFill>
                    <a:srgbClr val="FFCC00"/>
                  </a:solidFill>
                  <a:effectLst>
                    <a:outerShdw blurRad="38100" dist="38100" dir="2700000" algn="tl">
                      <a:srgbClr val="C0C0C0"/>
                    </a:outerShdw>
                  </a:effectLst>
                  <a:latin typeface="Comic Sans MS" panose="030F0702030302020204" pitchFamily="66" charset="0"/>
                </a:rPr>
                <a:t>n</a:t>
              </a:r>
              <a:r>
                <a:rPr lang="fr-FR" sz="3500" baseline="-25000" dirty="0" smtClean="0">
                  <a:solidFill>
                    <a:srgbClr val="FFCC00"/>
                  </a:solidFill>
                  <a:effectLst>
                    <a:outerShdw blurRad="38100" dist="38100" dir="2700000" algn="tl">
                      <a:srgbClr val="C0C0C0"/>
                    </a:outerShdw>
                  </a:effectLst>
                  <a:latin typeface="Comic Sans MS" panose="030F0702030302020204" pitchFamily="66" charset="0"/>
                </a:rPr>
                <a:t>1</a:t>
              </a:r>
              <a:endParaRPr lang="fr-FR" sz="3500" dirty="0" smtClean="0">
                <a:solidFill>
                  <a:srgbClr val="FFCC00"/>
                </a:solidFill>
                <a:effectLst>
                  <a:outerShdw blurRad="38100" dist="38100" dir="2700000" algn="tl">
                    <a:srgbClr val="C0C0C0"/>
                  </a:outerShdw>
                </a:effectLst>
                <a:latin typeface="Comic Sans MS" panose="030F0702030302020204" pitchFamily="66" charset="0"/>
              </a:endParaRPr>
            </a:p>
          </p:txBody>
        </p:sp>
        <p:sp>
          <p:nvSpPr>
            <p:cNvPr id="10" name="Text Box 2066"/>
            <p:cNvSpPr txBox="1">
              <a:spLocks noChangeArrowheads="1"/>
            </p:cNvSpPr>
            <p:nvPr/>
          </p:nvSpPr>
          <p:spPr bwMode="auto">
            <a:xfrm>
              <a:off x="4629" y="2305"/>
              <a:ext cx="343"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3500" dirty="0" smtClean="0">
                  <a:solidFill>
                    <a:srgbClr val="FFCC00"/>
                  </a:solidFill>
                  <a:effectLst>
                    <a:outerShdw blurRad="38100" dist="38100" dir="2700000" algn="tl">
                      <a:srgbClr val="C0C0C0"/>
                    </a:outerShdw>
                  </a:effectLst>
                  <a:latin typeface="Comic Sans MS" panose="030F0702030302020204" pitchFamily="66" charset="0"/>
                </a:rPr>
                <a:t>n</a:t>
              </a:r>
              <a:r>
                <a:rPr lang="fr-FR" sz="3500" baseline="-25000" dirty="0" smtClean="0">
                  <a:solidFill>
                    <a:srgbClr val="FFCC00"/>
                  </a:solidFill>
                  <a:effectLst>
                    <a:outerShdw blurRad="38100" dist="38100" dir="2700000" algn="tl">
                      <a:srgbClr val="C0C0C0"/>
                    </a:outerShdw>
                  </a:effectLst>
                  <a:latin typeface="Comic Sans MS" panose="030F0702030302020204" pitchFamily="66" charset="0"/>
                </a:rPr>
                <a:t>2</a:t>
              </a:r>
              <a:endParaRPr lang="fr-FR" sz="3500" dirty="0" smtClean="0">
                <a:solidFill>
                  <a:srgbClr val="FFCC00"/>
                </a:solidFill>
                <a:effectLst>
                  <a:outerShdw blurRad="38100" dist="38100" dir="2700000" algn="tl">
                    <a:srgbClr val="C0C0C0"/>
                  </a:outerShdw>
                </a:effectLst>
                <a:latin typeface="Comic Sans MS" panose="030F0702030302020204" pitchFamily="66" charset="0"/>
              </a:endParaRPr>
            </a:p>
          </p:txBody>
        </p:sp>
        <p:sp>
          <p:nvSpPr>
            <p:cNvPr id="11" name="Line 2067"/>
            <p:cNvSpPr>
              <a:spLocks noChangeShapeType="1"/>
            </p:cNvSpPr>
            <p:nvPr/>
          </p:nvSpPr>
          <p:spPr bwMode="auto">
            <a:xfrm>
              <a:off x="876" y="1989"/>
              <a:ext cx="4332" cy="9"/>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12" name="Line 2079"/>
          <p:cNvSpPr>
            <a:spLocks noChangeShapeType="1"/>
          </p:cNvSpPr>
          <p:nvPr/>
        </p:nvSpPr>
        <p:spPr bwMode="auto">
          <a:xfrm>
            <a:off x="287971" y="3387544"/>
            <a:ext cx="7929563"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 name="AutoShape 2081"/>
          <p:cNvSpPr>
            <a:spLocks noChangeArrowheads="1"/>
          </p:cNvSpPr>
          <p:nvPr/>
        </p:nvSpPr>
        <p:spPr bwMode="auto">
          <a:xfrm>
            <a:off x="1923579" y="4878065"/>
            <a:ext cx="5306928" cy="1366838"/>
          </a:xfrm>
          <a:prstGeom prst="rightArrow">
            <a:avLst>
              <a:gd name="adj1" fmla="val 50000"/>
              <a:gd name="adj2" fmla="val 100348"/>
            </a:avLst>
          </a:prstGeom>
          <a:gradFill rotWithShape="0">
            <a:gsLst>
              <a:gs pos="25000">
                <a:srgbClr val="8D42C6"/>
              </a:gs>
              <a:gs pos="50000">
                <a:schemeClr val="bg1"/>
              </a:gs>
              <a:gs pos="74000">
                <a:srgbClr val="8D42C6"/>
              </a:gs>
            </a:gsLst>
            <a:lin ang="5400000" scaled="1"/>
          </a:gradFill>
          <a:ln>
            <a:noFill/>
          </a:ln>
          <a:effectLst/>
          <a:extLst/>
        </p:spPr>
        <p:txBody>
          <a:bodyPr wrap="none" lIns="100145" tIns="50073" rIns="100145" bIns="50073" anchor="ctr"/>
          <a:lstStyle>
            <a:lvl1pPr defTabSz="1001713">
              <a:defRPr sz="2400">
                <a:solidFill>
                  <a:schemeClr val="tx1"/>
                </a:solidFill>
                <a:latin typeface="Times New Roman" panose="02020603050405020304" pitchFamily="18" charset="0"/>
              </a:defRPr>
            </a:lvl1pPr>
            <a:lvl2pPr marL="625475" defTabSz="1001713">
              <a:defRPr sz="2400">
                <a:solidFill>
                  <a:schemeClr val="tx1"/>
                </a:solidFill>
                <a:latin typeface="Times New Roman" panose="02020603050405020304" pitchFamily="18" charset="0"/>
              </a:defRPr>
            </a:lvl2pPr>
            <a:lvl3pPr marL="1252538" defTabSz="1001713">
              <a:defRPr sz="2400">
                <a:solidFill>
                  <a:schemeClr val="tx1"/>
                </a:solidFill>
                <a:latin typeface="Times New Roman" panose="02020603050405020304" pitchFamily="18" charset="0"/>
              </a:defRPr>
            </a:lvl3pPr>
            <a:lvl4pPr marL="1878013" defTabSz="1001713">
              <a:defRPr sz="2400">
                <a:solidFill>
                  <a:schemeClr val="tx1"/>
                </a:solidFill>
                <a:latin typeface="Times New Roman" panose="02020603050405020304" pitchFamily="18" charset="0"/>
              </a:defRPr>
            </a:lvl4pPr>
            <a:lvl5pPr marL="2503488" defTabSz="1001713">
              <a:defRPr sz="2400">
                <a:solidFill>
                  <a:schemeClr val="tx1"/>
                </a:solidFill>
                <a:latin typeface="Times New Roman" panose="02020603050405020304" pitchFamily="18" charset="0"/>
              </a:defRPr>
            </a:lvl5pPr>
            <a:lvl6pPr marL="2960688" defTabSz="1001713" fontAlgn="base">
              <a:spcBef>
                <a:spcPct val="0"/>
              </a:spcBef>
              <a:spcAft>
                <a:spcPct val="0"/>
              </a:spcAft>
              <a:defRPr sz="2400">
                <a:solidFill>
                  <a:schemeClr val="tx1"/>
                </a:solidFill>
                <a:latin typeface="Times New Roman" panose="02020603050405020304" pitchFamily="18" charset="0"/>
              </a:defRPr>
            </a:lvl6pPr>
            <a:lvl7pPr marL="3417888" defTabSz="1001713" fontAlgn="base">
              <a:spcBef>
                <a:spcPct val="0"/>
              </a:spcBef>
              <a:spcAft>
                <a:spcPct val="0"/>
              </a:spcAft>
              <a:defRPr sz="2400">
                <a:solidFill>
                  <a:schemeClr val="tx1"/>
                </a:solidFill>
                <a:latin typeface="Times New Roman" panose="02020603050405020304" pitchFamily="18" charset="0"/>
              </a:defRPr>
            </a:lvl7pPr>
            <a:lvl8pPr marL="3875088" defTabSz="1001713" fontAlgn="base">
              <a:spcBef>
                <a:spcPct val="0"/>
              </a:spcBef>
              <a:spcAft>
                <a:spcPct val="0"/>
              </a:spcAft>
              <a:defRPr sz="2400">
                <a:solidFill>
                  <a:schemeClr val="tx1"/>
                </a:solidFill>
                <a:latin typeface="Times New Roman" panose="02020603050405020304" pitchFamily="18" charset="0"/>
              </a:defRPr>
            </a:lvl8pPr>
            <a:lvl9pPr marL="4332288" defTabSz="1001713" fontAlgn="base">
              <a:spcBef>
                <a:spcPct val="0"/>
              </a:spcBef>
              <a:spcAft>
                <a:spcPct val="0"/>
              </a:spcAft>
              <a:defRPr sz="2400">
                <a:solidFill>
                  <a:schemeClr val="tx1"/>
                </a:solidFill>
                <a:latin typeface="Times New Roman" panose="02020603050405020304" pitchFamily="18" charset="0"/>
              </a:defRPr>
            </a:lvl9pPr>
          </a:lstStyle>
          <a:p>
            <a:pPr algn="ctr">
              <a:defRPr/>
            </a:pPr>
            <a:r>
              <a:rPr lang="fr-FR" sz="2800" dirty="0">
                <a:latin typeface="Arial" panose="020B0604020202020204" pitchFamily="34" charset="0"/>
                <a:cs typeface="Arial" panose="020B0604020202020204" pitchFamily="34" charset="0"/>
              </a:rPr>
              <a:t>Single propagation mode</a:t>
            </a:r>
            <a:endParaRPr lang="fr-FR" sz="3500" dirty="0" smtClean="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14" name="Group 2050"/>
          <p:cNvGrpSpPr>
            <a:grpSpLocks/>
          </p:cNvGrpSpPr>
          <p:nvPr/>
        </p:nvGrpSpPr>
        <p:grpSpPr bwMode="auto">
          <a:xfrm>
            <a:off x="-67284" y="4408318"/>
            <a:ext cx="2216426" cy="2129145"/>
            <a:chOff x="0" y="2537"/>
            <a:chExt cx="1446" cy="1440"/>
          </a:xfrm>
        </p:grpSpPr>
        <p:sp>
          <p:nvSpPr>
            <p:cNvPr id="15" name="Text Box 2051"/>
            <p:cNvSpPr txBox="1">
              <a:spLocks noChangeArrowheads="1"/>
            </p:cNvSpPr>
            <p:nvPr/>
          </p:nvSpPr>
          <p:spPr bwMode="auto">
            <a:xfrm>
              <a:off x="976" y="3341"/>
              <a:ext cx="211"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rPr>
                <a:t>t</a:t>
              </a:r>
            </a:p>
          </p:txBody>
        </p:sp>
        <p:grpSp>
          <p:nvGrpSpPr>
            <p:cNvPr id="16" name="Group 2052"/>
            <p:cNvGrpSpPr>
              <a:grpSpLocks/>
            </p:cNvGrpSpPr>
            <p:nvPr/>
          </p:nvGrpSpPr>
          <p:grpSpPr bwMode="auto">
            <a:xfrm>
              <a:off x="247" y="3031"/>
              <a:ext cx="729" cy="611"/>
              <a:chOff x="153" y="3233"/>
              <a:chExt cx="729" cy="611"/>
            </a:xfrm>
          </p:grpSpPr>
          <p:sp>
            <p:nvSpPr>
              <p:cNvPr id="23" name="Line 2053"/>
              <p:cNvSpPr>
                <a:spLocks noChangeShapeType="1"/>
              </p:cNvSpPr>
              <p:nvPr/>
            </p:nvSpPr>
            <p:spPr bwMode="auto">
              <a:xfrm>
                <a:off x="153" y="3773"/>
                <a:ext cx="72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4" name="Line 2054"/>
              <p:cNvSpPr>
                <a:spLocks noChangeShapeType="1"/>
              </p:cNvSpPr>
              <p:nvPr/>
            </p:nvSpPr>
            <p:spPr bwMode="auto">
              <a:xfrm flipV="1">
                <a:off x="153" y="3233"/>
                <a:ext cx="0" cy="61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17" name="Freeform 2055"/>
            <p:cNvSpPr>
              <a:spLocks/>
            </p:cNvSpPr>
            <p:nvPr/>
          </p:nvSpPr>
          <p:spPr bwMode="auto">
            <a:xfrm>
              <a:off x="283" y="2972"/>
              <a:ext cx="447" cy="614"/>
            </a:xfrm>
            <a:custGeom>
              <a:avLst/>
              <a:gdLst>
                <a:gd name="T0" fmla="*/ 0 w 447"/>
                <a:gd name="T1" fmla="*/ 575 h 414"/>
                <a:gd name="T2" fmla="*/ 106 w 447"/>
                <a:gd name="T3" fmla="*/ 593 h 414"/>
                <a:gd name="T4" fmla="*/ 141 w 447"/>
                <a:gd name="T5" fmla="*/ 488 h 414"/>
                <a:gd name="T6" fmla="*/ 176 w 447"/>
                <a:gd name="T7" fmla="*/ 175 h 414"/>
                <a:gd name="T8" fmla="*/ 223 w 447"/>
                <a:gd name="T9" fmla="*/ 18 h 414"/>
                <a:gd name="T10" fmla="*/ 306 w 447"/>
                <a:gd name="T11" fmla="*/ 70 h 414"/>
                <a:gd name="T12" fmla="*/ 329 w 447"/>
                <a:gd name="T13" fmla="*/ 349 h 414"/>
                <a:gd name="T14" fmla="*/ 329 w 447"/>
                <a:gd name="T15" fmla="*/ 488 h 414"/>
                <a:gd name="T16" fmla="*/ 376 w 447"/>
                <a:gd name="T17" fmla="*/ 593 h 414"/>
                <a:gd name="T18" fmla="*/ 447 w 447"/>
                <a:gd name="T19" fmla="*/ 61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7" h="414">
                  <a:moveTo>
                    <a:pt x="0" y="388"/>
                  </a:moveTo>
                  <a:cubicBezTo>
                    <a:pt x="41" y="399"/>
                    <a:pt x="83" y="410"/>
                    <a:pt x="106" y="400"/>
                  </a:cubicBezTo>
                  <a:cubicBezTo>
                    <a:pt x="129" y="390"/>
                    <a:pt x="129" y="376"/>
                    <a:pt x="141" y="329"/>
                  </a:cubicBezTo>
                  <a:cubicBezTo>
                    <a:pt x="153" y="282"/>
                    <a:pt x="162" y="171"/>
                    <a:pt x="176" y="118"/>
                  </a:cubicBezTo>
                  <a:cubicBezTo>
                    <a:pt x="190" y="65"/>
                    <a:pt x="201" y="24"/>
                    <a:pt x="223" y="12"/>
                  </a:cubicBezTo>
                  <a:cubicBezTo>
                    <a:pt x="245" y="0"/>
                    <a:pt x="288" y="10"/>
                    <a:pt x="306" y="47"/>
                  </a:cubicBezTo>
                  <a:cubicBezTo>
                    <a:pt x="324" y="84"/>
                    <a:pt x="325" y="188"/>
                    <a:pt x="329" y="235"/>
                  </a:cubicBezTo>
                  <a:cubicBezTo>
                    <a:pt x="333" y="282"/>
                    <a:pt x="321" y="302"/>
                    <a:pt x="329" y="329"/>
                  </a:cubicBezTo>
                  <a:cubicBezTo>
                    <a:pt x="337" y="356"/>
                    <a:pt x="356" y="386"/>
                    <a:pt x="376" y="400"/>
                  </a:cubicBezTo>
                  <a:cubicBezTo>
                    <a:pt x="396" y="414"/>
                    <a:pt x="421" y="412"/>
                    <a:pt x="447" y="411"/>
                  </a:cubicBezTo>
                </a:path>
              </a:pathLst>
            </a:custGeom>
            <a:noFill/>
            <a:ln w="317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8" name="Text Box 2056"/>
            <p:cNvSpPr txBox="1">
              <a:spLocks noChangeArrowheads="1"/>
            </p:cNvSpPr>
            <p:nvPr/>
          </p:nvSpPr>
          <p:spPr bwMode="auto">
            <a:xfrm>
              <a:off x="0" y="3700"/>
              <a:ext cx="144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r>
                <a:rPr lang="fr-FR" sz="2000" dirty="0"/>
                <a:t>Emitted pulse</a:t>
              </a:r>
            </a:p>
          </p:txBody>
        </p:sp>
        <p:grpSp>
          <p:nvGrpSpPr>
            <p:cNvPr id="19" name="Group 2057"/>
            <p:cNvGrpSpPr>
              <a:grpSpLocks/>
            </p:cNvGrpSpPr>
            <p:nvPr/>
          </p:nvGrpSpPr>
          <p:grpSpPr bwMode="auto">
            <a:xfrm>
              <a:off x="282" y="2537"/>
              <a:ext cx="459" cy="1084"/>
              <a:chOff x="270" y="2269"/>
              <a:chExt cx="459" cy="1084"/>
            </a:xfrm>
          </p:grpSpPr>
          <p:sp>
            <p:nvSpPr>
              <p:cNvPr id="20" name="Line 2058"/>
              <p:cNvSpPr>
                <a:spLocks noChangeShapeType="1"/>
              </p:cNvSpPr>
              <p:nvPr/>
            </p:nvSpPr>
            <p:spPr bwMode="auto">
              <a:xfrm>
                <a:off x="434" y="2527"/>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1" name="Line 2059"/>
              <p:cNvSpPr>
                <a:spLocks noChangeShapeType="1"/>
              </p:cNvSpPr>
              <p:nvPr/>
            </p:nvSpPr>
            <p:spPr bwMode="auto">
              <a:xfrm>
                <a:off x="602" y="2542"/>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2" name="Text Box 2060"/>
              <p:cNvSpPr txBox="1">
                <a:spLocks noChangeArrowheads="1"/>
              </p:cNvSpPr>
              <p:nvPr/>
            </p:nvSpPr>
            <p:spPr bwMode="auto">
              <a:xfrm>
                <a:off x="270" y="2269"/>
                <a:ext cx="45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sym typeface="Symbol" panose="05050102010706020507" pitchFamily="18" charset="2"/>
                  </a:rPr>
                  <a:t></a:t>
                </a:r>
                <a:endParaRPr lang="fr-FR" sz="3500" dirty="0">
                  <a:latin typeface="Times New Roman" panose="02020603050405020304" pitchFamily="18" charset="0"/>
                </a:endParaRPr>
              </a:p>
            </p:txBody>
          </p:sp>
        </p:grpSp>
      </p:grpSp>
      <p:grpSp>
        <p:nvGrpSpPr>
          <p:cNvPr id="36" name="Group 2068"/>
          <p:cNvGrpSpPr>
            <a:grpSpLocks/>
          </p:cNvGrpSpPr>
          <p:nvPr/>
        </p:nvGrpSpPr>
        <p:grpSpPr bwMode="auto">
          <a:xfrm>
            <a:off x="6791209" y="4339562"/>
            <a:ext cx="2851150" cy="2533650"/>
            <a:chOff x="4806" y="2741"/>
            <a:chExt cx="1796" cy="1596"/>
          </a:xfrm>
        </p:grpSpPr>
        <p:sp>
          <p:nvSpPr>
            <p:cNvPr id="37" name="Text Box 2069"/>
            <p:cNvSpPr txBox="1">
              <a:spLocks noChangeArrowheads="1"/>
            </p:cNvSpPr>
            <p:nvPr/>
          </p:nvSpPr>
          <p:spPr bwMode="auto">
            <a:xfrm>
              <a:off x="6060" y="3404"/>
              <a:ext cx="237"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rPr>
                <a:t>t</a:t>
              </a:r>
            </a:p>
          </p:txBody>
        </p:sp>
        <p:sp>
          <p:nvSpPr>
            <p:cNvPr id="38" name="Freeform 2070"/>
            <p:cNvSpPr>
              <a:spLocks/>
            </p:cNvSpPr>
            <p:nvPr/>
          </p:nvSpPr>
          <p:spPr bwMode="auto">
            <a:xfrm>
              <a:off x="5482" y="3150"/>
              <a:ext cx="503" cy="648"/>
            </a:xfrm>
            <a:custGeom>
              <a:avLst/>
              <a:gdLst>
                <a:gd name="T0" fmla="*/ 0 w 447"/>
                <a:gd name="T1" fmla="*/ 607 h 414"/>
                <a:gd name="T2" fmla="*/ 119 w 447"/>
                <a:gd name="T3" fmla="*/ 626 h 414"/>
                <a:gd name="T4" fmla="*/ 159 w 447"/>
                <a:gd name="T5" fmla="*/ 515 h 414"/>
                <a:gd name="T6" fmla="*/ 198 w 447"/>
                <a:gd name="T7" fmla="*/ 185 h 414"/>
                <a:gd name="T8" fmla="*/ 251 w 447"/>
                <a:gd name="T9" fmla="*/ 19 h 414"/>
                <a:gd name="T10" fmla="*/ 344 w 447"/>
                <a:gd name="T11" fmla="*/ 74 h 414"/>
                <a:gd name="T12" fmla="*/ 370 w 447"/>
                <a:gd name="T13" fmla="*/ 368 h 414"/>
                <a:gd name="T14" fmla="*/ 370 w 447"/>
                <a:gd name="T15" fmla="*/ 515 h 414"/>
                <a:gd name="T16" fmla="*/ 423 w 447"/>
                <a:gd name="T17" fmla="*/ 626 h 414"/>
                <a:gd name="T18" fmla="*/ 503 w 447"/>
                <a:gd name="T19" fmla="*/ 643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7" h="414">
                  <a:moveTo>
                    <a:pt x="0" y="388"/>
                  </a:moveTo>
                  <a:cubicBezTo>
                    <a:pt x="41" y="399"/>
                    <a:pt x="83" y="410"/>
                    <a:pt x="106" y="400"/>
                  </a:cubicBezTo>
                  <a:cubicBezTo>
                    <a:pt x="129" y="390"/>
                    <a:pt x="129" y="376"/>
                    <a:pt x="141" y="329"/>
                  </a:cubicBezTo>
                  <a:cubicBezTo>
                    <a:pt x="153" y="282"/>
                    <a:pt x="162" y="171"/>
                    <a:pt x="176" y="118"/>
                  </a:cubicBezTo>
                  <a:cubicBezTo>
                    <a:pt x="190" y="65"/>
                    <a:pt x="201" y="24"/>
                    <a:pt x="223" y="12"/>
                  </a:cubicBezTo>
                  <a:cubicBezTo>
                    <a:pt x="245" y="0"/>
                    <a:pt x="288" y="10"/>
                    <a:pt x="306" y="47"/>
                  </a:cubicBezTo>
                  <a:cubicBezTo>
                    <a:pt x="324" y="84"/>
                    <a:pt x="325" y="188"/>
                    <a:pt x="329" y="235"/>
                  </a:cubicBezTo>
                  <a:cubicBezTo>
                    <a:pt x="333" y="282"/>
                    <a:pt x="321" y="302"/>
                    <a:pt x="329" y="329"/>
                  </a:cubicBezTo>
                  <a:cubicBezTo>
                    <a:pt x="337" y="356"/>
                    <a:pt x="356" y="386"/>
                    <a:pt x="376" y="400"/>
                  </a:cubicBezTo>
                  <a:cubicBezTo>
                    <a:pt x="396" y="414"/>
                    <a:pt x="421" y="412"/>
                    <a:pt x="447" y="411"/>
                  </a:cubicBezTo>
                </a:path>
              </a:pathLst>
            </a:custGeom>
            <a:noFill/>
            <a:ln w="317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nvGrpSpPr>
            <p:cNvPr id="39" name="Group 2071"/>
            <p:cNvGrpSpPr>
              <a:grpSpLocks/>
            </p:cNvGrpSpPr>
            <p:nvPr/>
          </p:nvGrpSpPr>
          <p:grpSpPr bwMode="auto">
            <a:xfrm>
              <a:off x="5415" y="3212"/>
              <a:ext cx="820" cy="645"/>
              <a:chOff x="153" y="3233"/>
              <a:chExt cx="729" cy="611"/>
            </a:xfrm>
          </p:grpSpPr>
          <p:sp>
            <p:nvSpPr>
              <p:cNvPr id="45" name="Line 2072"/>
              <p:cNvSpPr>
                <a:spLocks noChangeShapeType="1"/>
              </p:cNvSpPr>
              <p:nvPr/>
            </p:nvSpPr>
            <p:spPr bwMode="auto">
              <a:xfrm>
                <a:off x="153" y="3773"/>
                <a:ext cx="72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46" name="Line 2073"/>
              <p:cNvSpPr>
                <a:spLocks noChangeShapeType="1"/>
              </p:cNvSpPr>
              <p:nvPr/>
            </p:nvSpPr>
            <p:spPr bwMode="auto">
              <a:xfrm flipV="1">
                <a:off x="153" y="3233"/>
                <a:ext cx="0" cy="61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40" name="Text Box 2074"/>
            <p:cNvSpPr txBox="1">
              <a:spLocks noChangeArrowheads="1"/>
            </p:cNvSpPr>
            <p:nvPr/>
          </p:nvSpPr>
          <p:spPr bwMode="auto">
            <a:xfrm>
              <a:off x="4806" y="3886"/>
              <a:ext cx="1796"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lvl="0" algn="ctr" defTabSz="914400" eaLnBrk="0" fontAlgn="base" hangingPunct="0">
                <a:spcBef>
                  <a:spcPct val="0"/>
                </a:spcBef>
                <a:spcAft>
                  <a:spcPct val="0"/>
                </a:spcAft>
              </a:pPr>
              <a:r>
                <a:rPr lang="fr-FR" sz="2000" dirty="0">
                  <a:cs typeface="Arial" panose="020B0604020202020204" pitchFamily="34" charset="0"/>
                </a:rPr>
                <a:t>Low attenuation</a:t>
              </a:r>
            </a:p>
            <a:p>
              <a:pPr lvl="0" algn="ctr" defTabSz="914400" eaLnBrk="0" fontAlgn="base" hangingPunct="0">
                <a:spcBef>
                  <a:spcPct val="0"/>
                </a:spcBef>
                <a:spcAft>
                  <a:spcPct val="0"/>
                </a:spcAft>
              </a:pPr>
              <a:r>
                <a:rPr lang="fr-FR" sz="2000" dirty="0">
                  <a:cs typeface="Arial" panose="020B0604020202020204" pitchFamily="34" charset="0"/>
                </a:rPr>
                <a:t>Low dispersion</a:t>
              </a:r>
            </a:p>
          </p:txBody>
        </p:sp>
        <p:grpSp>
          <p:nvGrpSpPr>
            <p:cNvPr id="41" name="Group 2075"/>
            <p:cNvGrpSpPr>
              <a:grpSpLocks/>
            </p:cNvGrpSpPr>
            <p:nvPr/>
          </p:nvGrpSpPr>
          <p:grpSpPr bwMode="auto">
            <a:xfrm>
              <a:off x="5454" y="2741"/>
              <a:ext cx="517" cy="1144"/>
              <a:chOff x="270" y="2269"/>
              <a:chExt cx="459" cy="1084"/>
            </a:xfrm>
          </p:grpSpPr>
          <p:sp>
            <p:nvSpPr>
              <p:cNvPr id="42" name="Line 2076"/>
              <p:cNvSpPr>
                <a:spLocks noChangeShapeType="1"/>
              </p:cNvSpPr>
              <p:nvPr/>
            </p:nvSpPr>
            <p:spPr bwMode="auto">
              <a:xfrm>
                <a:off x="434" y="2527"/>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43" name="Line 2077"/>
              <p:cNvSpPr>
                <a:spLocks noChangeShapeType="1"/>
              </p:cNvSpPr>
              <p:nvPr/>
            </p:nvSpPr>
            <p:spPr bwMode="auto">
              <a:xfrm>
                <a:off x="602" y="2542"/>
                <a:ext cx="0" cy="8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44" name="Text Box 2078"/>
              <p:cNvSpPr txBox="1">
                <a:spLocks noChangeArrowheads="1"/>
              </p:cNvSpPr>
              <p:nvPr/>
            </p:nvSpPr>
            <p:spPr bwMode="auto">
              <a:xfrm>
                <a:off x="270" y="2269"/>
                <a:ext cx="459"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fr-FR" sz="3500" dirty="0">
                    <a:latin typeface="Times New Roman" panose="02020603050405020304" pitchFamily="18" charset="0"/>
                    <a:sym typeface="Symbol" panose="05050102010706020507" pitchFamily="18" charset="2"/>
                  </a:rPr>
                  <a:t></a:t>
                </a:r>
                <a:endParaRPr lang="fr-FR" sz="3500" dirty="0">
                  <a:latin typeface="Times New Roman" panose="02020603050405020304" pitchFamily="18" charset="0"/>
                </a:endParaRPr>
              </a:p>
            </p:txBody>
          </p:sp>
        </p:grpSp>
      </p:grpSp>
    </p:spTree>
    <p:extLst>
      <p:ext uri="{BB962C8B-B14F-4D97-AF65-F5344CB8AC3E}">
        <p14:creationId xmlns:p14="http://schemas.microsoft.com/office/powerpoint/2010/main" val="42142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2000"/>
                            </p:stCondLst>
                            <p:childTnLst>
                              <p:par>
                                <p:cTn id="12" presetID="22" presetClass="entr" presetSubtype="8" fill="hold" grpId="0" nodeType="afterEffect">
                                  <p:stCondLst>
                                    <p:cond delay="50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200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4826" y="477267"/>
            <a:ext cx="7543800" cy="813022"/>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Summary</a:t>
            </a: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165" y="2296585"/>
            <a:ext cx="7981122" cy="4004824"/>
          </a:xfrm>
        </p:spPr>
      </p:pic>
      <p:sp>
        <p:nvSpPr>
          <p:cNvPr id="6" name="ZoneTexte 5"/>
          <p:cNvSpPr txBox="1"/>
          <p:nvPr/>
        </p:nvSpPr>
        <p:spPr>
          <a:xfrm>
            <a:off x="822959" y="1389759"/>
            <a:ext cx="7543801" cy="707886"/>
          </a:xfrm>
          <a:prstGeom prst="rect">
            <a:avLst/>
          </a:prstGeom>
          <a:noFill/>
        </p:spPr>
        <p:txBody>
          <a:bodyPr wrap="square" rtlCol="0">
            <a:spAutoFit/>
          </a:bodyPr>
          <a:lstStyle/>
          <a:p>
            <a:pPr lvl="0" algn="ctr"/>
            <a:r>
              <a:rPr lang="fr-FR" sz="2000" b="1" dirty="0">
                <a:latin typeface="Arial" panose="020B0604020202020204" pitchFamily="34" charset="0"/>
              </a:rPr>
              <a:t>Signal attenuation </a:t>
            </a:r>
            <a:r>
              <a:rPr lang="fr-FR" sz="2000" b="1" dirty="0" err="1">
                <a:latin typeface="Arial" panose="020B0604020202020204" pitchFamily="34" charset="0"/>
              </a:rPr>
              <a:t>does</a:t>
            </a:r>
            <a:r>
              <a:rPr lang="fr-FR" sz="2000" b="1" dirty="0">
                <a:latin typeface="Arial" panose="020B0604020202020204" pitchFamily="34" charset="0"/>
              </a:rPr>
              <a:t> not </a:t>
            </a:r>
            <a:r>
              <a:rPr lang="fr-FR" sz="2000" b="1" dirty="0" err="1">
                <a:latin typeface="Arial" panose="020B0604020202020204" pitchFamily="34" charset="0"/>
              </a:rPr>
              <a:t>depend</a:t>
            </a:r>
            <a:r>
              <a:rPr lang="fr-FR" sz="2000" b="1" dirty="0">
                <a:latin typeface="Arial" panose="020B0604020202020204" pitchFamily="34" charset="0"/>
              </a:rPr>
              <a:t> on </a:t>
            </a:r>
            <a:r>
              <a:rPr lang="fr-FR" sz="2000" b="1" dirty="0" err="1" smtClean="0">
                <a:latin typeface="Arial" panose="020B0604020202020204" pitchFamily="34" charset="0"/>
              </a:rPr>
              <a:t>frequency</a:t>
            </a:r>
            <a:endParaRPr lang="fr-FR" sz="2000" b="1" dirty="0" smtClean="0">
              <a:latin typeface="Arial" panose="020B0604020202020204" pitchFamily="34" charset="0"/>
            </a:endParaRPr>
          </a:p>
          <a:p>
            <a:pPr lvl="0" algn="ctr"/>
            <a:r>
              <a:rPr lang="fr-FR" sz="2000" b="1" dirty="0" smtClean="0">
                <a:latin typeface="Arial" panose="020B0604020202020204" pitchFamily="34" charset="0"/>
              </a:rPr>
              <a:t>(the </a:t>
            </a:r>
            <a:r>
              <a:rPr lang="fr-FR" sz="2000" b="1" dirty="0">
                <a:latin typeface="Arial" panose="020B0604020202020204" pitchFamily="34" charset="0"/>
              </a:rPr>
              <a:t>bandwidth </a:t>
            </a:r>
            <a:r>
              <a:rPr lang="fr-FR" sz="2000" b="1" dirty="0" err="1">
                <a:latin typeface="Arial" panose="020B0604020202020204" pitchFamily="34" charset="0"/>
              </a:rPr>
              <a:t>is</a:t>
            </a:r>
            <a:r>
              <a:rPr lang="fr-FR" sz="2000" b="1" dirty="0">
                <a:latin typeface="Arial" panose="020B0604020202020204" pitchFamily="34" charset="0"/>
              </a:rPr>
              <a:t> </a:t>
            </a:r>
            <a:r>
              <a:rPr lang="fr-FR" sz="2000" b="1" dirty="0" err="1">
                <a:latin typeface="Arial" panose="020B0604020202020204" pitchFamily="34" charset="0"/>
              </a:rPr>
              <a:t>limited</a:t>
            </a:r>
            <a:r>
              <a:rPr lang="fr-FR" sz="2000" b="1" dirty="0">
                <a:latin typeface="Arial" panose="020B0604020202020204" pitchFamily="34" charset="0"/>
              </a:rPr>
              <a:t> </a:t>
            </a:r>
            <a:r>
              <a:rPr lang="fr-FR" sz="2000" b="1" dirty="0" err="1">
                <a:latin typeface="Arial" panose="020B0604020202020204" pitchFamily="34" charset="0"/>
              </a:rPr>
              <a:t>solely</a:t>
            </a:r>
            <a:r>
              <a:rPr lang="fr-FR" sz="2000" b="1" dirty="0">
                <a:latin typeface="Arial" panose="020B0604020202020204" pitchFamily="34" charset="0"/>
              </a:rPr>
              <a:t> by optical </a:t>
            </a:r>
            <a:r>
              <a:rPr lang="fr-FR" sz="2000" b="1" dirty="0" smtClean="0">
                <a:latin typeface="Arial" panose="020B0604020202020204" pitchFamily="34" charset="0"/>
              </a:rPr>
              <a:t>dispersion).</a:t>
            </a:r>
            <a:endParaRPr lang="fr-FR" sz="2400" b="1" dirty="0">
              <a:latin typeface="Arial" panose="020B0604020202020204" pitchFamily="34" charset="0"/>
            </a:endParaRPr>
          </a:p>
        </p:txBody>
      </p:sp>
    </p:spTree>
    <p:extLst>
      <p:ext uri="{BB962C8B-B14F-4D97-AF65-F5344CB8AC3E}">
        <p14:creationId xmlns:p14="http://schemas.microsoft.com/office/powerpoint/2010/main" val="1974785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020" y="397565"/>
            <a:ext cx="7543800" cy="822961"/>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Summary</a:t>
            </a:r>
          </a:p>
        </p:txBody>
      </p:sp>
      <p:sp>
        <p:nvSpPr>
          <p:cNvPr id="4" name="Rectangle 1"/>
          <p:cNvSpPr>
            <a:spLocks noGrp="1" noChangeArrowheads="1"/>
          </p:cNvSpPr>
          <p:nvPr>
            <p:ph idx="1"/>
          </p:nvPr>
        </p:nvSpPr>
        <p:spPr bwMode="auto">
          <a:xfrm>
            <a:off x="624734" y="1400216"/>
            <a:ext cx="7920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anose="020B0604020202020204" pitchFamily="34" charset="0"/>
              </a:rPr>
              <a:t>Typical bandwidth values for a 1-km optical fiber are:</a:t>
            </a:r>
          </a:p>
        </p:txBody>
      </p:sp>
      <p:sp>
        <p:nvSpPr>
          <p:cNvPr id="5" name="Rectangle 4"/>
          <p:cNvSpPr>
            <a:spLocks noChangeArrowheads="1"/>
          </p:cNvSpPr>
          <p:nvPr/>
        </p:nvSpPr>
        <p:spPr bwMode="auto">
          <a:xfrm>
            <a:off x="699955" y="4119423"/>
            <a:ext cx="2709166" cy="1541331"/>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defRPr/>
            </a:pPr>
            <a:r>
              <a:rPr lang="fr-FR" sz="3200" b="1" dirty="0" smtClean="0">
                <a:effectLst>
                  <a:outerShdw blurRad="38100" dist="38100" dir="2700000" algn="tl">
                    <a:srgbClr val="FFFFFF"/>
                  </a:outerShdw>
                </a:effectLst>
                <a:cs typeface="Arial" panose="020B0604020202020204" pitchFamily="34" charset="0"/>
              </a:rPr>
              <a:t>100 MHz</a:t>
            </a:r>
          </a:p>
        </p:txBody>
      </p:sp>
      <p:sp>
        <p:nvSpPr>
          <p:cNvPr id="6" name="Rectangle 5"/>
          <p:cNvSpPr>
            <a:spLocks noChangeArrowheads="1"/>
          </p:cNvSpPr>
          <p:nvPr/>
        </p:nvSpPr>
        <p:spPr bwMode="auto">
          <a:xfrm>
            <a:off x="699954" y="2206487"/>
            <a:ext cx="2709167" cy="1912937"/>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None/>
              <a:defRPr/>
            </a:pPr>
            <a:r>
              <a:rPr lang="fr-FR" sz="3200" b="1" dirty="0" err="1"/>
              <a:t>Step</a:t>
            </a:r>
            <a:r>
              <a:rPr lang="fr-FR" sz="3200" b="1" dirty="0"/>
              <a:t>-index </a:t>
            </a:r>
            <a:r>
              <a:rPr lang="fr-FR" sz="3200" b="1" dirty="0" smtClean="0"/>
              <a:t>multimode</a:t>
            </a:r>
            <a:endParaRPr lang="fr-FR" sz="3200" b="1" dirty="0" smtClean="0">
              <a:effectLst>
                <a:outerShdw blurRad="38100" dist="38100" dir="2700000" algn="tl">
                  <a:srgbClr val="FFFFFF"/>
                </a:outerShdw>
              </a:effectLst>
              <a:latin typeface="Comic Sans MS" panose="030F0702030302020204" pitchFamily="66" charset="0"/>
            </a:endParaRPr>
          </a:p>
        </p:txBody>
      </p:sp>
      <p:sp>
        <p:nvSpPr>
          <p:cNvPr id="7" name="Rectangle 6"/>
          <p:cNvSpPr>
            <a:spLocks noChangeArrowheads="1"/>
          </p:cNvSpPr>
          <p:nvPr/>
        </p:nvSpPr>
        <p:spPr bwMode="auto">
          <a:xfrm>
            <a:off x="3409121" y="4119422"/>
            <a:ext cx="2813126" cy="1541331"/>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None/>
              <a:defRPr/>
            </a:pPr>
            <a:r>
              <a:rPr lang="fr-FR" sz="3200" b="1" dirty="0"/>
              <a:t>a few GHz</a:t>
            </a:r>
            <a:endParaRPr lang="fr-FR" sz="3200" b="1" dirty="0" smtClean="0">
              <a:effectLst>
                <a:outerShdw blurRad="38100" dist="38100" dir="2700000" algn="tl">
                  <a:srgbClr val="FFFFFF"/>
                </a:outerShdw>
              </a:effectLst>
              <a:latin typeface="Comic Sans MS" panose="030F0702030302020204" pitchFamily="66" charset="0"/>
            </a:endParaRPr>
          </a:p>
        </p:txBody>
      </p:sp>
      <p:sp>
        <p:nvSpPr>
          <p:cNvPr id="8" name="Rectangle 7"/>
          <p:cNvSpPr>
            <a:spLocks noChangeArrowheads="1"/>
          </p:cNvSpPr>
          <p:nvPr/>
        </p:nvSpPr>
        <p:spPr bwMode="auto">
          <a:xfrm>
            <a:off x="3409121" y="2206486"/>
            <a:ext cx="2813126" cy="1912938"/>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None/>
              <a:defRPr/>
            </a:pPr>
            <a:r>
              <a:rPr lang="fr-FR" sz="3200" b="1" dirty="0"/>
              <a:t>Graded-index multimode</a:t>
            </a:r>
            <a:endParaRPr lang="fr-FR" sz="3200" b="1" dirty="0" smtClean="0">
              <a:effectLst>
                <a:outerShdw blurRad="38100" dist="38100" dir="2700000" algn="tl">
                  <a:srgbClr val="FFFFFF"/>
                </a:outerShdw>
              </a:effectLst>
              <a:latin typeface="Comic Sans MS" panose="030F0702030302020204" pitchFamily="66" charset="0"/>
            </a:endParaRPr>
          </a:p>
        </p:txBody>
      </p:sp>
      <p:sp>
        <p:nvSpPr>
          <p:cNvPr id="9" name="Rectangle 8"/>
          <p:cNvSpPr>
            <a:spLocks noChangeArrowheads="1"/>
          </p:cNvSpPr>
          <p:nvPr/>
        </p:nvSpPr>
        <p:spPr bwMode="auto">
          <a:xfrm>
            <a:off x="6222247" y="4119422"/>
            <a:ext cx="2385391" cy="1541331"/>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defRPr/>
            </a:pPr>
            <a:r>
              <a:rPr lang="fr-FR" sz="3200" b="1" dirty="0" smtClean="0">
                <a:effectLst>
                  <a:outerShdw blurRad="38100" dist="38100" dir="2700000" algn="tl">
                    <a:srgbClr val="FFFFFF"/>
                  </a:outerShdw>
                </a:effectLst>
                <a:cs typeface="Arial" panose="020B0604020202020204" pitchFamily="34" charset="0"/>
              </a:rPr>
              <a:t>&gt; 10 GHz</a:t>
            </a:r>
          </a:p>
        </p:txBody>
      </p:sp>
      <p:sp>
        <p:nvSpPr>
          <p:cNvPr id="10" name="Rectangle 9"/>
          <p:cNvSpPr>
            <a:spLocks noChangeArrowheads="1"/>
          </p:cNvSpPr>
          <p:nvPr/>
        </p:nvSpPr>
        <p:spPr bwMode="auto">
          <a:xfrm>
            <a:off x="6222247" y="2206485"/>
            <a:ext cx="2385391" cy="1912936"/>
          </a:xfrm>
          <a:prstGeom prst="rect">
            <a:avLst/>
          </a:prstGeom>
          <a:pattFill prst="pct10">
            <a:fgClr>
              <a:srgbClr val="8D42C6"/>
            </a:fgClr>
            <a:bgClr>
              <a:schemeClr val="bg1"/>
            </a:bgClr>
          </a:pattFill>
          <a:ln>
            <a:noFill/>
          </a:ln>
          <a:effectLst>
            <a:outerShdw blurRad="107950" dist="12700" dir="5400000" algn="ctr">
              <a:srgbClr val="000000"/>
            </a:outerShdw>
          </a:effectLst>
          <a:scene3d>
            <a:camera prst="orthographicFront">
              <a:rot lat="0" lon="0" rev="0"/>
            </a:camera>
            <a:lightRig rig="soft" dir="b">
              <a:rot lat="0" lon="0" rev="0"/>
            </a:lightRig>
          </a:scene3d>
          <a:sp3d contourW="44450" prstMaterial="matte">
            <a:bevelT w="63500" h="63500" prst="artDeco"/>
            <a:contourClr>
              <a:srgbClr val="FFFFFF"/>
            </a:contourClr>
          </a:sp3d>
          <a:extLst/>
        </p:spPr>
        <p:txBody>
          <a:bodyPr anchor="ctr">
            <a:flatTx/>
          </a:bodyPr>
          <a:lstStyle>
            <a:lvl1pPr defTabSz="949325" eaLnBrk="0" hangingPunct="0">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eaLnBrk="0" hangingPunct="0">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eaLnBrk="0" hangingPunct="0">
              <a:spcBef>
                <a:spcPct val="20000"/>
              </a:spcBef>
              <a:spcAft>
                <a:spcPct val="40000"/>
              </a:spcAft>
              <a:buClr>
                <a:srgbClr val="FF9900"/>
              </a:buClr>
              <a:buSzPct val="100000"/>
              <a:buFont typeface="Wingdings" panose="05000000000000000000" pitchFamily="2" charset="2"/>
              <a:buChar char="v"/>
              <a:defRPr>
                <a:solidFill>
                  <a:schemeClr val="tx1"/>
                </a:solidFill>
                <a:latin typeface="Arial" panose="020B0604020202020204" pitchFamily="34" charset="0"/>
              </a:defRPr>
            </a:lvl3pPr>
            <a:lvl4pPr marL="1477963" defTabSz="949325" eaLnBrk="0" hangingPunct="0">
              <a:spcBef>
                <a:spcPct val="20000"/>
              </a:spcBef>
              <a:spcAft>
                <a:spcPct val="40000"/>
              </a:spcAft>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None/>
              <a:defRPr/>
            </a:pPr>
            <a:r>
              <a:rPr lang="fr-FR" sz="3200" b="1" dirty="0"/>
              <a:t>Single-mode</a:t>
            </a:r>
            <a:r>
              <a:rPr lang="fr-FR" sz="3200" dirty="0"/>
              <a:t> </a:t>
            </a:r>
            <a:endParaRPr lang="fr-FR" sz="3200" b="1" dirty="0" smtClean="0">
              <a:effectLst>
                <a:outerShdw blurRad="38100" dist="38100" dir="2700000" algn="tl">
                  <a:srgbClr val="FFFFFF"/>
                </a:outerShdw>
              </a:effectLst>
              <a:latin typeface="Comic Sans MS" panose="030F0702030302020204" pitchFamily="66" charset="0"/>
            </a:endParaRPr>
          </a:p>
        </p:txBody>
      </p:sp>
    </p:spTree>
    <p:extLst>
      <p:ext uri="{BB962C8B-B14F-4D97-AF65-F5344CB8AC3E}">
        <p14:creationId xmlns:p14="http://schemas.microsoft.com/office/powerpoint/2010/main" val="3791410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785192"/>
            <a:ext cx="7543800" cy="842839"/>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Espace réservé du contenu 2"/>
          <p:cNvSpPr>
            <a:spLocks noGrp="1"/>
          </p:cNvSpPr>
          <p:nvPr>
            <p:ph idx="1"/>
          </p:nvPr>
        </p:nvSpPr>
        <p:spPr>
          <a:xfrm>
            <a:off x="822958" y="2014699"/>
            <a:ext cx="7543801" cy="4023360"/>
          </a:xfrm>
        </p:spPr>
        <p:txBody>
          <a:bodyPr>
            <a:noAutofit/>
          </a:bodyPr>
          <a:lstStyle/>
          <a:p>
            <a:pPr algn="just"/>
            <a:r>
              <a:rPr lang="en-US" sz="2400" dirty="0">
                <a:solidFill>
                  <a:schemeClr val="tx1"/>
                </a:solidFill>
                <a:latin typeface="Arial" panose="020B0604020202020204" pitchFamily="34" charset="0"/>
                <a:cs typeface="Arial" panose="020B0604020202020204" pitchFamily="34" charset="0"/>
              </a:rPr>
              <a:t>Poor installation conditions are a common cause of excessive attenuation in optical fiber cables. When the fiber is overstretched or bent too tightly, microscopic defects can form and scatter the transmitted light. </a:t>
            </a:r>
            <a:r>
              <a:rPr lang="en-US" sz="2400" dirty="0" smtClean="0">
                <a:solidFill>
                  <a:schemeClr val="tx1"/>
                </a:solidFill>
                <a:latin typeface="Arial" panose="020B0604020202020204" pitchFamily="34" charset="0"/>
                <a:cs typeface="Arial" panose="020B0604020202020204" pitchFamily="34" charset="0"/>
              </a:rPr>
              <a:t>Excessive </a:t>
            </a:r>
            <a:r>
              <a:rPr lang="en-US" sz="2400" dirty="0">
                <a:solidFill>
                  <a:schemeClr val="tx1"/>
                </a:solidFill>
                <a:latin typeface="Arial" panose="020B0604020202020204" pitchFamily="34" charset="0"/>
                <a:cs typeface="Arial" panose="020B0604020202020204" pitchFamily="34" charset="0"/>
              </a:rPr>
              <a:t>curvature may also alter the angle at which light rays strike the core–cladding interface. If this angle drops below the critical angle required for total internal reflection, some of the light is lost because it refracts into the cladding rather than being guided along the fiber.</a:t>
            </a: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786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26774"/>
            <a:ext cx="7543800" cy="753387"/>
          </a:xfrm>
        </p:spPr>
        <p:txBody>
          <a:bodyPr>
            <a:normAutofit/>
          </a:bodyPr>
          <a:lstStyle/>
          <a:p>
            <a:pPr algn="ctr"/>
            <a:r>
              <a:rPr lang="fr-FR" sz="4400" b="1" smtClean="0">
                <a:solidFill>
                  <a:schemeClr val="tx1"/>
                </a:solidFill>
                <a:latin typeface="Arial" panose="020B0604020202020204" pitchFamily="34" charset="0"/>
                <a:cs typeface="Arial" panose="020B0604020202020204" pitchFamily="34" charset="0"/>
              </a:rPr>
              <a:t>Optical fiber</a:t>
            </a:r>
            <a:endParaRPr lang="fr-FR" sz="4400" b="1" dirty="0">
              <a:solidFill>
                <a:schemeClr val="tx1"/>
              </a:solidFill>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79300"/>
            <a:ext cx="9143998" cy="152069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80322"/>
            <a:ext cx="9143999" cy="1798979"/>
          </a:xfrm>
          <a:prstGeom prst="rect">
            <a:avLst/>
          </a:prstGeom>
        </p:spPr>
      </p:pic>
      <p:sp>
        <p:nvSpPr>
          <p:cNvPr id="6" name="ZoneTexte 5"/>
          <p:cNvSpPr txBox="1"/>
          <p:nvPr/>
        </p:nvSpPr>
        <p:spPr>
          <a:xfrm>
            <a:off x="22859" y="4969567"/>
            <a:ext cx="9143999"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prevent excessive bending, the optical fiber is commonly installed in a rigid tube that is less flexible than the fiber. This tube protects the fiber from stretching during installation and ensures that the bend radius remains within acceptable limits.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9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867266"/>
            <a:ext cx="7543800" cy="870095"/>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References</a:t>
            </a:r>
            <a:endParaRPr lang="fr-FR" sz="4400" b="1"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822960" y="2426257"/>
            <a:ext cx="7543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G. Keiser, </a:t>
            </a:r>
            <a:r>
              <a:rPr kumimoji="0" lang="fr-FR" b="0" i="1" u="none" strike="noStrike" cap="none" normalizeH="0" baseline="0" dirty="0" smtClean="0">
                <a:ln>
                  <a:noFill/>
                </a:ln>
                <a:solidFill>
                  <a:schemeClr val="tx1"/>
                </a:solidFill>
                <a:effectLst/>
                <a:latin typeface="Arial" panose="020B0604020202020204" pitchFamily="34" charset="0"/>
              </a:rPr>
              <a:t>Optical </a:t>
            </a:r>
            <a:r>
              <a:rPr kumimoji="0" lang="fr-FR" b="0" i="1" u="none" strike="noStrike" cap="none" normalizeH="0" baseline="0" dirty="0" err="1" smtClean="0">
                <a:ln>
                  <a:noFill/>
                </a:ln>
                <a:solidFill>
                  <a:schemeClr val="tx1"/>
                </a:solidFill>
                <a:effectLst/>
                <a:latin typeface="Arial" panose="020B0604020202020204" pitchFamily="34" charset="0"/>
              </a:rPr>
              <a:t>Fiber</a:t>
            </a:r>
            <a:r>
              <a:rPr kumimoji="0" lang="fr-FR" b="0" i="1" u="none" strike="noStrike" cap="none" normalizeH="0" baseline="0" dirty="0" smtClean="0">
                <a:ln>
                  <a:noFill/>
                </a:ln>
                <a:solidFill>
                  <a:schemeClr val="tx1"/>
                </a:solidFill>
                <a:effectLst/>
                <a:latin typeface="Arial" panose="020B0604020202020204" pitchFamily="34" charset="0"/>
              </a:rPr>
              <a:t> Communications</a:t>
            </a:r>
            <a:r>
              <a:rPr kumimoji="0" lang="fr-FR" b="0" i="0" u="none" strike="noStrike" cap="none" normalizeH="0" baseline="0" dirty="0" smtClean="0">
                <a:ln>
                  <a:noFill/>
                </a:ln>
                <a:solidFill>
                  <a:schemeClr val="tx1"/>
                </a:solidFill>
                <a:effectLst/>
                <a:latin typeface="Arial" panose="020B0604020202020204" pitchFamily="34" charset="0"/>
              </a:rPr>
              <a:t>, McGraw-Hill.</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J. M. Senior and M. Y. </a:t>
            </a:r>
            <a:r>
              <a:rPr kumimoji="0" lang="fr-FR" b="1" i="0" u="none" strike="noStrike" cap="none" normalizeH="0" baseline="0" dirty="0" err="1" smtClean="0">
                <a:ln>
                  <a:noFill/>
                </a:ln>
                <a:solidFill>
                  <a:schemeClr val="tx1"/>
                </a:solidFill>
                <a:effectLst/>
                <a:latin typeface="Arial" panose="020B0604020202020204" pitchFamily="34" charset="0"/>
              </a:rPr>
              <a:t>Jamro</a:t>
            </a:r>
            <a:r>
              <a:rPr kumimoji="0" lang="fr-FR" b="1" i="0" u="none" strike="noStrike" cap="none" normalizeH="0" baseline="0" dirty="0" smtClean="0">
                <a:ln>
                  <a:noFill/>
                </a:ln>
                <a:solidFill>
                  <a:schemeClr val="tx1"/>
                </a:solidFill>
                <a:effectLst/>
                <a:latin typeface="Arial" panose="020B0604020202020204" pitchFamily="34" charset="0"/>
              </a:rPr>
              <a:t>, </a:t>
            </a:r>
            <a:r>
              <a:rPr kumimoji="0" lang="fr-FR" b="0" i="1" u="none" strike="noStrike" cap="none" normalizeH="0" baseline="0" dirty="0" smtClean="0">
                <a:ln>
                  <a:noFill/>
                </a:ln>
                <a:solidFill>
                  <a:schemeClr val="tx1"/>
                </a:solidFill>
                <a:effectLst/>
                <a:latin typeface="Arial" panose="020B0604020202020204" pitchFamily="34" charset="0"/>
              </a:rPr>
              <a:t>Optical </a:t>
            </a:r>
            <a:r>
              <a:rPr kumimoji="0" lang="fr-FR" b="0" i="1" u="none" strike="noStrike" cap="none" normalizeH="0" baseline="0" dirty="0" err="1" smtClean="0">
                <a:ln>
                  <a:noFill/>
                </a:ln>
                <a:solidFill>
                  <a:schemeClr val="tx1"/>
                </a:solidFill>
                <a:effectLst/>
                <a:latin typeface="Arial" panose="020B0604020202020204" pitchFamily="34" charset="0"/>
              </a:rPr>
              <a:t>Fiber</a:t>
            </a:r>
            <a:r>
              <a:rPr kumimoji="0" lang="fr-FR" b="0" i="1" u="none" strike="noStrike" cap="none" normalizeH="0" baseline="0" dirty="0" smtClean="0">
                <a:ln>
                  <a:noFill/>
                </a:ln>
                <a:solidFill>
                  <a:schemeClr val="tx1"/>
                </a:solidFill>
                <a:effectLst/>
                <a:latin typeface="Arial" panose="020B0604020202020204" pitchFamily="34" charset="0"/>
              </a:rPr>
              <a:t> Communications: </a:t>
            </a:r>
            <a:r>
              <a:rPr kumimoji="0" lang="fr-FR" b="0" i="1" u="none" strike="noStrike" cap="none" normalizeH="0" baseline="0" dirty="0" err="1" smtClean="0">
                <a:ln>
                  <a:noFill/>
                </a:ln>
                <a:solidFill>
                  <a:schemeClr val="tx1"/>
                </a:solidFill>
                <a:effectLst/>
                <a:latin typeface="Arial" panose="020B0604020202020204" pitchFamily="34" charset="0"/>
              </a:rPr>
              <a:t>Principles</a:t>
            </a:r>
            <a:r>
              <a:rPr kumimoji="0" lang="fr-FR" b="0" i="1" u="none" strike="noStrike" cap="none" normalizeH="0" baseline="0" dirty="0" smtClean="0">
                <a:ln>
                  <a:noFill/>
                </a:ln>
                <a:solidFill>
                  <a:schemeClr val="tx1"/>
                </a:solidFill>
                <a:effectLst/>
                <a:latin typeface="Arial" panose="020B0604020202020204" pitchFamily="34" charset="0"/>
              </a:rPr>
              <a:t> and Practice</a:t>
            </a:r>
            <a:r>
              <a:rPr kumimoji="0" lang="fr-FR" b="0" i="0" u="none" strike="noStrike" cap="none" normalizeH="0" baseline="0" dirty="0" smtClean="0">
                <a:ln>
                  <a:noFill/>
                </a:ln>
                <a:solidFill>
                  <a:schemeClr val="tx1"/>
                </a:solidFill>
                <a:effectLst/>
                <a:latin typeface="Arial" panose="020B0604020202020204" pitchFamily="34" charset="0"/>
              </a:rPr>
              <a:t>, Pearson.</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B. A. Forouzan, </a:t>
            </a:r>
            <a:r>
              <a:rPr kumimoji="0" lang="fr-FR" b="0" i="1" u="none" strike="noStrike" cap="none" normalizeH="0" baseline="0" dirty="0" smtClean="0">
                <a:ln>
                  <a:noFill/>
                </a:ln>
                <a:solidFill>
                  <a:schemeClr val="tx1"/>
                </a:solidFill>
                <a:effectLst/>
                <a:latin typeface="Arial" panose="020B0604020202020204" pitchFamily="34" charset="0"/>
              </a:rPr>
              <a:t>Data Communications and Networking</a:t>
            </a:r>
            <a:r>
              <a:rPr kumimoji="0" lang="fr-FR" b="0" i="0" u="none" strike="noStrike" cap="none" normalizeH="0" baseline="0" dirty="0" smtClean="0">
                <a:ln>
                  <a:noFill/>
                </a:ln>
                <a:solidFill>
                  <a:schemeClr val="tx1"/>
                </a:solidFill>
                <a:effectLst/>
                <a:latin typeface="Arial" panose="020B0604020202020204" pitchFamily="34" charset="0"/>
              </a:rPr>
              <a:t>, McGraw-Hill.</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W. </a:t>
            </a:r>
            <a:r>
              <a:rPr kumimoji="0" lang="fr-FR" b="1" i="0" u="none" strike="noStrike" cap="none" normalizeH="0" baseline="0" dirty="0" err="1" smtClean="0">
                <a:ln>
                  <a:noFill/>
                </a:ln>
                <a:solidFill>
                  <a:schemeClr val="tx1"/>
                </a:solidFill>
                <a:effectLst/>
                <a:latin typeface="Arial" panose="020B0604020202020204" pitchFamily="34" charset="0"/>
              </a:rPr>
              <a:t>Stallings</a:t>
            </a:r>
            <a:r>
              <a:rPr kumimoji="0" lang="fr-FR" b="1" i="0" u="none" strike="noStrike" cap="none" normalizeH="0" baseline="0" dirty="0" smtClean="0">
                <a:ln>
                  <a:noFill/>
                </a:ln>
                <a:solidFill>
                  <a:schemeClr val="tx1"/>
                </a:solidFill>
                <a:effectLst/>
                <a:latin typeface="Arial" panose="020B0604020202020204" pitchFamily="34" charset="0"/>
              </a:rPr>
              <a:t>, </a:t>
            </a:r>
            <a:r>
              <a:rPr kumimoji="0" lang="fr-FR" b="0" i="1" u="none" strike="noStrike" cap="none" normalizeH="0" baseline="0" dirty="0" smtClean="0">
                <a:ln>
                  <a:noFill/>
                </a:ln>
                <a:solidFill>
                  <a:schemeClr val="tx1"/>
                </a:solidFill>
                <a:effectLst/>
                <a:latin typeface="Arial" panose="020B0604020202020204" pitchFamily="34" charset="0"/>
              </a:rPr>
              <a:t>Data and Computer Communications</a:t>
            </a:r>
            <a:r>
              <a:rPr kumimoji="0" lang="fr-FR" b="0" i="0" u="none" strike="noStrike" cap="none" normalizeH="0" baseline="0" dirty="0" smtClean="0">
                <a:ln>
                  <a:noFill/>
                </a:ln>
                <a:solidFill>
                  <a:schemeClr val="tx1"/>
                </a:solidFill>
                <a:effectLst/>
                <a:latin typeface="Arial" panose="020B0604020202020204" pitchFamily="34" charset="0"/>
              </a:rPr>
              <a:t>, Pearson.</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 </a:t>
            </a:r>
            <a:r>
              <a:rPr kumimoji="0" lang="fr-FR" b="0" i="0" u="none" strike="noStrike" cap="none" normalizeH="0" baseline="0" dirty="0" smtClean="0">
                <a:ln>
                  <a:noFill/>
                </a:ln>
                <a:solidFill>
                  <a:schemeClr val="tx1"/>
                </a:solidFill>
                <a:effectLst/>
                <a:latin typeface="Arial" panose="020B0604020202020204" pitchFamily="34" charset="0"/>
              </a:rPr>
              <a:t>Cisco Networking Academy, </a:t>
            </a:r>
            <a:r>
              <a:rPr kumimoji="0" lang="fr-FR" b="0" i="1" u="none" strike="noStrike" cap="none" normalizeH="0" baseline="0" dirty="0" smtClean="0">
                <a:ln>
                  <a:noFill/>
                </a:ln>
                <a:solidFill>
                  <a:schemeClr val="tx1"/>
                </a:solidFill>
                <a:effectLst/>
                <a:latin typeface="Arial" panose="020B0604020202020204" pitchFamily="34" charset="0"/>
              </a:rPr>
              <a:t>Introduction to Networks</a:t>
            </a:r>
            <a:r>
              <a:rPr kumimoji="0" lang="fr-FR"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3190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20624" y="384047"/>
            <a:ext cx="8275319" cy="786385"/>
          </a:xfrm>
        </p:spPr>
        <p:txBody>
          <a:bodyPr>
            <a:noAutofit/>
          </a:bodyPr>
          <a:lstStyle/>
          <a:p>
            <a:pPr algn="ctr"/>
            <a:r>
              <a:rPr lang="fr-FR" sz="4400" b="1" dirty="0" err="1">
                <a:solidFill>
                  <a:schemeClr val="tx1"/>
                </a:solidFill>
                <a:latin typeface="Arial" panose="020B0604020202020204" pitchFamily="34" charset="0"/>
                <a:cs typeface="Arial" panose="020B0604020202020204" pitchFamily="34" charset="0"/>
              </a:rPr>
              <a:t>Comparison</a:t>
            </a:r>
            <a:r>
              <a:rPr lang="fr-FR" sz="4400" b="1" dirty="0">
                <a:solidFill>
                  <a:schemeClr val="tx1"/>
                </a:solidFill>
                <a:latin typeface="Arial" panose="020B0604020202020204" pitchFamily="34" charset="0"/>
                <a:cs typeface="Arial" panose="020B0604020202020204" pitchFamily="34" charset="0"/>
              </a:rPr>
              <a:t> </a:t>
            </a:r>
            <a:r>
              <a:rPr lang="fr-FR" sz="4400" b="1" dirty="0" err="1">
                <a:solidFill>
                  <a:schemeClr val="tx1"/>
                </a:solidFill>
                <a:latin typeface="Arial" panose="020B0604020202020204" pitchFamily="34" charset="0"/>
                <a:cs typeface="Arial" panose="020B0604020202020204" pitchFamily="34" charset="0"/>
              </a:rPr>
              <a:t>with</a:t>
            </a:r>
            <a:r>
              <a:rPr lang="fr-FR" sz="4400" b="1" dirty="0">
                <a:solidFill>
                  <a:schemeClr val="tx1"/>
                </a:solidFill>
                <a:latin typeface="Arial" panose="020B0604020202020204" pitchFamily="34" charset="0"/>
                <a:cs typeface="Arial" panose="020B0604020202020204" pitchFamily="34" charset="0"/>
              </a:rPr>
              <a:t> </a:t>
            </a:r>
            <a:r>
              <a:rPr lang="fr-FR" sz="4400" b="1" dirty="0" err="1">
                <a:solidFill>
                  <a:schemeClr val="tx1"/>
                </a:solidFill>
                <a:latin typeface="Arial" panose="020B0604020202020204" pitchFamily="34" charset="0"/>
                <a:cs typeface="Arial" panose="020B0604020202020204" pitchFamily="34" charset="0"/>
              </a:rPr>
              <a:t>Other</a:t>
            </a:r>
            <a:r>
              <a:rPr lang="fr-FR" sz="4400" b="1" dirty="0">
                <a:solidFill>
                  <a:schemeClr val="tx1"/>
                </a:solidFill>
                <a:latin typeface="Arial" panose="020B0604020202020204" pitchFamily="34" charset="0"/>
                <a:cs typeface="Arial" panose="020B0604020202020204" pitchFamily="34" charset="0"/>
              </a:rPr>
              <a:t> Media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1063550"/>
              </p:ext>
            </p:extLst>
          </p:nvPr>
        </p:nvGraphicFramePr>
        <p:xfrm>
          <a:off x="713232" y="1443482"/>
          <a:ext cx="7707440" cy="4991292"/>
        </p:xfrm>
        <a:graphic>
          <a:graphicData uri="http://schemas.openxmlformats.org/drawingml/2006/table">
            <a:tbl>
              <a:tblPr firstRow="1" bandRow="1">
                <a:tableStyleId>{5C22544A-7EE6-4342-B048-85BDC9FD1C3A}</a:tableStyleId>
              </a:tblPr>
              <a:tblGrid>
                <a:gridCol w="1926860"/>
                <a:gridCol w="1926860"/>
                <a:gridCol w="1926860"/>
                <a:gridCol w="1926860"/>
              </a:tblGrid>
              <a:tr h="618522">
                <a:tc>
                  <a:txBody>
                    <a:bodyPr/>
                    <a:lstStyle/>
                    <a:p>
                      <a:pPr algn="ctr"/>
                      <a:endParaRPr lang="fr-FR"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err="1" smtClean="0">
                          <a:ln>
                            <a:solidFill>
                              <a:schemeClr val="tx1"/>
                            </a:solidFill>
                          </a:ln>
                        </a:rPr>
                        <a:t>Twisted</a:t>
                      </a:r>
                      <a:r>
                        <a:rPr lang="fr-FR" dirty="0" smtClean="0">
                          <a:ln>
                            <a:solidFill>
                              <a:schemeClr val="tx1"/>
                            </a:solidFill>
                          </a:ln>
                        </a:rPr>
                        <a:t> Pair</a:t>
                      </a:r>
                      <a:endParaRPr lang="fr-FR" dirty="0">
                        <a:ln>
                          <a:solidFill>
                            <a:schemeClr val="tx1"/>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5400000" scaled="1"/>
                      <a:tileRect/>
                    </a:gradFill>
                  </a:tcPr>
                </a:tc>
                <a:tc>
                  <a:txBody>
                    <a:bodyPr/>
                    <a:lstStyle/>
                    <a:p>
                      <a:pPr algn="ctr"/>
                      <a:r>
                        <a:rPr lang="fr-FR" dirty="0" smtClean="0">
                          <a:ln>
                            <a:solidFill>
                              <a:schemeClr val="tx1"/>
                            </a:solidFill>
                          </a:ln>
                        </a:rPr>
                        <a:t>Coaxial </a:t>
                      </a:r>
                      <a:r>
                        <a:rPr lang="fr-FR" dirty="0" err="1" smtClean="0">
                          <a:ln>
                            <a:solidFill>
                              <a:schemeClr val="tx1"/>
                            </a:solidFill>
                          </a:ln>
                        </a:rPr>
                        <a:t>Cable</a:t>
                      </a:r>
                      <a:endParaRPr lang="fr-FR" dirty="0">
                        <a:ln>
                          <a:solidFill>
                            <a:schemeClr val="tx1"/>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5400000" scaled="1"/>
                      <a:tileRect/>
                    </a:gradFill>
                  </a:tcPr>
                </a:tc>
                <a:tc>
                  <a:txBody>
                    <a:bodyPr/>
                    <a:lstStyle/>
                    <a:p>
                      <a:pPr algn="ctr"/>
                      <a:r>
                        <a:rPr lang="fr-FR" dirty="0" smtClean="0">
                          <a:ln>
                            <a:solidFill>
                              <a:schemeClr val="tx1"/>
                            </a:solidFill>
                          </a:ln>
                        </a:rPr>
                        <a:t>Optical Fiber</a:t>
                      </a:r>
                      <a:endParaRPr lang="fr-FR" dirty="0">
                        <a:ln>
                          <a:solidFill>
                            <a:schemeClr val="tx1"/>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5400000" scaled="1"/>
                      <a:tileRect/>
                    </a:gradFill>
                  </a:tcPr>
                </a:tc>
              </a:tr>
              <a:tr h="618522">
                <a:tc>
                  <a:txBody>
                    <a:bodyPr/>
                    <a:lstStyle/>
                    <a:p>
                      <a:pPr algn="ctr"/>
                      <a:r>
                        <a:rPr lang="fr-FR" sz="1800" b="1" dirty="0" err="1" smtClean="0">
                          <a:solidFill>
                            <a:schemeClr val="tx1"/>
                          </a:solidFill>
                          <a:latin typeface="Arial" panose="020B0604020202020204" pitchFamily="34" charset="0"/>
                          <a:cs typeface="Arial" panose="020B0604020202020204" pitchFamily="34" charset="0"/>
                        </a:rPr>
                        <a:t>Cost</a:t>
                      </a:r>
                      <a:r>
                        <a:rPr lang="fr-FR" sz="1800" b="1" dirty="0" smtClean="0">
                          <a:solidFill>
                            <a:schemeClr val="tx1"/>
                          </a:solidFill>
                          <a:latin typeface="Arial" panose="020B0604020202020204" pitchFamily="34" charset="0"/>
                          <a:cs typeface="Arial" panose="020B0604020202020204" pitchFamily="34" charset="0"/>
                        </a:rPr>
                        <a:t> </a:t>
                      </a:r>
                      <a:r>
                        <a:rPr lang="fr-FR" sz="1800" b="1" dirty="0" err="1" smtClean="0">
                          <a:solidFill>
                            <a:schemeClr val="tx1"/>
                          </a:solidFill>
                          <a:latin typeface="Arial" panose="020B0604020202020204" pitchFamily="34" charset="0"/>
                          <a:cs typeface="Arial" panose="020B0604020202020204" pitchFamily="34" charset="0"/>
                        </a:rPr>
                        <a:t>Level</a:t>
                      </a:r>
                      <a:endParaRPr lang="fr-FR"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smtClean="0">
                          <a:latin typeface="Arial" panose="020B0604020202020204" pitchFamily="34" charset="0"/>
                          <a:cs typeface="Arial" panose="020B0604020202020204" pitchFamily="34" charset="0"/>
                        </a:rPr>
                        <a:t>Low </a:t>
                      </a:r>
                      <a:r>
                        <a:rPr lang="fr-FR" b="1" dirty="0" err="1" smtClean="0">
                          <a:latin typeface="Arial" panose="020B0604020202020204" pitchFamily="34" charset="0"/>
                          <a:cs typeface="Arial" panose="020B0604020202020204" pitchFamily="34" charset="0"/>
                        </a:rPr>
                        <a:t>cost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Moderate</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cost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latin typeface="Arial" panose="020B0604020202020204" pitchFamily="34" charset="0"/>
                          <a:cs typeface="Arial" panose="020B0604020202020204" pitchFamily="34" charset="0"/>
                        </a:rPr>
                        <a:t>High </a:t>
                      </a:r>
                      <a:r>
                        <a:rPr lang="fr-FR" b="1" dirty="0" err="1" smtClean="0">
                          <a:latin typeface="Arial" panose="020B0604020202020204" pitchFamily="34" charset="0"/>
                          <a:cs typeface="Arial" panose="020B0604020202020204" pitchFamily="34" charset="0"/>
                        </a:rPr>
                        <a:t>cost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18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Bandwidth </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smtClean="0">
                          <a:latin typeface="Arial" panose="020B0604020202020204" pitchFamily="34" charset="0"/>
                          <a:cs typeface="Arial" panose="020B0604020202020204" pitchFamily="34" charset="0"/>
                        </a:rPr>
                        <a:t>Medium</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latin typeface="Arial" panose="020B0604020202020204" pitchFamily="34" charset="0"/>
                          <a:cs typeface="Arial" panose="020B0604020202020204" pitchFamily="34" charset="0"/>
                        </a:rPr>
                        <a:t>Wide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Very</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wide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18522">
                <a:tc>
                  <a:txBody>
                    <a:bodyPr/>
                    <a:lstStyle/>
                    <a:p>
                      <a:pPr algn="ctr"/>
                      <a:r>
                        <a:rPr lang="fr-FR" sz="1800" b="1" dirty="0" smtClean="0"/>
                        <a:t>Maximum </a:t>
                      </a:r>
                      <a:r>
                        <a:rPr lang="fr-FR" sz="1800" b="1" dirty="0" err="1" smtClean="0"/>
                        <a:t>Length</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err="1" smtClean="0">
                          <a:latin typeface="Arial" panose="020B0604020202020204" pitchFamily="34" charset="0"/>
                          <a:cs typeface="Arial" panose="020B0604020202020204" pitchFamily="34" charset="0"/>
                        </a:rPr>
                        <a:t>moderate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hight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hight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0">
                <a:tc>
                  <a:txBody>
                    <a:bodyPr/>
                    <a:lstStyle/>
                    <a:p>
                      <a:pPr algn="ctr"/>
                      <a:r>
                        <a:rPr lang="fr-FR" b="1" dirty="0" err="1" smtClean="0">
                          <a:latin typeface="Arial" panose="020B0604020202020204" pitchFamily="34" charset="0"/>
                          <a:cs typeface="Arial" panose="020B0604020202020204" pitchFamily="34" charset="0"/>
                        </a:rPr>
                        <a:t>Resistance</a:t>
                      </a:r>
                      <a:r>
                        <a:rPr lang="fr-FR" b="1" dirty="0" smtClean="0">
                          <a:latin typeface="Arial" panose="020B0604020202020204" pitchFamily="34" charset="0"/>
                          <a:cs typeface="Arial" panose="020B0604020202020204" pitchFamily="34" charset="0"/>
                        </a:rPr>
                        <a:t> to </a:t>
                      </a:r>
                      <a:r>
                        <a:rPr lang="fr-FR" b="1" dirty="0" err="1" smtClean="0">
                          <a:latin typeface="Arial" panose="020B0604020202020204" pitchFamily="34" charset="0"/>
                          <a:cs typeface="Arial" panose="020B0604020202020204" pitchFamily="34" charset="0"/>
                        </a:rPr>
                        <a:t>Interference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smtClean="0"/>
                        <a:t>Low to medium</a:t>
                      </a:r>
                      <a:endParaRPr lang="fr-F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t>Medium to high</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Very</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hight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18522">
                <a:tc>
                  <a:txBody>
                    <a:bodyPr/>
                    <a:lstStyle/>
                    <a:p>
                      <a:pPr algn="ctr"/>
                      <a:r>
                        <a:rPr lang="fr-FR" b="1" dirty="0" err="1" smtClean="0">
                          <a:latin typeface="Arial" panose="020B0604020202020204" pitchFamily="34" charset="0"/>
                          <a:cs typeface="Arial" panose="020B0604020202020204" pitchFamily="34" charset="0"/>
                        </a:rPr>
                        <a:t>Ease</a:t>
                      </a:r>
                      <a:r>
                        <a:rPr lang="fr-FR" b="1" dirty="0" smtClean="0">
                          <a:latin typeface="Arial" panose="020B0604020202020204" pitchFamily="34" charset="0"/>
                          <a:cs typeface="Arial" panose="020B0604020202020204" pitchFamily="34" charset="0"/>
                        </a:rPr>
                        <a:t> of</a:t>
                      </a:r>
                      <a:r>
                        <a:rPr lang="fr-FR" b="1" baseline="0"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Connection</a:t>
                      </a:r>
                      <a:endParaRPr lang="fr-FR"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err="1" smtClean="0">
                          <a:latin typeface="Arial" panose="020B0604020202020204" pitchFamily="34" charset="0"/>
                          <a:cs typeface="Arial" panose="020B0604020202020204" pitchFamily="34" charset="0"/>
                        </a:rPr>
                        <a:t>Easy</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latin typeface="Arial" panose="020B0604020202020204" pitchFamily="34" charset="0"/>
                          <a:cs typeface="Arial" panose="020B0604020202020204" pitchFamily="34" charset="0"/>
                        </a:rPr>
                        <a:t>Variable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Difficult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18522">
                <a:tc>
                  <a:txBody>
                    <a:bodyPr/>
                    <a:lstStyle/>
                    <a:p>
                      <a:pPr algn="ctr"/>
                      <a:r>
                        <a:rPr lang="fr-FR" b="1" dirty="0" err="1" smtClean="0">
                          <a:latin typeface="Arial" panose="020B0604020202020204" pitchFamily="34" charset="0"/>
                          <a:cs typeface="Arial" panose="020B0604020202020204" pitchFamily="34" charset="0"/>
                        </a:rPr>
                        <a:t>Ease</a:t>
                      </a:r>
                      <a:r>
                        <a:rPr lang="fr-FR" b="1" dirty="0" smtClean="0">
                          <a:latin typeface="Arial" panose="020B0604020202020204" pitchFamily="34" charset="0"/>
                          <a:cs typeface="Arial" panose="020B0604020202020204" pitchFamily="34" charset="0"/>
                        </a:rPr>
                        <a:t> of Setup</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smtClean="0">
                          <a:latin typeface="Arial" panose="020B0604020202020204" pitchFamily="34" charset="0"/>
                          <a:cs typeface="Arial" panose="020B0604020202020204" pitchFamily="34" charset="0"/>
                        </a:rPr>
                        <a:t>Variable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smtClean="0">
                          <a:latin typeface="Arial" panose="020B0604020202020204" pitchFamily="34" charset="0"/>
                          <a:cs typeface="Arial" panose="020B0604020202020204" pitchFamily="34" charset="0"/>
                        </a:rPr>
                        <a:t>Variable</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Difficult</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18522">
                <a:tc>
                  <a:txBody>
                    <a:bodyPr/>
                    <a:lstStyle/>
                    <a:p>
                      <a:pPr algn="ctr"/>
                      <a:r>
                        <a:rPr lang="fr-FR" b="1" dirty="0" err="1" smtClean="0"/>
                        <a:t>Reliability</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a:tcPr>
                </a:tc>
                <a:tc>
                  <a:txBody>
                    <a:bodyPr/>
                    <a:lstStyle/>
                    <a:p>
                      <a:pPr algn="ctr"/>
                      <a:r>
                        <a:rPr lang="fr-FR" b="1" dirty="0" err="1" smtClean="0">
                          <a:latin typeface="Arial" panose="020B0604020202020204" pitchFamily="34" charset="0"/>
                          <a:cs typeface="Arial" panose="020B0604020202020204" pitchFamily="34" charset="0"/>
                        </a:rPr>
                        <a:t>hight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solidFill>
                            <a:schemeClr val="tx1"/>
                          </a:solidFill>
                          <a:latin typeface="Arial" panose="020B0604020202020204" pitchFamily="34" charset="0"/>
                          <a:cs typeface="Arial" panose="020B0604020202020204" pitchFamily="34" charset="0"/>
                        </a:rPr>
                        <a:t>hight</a:t>
                      </a:r>
                      <a:endParaRPr lang="fr-FR"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b="1" dirty="0" err="1" smtClean="0">
                          <a:latin typeface="Arial" panose="020B0604020202020204" pitchFamily="34" charset="0"/>
                          <a:cs typeface="Arial" panose="020B0604020202020204" pitchFamily="34" charset="0"/>
                        </a:rPr>
                        <a:t>Very</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hight</a:t>
                      </a:r>
                      <a:endParaRPr lang="fr-FR"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81206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66929" y="878711"/>
            <a:ext cx="8037576" cy="1062446"/>
          </a:xfrm>
        </p:spPr>
        <p:txBody>
          <a:bodyPr>
            <a:normAutofit fontScale="90000"/>
          </a:bodyPr>
          <a:lstStyle/>
          <a:p>
            <a:pPr algn="ctr">
              <a:lnSpc>
                <a:spcPct val="100000"/>
              </a:lnSpc>
            </a:pPr>
            <a:r>
              <a:rPr lang="fr-FR" sz="4900" b="1" dirty="0">
                <a:solidFill>
                  <a:schemeClr val="tx1"/>
                </a:solidFill>
                <a:latin typeface="Arial" panose="020B0604020202020204" pitchFamily="34" charset="0"/>
                <a:cs typeface="Arial" panose="020B0604020202020204" pitchFamily="34" charset="0"/>
              </a:rPr>
              <a:t>Operating </a:t>
            </a:r>
            <a:r>
              <a:rPr lang="fr-FR" sz="4900" b="1" dirty="0" smtClean="0">
                <a:solidFill>
                  <a:schemeClr val="tx1"/>
                </a:solidFill>
                <a:latin typeface="Arial" panose="020B0604020202020204" pitchFamily="34" charset="0"/>
                <a:cs typeface="Arial" panose="020B0604020202020204" pitchFamily="34" charset="0"/>
              </a:rPr>
              <a:t>Wavelengths</a:t>
            </a:r>
            <a:r>
              <a:rPr lang="fr-FR" sz="4900" b="1" dirty="0">
                <a:solidFill>
                  <a:schemeClr val="tx1"/>
                </a:solidFill>
                <a:latin typeface="Arial" panose="020B0604020202020204" pitchFamily="34" charset="0"/>
                <a:cs typeface="Arial" panose="020B0604020202020204" pitchFamily="34" charset="0"/>
              </a:rPr>
              <a:t/>
            </a:r>
            <a:br>
              <a:rPr lang="fr-FR" sz="4900" b="1" dirty="0">
                <a:solidFill>
                  <a:schemeClr val="tx1"/>
                </a:solidFill>
                <a:latin typeface="Arial" panose="020B0604020202020204" pitchFamily="34" charset="0"/>
                <a:cs typeface="Arial" panose="020B0604020202020204" pitchFamily="34" charset="0"/>
              </a:rPr>
            </a:br>
            <a:r>
              <a:rPr lang="fr-FR" sz="5300" b="1" dirty="0">
                <a:solidFill>
                  <a:schemeClr val="tx1"/>
                </a:solidFill>
                <a:latin typeface="Arial" panose="020B0604020202020204" pitchFamily="34" charset="0"/>
                <a:cs typeface="Arial" panose="020B0604020202020204" pitchFamily="34" charset="0"/>
              </a:rPr>
              <a:t>f = c / </a:t>
            </a:r>
            <a:r>
              <a:rPr lang="el-GR" sz="5300" b="1" dirty="0">
                <a:solidFill>
                  <a:schemeClr val="tx1"/>
                </a:solidFill>
                <a:latin typeface="Arial" panose="020B0604020202020204" pitchFamily="34" charset="0"/>
                <a:cs typeface="Arial" panose="020B0604020202020204" pitchFamily="34" charset="0"/>
              </a:rPr>
              <a:t>λ</a:t>
            </a:r>
            <a:endParaRPr lang="fr-FR" sz="5300" b="1" dirty="0">
              <a:solidFill>
                <a:schemeClr val="tx1"/>
              </a:solidFill>
              <a:latin typeface="Arial" panose="020B0604020202020204" pitchFamily="34" charset="0"/>
              <a:cs typeface="Arial" panose="020B0604020202020204" pitchFamily="34" charset="0"/>
            </a:endParaRPr>
          </a:p>
        </p:txBody>
      </p:sp>
      <p:sp>
        <p:nvSpPr>
          <p:cNvPr id="4" name="Line 1029"/>
          <p:cNvSpPr>
            <a:spLocks noChangeShapeType="1"/>
          </p:cNvSpPr>
          <p:nvPr/>
        </p:nvSpPr>
        <p:spPr bwMode="auto">
          <a:xfrm>
            <a:off x="38037" y="3799357"/>
            <a:ext cx="8731250" cy="31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Rectangle 1032"/>
          <p:cNvSpPr>
            <a:spLocks noChangeArrowheads="1"/>
          </p:cNvSpPr>
          <p:nvPr/>
        </p:nvSpPr>
        <p:spPr bwMode="auto">
          <a:xfrm rot="10800000" flipH="1">
            <a:off x="1966849" y="2559520"/>
            <a:ext cx="604838" cy="1212850"/>
          </a:xfrm>
          <a:prstGeom prst="rect">
            <a:avLst/>
          </a:prstGeom>
          <a:solidFill>
            <a:srgbClr val="0000FF"/>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8" name="Rectangle 1033"/>
          <p:cNvSpPr>
            <a:spLocks noChangeArrowheads="1"/>
          </p:cNvSpPr>
          <p:nvPr/>
        </p:nvSpPr>
        <p:spPr bwMode="auto">
          <a:xfrm rot="10800000" flipH="1">
            <a:off x="3057462" y="2559520"/>
            <a:ext cx="450850" cy="1212850"/>
          </a:xfrm>
          <a:prstGeom prst="rect">
            <a:avLst/>
          </a:prstGeom>
          <a:solidFill>
            <a:srgbClr val="FFFF66"/>
          </a:solidFill>
          <a:ln w="12700">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9" name="Rectangle 1034"/>
          <p:cNvSpPr>
            <a:spLocks noChangeArrowheads="1"/>
          </p:cNvSpPr>
          <p:nvPr/>
        </p:nvSpPr>
        <p:spPr bwMode="auto">
          <a:xfrm rot="10800000" flipH="1">
            <a:off x="3865499" y="2559520"/>
            <a:ext cx="447675" cy="1212850"/>
          </a:xfrm>
          <a:prstGeom prst="rect">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10" name="Rectangle 1035"/>
          <p:cNvSpPr>
            <a:spLocks noChangeArrowheads="1"/>
          </p:cNvSpPr>
          <p:nvPr/>
        </p:nvSpPr>
        <p:spPr bwMode="auto">
          <a:xfrm rot="10800000" flipH="1">
            <a:off x="1652524" y="2559520"/>
            <a:ext cx="306388" cy="1212850"/>
          </a:xfrm>
          <a:prstGeom prst="rect">
            <a:avLst/>
          </a:prstGeom>
          <a:solidFill>
            <a:srgbClr val="CC66FF"/>
          </a:solidFill>
          <a:ln w="12700">
            <a:solidFill>
              <a:srgbClr val="CC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11" name="Rectangle 1036"/>
          <p:cNvSpPr>
            <a:spLocks noChangeArrowheads="1"/>
          </p:cNvSpPr>
          <p:nvPr/>
        </p:nvSpPr>
        <p:spPr bwMode="auto">
          <a:xfrm rot="10800000" flipH="1">
            <a:off x="2578037" y="2559520"/>
            <a:ext cx="468312" cy="1212850"/>
          </a:xfrm>
          <a:prstGeom prst="rect">
            <a:avLst/>
          </a:prstGeom>
          <a:solidFill>
            <a:srgbClr val="99FF66"/>
          </a:solidFill>
          <a:ln w="12700">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12" name="Rectangle 1037"/>
          <p:cNvSpPr>
            <a:spLocks noChangeArrowheads="1"/>
          </p:cNvSpPr>
          <p:nvPr/>
        </p:nvSpPr>
        <p:spPr bwMode="auto">
          <a:xfrm rot="10800000" flipH="1">
            <a:off x="3514662" y="2559520"/>
            <a:ext cx="358775" cy="1212850"/>
          </a:xfrm>
          <a:prstGeom prst="rect">
            <a:avLst/>
          </a:prstGeom>
          <a:solidFill>
            <a:srgbClr val="FF9933"/>
          </a:solidFill>
          <a:ln w="12700">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latin typeface="Times New Roman" panose="02020603050405020304" pitchFamily="18" charset="0"/>
            </a:endParaRPr>
          </a:p>
        </p:txBody>
      </p:sp>
      <p:sp>
        <p:nvSpPr>
          <p:cNvPr id="13" name="Text Box 1038"/>
          <p:cNvSpPr txBox="1">
            <a:spLocks noChangeArrowheads="1"/>
          </p:cNvSpPr>
          <p:nvPr/>
        </p:nvSpPr>
        <p:spPr bwMode="auto">
          <a:xfrm>
            <a:off x="1938875" y="2034057"/>
            <a:ext cx="1633921" cy="40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2000" b="1" dirty="0"/>
              <a:t>Visible light</a:t>
            </a:r>
            <a:endParaRPr lang="en-GB" sz="2600" b="1" dirty="0">
              <a:latin typeface="Times New Roman" panose="02020603050405020304" pitchFamily="18" charset="0"/>
            </a:endParaRPr>
          </a:p>
        </p:txBody>
      </p:sp>
      <p:sp>
        <p:nvSpPr>
          <p:cNvPr id="14" name="Text Box 1039"/>
          <p:cNvSpPr txBox="1">
            <a:spLocks noChangeArrowheads="1"/>
          </p:cNvSpPr>
          <p:nvPr/>
        </p:nvSpPr>
        <p:spPr bwMode="auto">
          <a:xfrm>
            <a:off x="8735949" y="3321520"/>
            <a:ext cx="43656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sz="3400" b="1">
                <a:latin typeface="Symbol" panose="05050102010706020507" pitchFamily="18" charset="2"/>
              </a:rPr>
              <a:t>l</a:t>
            </a:r>
            <a:endParaRPr lang="en-GB" sz="3400" b="1">
              <a:latin typeface="Times New Roman" panose="02020603050405020304" pitchFamily="18" charset="0"/>
            </a:endParaRPr>
          </a:p>
        </p:txBody>
      </p:sp>
      <p:sp>
        <p:nvSpPr>
          <p:cNvPr id="15" name="Text Box 1041"/>
          <p:cNvSpPr txBox="1">
            <a:spLocks noChangeArrowheads="1"/>
          </p:cNvSpPr>
          <p:nvPr/>
        </p:nvSpPr>
        <p:spPr bwMode="auto">
          <a:xfrm>
            <a:off x="5513721" y="2724620"/>
            <a:ext cx="1367630" cy="3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1600" b="1" dirty="0" err="1"/>
              <a:t>Infrared</a:t>
            </a:r>
            <a:r>
              <a:rPr lang="fr-FR" sz="1600" b="1" dirty="0"/>
              <a:t> (IR)</a:t>
            </a:r>
            <a:endParaRPr lang="en-GB" sz="2200" b="1" dirty="0">
              <a:latin typeface="Times New Roman" panose="02020603050405020304" pitchFamily="18" charset="0"/>
            </a:endParaRPr>
          </a:p>
        </p:txBody>
      </p:sp>
      <p:sp>
        <p:nvSpPr>
          <p:cNvPr id="16" name="Line 1042"/>
          <p:cNvSpPr>
            <a:spLocks noChangeShapeType="1"/>
          </p:cNvSpPr>
          <p:nvPr/>
        </p:nvSpPr>
        <p:spPr bwMode="auto">
          <a:xfrm flipH="1" flipV="1">
            <a:off x="963549" y="2852928"/>
            <a:ext cx="363536" cy="31756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Text Box 1044"/>
          <p:cNvSpPr txBox="1">
            <a:spLocks noChangeArrowheads="1"/>
          </p:cNvSpPr>
          <p:nvPr/>
        </p:nvSpPr>
        <p:spPr bwMode="auto">
          <a:xfrm>
            <a:off x="-20221" y="2491871"/>
            <a:ext cx="1377631" cy="59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sz="1600" b="1" dirty="0"/>
              <a:t>Ultraviolet (UV)</a:t>
            </a:r>
            <a:endParaRPr lang="en-GB" sz="2200" b="1" dirty="0">
              <a:latin typeface="Times New Roman" panose="02020603050405020304" pitchFamily="18" charset="0"/>
            </a:endParaRPr>
          </a:p>
        </p:txBody>
      </p:sp>
      <p:sp>
        <p:nvSpPr>
          <p:cNvPr id="18" name="Line 1045"/>
          <p:cNvSpPr>
            <a:spLocks noChangeShapeType="1"/>
          </p:cNvSpPr>
          <p:nvPr/>
        </p:nvSpPr>
        <p:spPr bwMode="auto">
          <a:xfrm flipV="1">
            <a:off x="4487799" y="3123082"/>
            <a:ext cx="3309938"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1052"/>
          <p:cNvSpPr>
            <a:spLocks noChangeShapeType="1"/>
          </p:cNvSpPr>
          <p:nvPr/>
        </p:nvSpPr>
        <p:spPr bwMode="auto">
          <a:xfrm>
            <a:off x="4279837" y="3699345"/>
            <a:ext cx="0" cy="260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Line 1053"/>
          <p:cNvSpPr>
            <a:spLocks noChangeShapeType="1"/>
          </p:cNvSpPr>
          <p:nvPr/>
        </p:nvSpPr>
        <p:spPr bwMode="auto">
          <a:xfrm>
            <a:off x="6857937" y="3705695"/>
            <a:ext cx="0" cy="260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 name="Line 1054"/>
          <p:cNvSpPr>
            <a:spLocks noChangeShapeType="1"/>
          </p:cNvSpPr>
          <p:nvPr/>
        </p:nvSpPr>
        <p:spPr bwMode="auto">
          <a:xfrm>
            <a:off x="8232712" y="3707282"/>
            <a:ext cx="0" cy="260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Text Box 1055"/>
          <p:cNvSpPr txBox="1">
            <a:spLocks noChangeArrowheads="1"/>
          </p:cNvSpPr>
          <p:nvPr/>
        </p:nvSpPr>
        <p:spPr bwMode="auto">
          <a:xfrm>
            <a:off x="3738499" y="4086695"/>
            <a:ext cx="11064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sz="2000" b="1">
                <a:latin typeface="Comic Sans MS" panose="030F0702030302020204" pitchFamily="66" charset="0"/>
              </a:rPr>
              <a:t>800</a:t>
            </a:r>
            <a:r>
              <a:rPr lang="en-GB" sz="2000" b="1">
                <a:latin typeface="Comic Sans MS" panose="030F0702030302020204" pitchFamily="66" charset="0"/>
                <a:sym typeface="Symbol" panose="05050102010706020507" pitchFamily="18" charset="2"/>
              </a:rPr>
              <a:t> nm</a:t>
            </a:r>
            <a:endParaRPr lang="en-GB" sz="2600" b="1">
              <a:latin typeface="Comic Sans MS" panose="030F0702030302020204" pitchFamily="66" charset="0"/>
            </a:endParaRPr>
          </a:p>
        </p:txBody>
      </p:sp>
      <p:sp>
        <p:nvSpPr>
          <p:cNvPr id="23" name="Text Box 1056"/>
          <p:cNvSpPr txBox="1">
            <a:spLocks noChangeArrowheads="1"/>
          </p:cNvSpPr>
          <p:nvPr/>
        </p:nvSpPr>
        <p:spPr bwMode="auto">
          <a:xfrm>
            <a:off x="6097524" y="4067645"/>
            <a:ext cx="1262063"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sz="2000" b="1">
                <a:latin typeface="Comic Sans MS" panose="030F0702030302020204" pitchFamily="66" charset="0"/>
              </a:rPr>
              <a:t>1300</a:t>
            </a:r>
            <a:r>
              <a:rPr lang="en-GB" sz="2000" b="1">
                <a:latin typeface="Comic Sans MS" panose="030F0702030302020204" pitchFamily="66" charset="0"/>
                <a:sym typeface="Symbol" panose="05050102010706020507" pitchFamily="18" charset="2"/>
              </a:rPr>
              <a:t> nm</a:t>
            </a:r>
            <a:endParaRPr lang="en-GB" sz="2000" b="1">
              <a:latin typeface="Comic Sans MS" panose="030F0702030302020204" pitchFamily="66" charset="0"/>
            </a:endParaRPr>
          </a:p>
        </p:txBody>
      </p:sp>
      <p:sp>
        <p:nvSpPr>
          <p:cNvPr id="24" name="Text Box 1057"/>
          <p:cNvSpPr txBox="1">
            <a:spLocks noChangeArrowheads="1"/>
          </p:cNvSpPr>
          <p:nvPr/>
        </p:nvSpPr>
        <p:spPr bwMode="auto">
          <a:xfrm>
            <a:off x="7534212" y="4081932"/>
            <a:ext cx="126206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145" tIns="50073" rIns="100145" bIns="50073">
            <a:spAutoFit/>
          </a:bodyP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r>
              <a:rPr lang="en-GB" sz="2000" b="1">
                <a:latin typeface="Comic Sans MS" panose="030F0702030302020204" pitchFamily="66" charset="0"/>
              </a:rPr>
              <a:t>1550</a:t>
            </a:r>
            <a:r>
              <a:rPr lang="en-GB" sz="2000" b="1">
                <a:latin typeface="Comic Sans MS" panose="030F0702030302020204" pitchFamily="66" charset="0"/>
                <a:sym typeface="Symbol" panose="05050102010706020507" pitchFamily="18" charset="2"/>
              </a:rPr>
              <a:t> nm</a:t>
            </a:r>
            <a:endParaRPr lang="en-GB" sz="2000" b="1">
              <a:latin typeface="Comic Sans MS" panose="030F0702030302020204" pitchFamily="66" charset="0"/>
            </a:endParaRPr>
          </a:p>
        </p:txBody>
      </p:sp>
      <p:sp>
        <p:nvSpPr>
          <p:cNvPr id="25" name="Rectangle 1031"/>
          <p:cNvSpPr>
            <a:spLocks noChangeArrowheads="1"/>
          </p:cNvSpPr>
          <p:nvPr/>
        </p:nvSpPr>
        <p:spPr bwMode="auto">
          <a:xfrm rot="10800000" flipH="1">
            <a:off x="1402493" y="2559520"/>
            <a:ext cx="244475" cy="1212850"/>
          </a:xfrm>
          <a:prstGeom prst="rect">
            <a:avLst/>
          </a:prstGeom>
          <a:solidFill>
            <a:srgbClr val="8D42C6"/>
          </a:solidFill>
          <a:ln w="12700">
            <a:solidFill>
              <a:schemeClr val="accent1"/>
            </a:solidFill>
            <a:miter lim="800000"/>
            <a:headEnd/>
            <a:tailEnd/>
          </a:ln>
          <a:effectLst/>
        </p:spPr>
        <p:txBody>
          <a:bodyPr rot="10800000" wrap="none" lIns="100145" tIns="50073" rIns="100145" bIns="50073" anchor="ctr"/>
          <a:lstStyle>
            <a:lvl1pPr defTabSz="1001713">
              <a:defRPr sz="2800">
                <a:solidFill>
                  <a:schemeClr val="tx1"/>
                </a:solidFill>
                <a:latin typeface="Arial" panose="020B0604020202020204" pitchFamily="34" charset="0"/>
              </a:defRPr>
            </a:lvl1pPr>
            <a:lvl2pPr marL="742950" indent="-285750" defTabSz="1001713">
              <a:defRPr sz="2800">
                <a:solidFill>
                  <a:schemeClr val="tx1"/>
                </a:solidFill>
                <a:latin typeface="Arial" panose="020B0604020202020204" pitchFamily="34" charset="0"/>
              </a:defRPr>
            </a:lvl2pPr>
            <a:lvl3pPr marL="1143000" indent="-228600" defTabSz="1001713">
              <a:defRPr sz="2800">
                <a:solidFill>
                  <a:schemeClr val="tx1"/>
                </a:solidFill>
                <a:latin typeface="Arial" panose="020B0604020202020204" pitchFamily="34" charset="0"/>
              </a:defRPr>
            </a:lvl3pPr>
            <a:lvl4pPr marL="1600200" indent="-228600" defTabSz="1001713">
              <a:defRPr sz="2800">
                <a:solidFill>
                  <a:schemeClr val="tx1"/>
                </a:solidFill>
                <a:latin typeface="Arial" panose="020B0604020202020204" pitchFamily="34" charset="0"/>
              </a:defRPr>
            </a:lvl4pPr>
            <a:lvl5pPr marL="2057400" indent="-228600" defTabSz="1001713">
              <a:defRPr sz="2800">
                <a:solidFill>
                  <a:schemeClr val="tx1"/>
                </a:solidFill>
                <a:latin typeface="Arial" panose="020B0604020202020204" pitchFamily="34" charset="0"/>
              </a:defRPr>
            </a:lvl5pPr>
            <a:lvl6pPr marL="2514600" indent="-228600" defTabSz="100171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100171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100171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1001713"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it-IT" sz="2600">
              <a:solidFill>
                <a:schemeClr val="accent6">
                  <a:lumMod val="75000"/>
                </a:schemeClr>
              </a:solidFill>
              <a:latin typeface="Times New Roman" panose="02020603050405020304" pitchFamily="18" charset="0"/>
            </a:endParaRPr>
          </a:p>
        </p:txBody>
      </p:sp>
      <p:sp>
        <p:nvSpPr>
          <p:cNvPr id="3" name="ZoneTexte 2"/>
          <p:cNvSpPr txBox="1"/>
          <p:nvPr/>
        </p:nvSpPr>
        <p:spPr>
          <a:xfrm>
            <a:off x="190023" y="4418482"/>
            <a:ext cx="8595551"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Waves that are not visible to the human eye are used for data transmission in optical fiber systems. These waves are slightly longer than red light waves and belong to the infrared region, which is also commonly used in television remote controls. The light transmitted through an optical fiber typically uses wavelengths of 850, 1,310, or 1,550 nanometers.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7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3" fill="hold" grpId="0" nodeType="afterEffect">
                                  <p:stCondLst>
                                    <p:cond delay="40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7500"/>
                            </p:stCondLst>
                            <p:childTnLst>
                              <p:par>
                                <p:cTn id="29" presetID="2" presetClass="entr" presetSubtype="3" fill="hold" grpId="0" nodeType="afterEffect">
                                  <p:stCondLst>
                                    <p:cond delay="40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par>
                          <p:cTn id="33" fill="hold">
                            <p:stCondLst>
                              <p:cond delay="1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12500"/>
                            </p:stCondLst>
                            <p:childTnLst>
                              <p:par>
                                <p:cTn id="38" presetID="2" presetClass="entr" presetSubtype="9" fill="hold" grpId="0" nodeType="afterEffect">
                                  <p:stCondLst>
                                    <p:cond delay="40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7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175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par>
                          <p:cTn id="50" fill="hold">
                            <p:stCondLst>
                              <p:cond delay="18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18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19000"/>
                            </p:stCondLst>
                            <p:childTnLst>
                              <p:par>
                                <p:cTn id="59" presetID="2" presetClass="entr" presetSubtype="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19500"/>
                            </p:stCondLst>
                            <p:childTnLst>
                              <p:par>
                                <p:cTn id="64" presetID="2" presetClass="entr" presetSubtype="12" fill="hold" grpId="0" nodeType="afterEffect">
                                  <p:stCondLst>
                                    <p:cond delay="400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utoUpdateAnimBg="0"/>
      <p:bldP spid="14" grpId="0" autoUpdateAnimBg="0"/>
      <p:bldP spid="15" grpId="0" autoUpdateAnimBg="0"/>
      <p:bldP spid="17" grpId="0" autoUpdateAnimBg="0"/>
      <p:bldP spid="22" grpId="0" autoUpdateAnimBg="0"/>
      <p:bldP spid="23" grpId="0" autoUpdateAnimBg="0"/>
      <p:bldP spid="24" grpId="0" autoUpdateAnimBg="0"/>
      <p:bldP spid="2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41248" y="512064"/>
            <a:ext cx="7516368" cy="785368"/>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Espace réservé du contenu 2"/>
          <p:cNvSpPr>
            <a:spLocks noGrp="1"/>
          </p:cNvSpPr>
          <p:nvPr>
            <p:ph idx="1"/>
          </p:nvPr>
        </p:nvSpPr>
        <p:spPr>
          <a:xfrm>
            <a:off x="841248" y="2056384"/>
            <a:ext cx="7516368" cy="4461499"/>
          </a:xfrm>
        </p:spPr>
        <p:txBody>
          <a:bodyPr>
            <a:normAutofit/>
          </a:bodyPr>
          <a:lstStyle/>
          <a:p>
            <a:pPr algn="just">
              <a:lnSpc>
                <a:spcPct val="120000"/>
              </a:lnSpc>
              <a:spcAft>
                <a:spcPts val="600"/>
              </a:spcAft>
            </a:pPr>
            <a:r>
              <a:rPr lang="en-US" sz="2400" dirty="0" smtClean="0">
                <a:solidFill>
                  <a:schemeClr val="tx1"/>
                </a:solidFill>
                <a:latin typeface="Arial" panose="020B0604020202020204" pitchFamily="34" charset="0"/>
                <a:cs typeface="Arial" panose="020B0604020202020204" pitchFamily="34" charset="0"/>
              </a:rPr>
              <a:t>in </a:t>
            </a:r>
            <a:r>
              <a:rPr lang="en-US" sz="2400" dirty="0">
                <a:solidFill>
                  <a:schemeClr val="tx1"/>
                </a:solidFill>
                <a:latin typeface="Arial" panose="020B0604020202020204" pitchFamily="34" charset="0"/>
                <a:cs typeface="Arial" panose="020B0604020202020204" pitchFamily="34" charset="0"/>
              </a:rPr>
              <a:t>local area networks, data is mainly conveyed as electrical signals. As optical fiber links transmit information using light, electrical signals must be converted into optical signals at one end of the fiber and reconverted into electrical signals at the opposite end. Therefore, a transmitter and a receiver are required.</a:t>
            </a:r>
            <a:endParaRPr lang="fr-FR"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07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9144" y="900854"/>
            <a:ext cx="9144000" cy="975360"/>
          </a:xfrm>
        </p:spPr>
        <p:txBody>
          <a:bodyPr>
            <a:normAutofit fontScale="90000"/>
          </a:bodyPr>
          <a:lstStyle/>
          <a:p>
            <a:pPr algn="ctr"/>
            <a:r>
              <a:rPr lang="en-US" sz="4400" b="1" dirty="0">
                <a:solidFill>
                  <a:schemeClr val="tx1"/>
                </a:solidFill>
                <a:latin typeface="Arial" panose="020B0604020202020204" pitchFamily="34" charset="0"/>
                <a:cs typeface="Arial" panose="020B0604020202020204" pitchFamily="34" charset="0"/>
              </a:rPr>
              <a:t>Electrical-to-optical signal conversion using an Ethernet transceiver</a:t>
            </a:r>
            <a:endParaRPr lang="fr-FR" sz="4400" b="1" dirty="0">
              <a:solidFill>
                <a:schemeClr val="tx1"/>
              </a:solidFill>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433" y="2426315"/>
            <a:ext cx="6721422" cy="3375953"/>
          </a:xfrm>
        </p:spPr>
      </p:pic>
    </p:spTree>
    <p:extLst>
      <p:ext uri="{BB962C8B-B14F-4D97-AF65-F5344CB8AC3E}">
        <p14:creationId xmlns:p14="http://schemas.microsoft.com/office/powerpoint/2010/main" val="179559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809752"/>
            <a:ext cx="7470648" cy="86360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p>
        </p:txBody>
      </p:sp>
      <p:sp>
        <p:nvSpPr>
          <p:cNvPr id="3" name="ZoneTexte 2"/>
          <p:cNvSpPr txBox="1"/>
          <p:nvPr/>
        </p:nvSpPr>
        <p:spPr>
          <a:xfrm>
            <a:off x="822960" y="2359152"/>
            <a:ext cx="7470648" cy="2677656"/>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An optical fiber cable is a networking medium designed to transmit modulated light signals. Even though optical fiber is more expensive, it is unaffected by electromagnetic interference and can support much higher data throughput. Unlike network media based on copper wiring, optical fiber does not transmit electrical signals.</a:t>
            </a:r>
            <a:endParaRPr lang="fr-FR" sz="1600" dirty="0"/>
          </a:p>
        </p:txBody>
      </p:sp>
    </p:spTree>
    <p:extLst>
      <p:ext uri="{BB962C8B-B14F-4D97-AF65-F5344CB8AC3E}">
        <p14:creationId xmlns:p14="http://schemas.microsoft.com/office/powerpoint/2010/main" val="418490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2104" y="594360"/>
            <a:ext cx="7543800" cy="841249"/>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Optical Fiber</a:t>
            </a:r>
            <a:endParaRPr lang="fr-FR" sz="4400" dirty="0"/>
          </a:p>
        </p:txBody>
      </p:sp>
      <p:sp>
        <p:nvSpPr>
          <p:cNvPr id="3" name="Espace réservé du contenu 2"/>
          <p:cNvSpPr>
            <a:spLocks noGrp="1"/>
          </p:cNvSpPr>
          <p:nvPr>
            <p:ph idx="1"/>
          </p:nvPr>
        </p:nvSpPr>
        <p:spPr/>
        <p:txBody>
          <a:bodyPr>
            <a:noAutofit/>
          </a:bodyPr>
          <a:lstStyle/>
          <a:p>
            <a:pPr algn="just"/>
            <a:r>
              <a:rPr lang="en-US" sz="3200" dirty="0">
                <a:solidFill>
                  <a:schemeClr val="tx1"/>
                </a:solidFill>
                <a:latin typeface="Arial" panose="020B0604020202020204" pitchFamily="34" charset="0"/>
                <a:cs typeface="Arial" panose="020B0604020202020204" pitchFamily="34" charset="0"/>
              </a:rPr>
              <a:t>The signals representing bits are converted into light beams. Although light is an electromagnetic wave, optical fiber transmission is not considered wireless, because electromagnetic waves are guided within the optical fiber. The term wireless is used only for electromagnetic waves that propagate without guidance from a physical medium.</a:t>
            </a:r>
            <a:endParaRPr lang="fr-FR"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82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3805</TotalTime>
  <Words>1916</Words>
  <Application>Microsoft Office PowerPoint</Application>
  <PresentationFormat>Affichage à l'écran (4:3)</PresentationFormat>
  <Paragraphs>260</Paragraphs>
  <Slides>37</Slides>
  <Notes>6</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6" baseType="lpstr">
      <vt:lpstr>Arial</vt:lpstr>
      <vt:lpstr>Calibri</vt:lpstr>
      <vt:lpstr>Calibri Light</vt:lpstr>
      <vt:lpstr>Comic Sans MS</vt:lpstr>
      <vt:lpstr>Symbol</vt:lpstr>
      <vt:lpstr>Times New Roman</vt:lpstr>
      <vt:lpstr>Wingdings</vt:lpstr>
      <vt:lpstr>Rétrospective</vt:lpstr>
      <vt:lpstr>Équation</vt:lpstr>
      <vt:lpstr>Présentation PowerPoint</vt:lpstr>
      <vt:lpstr>Course Objective</vt:lpstr>
      <vt:lpstr>Optical Fiber</vt:lpstr>
      <vt:lpstr>Comparison with Other Media </vt:lpstr>
      <vt:lpstr>Operating Wavelengths f = c / λ</vt:lpstr>
      <vt:lpstr>Optical Fiber</vt:lpstr>
      <vt:lpstr>Electrical-to-optical signal conversion using an Ethernet transceiver</vt:lpstr>
      <vt:lpstr>Optical Fiber</vt:lpstr>
      <vt:lpstr>Optical Fiber</vt:lpstr>
      <vt:lpstr>Optical Fiber</vt:lpstr>
      <vt:lpstr>Optical Fiber</vt:lpstr>
      <vt:lpstr>Optical Fiber</vt:lpstr>
      <vt:lpstr>Optical Fiber</vt:lpstr>
      <vt:lpstr>Optical Fiber</vt:lpstr>
      <vt:lpstr>Optical Fiber</vt:lpstr>
      <vt:lpstr>Fiber-optic connectors and adapters</vt:lpstr>
      <vt:lpstr>Optical Fiber</vt:lpstr>
      <vt:lpstr>Refractive index of a medium</vt:lpstr>
      <vt:lpstr>Propagation speed</vt:lpstr>
      <vt:lpstr>Reflection</vt:lpstr>
      <vt:lpstr>Refraction</vt:lpstr>
      <vt:lpstr>Reflection and Refraction </vt:lpstr>
      <vt:lpstr>Principle of light guidance in an optical fiber</vt:lpstr>
      <vt:lpstr>Light injection into the fiber</vt:lpstr>
      <vt:lpstr>Guiding conditions</vt:lpstr>
      <vt:lpstr>Ethernet Cable Color-Coding Standard</vt:lpstr>
      <vt:lpstr>Présentation PowerPoint</vt:lpstr>
      <vt:lpstr>Step-index multimode fiber</vt:lpstr>
      <vt:lpstr>Graded-index multimode fiber</vt:lpstr>
      <vt:lpstr>Graded-index multimode fiber</vt:lpstr>
      <vt:lpstr>Single-mode fiber</vt:lpstr>
      <vt:lpstr>Single-mode fiber</vt:lpstr>
      <vt:lpstr>Summary</vt:lpstr>
      <vt:lpstr>Summary</vt:lpstr>
      <vt:lpstr>Optical fiber</vt:lpstr>
      <vt:lpstr>Optical fiber</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dc:title>
  <dc:creator>DELL</dc:creator>
  <cp:lastModifiedBy>DELL</cp:lastModifiedBy>
  <cp:revision>229</cp:revision>
  <dcterms:created xsi:type="dcterms:W3CDTF">2025-12-25T21:53:37Z</dcterms:created>
  <dcterms:modified xsi:type="dcterms:W3CDTF">2026-03-02T16:09:05Z</dcterms:modified>
</cp:coreProperties>
</file>