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notesMasterIdLst>
    <p:notesMasterId r:id="rId29"/>
  </p:notesMasterIdLst>
  <p:sldIdLst>
    <p:sldId id="291" r:id="rId2"/>
    <p:sldId id="289" r:id="rId3"/>
    <p:sldId id="258" r:id="rId4"/>
    <p:sldId id="259" r:id="rId5"/>
    <p:sldId id="260" r:id="rId6"/>
    <p:sldId id="261" r:id="rId7"/>
    <p:sldId id="262" r:id="rId8"/>
    <p:sldId id="263" r:id="rId9"/>
    <p:sldId id="287" r:id="rId10"/>
    <p:sldId id="264" r:id="rId11"/>
    <p:sldId id="265" r:id="rId12"/>
    <p:sldId id="268" r:id="rId13"/>
    <p:sldId id="269" r:id="rId14"/>
    <p:sldId id="270" r:id="rId15"/>
    <p:sldId id="273" r:id="rId16"/>
    <p:sldId id="271" r:id="rId17"/>
    <p:sldId id="274" r:id="rId18"/>
    <p:sldId id="275" r:id="rId19"/>
    <p:sldId id="276" r:id="rId20"/>
    <p:sldId id="280" r:id="rId21"/>
    <p:sldId id="278" r:id="rId22"/>
    <p:sldId id="279" r:id="rId23"/>
    <p:sldId id="281" r:id="rId24"/>
    <p:sldId id="288" r:id="rId25"/>
    <p:sldId id="282" r:id="rId26"/>
    <p:sldId id="283" r:id="rId27"/>
    <p:sldId id="290" r:id="rId2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52B6"/>
    <a:srgbClr val="8D42C6"/>
    <a:srgbClr val="FF66CC"/>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668" autoAdjust="0"/>
    <p:restoredTop sz="94660"/>
  </p:normalViewPr>
  <p:slideViewPr>
    <p:cSldViewPr snapToGrid="0">
      <p:cViewPr varScale="1">
        <p:scale>
          <a:sx n="83" d="100"/>
          <a:sy n="83" d="100"/>
        </p:scale>
        <p:origin x="105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BCDB8-CB1A-4E27-A6CF-DEE82956F878}" type="datetimeFigureOut">
              <a:rPr lang="fr-FR" smtClean="0"/>
              <a:t>02/03/2026</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67D59C-194D-46CB-B65C-F97A8A3E0C64}" type="slidenum">
              <a:rPr lang="fr-FR" smtClean="0"/>
              <a:t>‹N°›</a:t>
            </a:fld>
            <a:endParaRPr lang="fr-FR"/>
          </a:p>
        </p:txBody>
      </p:sp>
    </p:spTree>
    <p:extLst>
      <p:ext uri="{BB962C8B-B14F-4D97-AF65-F5344CB8AC3E}">
        <p14:creationId xmlns:p14="http://schemas.microsoft.com/office/powerpoint/2010/main" val="3276720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67D59C-194D-46CB-B65C-F97A8A3E0C64}" type="slidenum">
              <a:rPr lang="fr-FR" smtClean="0"/>
              <a:t>8</a:t>
            </a:fld>
            <a:endParaRPr lang="fr-FR"/>
          </a:p>
        </p:txBody>
      </p:sp>
    </p:spTree>
    <p:extLst>
      <p:ext uri="{BB962C8B-B14F-4D97-AF65-F5344CB8AC3E}">
        <p14:creationId xmlns:p14="http://schemas.microsoft.com/office/powerpoint/2010/main" val="3361224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67D59C-194D-46CB-B65C-F97A8A3E0C64}" type="slidenum">
              <a:rPr lang="fr-FR" smtClean="0"/>
              <a:t>19</a:t>
            </a:fld>
            <a:endParaRPr lang="fr-FR"/>
          </a:p>
        </p:txBody>
      </p:sp>
    </p:spTree>
    <p:extLst>
      <p:ext uri="{BB962C8B-B14F-4D97-AF65-F5344CB8AC3E}">
        <p14:creationId xmlns:p14="http://schemas.microsoft.com/office/powerpoint/2010/main" val="3600433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371600" y="1143000"/>
            <a:ext cx="4114800" cy="3086100"/>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67D59C-194D-46CB-B65C-F97A8A3E0C64}" type="slidenum">
              <a:rPr lang="fr-FR" smtClean="0"/>
              <a:t>20</a:t>
            </a:fld>
            <a:endParaRPr lang="fr-FR"/>
          </a:p>
        </p:txBody>
      </p:sp>
    </p:spTree>
    <p:extLst>
      <p:ext uri="{BB962C8B-B14F-4D97-AF65-F5344CB8AC3E}">
        <p14:creationId xmlns:p14="http://schemas.microsoft.com/office/powerpoint/2010/main" val="579686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9678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254335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2094269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22673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8799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7CA6108A-FBF2-4A62-8C61-C904A695DDD5}" type="datetimeFigureOut">
              <a:rPr lang="fr-FR" smtClean="0"/>
              <a:t>02/03/2026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1420500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822960" y="2582334"/>
            <a:ext cx="370332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63440" y="2582334"/>
            <a:ext cx="370332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7CA6108A-FBF2-4A62-8C61-C904A695DDD5}" type="datetimeFigureOut">
              <a:rPr lang="fr-FR" smtClean="0"/>
              <a:t>02/03/2026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3437279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7CA6108A-FBF2-4A62-8C61-C904A695DDD5}" type="datetimeFigureOut">
              <a:rPr lang="fr-FR" smtClean="0"/>
              <a:t>02/03/2026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2424221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CA6108A-FBF2-4A62-8C61-C904A695DDD5}" type="datetimeFigureOut">
              <a:rPr lang="fr-FR" smtClean="0"/>
              <a:t>02/03/2026</a:t>
            </a:fld>
            <a:endParaRPr lang="fr-F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fr-FR"/>
          </a:p>
        </p:txBody>
      </p:sp>
      <p:sp>
        <p:nvSpPr>
          <p:cNvPr id="9" name="Slide Number Placeholder 8"/>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3531309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7CA6108A-FBF2-4A62-8C61-C904A695DDD5}" type="datetimeFigureOut">
              <a:rPr lang="fr-FR" smtClean="0"/>
              <a:t>02/03/2026</a:t>
            </a:fld>
            <a:endParaRPr lang="fr-F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fr-F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104FB3B-0986-45AE-92BB-B65D6D79078D}" type="slidenum">
              <a:rPr lang="fr-FR" smtClean="0"/>
              <a:t>‹N°›</a:t>
            </a:fld>
            <a:endParaRPr lang="fr-FR"/>
          </a:p>
        </p:txBody>
      </p:sp>
    </p:spTree>
    <p:extLst>
      <p:ext uri="{BB962C8B-B14F-4D97-AF65-F5344CB8AC3E}">
        <p14:creationId xmlns:p14="http://schemas.microsoft.com/office/powerpoint/2010/main" val="3224976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CA6108A-FBF2-4A62-8C61-C904A695DDD5}" type="datetimeFigureOut">
              <a:rPr lang="fr-FR" smtClean="0"/>
              <a:t>02/03/2026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3014003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7030A0"/>
            </a:gs>
            <a:gs pos="74000">
              <a:schemeClr val="bg1"/>
            </a:gs>
            <a:gs pos="24000">
              <a:schemeClr val="bg1"/>
            </a:gs>
            <a:gs pos="83000">
              <a:schemeClr val="bg1"/>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7CA6108A-FBF2-4A62-8C61-C904A695DDD5}" type="datetimeFigureOut">
              <a:rPr lang="fr-FR" smtClean="0"/>
              <a:t>02/03/2026</a:t>
            </a:fld>
            <a:endParaRPr lang="fr-F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fr-F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7104FB3B-0986-45AE-92BB-B65D6D79078D}" type="slidenum">
              <a:rPr lang="fr-FR" smtClean="0"/>
              <a:t>‹N°›</a:t>
            </a:fld>
            <a:endParaRPr lang="fr-F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2674835"/>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12.jpeg"/></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5.wmf"/><Relationship Id="rId4" Type="http://schemas.openxmlformats.org/officeDocument/2006/relationships/oleObject" Target="../embeddings/oleObject1.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systoncable.com/products/network-ethernet-ip-cable/cat5e-cmr-1007/"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5"/>
          <p:cNvSpPr>
            <a:spLocks noGrp="1"/>
          </p:cNvSpPr>
          <p:nvPr/>
        </p:nvSpPr>
        <p:spPr>
          <a:xfrm>
            <a:off x="843881" y="1176235"/>
            <a:ext cx="7543800" cy="538609"/>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sz="2400" dirty="0">
                <a:solidFill>
                  <a:schemeClr val="tx1"/>
                </a:solidFill>
                <a:latin typeface="Times New Roman" panose="02020603050405020304" pitchFamily="18" charset="0"/>
                <a:cs typeface="Times New Roman" panose="02020603050405020304" pitchFamily="18" charset="0"/>
              </a:rPr>
              <a:t>National Polytechnic School of Oran – Maurice </a:t>
            </a:r>
            <a:r>
              <a:rPr lang="en-US" sz="2400" dirty="0" err="1" smtClean="0">
                <a:solidFill>
                  <a:schemeClr val="tx1"/>
                </a:solidFill>
                <a:latin typeface="Times New Roman" panose="02020603050405020304" pitchFamily="18" charset="0"/>
                <a:cs typeface="Times New Roman" panose="02020603050405020304" pitchFamily="18" charset="0"/>
              </a:rPr>
              <a:t>Audin</a:t>
            </a:r>
            <a:endParaRPr lang="fr-FR" sz="2400" dirty="0">
              <a:solidFill>
                <a:schemeClr val="tx1"/>
              </a:solidFill>
              <a:latin typeface="Times New Roman" panose="02020603050405020304" pitchFamily="18" charset="0"/>
              <a:cs typeface="Times New Roman" panose="02020603050405020304" pitchFamily="18" charset="0"/>
            </a:endParaRPr>
          </a:p>
        </p:txBody>
      </p:sp>
      <p:pic>
        <p:nvPicPr>
          <p:cNvPr id="12" name="Espace réservé du contenu 7"/>
          <p:cNvPicPr>
            <a:picLocks noGrp="1" noChangeAspect="1"/>
          </p:cNvPicPr>
          <p:nvPr/>
        </p:nvPicPr>
        <p:blipFill>
          <a:blip r:embed="rId2"/>
          <a:stretch>
            <a:fillRect/>
          </a:stretch>
        </p:blipFill>
        <p:spPr>
          <a:xfrm>
            <a:off x="108171" y="4879458"/>
            <a:ext cx="2085723" cy="1435608"/>
          </a:xfrm>
          <a:prstGeom prst="rect">
            <a:avLst/>
          </a:prstGeom>
        </p:spPr>
      </p:pic>
      <p:pic>
        <p:nvPicPr>
          <p:cNvPr id="13" name="Espace réservé du contenu 7"/>
          <p:cNvPicPr>
            <a:picLocks noChangeAspect="1"/>
          </p:cNvPicPr>
          <p:nvPr/>
        </p:nvPicPr>
        <p:blipFill>
          <a:blip r:embed="rId2"/>
          <a:stretch>
            <a:fillRect/>
          </a:stretch>
        </p:blipFill>
        <p:spPr>
          <a:xfrm>
            <a:off x="6950106" y="4879458"/>
            <a:ext cx="2085723" cy="1435608"/>
          </a:xfrm>
          <a:prstGeom prst="rect">
            <a:avLst/>
          </a:prstGeom>
        </p:spPr>
      </p:pic>
      <p:sp>
        <p:nvSpPr>
          <p:cNvPr id="14" name="ZoneTexte 9"/>
          <p:cNvSpPr txBox="1"/>
          <p:nvPr/>
        </p:nvSpPr>
        <p:spPr>
          <a:xfrm>
            <a:off x="2504790" y="5607180"/>
            <a:ext cx="4289868" cy="707886"/>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fr-FR" sz="2000" b="1" u="sng" dirty="0" smtClean="0">
                <a:latin typeface="Arial" panose="020B0604020202020204" pitchFamily="34" charset="0"/>
              </a:rPr>
              <a:t>Email</a:t>
            </a:r>
            <a:r>
              <a:rPr lang="fr-FR" sz="2000" b="1" u="sng" dirty="0">
                <a:latin typeface="Arial" panose="020B0604020202020204" pitchFamily="34" charset="0"/>
              </a:rPr>
              <a:t>:</a:t>
            </a:r>
            <a:r>
              <a:rPr lang="fr-FR" sz="2000" b="1" dirty="0">
                <a:latin typeface="Arial" panose="020B0604020202020204" pitchFamily="34" charset="0"/>
              </a:rPr>
              <a:t> </a:t>
            </a:r>
            <a:r>
              <a:rPr lang="fr-FR" sz="2000" b="1" dirty="0" smtClean="0">
                <a:solidFill>
                  <a:srgbClr val="8D42C6"/>
                </a:solidFill>
                <a:latin typeface="Arial" panose="020B0604020202020204" pitchFamily="34" charset="0"/>
              </a:rPr>
              <a:t>amal.boumedjout@enp-oran.dz</a:t>
            </a:r>
            <a:endParaRPr lang="fr-FR" sz="2000" dirty="0">
              <a:solidFill>
                <a:srgbClr val="8D42C6"/>
              </a:solidFill>
              <a:latin typeface="Arial" panose="020B0604020202020204" pitchFamily="34" charset="0"/>
            </a:endParaRPr>
          </a:p>
        </p:txBody>
      </p:sp>
      <p:sp>
        <p:nvSpPr>
          <p:cNvPr id="15" name="ZoneTexte 13"/>
          <p:cNvSpPr txBox="1"/>
          <p:nvPr/>
        </p:nvSpPr>
        <p:spPr>
          <a:xfrm>
            <a:off x="1957798" y="2797873"/>
            <a:ext cx="5315965" cy="1754326"/>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5400" b="1" dirty="0">
                <a:ln>
                  <a:solidFill>
                    <a:schemeClr val="tx1"/>
                  </a:solidFill>
                </a:ln>
                <a:solidFill>
                  <a:srgbClr val="CC66FF"/>
                </a:solidFill>
                <a:effectLst>
                  <a:outerShdw blurRad="50800" dist="38100" dir="16200000" rotWithShape="0">
                    <a:prstClr val="black">
                      <a:alpha val="40000"/>
                    </a:prstClr>
                  </a:outerShdw>
                </a:effectLst>
                <a:latin typeface="Arial" panose="020B0604020202020204" pitchFamily="34" charset="0"/>
                <a:cs typeface="Arial" panose="020B0604020202020204" pitchFamily="34" charset="0"/>
              </a:rPr>
              <a:t>Transmission media</a:t>
            </a:r>
            <a:endParaRPr lang="fr-FR" sz="5400" b="1" dirty="0">
              <a:ln>
                <a:solidFill>
                  <a:schemeClr val="tx1"/>
                </a:solidFill>
              </a:ln>
              <a:solidFill>
                <a:srgbClr val="CC66FF"/>
              </a:solidFill>
              <a:effectLst>
                <a:outerShdw blurRad="50800" dist="38100" dir="16200000" rotWithShape="0">
                  <a:prstClr val="black">
                    <a:alpha val="40000"/>
                  </a:prstClr>
                </a:outerShdw>
              </a:effectLst>
              <a:latin typeface="Arial" panose="020B0604020202020204" pitchFamily="34" charset="0"/>
              <a:cs typeface="Arial" panose="020B0604020202020204" pitchFamily="34" charset="0"/>
            </a:endParaRPr>
          </a:p>
        </p:txBody>
      </p:sp>
      <p:sp>
        <p:nvSpPr>
          <p:cNvPr id="16" name="ZoneTexte 14"/>
          <p:cNvSpPr txBox="1"/>
          <p:nvPr/>
        </p:nvSpPr>
        <p:spPr>
          <a:xfrm>
            <a:off x="752441" y="542935"/>
            <a:ext cx="7726680" cy="584775"/>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200" b="1" dirty="0">
                <a:latin typeface="Times New Roman" panose="02020603050405020304" pitchFamily="18" charset="0"/>
                <a:cs typeface="Times New Roman" panose="02020603050405020304" pitchFamily="18" charset="0"/>
              </a:rPr>
              <a:t>People’s Democratic Republic of Algeria</a:t>
            </a:r>
            <a:endParaRPr lang="fr-FR" sz="3200" b="1" dirty="0">
              <a:latin typeface="Times New Roman" panose="02020603050405020304" pitchFamily="18" charset="0"/>
              <a:cs typeface="Times New Roman" panose="02020603050405020304" pitchFamily="18" charset="0"/>
            </a:endParaRPr>
          </a:p>
        </p:txBody>
      </p:sp>
      <p:sp>
        <p:nvSpPr>
          <p:cNvPr id="17" name="ZoneTexte 15"/>
          <p:cNvSpPr txBox="1"/>
          <p:nvPr/>
        </p:nvSpPr>
        <p:spPr>
          <a:xfrm>
            <a:off x="1400840" y="1804447"/>
            <a:ext cx="6429883" cy="461665"/>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dirty="0">
                <a:latin typeface="Times New Roman" panose="02020603050405020304" pitchFamily="18" charset="0"/>
                <a:cs typeface="Times New Roman" panose="02020603050405020304" pitchFamily="18" charset="0"/>
              </a:rPr>
              <a:t>Department of Computer Systems Engineering</a:t>
            </a:r>
            <a:endParaRPr lang="fr-FR" sz="2400" dirty="0">
              <a:latin typeface="Times New Roman" panose="02020603050405020304" pitchFamily="18" charset="0"/>
              <a:cs typeface="Times New Roman" panose="02020603050405020304" pitchFamily="18" charset="0"/>
            </a:endParaRPr>
          </a:p>
        </p:txBody>
      </p:sp>
      <p:sp>
        <p:nvSpPr>
          <p:cNvPr id="18" name="ZoneTexte 16"/>
          <p:cNvSpPr txBox="1"/>
          <p:nvPr/>
        </p:nvSpPr>
        <p:spPr>
          <a:xfrm>
            <a:off x="2349342" y="5083960"/>
            <a:ext cx="4600764" cy="523220"/>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b="1" dirty="0" err="1">
                <a:latin typeface="Arial" panose="020B0604020202020204" pitchFamily="34" charset="0"/>
                <a:cs typeface="Arial" panose="020B0604020202020204" pitchFamily="34" charset="0"/>
              </a:rPr>
              <a:t>Dr</a:t>
            </a:r>
            <a:r>
              <a:rPr lang="en-US" sz="2800" b="1" dirty="0" err="1">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.BOUMEDJOUT</a:t>
            </a:r>
            <a:r>
              <a:rPr lang="en-US" sz="28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 </a:t>
            </a:r>
            <a:r>
              <a:rPr lang="en-US" sz="28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AMAL</a:t>
            </a:r>
            <a:endParaRPr lang="en-US" sz="28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7305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13233" y="487680"/>
            <a:ext cx="7827264" cy="975360"/>
          </a:xfrm>
        </p:spPr>
        <p:txBody>
          <a:bodyPr>
            <a:normAutofit/>
          </a:bodyPr>
          <a:lstStyle/>
          <a:p>
            <a:pPr algn="ctr"/>
            <a:r>
              <a:rPr lang="fr-FR" sz="4400" b="1" dirty="0" err="1">
                <a:solidFill>
                  <a:schemeClr val="tx1"/>
                </a:solidFill>
                <a:latin typeface="Arial" panose="020B0604020202020204" pitchFamily="34" charset="0"/>
                <a:cs typeface="Arial" panose="020B0604020202020204" pitchFamily="34" charset="0"/>
              </a:rPr>
              <a:t>Twisted</a:t>
            </a:r>
            <a:r>
              <a:rPr lang="fr-FR" sz="4400" b="1" dirty="0">
                <a:solidFill>
                  <a:schemeClr val="tx1"/>
                </a:solidFill>
                <a:latin typeface="Arial" panose="020B0604020202020204" pitchFamily="34" charset="0"/>
                <a:cs typeface="Arial" panose="020B0604020202020204" pitchFamily="34" charset="0"/>
              </a:rPr>
              <a:t>-pair </a:t>
            </a:r>
            <a:r>
              <a:rPr lang="fr-FR" sz="4400" b="1" dirty="0" err="1">
                <a:solidFill>
                  <a:schemeClr val="tx1"/>
                </a:solidFill>
                <a:latin typeface="Arial" panose="020B0604020202020204" pitchFamily="34" charset="0"/>
                <a:cs typeface="Arial" panose="020B0604020202020204" pitchFamily="34" charset="0"/>
              </a:rPr>
              <a:t>cable</a:t>
            </a:r>
            <a:endParaRPr lang="fr-FR" sz="4400"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713233" y="2083478"/>
            <a:ext cx="7827264" cy="4481914"/>
          </a:xfrm>
        </p:spPr>
        <p:txBody>
          <a:bodyPr>
            <a:normAutofit/>
          </a:bodyPr>
          <a:lstStyle/>
          <a:p>
            <a:pPr algn="just">
              <a:lnSpc>
                <a:spcPct val="100000"/>
              </a:lnSpc>
            </a:pPr>
            <a:r>
              <a:rPr lang="en-US" sz="3200" dirty="0">
                <a:solidFill>
                  <a:schemeClr val="tx1"/>
                </a:solidFill>
                <a:latin typeface="Arial" panose="020B0604020202020204" pitchFamily="34" charset="0"/>
                <a:cs typeface="Arial" panose="020B0604020202020204" pitchFamily="34" charset="0"/>
              </a:rPr>
              <a:t>This cancellation effect also </a:t>
            </a:r>
            <a:r>
              <a:rPr lang="en-US" sz="3200" dirty="0" smtClean="0">
                <a:solidFill>
                  <a:schemeClr val="tx1"/>
                </a:solidFill>
                <a:latin typeface="Arial" panose="020B0604020202020204" pitchFamily="34" charset="0"/>
                <a:cs typeface="Arial" panose="020B0604020202020204" pitchFamily="34" charset="0"/>
              </a:rPr>
              <a:t>helps to </a:t>
            </a:r>
            <a:r>
              <a:rPr lang="en-US" sz="3200" dirty="0">
                <a:solidFill>
                  <a:schemeClr val="tx1"/>
                </a:solidFill>
                <a:latin typeface="Arial" panose="020B0604020202020204" pitchFamily="34" charset="0"/>
                <a:cs typeface="Arial" panose="020B0604020202020204" pitchFamily="34" charset="0"/>
              </a:rPr>
              <a:t>prevent interference from internal sources known as crosstalk. </a:t>
            </a:r>
            <a:endParaRPr lang="en-US" sz="3200" dirty="0" smtClean="0">
              <a:solidFill>
                <a:schemeClr val="tx1"/>
              </a:solidFill>
              <a:latin typeface="Arial" panose="020B0604020202020204" pitchFamily="34" charset="0"/>
              <a:cs typeface="Arial" panose="020B0604020202020204" pitchFamily="34" charset="0"/>
            </a:endParaRPr>
          </a:p>
          <a:p>
            <a:pPr algn="just">
              <a:lnSpc>
                <a:spcPct val="100000"/>
              </a:lnSpc>
            </a:pPr>
            <a:r>
              <a:rPr lang="en-US" sz="3200" dirty="0" smtClean="0">
                <a:solidFill>
                  <a:schemeClr val="tx1"/>
                </a:solidFill>
                <a:latin typeface="Arial" panose="020B0604020202020204" pitchFamily="34" charset="0"/>
                <a:cs typeface="Arial" panose="020B0604020202020204" pitchFamily="34" charset="0"/>
              </a:rPr>
              <a:t>Crosstalk </a:t>
            </a:r>
            <a:r>
              <a:rPr lang="en-US" sz="3200" dirty="0">
                <a:solidFill>
                  <a:schemeClr val="tx1"/>
                </a:solidFill>
                <a:latin typeface="Arial" panose="020B0604020202020204" pitchFamily="34" charset="0"/>
                <a:cs typeface="Arial" panose="020B0604020202020204" pitchFamily="34" charset="0"/>
              </a:rPr>
              <a:t>refers to interference caused by the magnetic field surrounding adjacent pairs of wires within the cable.</a:t>
            </a:r>
            <a:endParaRPr lang="fr-FR"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24623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124712" y="832104"/>
            <a:ext cx="7351776" cy="827025"/>
          </a:xfrm>
        </p:spPr>
        <p:txBody>
          <a:bodyPr>
            <a:noAutofit/>
          </a:bodyPr>
          <a:lstStyle/>
          <a:p>
            <a:pPr algn="ctr"/>
            <a:r>
              <a:rPr lang="fr-FR" sz="4400" b="1" dirty="0" err="1">
                <a:solidFill>
                  <a:schemeClr val="tx1"/>
                </a:solidFill>
                <a:latin typeface="Arial" panose="020B0604020202020204" pitchFamily="34" charset="0"/>
                <a:cs typeface="Arial" panose="020B0604020202020204" pitchFamily="34" charset="0"/>
              </a:rPr>
              <a:t>Twisted</a:t>
            </a:r>
            <a:r>
              <a:rPr lang="fr-FR" sz="4400" b="1" dirty="0">
                <a:solidFill>
                  <a:schemeClr val="tx1"/>
                </a:solidFill>
                <a:latin typeface="Arial" panose="020B0604020202020204" pitchFamily="34" charset="0"/>
                <a:cs typeface="Arial" panose="020B0604020202020204" pitchFamily="34" charset="0"/>
              </a:rPr>
              <a:t>-pair </a:t>
            </a:r>
            <a:r>
              <a:rPr lang="fr-FR" sz="4400" b="1" dirty="0" err="1">
                <a:solidFill>
                  <a:schemeClr val="tx1"/>
                </a:solidFill>
                <a:latin typeface="Arial" panose="020B0604020202020204" pitchFamily="34" charset="0"/>
                <a:cs typeface="Arial" panose="020B0604020202020204" pitchFamily="34" charset="0"/>
              </a:rPr>
              <a:t>cable</a:t>
            </a:r>
            <a:endParaRPr lang="fr-FR" sz="5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1124712" y="2551176"/>
            <a:ext cx="7351776" cy="3721608"/>
          </a:xfrm>
        </p:spPr>
        <p:txBody>
          <a:bodyPr>
            <a:normAutofit/>
          </a:bodyPr>
          <a:lstStyle/>
          <a:p>
            <a:pPr marL="0" indent="0" algn="just">
              <a:lnSpc>
                <a:spcPct val="100000"/>
              </a:lnSpc>
              <a:buClr>
                <a:srgbClr val="7030A0"/>
              </a:buClr>
              <a:buNone/>
            </a:pPr>
            <a:r>
              <a:rPr lang="fr-FR" sz="2800" dirty="0">
                <a:solidFill>
                  <a:schemeClr val="tx1"/>
                </a:solidFill>
                <a:latin typeface="Arial" panose="020B0604020202020204" pitchFamily="34" charset="0"/>
                <a:cs typeface="Arial" panose="020B0604020202020204" pitchFamily="34" charset="0"/>
              </a:rPr>
              <a:t>In addition, </a:t>
            </a:r>
            <a:r>
              <a:rPr lang="en-US" sz="2800" dirty="0" smtClean="0">
                <a:solidFill>
                  <a:schemeClr val="tx1"/>
                </a:solidFill>
                <a:latin typeface="Arial" panose="020B0604020202020204" pitchFamily="34" charset="0"/>
                <a:cs typeface="Arial" panose="020B0604020202020204" pitchFamily="34" charset="0"/>
              </a:rPr>
              <a:t>each </a:t>
            </a:r>
            <a:r>
              <a:rPr lang="en-US" sz="2800" dirty="0">
                <a:solidFill>
                  <a:schemeClr val="tx1"/>
                </a:solidFill>
                <a:latin typeface="Arial" panose="020B0604020202020204" pitchFamily="34" charset="0"/>
                <a:cs typeface="Arial" panose="020B0604020202020204" pitchFamily="34" charset="0"/>
              </a:rPr>
              <a:t>twisted pair in the cable has its own twist rate per meter, which helps limit interference between the wire pairs</a:t>
            </a:r>
            <a:endParaRPr lang="fr-F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27656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216152" y="790448"/>
            <a:ext cx="6757416" cy="965200"/>
          </a:xfrm>
        </p:spPr>
        <p:txBody>
          <a:bodyPr>
            <a:normAutofit/>
          </a:bodyPr>
          <a:lstStyle/>
          <a:p>
            <a:pPr algn="ctr"/>
            <a:r>
              <a:rPr lang="fr-FR" b="1" dirty="0" err="1">
                <a:solidFill>
                  <a:schemeClr val="tx1"/>
                </a:solidFill>
                <a:latin typeface="Arial" panose="020B0604020202020204" pitchFamily="34" charset="0"/>
                <a:cs typeface="Arial" panose="020B0604020202020204" pitchFamily="34" charset="0"/>
              </a:rPr>
              <a:t>Twisted</a:t>
            </a:r>
            <a:r>
              <a:rPr lang="fr-FR" b="1" dirty="0">
                <a:solidFill>
                  <a:schemeClr val="tx1"/>
                </a:solidFill>
                <a:latin typeface="Arial" panose="020B0604020202020204" pitchFamily="34" charset="0"/>
                <a:cs typeface="Arial" panose="020B0604020202020204" pitchFamily="34" charset="0"/>
              </a:rPr>
              <a:t>-pair </a:t>
            </a:r>
            <a:r>
              <a:rPr lang="fr-FR" b="1" dirty="0" err="1">
                <a:solidFill>
                  <a:schemeClr val="tx1"/>
                </a:solidFill>
                <a:latin typeface="Arial" panose="020B0604020202020204" pitchFamily="34" charset="0"/>
                <a:cs typeface="Arial" panose="020B0604020202020204" pitchFamily="34" charset="0"/>
              </a:rPr>
              <a:t>cable</a:t>
            </a:r>
            <a:endParaRPr lang="fr-FR" dirty="0">
              <a:solidFill>
                <a:schemeClr val="tx1"/>
              </a:solidFill>
            </a:endParaRPr>
          </a:p>
        </p:txBody>
      </p:sp>
      <p:sp>
        <p:nvSpPr>
          <p:cNvPr id="3" name="Espace réservé du contenu 2"/>
          <p:cNvSpPr>
            <a:spLocks noGrp="1"/>
          </p:cNvSpPr>
          <p:nvPr>
            <p:ph idx="1"/>
          </p:nvPr>
        </p:nvSpPr>
        <p:spPr>
          <a:xfrm>
            <a:off x="1216152" y="2403518"/>
            <a:ext cx="6757416" cy="4023360"/>
          </a:xfrm>
        </p:spPr>
        <p:txBody>
          <a:bodyPr>
            <a:normAutofit/>
          </a:bodyPr>
          <a:lstStyle/>
          <a:p>
            <a:pPr marL="0" indent="0" algn="just">
              <a:lnSpc>
                <a:spcPct val="100000"/>
              </a:lnSpc>
              <a:buClr>
                <a:srgbClr val="7030A0"/>
              </a:buClr>
              <a:buNone/>
            </a:pPr>
            <a:r>
              <a:rPr lang="en-US" sz="2400" dirty="0">
                <a:solidFill>
                  <a:schemeClr val="tx1"/>
                </a:solidFill>
                <a:latin typeface="Arial" panose="020B0604020202020204" pitchFamily="34" charset="0"/>
                <a:cs typeface="Arial" panose="020B0604020202020204" pitchFamily="34" charset="0"/>
              </a:rPr>
              <a:t>UTP cabling, which is widely </a:t>
            </a:r>
            <a:r>
              <a:rPr lang="en-US" sz="2400" dirty="0" smtClean="0">
                <a:solidFill>
                  <a:schemeClr val="tx1"/>
                </a:solidFill>
                <a:latin typeface="Arial" panose="020B0604020202020204" pitchFamily="34" charset="0"/>
                <a:cs typeface="Arial" panose="020B0604020202020204" pitchFamily="34" charset="0"/>
              </a:rPr>
              <a:t>used in professional</a:t>
            </a:r>
            <a:r>
              <a:rPr lang="en-US" sz="2400" dirty="0">
                <a:solidFill>
                  <a:schemeClr val="tx1"/>
                </a:solidFill>
                <a:latin typeface="Arial" panose="020B0604020202020204" pitchFamily="34" charset="0"/>
                <a:cs typeface="Arial" panose="020B0604020202020204" pitchFamily="34" charset="0"/>
              </a:rPr>
              <a:t>, educational, and residential </a:t>
            </a:r>
            <a:r>
              <a:rPr lang="en-US" sz="2400" dirty="0" smtClean="0">
                <a:solidFill>
                  <a:schemeClr val="tx1"/>
                </a:solidFill>
                <a:latin typeface="Arial" panose="020B0604020202020204" pitchFamily="34" charset="0"/>
                <a:cs typeface="Arial" panose="020B0604020202020204" pitchFamily="34" charset="0"/>
              </a:rPr>
              <a:t>settings, it </a:t>
            </a:r>
            <a:r>
              <a:rPr lang="en-US" sz="2400" dirty="0">
                <a:solidFill>
                  <a:schemeClr val="tx1"/>
                </a:solidFill>
                <a:latin typeface="Arial" panose="020B0604020202020204" pitchFamily="34" charset="0"/>
                <a:cs typeface="Arial" panose="020B0604020202020204" pitchFamily="34" charset="0"/>
              </a:rPr>
              <a:t>complies with standards jointly defined by the TIA (Telecommunications Industry Association) and the EIA (Electronics Industries Alliance), notably the TIA/EIA-568A and 568B standards.</a:t>
            </a: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39301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912876" y="512064"/>
            <a:ext cx="7371588" cy="1004825"/>
          </a:xfrm>
        </p:spPr>
        <p:txBody>
          <a:bodyPr>
            <a:normAutofit/>
          </a:bodyPr>
          <a:lstStyle/>
          <a:p>
            <a:pPr algn="ctr"/>
            <a:r>
              <a:rPr lang="fr-FR" sz="4400" b="1" dirty="0" err="1">
                <a:solidFill>
                  <a:schemeClr val="tx1"/>
                </a:solidFill>
                <a:latin typeface="Arial" panose="020B0604020202020204" pitchFamily="34" charset="0"/>
                <a:cs typeface="Arial" panose="020B0604020202020204" pitchFamily="34" charset="0"/>
              </a:rPr>
              <a:t>Twisted</a:t>
            </a:r>
            <a:r>
              <a:rPr lang="fr-FR" sz="4400" b="1" dirty="0">
                <a:solidFill>
                  <a:schemeClr val="tx1"/>
                </a:solidFill>
                <a:latin typeface="Arial" panose="020B0604020202020204" pitchFamily="34" charset="0"/>
                <a:cs typeface="Arial" panose="020B0604020202020204" pitchFamily="34" charset="0"/>
              </a:rPr>
              <a:t>-pair </a:t>
            </a:r>
            <a:r>
              <a:rPr lang="fr-FR" sz="4400" b="1" dirty="0" err="1">
                <a:solidFill>
                  <a:schemeClr val="tx1"/>
                </a:solidFill>
                <a:latin typeface="Arial" panose="020B0604020202020204" pitchFamily="34" charset="0"/>
                <a:cs typeface="Arial" panose="020B0604020202020204" pitchFamily="34" charset="0"/>
              </a:rPr>
              <a:t>cable</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912876" y="1865376"/>
            <a:ext cx="7371588" cy="4581144"/>
          </a:xfrm>
        </p:spPr>
        <p:txBody>
          <a:bodyPr>
            <a:normAutofit fontScale="77500" lnSpcReduction="20000"/>
          </a:bodyPr>
          <a:lstStyle/>
          <a:p>
            <a:pPr marL="0" indent="0" algn="just">
              <a:lnSpc>
                <a:spcPct val="120000"/>
              </a:lnSpc>
              <a:spcAft>
                <a:spcPts val="600"/>
              </a:spcAft>
              <a:buClr>
                <a:srgbClr val="7030A0"/>
              </a:buClr>
              <a:buNone/>
            </a:pPr>
            <a:r>
              <a:rPr lang="en-US" sz="3600" dirty="0" smtClean="0">
                <a:solidFill>
                  <a:schemeClr val="tx1"/>
                </a:solidFill>
                <a:latin typeface="Arial" panose="020B0604020202020204" pitchFamily="34" charset="0"/>
                <a:cs typeface="Arial" panose="020B0604020202020204" pitchFamily="34" charset="0"/>
              </a:rPr>
              <a:t>It most </a:t>
            </a:r>
            <a:r>
              <a:rPr lang="en-US" sz="3600" dirty="0">
                <a:solidFill>
                  <a:schemeClr val="tx1"/>
                </a:solidFill>
                <a:latin typeface="Arial" panose="020B0604020202020204" pitchFamily="34" charset="0"/>
                <a:cs typeface="Arial" panose="020B0604020202020204" pitchFamily="34" charset="0"/>
              </a:rPr>
              <a:t>commonly used in LAN cabling </a:t>
            </a:r>
            <a:r>
              <a:rPr lang="en-US" sz="3600" dirty="0" smtClean="0">
                <a:solidFill>
                  <a:schemeClr val="tx1"/>
                </a:solidFill>
                <a:latin typeface="Arial" panose="020B0604020202020204" pitchFamily="34" charset="0"/>
                <a:cs typeface="Arial" panose="020B0604020202020204" pitchFamily="34" charset="0"/>
              </a:rPr>
              <a:t>environments</a:t>
            </a:r>
            <a:r>
              <a:rPr lang="en-US" sz="3600" dirty="0">
                <a:solidFill>
                  <a:schemeClr val="tx1"/>
                </a:solidFill>
                <a:latin typeface="Arial" panose="020B0604020202020204" pitchFamily="34" charset="0"/>
                <a:cs typeface="Arial" panose="020B0604020202020204" pitchFamily="34" charset="0"/>
              </a:rPr>
              <a:t> </a:t>
            </a:r>
            <a:r>
              <a:rPr lang="en-US" sz="3600" dirty="0" smtClean="0">
                <a:solidFill>
                  <a:schemeClr val="tx1"/>
                </a:solidFill>
                <a:latin typeface="Arial" panose="020B0604020202020204" pitchFamily="34" charset="0"/>
                <a:cs typeface="Arial" panose="020B0604020202020204" pitchFamily="34" charset="0"/>
              </a:rPr>
              <a:t>and </a:t>
            </a:r>
            <a:r>
              <a:rPr lang="en-US" sz="3600" dirty="0">
                <a:solidFill>
                  <a:schemeClr val="tx1"/>
                </a:solidFill>
                <a:latin typeface="Arial" panose="020B0604020202020204" pitchFamily="34" charset="0"/>
                <a:cs typeface="Arial" panose="020B0604020202020204" pitchFamily="34" charset="0"/>
              </a:rPr>
              <a:t>defines commercial cabling for local area network installations. It specifies elements such </a:t>
            </a:r>
            <a:r>
              <a:rPr lang="en-US" sz="3600" dirty="0" smtClean="0">
                <a:solidFill>
                  <a:schemeClr val="tx1"/>
                </a:solidFill>
                <a:latin typeface="Arial" panose="020B0604020202020204" pitchFamily="34" charset="0"/>
                <a:cs typeface="Arial" panose="020B0604020202020204" pitchFamily="34" charset="0"/>
              </a:rPr>
              <a:t>as:</a:t>
            </a:r>
          </a:p>
          <a:p>
            <a:pPr lvl="4" algn="just">
              <a:lnSpc>
                <a:spcPct val="120000"/>
              </a:lnSpc>
              <a:spcAft>
                <a:spcPts val="600"/>
              </a:spcAft>
              <a:buClr>
                <a:srgbClr val="7030A0"/>
              </a:buClr>
              <a:buFont typeface="Wingdings" panose="05000000000000000000" pitchFamily="2" charset="2"/>
              <a:buChar char="§"/>
            </a:pPr>
            <a:r>
              <a:rPr lang="en-US" sz="3600" dirty="0" smtClean="0">
                <a:solidFill>
                  <a:schemeClr val="tx1"/>
                </a:solidFill>
                <a:latin typeface="Arial" panose="020B0604020202020204" pitchFamily="34" charset="0"/>
                <a:cs typeface="Arial" panose="020B0604020202020204" pitchFamily="34" charset="0"/>
              </a:rPr>
              <a:t>cable types.</a:t>
            </a:r>
          </a:p>
          <a:p>
            <a:pPr lvl="4" algn="just">
              <a:lnSpc>
                <a:spcPct val="120000"/>
              </a:lnSpc>
              <a:spcAft>
                <a:spcPts val="600"/>
              </a:spcAft>
              <a:buClr>
                <a:srgbClr val="7030A0"/>
              </a:buClr>
              <a:buFont typeface="Wingdings" panose="05000000000000000000" pitchFamily="2" charset="2"/>
              <a:buChar char="§"/>
            </a:pPr>
            <a:r>
              <a:rPr lang="en-US" sz="3600" dirty="0" smtClean="0">
                <a:solidFill>
                  <a:schemeClr val="tx1"/>
                </a:solidFill>
                <a:latin typeface="Arial" panose="020B0604020202020204" pitchFamily="34" charset="0"/>
                <a:cs typeface="Arial" panose="020B0604020202020204" pitchFamily="34" charset="0"/>
              </a:rPr>
              <a:t>cable lengths.</a:t>
            </a:r>
          </a:p>
          <a:p>
            <a:pPr lvl="4" algn="just">
              <a:lnSpc>
                <a:spcPct val="120000"/>
              </a:lnSpc>
              <a:spcAft>
                <a:spcPts val="600"/>
              </a:spcAft>
              <a:buClr>
                <a:srgbClr val="7030A0"/>
              </a:buClr>
              <a:buFont typeface="Wingdings" panose="05000000000000000000" pitchFamily="2" charset="2"/>
              <a:buChar char="§"/>
            </a:pPr>
            <a:r>
              <a:rPr lang="en-US" sz="3600" dirty="0" smtClean="0">
                <a:solidFill>
                  <a:schemeClr val="tx1"/>
                </a:solidFill>
                <a:latin typeface="Arial" panose="020B0604020202020204" pitchFamily="34" charset="0"/>
                <a:cs typeface="Arial" panose="020B0604020202020204" pitchFamily="34" charset="0"/>
              </a:rPr>
              <a:t>Connectors.</a:t>
            </a:r>
          </a:p>
          <a:p>
            <a:pPr lvl="4" algn="just">
              <a:lnSpc>
                <a:spcPct val="120000"/>
              </a:lnSpc>
              <a:spcAft>
                <a:spcPts val="600"/>
              </a:spcAft>
              <a:buClr>
                <a:srgbClr val="7030A0"/>
              </a:buClr>
              <a:buFont typeface="Wingdings" panose="05000000000000000000" pitchFamily="2" charset="2"/>
              <a:buChar char="§"/>
            </a:pPr>
            <a:r>
              <a:rPr lang="en-US" sz="3600" dirty="0" smtClean="0">
                <a:solidFill>
                  <a:schemeClr val="tx1"/>
                </a:solidFill>
                <a:latin typeface="Arial" panose="020B0604020202020204" pitchFamily="34" charset="0"/>
                <a:cs typeface="Arial" panose="020B0604020202020204" pitchFamily="34" charset="0"/>
              </a:rPr>
              <a:t>cable termination.</a:t>
            </a:r>
          </a:p>
          <a:p>
            <a:pPr lvl="4" algn="just">
              <a:lnSpc>
                <a:spcPct val="120000"/>
              </a:lnSpc>
              <a:spcAft>
                <a:spcPts val="600"/>
              </a:spcAft>
              <a:buClr>
                <a:srgbClr val="7030A0"/>
              </a:buClr>
              <a:buFont typeface="Wingdings" panose="05000000000000000000" pitchFamily="2" charset="2"/>
              <a:buChar char="§"/>
            </a:pPr>
            <a:r>
              <a:rPr lang="en-US" sz="3600" dirty="0" smtClean="0">
                <a:solidFill>
                  <a:schemeClr val="tx1"/>
                </a:solidFill>
                <a:latin typeface="Arial" panose="020B0604020202020204" pitchFamily="34" charset="0"/>
                <a:cs typeface="Arial" panose="020B0604020202020204" pitchFamily="34" charset="0"/>
              </a:rPr>
              <a:t>able </a:t>
            </a:r>
            <a:r>
              <a:rPr lang="en-US" sz="3600" dirty="0">
                <a:solidFill>
                  <a:schemeClr val="tx1"/>
                </a:solidFill>
                <a:latin typeface="Arial" panose="020B0604020202020204" pitchFamily="34" charset="0"/>
                <a:cs typeface="Arial" panose="020B0604020202020204" pitchFamily="34" charset="0"/>
              </a:rPr>
              <a:t>testing methods.</a:t>
            </a:r>
          </a:p>
        </p:txBody>
      </p:sp>
    </p:spTree>
    <p:extLst>
      <p:ext uri="{BB962C8B-B14F-4D97-AF65-F5344CB8AC3E}">
        <p14:creationId xmlns:p14="http://schemas.microsoft.com/office/powerpoint/2010/main" val="21094720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30352" y="478536"/>
            <a:ext cx="8019288" cy="1066800"/>
          </a:xfrm>
        </p:spPr>
        <p:txBody>
          <a:bodyPr>
            <a:normAutofit/>
          </a:bodyPr>
          <a:lstStyle/>
          <a:p>
            <a:pPr algn="ctr"/>
            <a:r>
              <a:rPr lang="fr-FR" sz="4400" b="1" dirty="0" err="1">
                <a:solidFill>
                  <a:schemeClr val="tx1"/>
                </a:solidFill>
                <a:latin typeface="Arial" panose="020B0604020202020204" pitchFamily="34" charset="0"/>
                <a:cs typeface="Arial" panose="020B0604020202020204" pitchFamily="34" charset="0"/>
              </a:rPr>
              <a:t>Twisted</a:t>
            </a:r>
            <a:r>
              <a:rPr lang="fr-FR" sz="4400" b="1" dirty="0">
                <a:solidFill>
                  <a:schemeClr val="tx1"/>
                </a:solidFill>
                <a:latin typeface="Arial" panose="020B0604020202020204" pitchFamily="34" charset="0"/>
                <a:cs typeface="Arial" panose="020B0604020202020204" pitchFamily="34" charset="0"/>
              </a:rPr>
              <a:t>-pair </a:t>
            </a:r>
            <a:r>
              <a:rPr lang="fr-FR" sz="4400" b="1" dirty="0" err="1">
                <a:solidFill>
                  <a:schemeClr val="tx1"/>
                </a:solidFill>
                <a:latin typeface="Arial" panose="020B0604020202020204" pitchFamily="34" charset="0"/>
                <a:cs typeface="Arial" panose="020B0604020202020204" pitchFamily="34" charset="0"/>
              </a:rPr>
              <a:t>cable</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32104" y="2093976"/>
            <a:ext cx="7607808" cy="3977640"/>
          </a:xfrm>
        </p:spPr>
        <p:txBody>
          <a:bodyPr>
            <a:normAutofit/>
          </a:bodyPr>
          <a:lstStyle/>
          <a:p>
            <a:pPr marL="0" indent="0" algn="just">
              <a:lnSpc>
                <a:spcPct val="100000"/>
              </a:lnSpc>
              <a:buClr>
                <a:srgbClr val="7030A0"/>
              </a:buClr>
              <a:buNone/>
            </a:pPr>
            <a:r>
              <a:rPr lang="en-US" sz="2800" dirty="0">
                <a:solidFill>
                  <a:schemeClr val="tx1"/>
                </a:solidFill>
                <a:latin typeface="Arial" panose="020B0604020202020204" pitchFamily="34" charset="0"/>
                <a:cs typeface="Arial" panose="020B0604020202020204" pitchFamily="34" charset="0"/>
              </a:rPr>
              <a:t>For example, Category 5 (Cat5) cable is typically used in Fast Ethernet 100BASE-TX installations. Other categories include enhanced </a:t>
            </a:r>
            <a:r>
              <a:rPr lang="en-US" sz="2800" b="1" dirty="0">
                <a:solidFill>
                  <a:schemeClr val="tx1"/>
                </a:solidFill>
                <a:latin typeface="Arial" panose="020B0604020202020204" pitchFamily="34" charset="0"/>
                <a:cs typeface="Arial" panose="020B0604020202020204" pitchFamily="34" charset="0"/>
              </a:rPr>
              <a:t>Category 5 (Cat5e) </a:t>
            </a:r>
            <a:r>
              <a:rPr lang="en-US" sz="2800" dirty="0">
                <a:solidFill>
                  <a:schemeClr val="tx1"/>
                </a:solidFill>
                <a:latin typeface="Arial" panose="020B0604020202020204" pitchFamily="34" charset="0"/>
                <a:cs typeface="Arial" panose="020B0604020202020204" pitchFamily="34" charset="0"/>
              </a:rPr>
              <a:t>cable and </a:t>
            </a:r>
            <a:r>
              <a:rPr lang="en-US" sz="2800" b="1" dirty="0">
                <a:solidFill>
                  <a:schemeClr val="tx1"/>
                </a:solidFill>
                <a:latin typeface="Arial" panose="020B0604020202020204" pitchFamily="34" charset="0"/>
                <a:cs typeface="Arial" panose="020B0604020202020204" pitchFamily="34" charset="0"/>
              </a:rPr>
              <a:t>Category 6 (Cat6</a:t>
            </a:r>
            <a:r>
              <a:rPr lang="en-US" sz="2800" b="1" dirty="0" smtClean="0">
                <a:solidFill>
                  <a:schemeClr val="tx1"/>
                </a:solidFill>
                <a:latin typeface="Arial" panose="020B0604020202020204" pitchFamily="34" charset="0"/>
                <a:cs typeface="Arial" panose="020B0604020202020204" pitchFamily="34" charset="0"/>
              </a:rPr>
              <a:t>).</a:t>
            </a:r>
            <a:r>
              <a:rPr lang="en-US" sz="2800" b="1" dirty="0">
                <a:solidFill>
                  <a:schemeClr val="tx1"/>
                </a:solidFill>
                <a:latin typeface="Arial" panose="020B0604020202020204" pitchFamily="34" charset="0"/>
                <a:cs typeface="Arial" panose="020B0604020202020204" pitchFamily="34" charset="0"/>
              </a:rPr>
              <a:t> </a:t>
            </a:r>
            <a:endParaRPr lang="en-US" sz="2800" b="1" dirty="0" smtClean="0">
              <a:solidFill>
                <a:schemeClr val="tx1"/>
              </a:solidFill>
              <a:latin typeface="Arial" panose="020B0604020202020204" pitchFamily="34" charset="0"/>
              <a:cs typeface="Arial" panose="020B0604020202020204" pitchFamily="34" charset="0"/>
            </a:endParaRPr>
          </a:p>
          <a:p>
            <a:pPr marL="0" indent="0" algn="just">
              <a:lnSpc>
                <a:spcPct val="100000"/>
              </a:lnSpc>
              <a:buClr>
                <a:srgbClr val="7030A0"/>
              </a:buClr>
              <a:buNone/>
            </a:pPr>
            <a:r>
              <a:rPr lang="en-US" sz="2800" dirty="0" smtClean="0">
                <a:solidFill>
                  <a:schemeClr val="tx1"/>
                </a:solidFill>
                <a:latin typeface="Arial" panose="020B0604020202020204" pitchFamily="34" charset="0"/>
                <a:cs typeface="Arial" panose="020B0604020202020204" pitchFamily="34" charset="0"/>
              </a:rPr>
              <a:t>Cables </a:t>
            </a:r>
            <a:r>
              <a:rPr lang="en-US" sz="2800" dirty="0">
                <a:solidFill>
                  <a:schemeClr val="tx1"/>
                </a:solidFill>
                <a:latin typeface="Arial" panose="020B0604020202020204" pitchFamily="34" charset="0"/>
                <a:cs typeface="Arial" panose="020B0604020202020204" pitchFamily="34" charset="0"/>
              </a:rPr>
              <a:t>of </a:t>
            </a:r>
            <a:r>
              <a:rPr lang="en-US" sz="2800" b="1" dirty="0">
                <a:solidFill>
                  <a:schemeClr val="tx1"/>
                </a:solidFill>
                <a:latin typeface="Arial" panose="020B0604020202020204" pitchFamily="34" charset="0"/>
                <a:cs typeface="Arial" panose="020B0604020202020204" pitchFamily="34" charset="0"/>
              </a:rPr>
              <a:t>higher categories </a:t>
            </a:r>
            <a:r>
              <a:rPr lang="en-US" sz="2800" dirty="0">
                <a:solidFill>
                  <a:schemeClr val="tx1"/>
                </a:solidFill>
                <a:latin typeface="Arial" panose="020B0604020202020204" pitchFamily="34" charset="0"/>
                <a:cs typeface="Arial" panose="020B0604020202020204" pitchFamily="34" charset="0"/>
              </a:rPr>
              <a:t>are engineered to support higher data transfer rates.</a:t>
            </a:r>
          </a:p>
          <a:p>
            <a:pPr marL="0" indent="0" algn="just">
              <a:lnSpc>
                <a:spcPct val="120000"/>
              </a:lnSpc>
              <a:buClr>
                <a:srgbClr val="7030A0"/>
              </a:buClr>
              <a:buNone/>
            </a:pPr>
            <a:endParaRPr lang="fr-F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88373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04672" y="594360"/>
            <a:ext cx="7562088" cy="756920"/>
          </a:xfrm>
        </p:spPr>
        <p:txBody>
          <a:bodyPr>
            <a:normAutofit/>
          </a:bodyPr>
          <a:lstStyle/>
          <a:p>
            <a:pPr algn="ctr"/>
            <a:r>
              <a:rPr lang="fr-FR" sz="4400" b="1" dirty="0" err="1">
                <a:solidFill>
                  <a:schemeClr val="tx1"/>
                </a:solidFill>
                <a:latin typeface="Arial" panose="020B0604020202020204" pitchFamily="34" charset="0"/>
                <a:cs typeface="Arial" panose="020B0604020202020204" pitchFamily="34" charset="0"/>
              </a:rPr>
              <a:t>Twisted</a:t>
            </a:r>
            <a:r>
              <a:rPr lang="fr-FR" sz="4400" b="1" dirty="0">
                <a:solidFill>
                  <a:schemeClr val="tx1"/>
                </a:solidFill>
                <a:latin typeface="Arial" panose="020B0604020202020204" pitchFamily="34" charset="0"/>
                <a:cs typeface="Arial" panose="020B0604020202020204" pitchFamily="34" charset="0"/>
              </a:rPr>
              <a:t>-pair </a:t>
            </a:r>
            <a:r>
              <a:rPr lang="fr-FR" sz="4400" b="1" dirty="0" err="1">
                <a:solidFill>
                  <a:schemeClr val="tx1"/>
                </a:solidFill>
                <a:latin typeface="Arial" panose="020B0604020202020204" pitchFamily="34" charset="0"/>
                <a:cs typeface="Arial" panose="020B0604020202020204" pitchFamily="34" charset="0"/>
              </a:rPr>
              <a:t>cable</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04672" y="1700784"/>
            <a:ext cx="7562088" cy="4626864"/>
          </a:xfrm>
        </p:spPr>
        <p:txBody>
          <a:bodyPr>
            <a:normAutofit fontScale="47500" lnSpcReduction="20000"/>
          </a:bodyPr>
          <a:lstStyle/>
          <a:p>
            <a:pPr algn="just">
              <a:lnSpc>
                <a:spcPct val="120000"/>
              </a:lnSpc>
              <a:spcAft>
                <a:spcPts val="600"/>
              </a:spcAft>
            </a:pPr>
            <a:r>
              <a:rPr lang="fr-FR" sz="4200" b="1" dirty="0">
                <a:solidFill>
                  <a:schemeClr val="tx1"/>
                </a:solidFill>
                <a:latin typeface="Arial" panose="020B0604020202020204" pitchFamily="34" charset="0"/>
                <a:cs typeface="Arial" panose="020B0604020202020204" pitchFamily="34" charset="0"/>
              </a:rPr>
              <a:t>Types of UTP </a:t>
            </a:r>
            <a:r>
              <a:rPr lang="fr-FR" sz="4200" b="1" dirty="0" err="1" smtClean="0">
                <a:solidFill>
                  <a:schemeClr val="tx1"/>
                </a:solidFill>
                <a:latin typeface="Arial" panose="020B0604020202020204" pitchFamily="34" charset="0"/>
                <a:cs typeface="Arial" panose="020B0604020202020204" pitchFamily="34" charset="0"/>
              </a:rPr>
              <a:t>Cables</a:t>
            </a:r>
            <a:endParaRPr lang="en-US" sz="4200" b="1" dirty="0" smtClean="0">
              <a:solidFill>
                <a:schemeClr val="tx1"/>
              </a:solidFill>
              <a:latin typeface="Arial" panose="020B0604020202020204" pitchFamily="34" charset="0"/>
              <a:cs typeface="Arial" panose="020B0604020202020204" pitchFamily="34" charset="0"/>
            </a:endParaRPr>
          </a:p>
          <a:p>
            <a:pPr algn="just">
              <a:lnSpc>
                <a:spcPct val="120000"/>
              </a:lnSpc>
              <a:spcBef>
                <a:spcPts val="600"/>
              </a:spcBef>
              <a:spcAft>
                <a:spcPts val="600"/>
              </a:spcAft>
            </a:pPr>
            <a:r>
              <a:rPr lang="en-US" sz="4200" dirty="0" smtClean="0">
                <a:solidFill>
                  <a:schemeClr val="tx1"/>
                </a:solidFill>
                <a:latin typeface="Arial" panose="020B0604020202020204" pitchFamily="34" charset="0"/>
                <a:cs typeface="Arial" panose="020B0604020202020204" pitchFamily="34" charset="0"/>
              </a:rPr>
              <a:t>UTP </a:t>
            </a:r>
            <a:r>
              <a:rPr lang="en-US" sz="4200" dirty="0">
                <a:solidFill>
                  <a:schemeClr val="tx1"/>
                </a:solidFill>
                <a:latin typeface="Arial" panose="020B0604020202020204" pitchFamily="34" charset="0"/>
                <a:cs typeface="Arial" panose="020B0604020202020204" pitchFamily="34" charset="0"/>
              </a:rPr>
              <a:t>cabling with RJ-45 connectors is a common copper medium used to connect network devices, such as computers, to intermediate devices like routers and network switches</a:t>
            </a:r>
            <a:r>
              <a:rPr lang="en-US" sz="4200" dirty="0" smtClean="0">
                <a:solidFill>
                  <a:schemeClr val="tx1"/>
                </a:solidFill>
                <a:latin typeface="Arial" panose="020B0604020202020204" pitchFamily="34" charset="0"/>
                <a:cs typeface="Arial" panose="020B0604020202020204" pitchFamily="34" charset="0"/>
              </a:rPr>
              <a:t>.</a:t>
            </a:r>
          </a:p>
          <a:p>
            <a:pPr algn="just">
              <a:lnSpc>
                <a:spcPct val="120000"/>
              </a:lnSpc>
              <a:spcBef>
                <a:spcPts val="0"/>
              </a:spcBef>
              <a:spcAft>
                <a:spcPts val="0"/>
              </a:spcAft>
            </a:pPr>
            <a:r>
              <a:rPr lang="en-US" sz="4200" dirty="0">
                <a:solidFill>
                  <a:schemeClr val="tx1"/>
                </a:solidFill>
                <a:latin typeface="Arial" panose="020B0604020202020204" pitchFamily="34" charset="0"/>
                <a:cs typeface="Arial" panose="020B0604020202020204" pitchFamily="34" charset="0"/>
              </a:rPr>
              <a:t>Different situations may require UTP cables that follow different wiring standards. This means that the individual wires in the cable are connected in different orders to the pin sets of the RJ-45 connectors</a:t>
            </a:r>
            <a:r>
              <a:rPr lang="en-US" sz="4200" dirty="0" smtClean="0">
                <a:solidFill>
                  <a:schemeClr val="tx1"/>
                </a:solidFill>
                <a:latin typeface="Arial" panose="020B0604020202020204" pitchFamily="34" charset="0"/>
                <a:cs typeface="Arial" panose="020B0604020202020204" pitchFamily="34" charset="0"/>
              </a:rPr>
              <a:t>.</a:t>
            </a:r>
          </a:p>
          <a:p>
            <a:pPr algn="just">
              <a:lnSpc>
                <a:spcPct val="120000"/>
              </a:lnSpc>
              <a:spcBef>
                <a:spcPts val="600"/>
              </a:spcBef>
            </a:pPr>
            <a:r>
              <a:rPr lang="en-US" sz="4200" dirty="0">
                <a:solidFill>
                  <a:schemeClr val="tx1"/>
                </a:solidFill>
                <a:latin typeface="Arial" panose="020B0604020202020204" pitchFamily="34" charset="0"/>
                <a:cs typeface="Arial" panose="020B0604020202020204" pitchFamily="34" charset="0"/>
              </a:rPr>
              <a:t>The following are the main types of cables based on specific wiring arrangements:</a:t>
            </a:r>
          </a:p>
          <a:p>
            <a:pPr lvl="3" algn="just">
              <a:lnSpc>
                <a:spcPct val="120000"/>
              </a:lnSpc>
              <a:buClr>
                <a:srgbClr val="7030A0"/>
              </a:buClr>
              <a:buFont typeface="Wingdings" panose="05000000000000000000" pitchFamily="2" charset="2"/>
              <a:buChar char="Ø"/>
            </a:pPr>
            <a:r>
              <a:rPr lang="en-US" sz="4200" dirty="0">
                <a:solidFill>
                  <a:schemeClr val="tx1"/>
                </a:solidFill>
                <a:latin typeface="Arial" panose="020B0604020202020204" pitchFamily="34" charset="0"/>
                <a:cs typeface="Arial" panose="020B0604020202020204" pitchFamily="34" charset="0"/>
              </a:rPr>
              <a:t>Ethernet straight-through</a:t>
            </a:r>
          </a:p>
          <a:p>
            <a:pPr lvl="3" algn="just">
              <a:lnSpc>
                <a:spcPct val="120000"/>
              </a:lnSpc>
              <a:buClr>
                <a:srgbClr val="7030A0"/>
              </a:buClr>
              <a:buFont typeface="Wingdings" panose="05000000000000000000" pitchFamily="2" charset="2"/>
              <a:buChar char="Ø"/>
            </a:pPr>
            <a:r>
              <a:rPr lang="en-US" sz="4200" dirty="0">
                <a:solidFill>
                  <a:schemeClr val="tx1"/>
                </a:solidFill>
                <a:latin typeface="Arial" panose="020B0604020202020204" pitchFamily="34" charset="0"/>
                <a:cs typeface="Arial" panose="020B0604020202020204" pitchFamily="34" charset="0"/>
              </a:rPr>
              <a:t>Ethernet crossover</a:t>
            </a:r>
          </a:p>
          <a:p>
            <a:pPr lvl="3" algn="just">
              <a:lnSpc>
                <a:spcPct val="120000"/>
              </a:lnSpc>
              <a:buClr>
                <a:srgbClr val="7030A0"/>
              </a:buClr>
              <a:buFont typeface="Wingdings" panose="05000000000000000000" pitchFamily="2" charset="2"/>
              <a:buChar char="Ø"/>
            </a:pPr>
            <a:r>
              <a:rPr lang="en-US" sz="4200" dirty="0">
                <a:solidFill>
                  <a:schemeClr val="tx1"/>
                </a:solidFill>
                <a:latin typeface="Arial" panose="020B0604020202020204" pitchFamily="34" charset="0"/>
                <a:cs typeface="Arial" panose="020B0604020202020204" pitchFamily="34" charset="0"/>
              </a:rPr>
              <a:t>Rollover</a:t>
            </a:r>
          </a:p>
          <a:p>
            <a:pPr algn="just">
              <a:lnSpc>
                <a:spcPct val="120000"/>
              </a:lnSpc>
              <a:spcBef>
                <a:spcPts val="600"/>
              </a:spcBef>
              <a:spcAft>
                <a:spcPts val="1200"/>
              </a:spcAft>
            </a:pPr>
            <a:endParaRPr lang="en-US" sz="3800" dirty="0">
              <a:solidFill>
                <a:schemeClr val="tx1"/>
              </a:solidFill>
              <a:latin typeface="Arial" panose="020B0604020202020204" pitchFamily="34" charset="0"/>
              <a:cs typeface="Arial" panose="020B0604020202020204" pitchFamily="34" charset="0"/>
            </a:endParaRPr>
          </a:p>
          <a:p>
            <a:pPr algn="just">
              <a:lnSpc>
                <a:spcPct val="100000"/>
              </a:lnSpc>
              <a:spcAft>
                <a:spcPts val="1200"/>
              </a:spcAft>
            </a:pP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64607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12064" y="385064"/>
            <a:ext cx="8247888" cy="894080"/>
          </a:xfrm>
        </p:spPr>
        <p:txBody>
          <a:bodyPr>
            <a:normAutofit/>
          </a:bodyPr>
          <a:lstStyle/>
          <a:p>
            <a:pPr algn="ctr"/>
            <a:r>
              <a:rPr lang="fr-FR" sz="4400" b="1" dirty="0" err="1">
                <a:solidFill>
                  <a:schemeClr val="tx1"/>
                </a:solidFill>
                <a:latin typeface="Arial" panose="020B0604020202020204" pitchFamily="34" charset="0"/>
                <a:cs typeface="Arial" panose="020B0604020202020204" pitchFamily="34" charset="0"/>
              </a:rPr>
              <a:t>Twisted</a:t>
            </a:r>
            <a:r>
              <a:rPr lang="fr-FR" sz="4400" b="1" dirty="0">
                <a:solidFill>
                  <a:schemeClr val="tx1"/>
                </a:solidFill>
                <a:latin typeface="Arial" panose="020B0604020202020204" pitchFamily="34" charset="0"/>
                <a:cs typeface="Arial" panose="020B0604020202020204" pitchFamily="34" charset="0"/>
              </a:rPr>
              <a:t>-pair </a:t>
            </a:r>
            <a:r>
              <a:rPr lang="fr-FR" sz="4400" b="1" dirty="0" err="1">
                <a:solidFill>
                  <a:schemeClr val="tx1"/>
                </a:solidFill>
                <a:latin typeface="Arial" panose="020B0604020202020204" pitchFamily="34" charset="0"/>
                <a:cs typeface="Arial" panose="020B0604020202020204" pitchFamily="34" charset="0"/>
              </a:rPr>
              <a:t>cable</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402336" y="1467950"/>
            <a:ext cx="8357616" cy="2115989"/>
          </a:xfrm>
        </p:spPr>
        <p:txBody>
          <a:bodyPr>
            <a:normAutofit/>
          </a:bodyPr>
          <a:lstStyle/>
          <a:p>
            <a:pPr marL="0" indent="0" algn="just">
              <a:lnSpc>
                <a:spcPct val="100000"/>
              </a:lnSpc>
              <a:spcAft>
                <a:spcPts val="600"/>
              </a:spcAft>
              <a:buClr>
                <a:srgbClr val="7030A0"/>
              </a:buClr>
              <a:buNone/>
            </a:pPr>
            <a:r>
              <a:rPr lang="en-US" dirty="0">
                <a:solidFill>
                  <a:schemeClr val="tx1"/>
                </a:solidFill>
                <a:latin typeface="Arial" panose="020B0604020202020204" pitchFamily="34" charset="0"/>
                <a:cs typeface="Arial" panose="020B0604020202020204" pitchFamily="34" charset="0"/>
              </a:rPr>
              <a:t>Another type of cable used in networks is shielded twisted pair (STP). As shown in the illustration, STP uses twisted wire pairs that are wrapped in a braided layer or a thin metal foil</a:t>
            </a:r>
            <a:r>
              <a:rPr lang="en-US" dirty="0" smtClean="0">
                <a:solidFill>
                  <a:schemeClr val="tx1"/>
                </a:solidFill>
                <a:latin typeface="Arial" panose="020B0604020202020204" pitchFamily="34" charset="0"/>
                <a:cs typeface="Arial" panose="020B0604020202020204" pitchFamily="34" charset="0"/>
              </a:rPr>
              <a:t>.</a:t>
            </a:r>
            <a:endParaRPr lang="fr-FR" dirty="0">
              <a:solidFill>
                <a:schemeClr val="tx1"/>
              </a:solidFill>
              <a:latin typeface="Arial" panose="020B0604020202020204" pitchFamily="34" charset="0"/>
              <a:cs typeface="Arial" panose="020B0604020202020204" pitchFamily="34" charset="0"/>
            </a:endParaRPr>
          </a:p>
          <a:p>
            <a:pPr marL="0" indent="0" algn="just">
              <a:lnSpc>
                <a:spcPct val="100000"/>
              </a:lnSpc>
              <a:spcBef>
                <a:spcPts val="600"/>
              </a:spcBef>
              <a:buNone/>
            </a:pPr>
            <a:r>
              <a:rPr lang="en-US" dirty="0">
                <a:solidFill>
                  <a:schemeClr val="tx1"/>
                </a:solidFill>
                <a:latin typeface="Arial" panose="020B0604020202020204" pitchFamily="34" charset="0"/>
                <a:cs typeface="Arial" panose="020B0604020202020204" pitchFamily="34" charset="0"/>
              </a:rPr>
              <a:t>STP cable protects the entire bundle of wires inside the cable as well as each individual wire pair. It provides better protection against interference than UTP </a:t>
            </a:r>
            <a:r>
              <a:rPr lang="en-US" dirty="0" smtClean="0">
                <a:solidFill>
                  <a:schemeClr val="tx1"/>
                </a:solidFill>
                <a:latin typeface="Arial" panose="020B0604020202020204" pitchFamily="34" charset="0"/>
                <a:cs typeface="Arial" panose="020B0604020202020204" pitchFamily="34" charset="0"/>
              </a:rPr>
              <a:t>cabling, but </a:t>
            </a:r>
            <a:r>
              <a:rPr lang="en-US" dirty="0">
                <a:solidFill>
                  <a:schemeClr val="tx1"/>
                </a:solidFill>
                <a:latin typeface="Arial" panose="020B0604020202020204" pitchFamily="34" charset="0"/>
                <a:cs typeface="Arial" panose="020B0604020202020204" pitchFamily="34" charset="0"/>
              </a:rPr>
              <a:t>it is generally more expensive.</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3816" y="3583939"/>
            <a:ext cx="7644384" cy="2661413"/>
          </a:xfrm>
          <a:prstGeom prst="rect">
            <a:avLst/>
          </a:prstGeom>
        </p:spPr>
      </p:pic>
      <p:sp>
        <p:nvSpPr>
          <p:cNvPr id="5" name="ZoneTexte 4"/>
          <p:cNvSpPr txBox="1"/>
          <p:nvPr/>
        </p:nvSpPr>
        <p:spPr>
          <a:xfrm>
            <a:off x="813816" y="6312576"/>
            <a:ext cx="7644384" cy="369332"/>
          </a:xfrm>
          <a:prstGeom prst="rect">
            <a:avLst/>
          </a:prstGeom>
          <a:noFill/>
        </p:spPr>
        <p:txBody>
          <a:bodyPr wrap="square" rtlCol="0">
            <a:spAutoFit/>
          </a:bodyPr>
          <a:lstStyle/>
          <a:p>
            <a:pPr algn="ctr"/>
            <a:r>
              <a:rPr lang="en-US" b="1" dirty="0">
                <a:latin typeface="Arial" panose="020B0604020202020204" pitchFamily="34" charset="0"/>
                <a:cs typeface="Arial" panose="020B0604020202020204" pitchFamily="34" charset="0"/>
              </a:rPr>
              <a:t>SUPRA CAT8 S-STP network cable (stranded AWG 26/7, CU, LSZH)</a:t>
            </a:r>
          </a:p>
        </p:txBody>
      </p:sp>
    </p:spTree>
    <p:extLst>
      <p:ext uri="{BB962C8B-B14F-4D97-AF65-F5344CB8AC3E}">
        <p14:creationId xmlns:p14="http://schemas.microsoft.com/office/powerpoint/2010/main" val="33017372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13816" y="852424"/>
            <a:ext cx="7562088" cy="904240"/>
          </a:xfrm>
        </p:spPr>
        <p:txBody>
          <a:bodyPr>
            <a:normAutofit/>
          </a:bodyPr>
          <a:lstStyle/>
          <a:p>
            <a:pPr algn="ctr"/>
            <a:r>
              <a:rPr lang="fr-FR" sz="4400" b="1" dirty="0" err="1">
                <a:solidFill>
                  <a:schemeClr val="tx1"/>
                </a:solidFill>
                <a:latin typeface="Arial" panose="020B0604020202020204" pitchFamily="34" charset="0"/>
                <a:cs typeface="Arial" panose="020B0604020202020204" pitchFamily="34" charset="0"/>
              </a:rPr>
              <a:t>Twisted</a:t>
            </a:r>
            <a:r>
              <a:rPr lang="fr-FR" sz="4400" b="1" dirty="0">
                <a:solidFill>
                  <a:schemeClr val="tx1"/>
                </a:solidFill>
                <a:latin typeface="Arial" panose="020B0604020202020204" pitchFamily="34" charset="0"/>
                <a:cs typeface="Arial" panose="020B0604020202020204" pitchFamily="34" charset="0"/>
              </a:rPr>
              <a:t>-pair </a:t>
            </a:r>
            <a:r>
              <a:rPr lang="fr-FR" sz="4400" b="1" dirty="0" err="1">
                <a:solidFill>
                  <a:schemeClr val="tx1"/>
                </a:solidFill>
                <a:latin typeface="Arial" panose="020B0604020202020204" pitchFamily="34" charset="0"/>
                <a:cs typeface="Arial" panose="020B0604020202020204" pitchFamily="34" charset="0"/>
              </a:rPr>
              <a:t>cable</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13816" y="2322576"/>
            <a:ext cx="7562088" cy="4343400"/>
          </a:xfrm>
        </p:spPr>
        <p:txBody>
          <a:bodyPr>
            <a:normAutofit/>
          </a:bodyPr>
          <a:lstStyle/>
          <a:p>
            <a:pPr algn="just">
              <a:lnSpc>
                <a:spcPct val="100000"/>
              </a:lnSpc>
            </a:pPr>
            <a:r>
              <a:rPr lang="en-US" sz="2800" dirty="0">
                <a:solidFill>
                  <a:schemeClr val="tx1"/>
                </a:solidFill>
                <a:latin typeface="Arial" panose="020B0604020202020204" pitchFamily="34" charset="0"/>
                <a:cs typeface="Arial" panose="020B0604020202020204" pitchFamily="34" charset="0"/>
              </a:rPr>
              <a:t>Shielded twisted pair cable has many of the same strengths and limitations as unshielded twisted pair cable. It offers better protection against external interference, but </a:t>
            </a:r>
            <a:r>
              <a:rPr lang="en-US" sz="2800" dirty="0" smtClean="0">
                <a:solidFill>
                  <a:schemeClr val="tx1"/>
                </a:solidFill>
                <a:latin typeface="Arial" panose="020B0604020202020204" pitchFamily="34" charset="0"/>
                <a:cs typeface="Arial" panose="020B0604020202020204" pitchFamily="34" charset="0"/>
              </a:rPr>
              <a:t>it is </a:t>
            </a:r>
            <a:r>
              <a:rPr lang="fr-FR" sz="2800" dirty="0">
                <a:solidFill>
                  <a:schemeClr val="tx1"/>
                </a:solidFill>
                <a:latin typeface="Arial" panose="020B0604020202020204" pitchFamily="34" charset="0"/>
                <a:cs typeface="Arial" panose="020B0604020202020204" pitchFamily="34" charset="0"/>
              </a:rPr>
              <a:t>more costly</a:t>
            </a:r>
            <a:r>
              <a:rPr lang="en-US" sz="2800" dirty="0" smtClean="0">
                <a:solidFill>
                  <a:schemeClr val="tx1"/>
                </a:solidFill>
                <a:latin typeface="Arial" panose="020B0604020202020204" pitchFamily="34" charset="0"/>
                <a:cs typeface="Arial" panose="020B0604020202020204" pitchFamily="34" charset="0"/>
              </a:rPr>
              <a:t> and </a:t>
            </a:r>
            <a:r>
              <a:rPr lang="en-US" sz="2800" dirty="0">
                <a:solidFill>
                  <a:schemeClr val="tx1"/>
                </a:solidFill>
                <a:latin typeface="Arial" panose="020B0604020202020204" pitchFamily="34" charset="0"/>
                <a:cs typeface="Arial" panose="020B0604020202020204" pitchFamily="34" charset="0"/>
              </a:rPr>
              <a:t>more complex to install than unshielded twisted pair </a:t>
            </a:r>
            <a:r>
              <a:rPr lang="en-US" sz="2800" dirty="0" smtClean="0">
                <a:solidFill>
                  <a:schemeClr val="tx1"/>
                </a:solidFill>
                <a:latin typeface="Arial" panose="020B0604020202020204" pitchFamily="34" charset="0"/>
                <a:cs typeface="Arial" panose="020B0604020202020204" pitchFamily="34" charset="0"/>
              </a:rPr>
              <a:t>cable.</a:t>
            </a:r>
            <a:endParaRPr lang="en-US" sz="2800" dirty="0">
              <a:solidFill>
                <a:schemeClr val="tx1"/>
              </a:solidFill>
              <a:latin typeface="Arial" panose="020B0604020202020204" pitchFamily="34" charset="0"/>
              <a:cs typeface="Arial" panose="020B0604020202020204" pitchFamily="34" charset="0"/>
            </a:endParaRPr>
          </a:p>
          <a:p>
            <a:pPr algn="just">
              <a:lnSpc>
                <a:spcPct val="110000"/>
              </a:lnSpc>
            </a:pPr>
            <a:endParaRPr lang="en-US" sz="2400" dirty="0" smtClean="0"/>
          </a:p>
        </p:txBody>
      </p:sp>
    </p:spTree>
    <p:extLst>
      <p:ext uri="{BB962C8B-B14F-4D97-AF65-F5344CB8AC3E}">
        <p14:creationId xmlns:p14="http://schemas.microsoft.com/office/powerpoint/2010/main" val="1741918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95528" y="727721"/>
            <a:ext cx="7662672" cy="833120"/>
          </a:xfrm>
        </p:spPr>
        <p:txBody>
          <a:bodyPr>
            <a:normAutofit/>
          </a:bodyPr>
          <a:lstStyle/>
          <a:p>
            <a:pPr algn="ctr"/>
            <a:r>
              <a:rPr lang="fr-FR" sz="4400" b="1" dirty="0" err="1">
                <a:solidFill>
                  <a:schemeClr val="tx1"/>
                </a:solidFill>
                <a:latin typeface="Arial" panose="020B0604020202020204" pitchFamily="34" charset="0"/>
                <a:cs typeface="Arial" panose="020B0604020202020204" pitchFamily="34" charset="0"/>
              </a:rPr>
              <a:t>Twisted</a:t>
            </a:r>
            <a:r>
              <a:rPr lang="fr-FR" sz="4400" b="1" dirty="0">
                <a:solidFill>
                  <a:schemeClr val="tx1"/>
                </a:solidFill>
                <a:latin typeface="Arial" panose="020B0604020202020204" pitchFamily="34" charset="0"/>
                <a:cs typeface="Arial" panose="020B0604020202020204" pitchFamily="34" charset="0"/>
              </a:rPr>
              <a:t>-pair </a:t>
            </a:r>
            <a:r>
              <a:rPr lang="fr-FR" sz="4400" b="1" dirty="0" err="1">
                <a:solidFill>
                  <a:schemeClr val="tx1"/>
                </a:solidFill>
                <a:latin typeface="Arial" panose="020B0604020202020204" pitchFamily="34" charset="0"/>
                <a:cs typeface="Arial" panose="020B0604020202020204" pitchFamily="34" charset="0"/>
              </a:rPr>
              <a:t>cable</a:t>
            </a:r>
            <a:endParaRPr lang="fr-FR" sz="4400" dirty="0"/>
          </a:p>
        </p:txBody>
      </p:sp>
      <p:sp>
        <p:nvSpPr>
          <p:cNvPr id="5" name="Rectangle 1"/>
          <p:cNvSpPr>
            <a:spLocks noGrp="1" noChangeArrowheads="1"/>
          </p:cNvSpPr>
          <p:nvPr>
            <p:ph idx="1"/>
          </p:nvPr>
        </p:nvSpPr>
        <p:spPr bwMode="auto">
          <a:xfrm>
            <a:off x="868680" y="2405788"/>
            <a:ext cx="7488936"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lgn="just" eaLnBrk="0" fontAlgn="base" hangingPunct="0">
              <a:lnSpc>
                <a:spcPct val="100000"/>
              </a:lnSpc>
              <a:spcBef>
                <a:spcPct val="0"/>
              </a:spcBef>
              <a:spcAft>
                <a:spcPct val="0"/>
              </a:spcAft>
              <a:buClrTx/>
              <a:buSzTx/>
              <a:buNone/>
            </a:pPr>
            <a:r>
              <a:rPr lang="en-US" sz="2800" dirty="0">
                <a:solidFill>
                  <a:schemeClr val="tx1"/>
                </a:solidFill>
                <a:latin typeface="Arial" panose="020B0604020202020204" pitchFamily="34" charset="0"/>
                <a:cs typeface="Arial" panose="020B0604020202020204" pitchFamily="34" charset="0"/>
              </a:rPr>
              <a:t>A new type of hybrid cable combines an unshielded twisted pair with a shielded twisted pair. The shielded twisted pair is covered with </a:t>
            </a:r>
            <a:r>
              <a:rPr lang="en-US" sz="2800" dirty="0" smtClean="0">
                <a:solidFill>
                  <a:schemeClr val="tx1"/>
                </a:solidFill>
                <a:latin typeface="Arial" panose="020B0604020202020204" pitchFamily="34" charset="0"/>
                <a:cs typeface="Arial" panose="020B0604020202020204" pitchFamily="34" charset="0"/>
              </a:rPr>
              <a:t>a </a:t>
            </a:r>
            <a:r>
              <a:rPr lang="en-US" sz="2800" dirty="0">
                <a:solidFill>
                  <a:schemeClr val="tx1"/>
                </a:solidFill>
                <a:latin typeface="Arial" panose="020B0604020202020204" pitchFamily="34" charset="0"/>
                <a:cs typeface="Arial" panose="020B0604020202020204" pitchFamily="34" charset="0"/>
              </a:rPr>
              <a:t>metallic foil that acts as a shield</a:t>
            </a:r>
            <a:r>
              <a:rPr lang="en-US" sz="2800" dirty="0" smtClean="0">
                <a:solidFill>
                  <a:schemeClr val="tx1"/>
                </a:solidFill>
                <a:latin typeface="Arial" panose="020B0604020202020204" pitchFamily="34" charset="0"/>
                <a:cs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280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031285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30579" y="589280"/>
            <a:ext cx="7543802" cy="944880"/>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Network </a:t>
            </a:r>
            <a:r>
              <a:rPr lang="fr-FR" sz="4400" b="1" dirty="0" err="1">
                <a:solidFill>
                  <a:schemeClr val="tx1"/>
                </a:solidFill>
                <a:latin typeface="Arial" panose="020B0604020202020204" pitchFamily="34" charset="0"/>
                <a:cs typeface="Arial" panose="020B0604020202020204" pitchFamily="34" charset="0"/>
              </a:rPr>
              <a:t>outlet</a:t>
            </a:r>
            <a:r>
              <a:rPr lang="fr-FR" sz="4400" b="1" dirty="0">
                <a:solidFill>
                  <a:schemeClr val="tx1"/>
                </a:solidFill>
                <a:latin typeface="Arial" panose="020B0604020202020204" pitchFamily="34" charset="0"/>
                <a:cs typeface="Arial" panose="020B0604020202020204" pitchFamily="34" charset="0"/>
              </a:rPr>
              <a:t> </a:t>
            </a:r>
          </a:p>
        </p:txBody>
      </p:sp>
      <p:sp>
        <p:nvSpPr>
          <p:cNvPr id="38" name="Rectangle 37"/>
          <p:cNvSpPr>
            <a:spLocks noChangeAspect="1" noChangeArrowheads="1"/>
          </p:cNvSpPr>
          <p:nvPr/>
        </p:nvSpPr>
        <p:spPr bwMode="auto">
          <a:xfrm>
            <a:off x="3024155" y="2512092"/>
            <a:ext cx="3059113" cy="3059112"/>
          </a:xfrm>
          <a:prstGeom prst="rect">
            <a:avLst/>
          </a:prstGeom>
          <a:solidFill>
            <a:srgbClr val="FFFFFF"/>
          </a:solidFill>
          <a:ln w="9525">
            <a:solidFill>
              <a:srgbClr val="000000"/>
            </a:solidFill>
            <a:miter lim="800000"/>
            <a:headEnd/>
            <a:tailEnd/>
          </a:ln>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39" name="Text Box 4"/>
          <p:cNvSpPr txBox="1">
            <a:spLocks noChangeArrowheads="1"/>
          </p:cNvSpPr>
          <p:nvPr/>
        </p:nvSpPr>
        <p:spPr bwMode="auto">
          <a:xfrm>
            <a:off x="3702018" y="2691479"/>
            <a:ext cx="1735137" cy="360363"/>
          </a:xfrm>
          <a:prstGeom prst="rect">
            <a:avLst/>
          </a:prstGeom>
          <a:solidFill>
            <a:srgbClr val="FFFFFF"/>
          </a:solidFill>
          <a:ln w="9525">
            <a:solidFill>
              <a:srgbClr val="000000"/>
            </a:solidFill>
            <a:miter lim="800000"/>
            <a:headEnd/>
            <a:tailEnd/>
          </a:ln>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ts val="300"/>
              </a:spcBef>
            </a:pPr>
            <a:r>
              <a:rPr lang="fr-FR" sz="1400" dirty="0"/>
              <a:t>Label </a:t>
            </a:r>
            <a:r>
              <a:rPr lang="fr-FR" sz="1400" dirty="0" err="1"/>
              <a:t>holder</a:t>
            </a:r>
            <a:endParaRPr lang="fr-FR" sz="1400" dirty="0"/>
          </a:p>
        </p:txBody>
      </p:sp>
      <p:sp>
        <p:nvSpPr>
          <p:cNvPr id="40" name="Line 5"/>
          <p:cNvSpPr>
            <a:spLocks noChangeShapeType="1"/>
          </p:cNvSpPr>
          <p:nvPr/>
        </p:nvSpPr>
        <p:spPr bwMode="auto">
          <a:xfrm>
            <a:off x="3924268" y="4026567"/>
            <a:ext cx="0" cy="4286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41" name="Freeform 6"/>
          <p:cNvSpPr>
            <a:spLocks noChangeAspect="1"/>
          </p:cNvSpPr>
          <p:nvPr/>
        </p:nvSpPr>
        <p:spPr bwMode="auto">
          <a:xfrm>
            <a:off x="3809968" y="4023392"/>
            <a:ext cx="1482725" cy="1079500"/>
          </a:xfrm>
          <a:custGeom>
            <a:avLst/>
            <a:gdLst>
              <a:gd name="T0" fmla="*/ 0 w 399"/>
              <a:gd name="T1" fmla="*/ 0 h 342"/>
              <a:gd name="T2" fmla="*/ 0 w 399"/>
              <a:gd name="T3" fmla="*/ 228 h 342"/>
              <a:gd name="T4" fmla="*/ 114 w 399"/>
              <a:gd name="T5" fmla="*/ 228 h 342"/>
              <a:gd name="T6" fmla="*/ 114 w 399"/>
              <a:gd name="T7" fmla="*/ 342 h 342"/>
              <a:gd name="T8" fmla="*/ 285 w 399"/>
              <a:gd name="T9" fmla="*/ 342 h 342"/>
              <a:gd name="T10" fmla="*/ 285 w 399"/>
              <a:gd name="T11" fmla="*/ 228 h 342"/>
              <a:gd name="T12" fmla="*/ 399 w 399"/>
              <a:gd name="T13" fmla="*/ 228 h 342"/>
              <a:gd name="T14" fmla="*/ 399 w 399"/>
              <a:gd name="T15" fmla="*/ 0 h 342"/>
              <a:gd name="T16" fmla="*/ 0 w 399"/>
              <a:gd name="T17" fmla="*/ 0 h 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9" h="342">
                <a:moveTo>
                  <a:pt x="0" y="0"/>
                </a:moveTo>
                <a:lnTo>
                  <a:pt x="0" y="228"/>
                </a:lnTo>
                <a:lnTo>
                  <a:pt x="114" y="228"/>
                </a:lnTo>
                <a:lnTo>
                  <a:pt x="114" y="342"/>
                </a:lnTo>
                <a:lnTo>
                  <a:pt x="285" y="342"/>
                </a:lnTo>
                <a:lnTo>
                  <a:pt x="285" y="228"/>
                </a:lnTo>
                <a:lnTo>
                  <a:pt x="399" y="228"/>
                </a:lnTo>
                <a:lnTo>
                  <a:pt x="399" y="0"/>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000000"/>
                </a:solidFill>
              </a14:hiddenFill>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42" name="Text Box 7"/>
          <p:cNvSpPr txBox="1">
            <a:spLocks noChangeArrowheads="1"/>
          </p:cNvSpPr>
          <p:nvPr/>
        </p:nvSpPr>
        <p:spPr bwMode="auto">
          <a:xfrm>
            <a:off x="3816318" y="4418679"/>
            <a:ext cx="180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ct val="50000"/>
              </a:spcBef>
            </a:pPr>
            <a:r>
              <a:rPr lang="fr-FR"/>
              <a:t>1</a:t>
            </a:r>
          </a:p>
        </p:txBody>
      </p:sp>
      <p:sp>
        <p:nvSpPr>
          <p:cNvPr id="43" name="Line 8"/>
          <p:cNvSpPr>
            <a:spLocks noChangeShapeType="1"/>
          </p:cNvSpPr>
          <p:nvPr/>
        </p:nvSpPr>
        <p:spPr bwMode="auto">
          <a:xfrm>
            <a:off x="4103655" y="4026567"/>
            <a:ext cx="0" cy="4286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44" name="Text Box 9"/>
          <p:cNvSpPr txBox="1">
            <a:spLocks noChangeArrowheads="1"/>
          </p:cNvSpPr>
          <p:nvPr/>
        </p:nvSpPr>
        <p:spPr bwMode="auto">
          <a:xfrm>
            <a:off x="3995705" y="4412329"/>
            <a:ext cx="180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ct val="50000"/>
              </a:spcBef>
            </a:pPr>
            <a:r>
              <a:rPr lang="fr-FR"/>
              <a:t>2</a:t>
            </a:r>
          </a:p>
        </p:txBody>
      </p:sp>
      <p:sp>
        <p:nvSpPr>
          <p:cNvPr id="45" name="Line 10"/>
          <p:cNvSpPr>
            <a:spLocks noChangeShapeType="1"/>
          </p:cNvSpPr>
          <p:nvPr/>
        </p:nvSpPr>
        <p:spPr bwMode="auto">
          <a:xfrm>
            <a:off x="4283043" y="4023392"/>
            <a:ext cx="0" cy="4286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46" name="Text Box 11"/>
          <p:cNvSpPr txBox="1">
            <a:spLocks noChangeArrowheads="1"/>
          </p:cNvSpPr>
          <p:nvPr/>
        </p:nvSpPr>
        <p:spPr bwMode="auto">
          <a:xfrm>
            <a:off x="4175093" y="4415504"/>
            <a:ext cx="180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ct val="50000"/>
              </a:spcBef>
            </a:pPr>
            <a:r>
              <a:rPr lang="fr-FR"/>
              <a:t>3</a:t>
            </a:r>
          </a:p>
        </p:txBody>
      </p:sp>
      <p:sp>
        <p:nvSpPr>
          <p:cNvPr id="47" name="Line 12"/>
          <p:cNvSpPr>
            <a:spLocks noChangeShapeType="1"/>
          </p:cNvSpPr>
          <p:nvPr/>
        </p:nvSpPr>
        <p:spPr bwMode="auto">
          <a:xfrm>
            <a:off x="4464018" y="4023392"/>
            <a:ext cx="0" cy="4286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48" name="Text Box 13"/>
          <p:cNvSpPr txBox="1">
            <a:spLocks noChangeArrowheads="1"/>
          </p:cNvSpPr>
          <p:nvPr/>
        </p:nvSpPr>
        <p:spPr bwMode="auto">
          <a:xfrm>
            <a:off x="4356068" y="4415504"/>
            <a:ext cx="180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ct val="50000"/>
              </a:spcBef>
            </a:pPr>
            <a:r>
              <a:rPr lang="fr-FR"/>
              <a:t>4</a:t>
            </a:r>
          </a:p>
        </p:txBody>
      </p:sp>
      <p:sp>
        <p:nvSpPr>
          <p:cNvPr id="49" name="Line 14"/>
          <p:cNvSpPr>
            <a:spLocks noChangeShapeType="1"/>
          </p:cNvSpPr>
          <p:nvPr/>
        </p:nvSpPr>
        <p:spPr bwMode="auto">
          <a:xfrm>
            <a:off x="4643405" y="4023392"/>
            <a:ext cx="0" cy="4286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50" name="Text Box 15"/>
          <p:cNvSpPr txBox="1">
            <a:spLocks noChangeArrowheads="1"/>
          </p:cNvSpPr>
          <p:nvPr/>
        </p:nvSpPr>
        <p:spPr bwMode="auto">
          <a:xfrm>
            <a:off x="4535455" y="4415504"/>
            <a:ext cx="180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ct val="50000"/>
              </a:spcBef>
            </a:pPr>
            <a:r>
              <a:rPr lang="fr-FR"/>
              <a:t>5</a:t>
            </a:r>
          </a:p>
        </p:txBody>
      </p:sp>
      <p:sp>
        <p:nvSpPr>
          <p:cNvPr id="51" name="Line 16"/>
          <p:cNvSpPr>
            <a:spLocks noChangeShapeType="1"/>
          </p:cNvSpPr>
          <p:nvPr/>
        </p:nvSpPr>
        <p:spPr bwMode="auto">
          <a:xfrm>
            <a:off x="4822793" y="4023392"/>
            <a:ext cx="0" cy="4286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52" name="Text Box 17"/>
          <p:cNvSpPr txBox="1">
            <a:spLocks noChangeArrowheads="1"/>
          </p:cNvSpPr>
          <p:nvPr/>
        </p:nvSpPr>
        <p:spPr bwMode="auto">
          <a:xfrm>
            <a:off x="4714843" y="4415504"/>
            <a:ext cx="180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ct val="50000"/>
              </a:spcBef>
            </a:pPr>
            <a:r>
              <a:rPr lang="fr-FR"/>
              <a:t>6</a:t>
            </a:r>
          </a:p>
        </p:txBody>
      </p:sp>
      <p:sp>
        <p:nvSpPr>
          <p:cNvPr id="53" name="Line 18"/>
          <p:cNvSpPr>
            <a:spLocks noChangeShapeType="1"/>
          </p:cNvSpPr>
          <p:nvPr/>
        </p:nvSpPr>
        <p:spPr bwMode="auto">
          <a:xfrm>
            <a:off x="5003768" y="4023392"/>
            <a:ext cx="0" cy="4286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54" name="Text Box 19"/>
          <p:cNvSpPr txBox="1">
            <a:spLocks noChangeArrowheads="1"/>
          </p:cNvSpPr>
          <p:nvPr/>
        </p:nvSpPr>
        <p:spPr bwMode="auto">
          <a:xfrm>
            <a:off x="4895818" y="4415504"/>
            <a:ext cx="180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ct val="50000"/>
              </a:spcBef>
            </a:pPr>
            <a:r>
              <a:rPr lang="fr-FR"/>
              <a:t>7</a:t>
            </a:r>
          </a:p>
        </p:txBody>
      </p:sp>
      <p:sp>
        <p:nvSpPr>
          <p:cNvPr id="55" name="Line 20"/>
          <p:cNvSpPr>
            <a:spLocks noChangeShapeType="1"/>
          </p:cNvSpPr>
          <p:nvPr/>
        </p:nvSpPr>
        <p:spPr bwMode="auto">
          <a:xfrm>
            <a:off x="5184743" y="4023392"/>
            <a:ext cx="0" cy="4286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56" name="Text Box 21"/>
          <p:cNvSpPr txBox="1">
            <a:spLocks noChangeArrowheads="1"/>
          </p:cNvSpPr>
          <p:nvPr/>
        </p:nvSpPr>
        <p:spPr bwMode="auto">
          <a:xfrm>
            <a:off x="5076793" y="4415504"/>
            <a:ext cx="180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ct val="50000"/>
              </a:spcBef>
            </a:pPr>
            <a:r>
              <a:rPr lang="fr-FR"/>
              <a:t>8</a:t>
            </a:r>
          </a:p>
        </p:txBody>
      </p:sp>
      <p:sp>
        <p:nvSpPr>
          <p:cNvPr id="57" name="Text Box 22"/>
          <p:cNvSpPr txBox="1">
            <a:spLocks noChangeArrowheads="1"/>
          </p:cNvSpPr>
          <p:nvPr/>
        </p:nvSpPr>
        <p:spPr bwMode="auto">
          <a:xfrm>
            <a:off x="3132105" y="3177254"/>
            <a:ext cx="7921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spcBef>
                <a:spcPct val="50000"/>
              </a:spcBef>
            </a:pPr>
            <a:r>
              <a:rPr lang="fr-FR" sz="1400" dirty="0"/>
              <a:t>Paires N° </a:t>
            </a:r>
          </a:p>
        </p:txBody>
      </p:sp>
      <p:sp>
        <p:nvSpPr>
          <p:cNvPr id="58" name="Line 23"/>
          <p:cNvSpPr>
            <a:spLocks noChangeShapeType="1"/>
          </p:cNvSpPr>
          <p:nvPr/>
        </p:nvSpPr>
        <p:spPr bwMode="auto">
          <a:xfrm flipV="1">
            <a:off x="3924268" y="3482054"/>
            <a:ext cx="7143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59" name="Line 24"/>
          <p:cNvSpPr>
            <a:spLocks noChangeShapeType="1"/>
          </p:cNvSpPr>
          <p:nvPr/>
        </p:nvSpPr>
        <p:spPr bwMode="auto">
          <a:xfrm flipH="1" flipV="1">
            <a:off x="4032218" y="3482054"/>
            <a:ext cx="7143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60" name="Text Box 25"/>
          <p:cNvSpPr txBox="1">
            <a:spLocks noChangeArrowheads="1"/>
          </p:cNvSpPr>
          <p:nvPr/>
        </p:nvSpPr>
        <p:spPr bwMode="auto">
          <a:xfrm>
            <a:off x="3922680" y="3194717"/>
            <a:ext cx="1809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ct val="50000"/>
              </a:spcBef>
            </a:pPr>
            <a:r>
              <a:rPr lang="fr-FR" sz="1400"/>
              <a:t>1</a:t>
            </a:r>
          </a:p>
        </p:txBody>
      </p:sp>
      <p:sp>
        <p:nvSpPr>
          <p:cNvPr id="61" name="Line 26"/>
          <p:cNvSpPr>
            <a:spLocks noChangeShapeType="1"/>
          </p:cNvSpPr>
          <p:nvPr/>
        </p:nvSpPr>
        <p:spPr bwMode="auto">
          <a:xfrm flipV="1">
            <a:off x="4460843" y="3770979"/>
            <a:ext cx="76200" cy="2047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62" name="Line 27"/>
          <p:cNvSpPr>
            <a:spLocks noChangeShapeType="1"/>
          </p:cNvSpPr>
          <p:nvPr/>
        </p:nvSpPr>
        <p:spPr bwMode="auto">
          <a:xfrm flipH="1" flipV="1">
            <a:off x="4571968" y="3770979"/>
            <a:ext cx="68262" cy="2047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63" name="Text Box 28"/>
          <p:cNvSpPr txBox="1">
            <a:spLocks noChangeArrowheads="1"/>
          </p:cNvSpPr>
          <p:nvPr/>
        </p:nvSpPr>
        <p:spPr bwMode="auto">
          <a:xfrm>
            <a:off x="4464018" y="3518567"/>
            <a:ext cx="1809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ct val="50000"/>
              </a:spcBef>
            </a:pPr>
            <a:r>
              <a:rPr lang="fr-FR" sz="1400"/>
              <a:t>3</a:t>
            </a:r>
          </a:p>
        </p:txBody>
      </p:sp>
      <p:sp>
        <p:nvSpPr>
          <p:cNvPr id="64" name="Line 29"/>
          <p:cNvSpPr>
            <a:spLocks noChangeShapeType="1"/>
          </p:cNvSpPr>
          <p:nvPr/>
        </p:nvSpPr>
        <p:spPr bwMode="auto">
          <a:xfrm flipV="1">
            <a:off x="4284630" y="3482054"/>
            <a:ext cx="252413"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65" name="Line 30"/>
          <p:cNvSpPr>
            <a:spLocks noChangeShapeType="1"/>
          </p:cNvSpPr>
          <p:nvPr/>
        </p:nvSpPr>
        <p:spPr bwMode="auto">
          <a:xfrm flipH="1" flipV="1">
            <a:off x="4571968" y="3482054"/>
            <a:ext cx="252412"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66" name="Text Box 31"/>
          <p:cNvSpPr txBox="1">
            <a:spLocks noChangeArrowheads="1"/>
          </p:cNvSpPr>
          <p:nvPr/>
        </p:nvSpPr>
        <p:spPr bwMode="auto">
          <a:xfrm>
            <a:off x="4464018" y="3194717"/>
            <a:ext cx="1809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r>
              <a:rPr lang="fr-FR" sz="1400"/>
              <a:t>2</a:t>
            </a:r>
            <a:endParaRPr lang="fr-FR"/>
          </a:p>
        </p:txBody>
      </p:sp>
      <p:sp>
        <p:nvSpPr>
          <p:cNvPr id="67" name="Text Box 32"/>
          <p:cNvSpPr txBox="1">
            <a:spLocks noChangeArrowheads="1"/>
          </p:cNvSpPr>
          <p:nvPr/>
        </p:nvSpPr>
        <p:spPr bwMode="auto">
          <a:xfrm>
            <a:off x="5003768" y="3194717"/>
            <a:ext cx="1809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r>
              <a:rPr lang="fr-FR" sz="1400"/>
              <a:t>4</a:t>
            </a:r>
            <a:endParaRPr lang="fr-FR"/>
          </a:p>
        </p:txBody>
      </p:sp>
      <p:sp>
        <p:nvSpPr>
          <p:cNvPr id="68" name="Line 33"/>
          <p:cNvSpPr>
            <a:spLocks noChangeShapeType="1"/>
          </p:cNvSpPr>
          <p:nvPr/>
        </p:nvSpPr>
        <p:spPr bwMode="auto">
          <a:xfrm flipV="1">
            <a:off x="5003768" y="3482054"/>
            <a:ext cx="7143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69" name="Line 34"/>
          <p:cNvSpPr>
            <a:spLocks noChangeShapeType="1"/>
          </p:cNvSpPr>
          <p:nvPr/>
        </p:nvSpPr>
        <p:spPr bwMode="auto">
          <a:xfrm flipH="1" flipV="1">
            <a:off x="5111718" y="3482054"/>
            <a:ext cx="7143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70" name="Text Box 35"/>
          <p:cNvSpPr txBox="1">
            <a:spLocks noChangeArrowheads="1"/>
          </p:cNvSpPr>
          <p:nvPr/>
        </p:nvSpPr>
        <p:spPr bwMode="auto">
          <a:xfrm>
            <a:off x="3024155" y="4437729"/>
            <a:ext cx="7921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r>
              <a:rPr lang="fr-FR" sz="1400" dirty="0"/>
              <a:t>Contacts</a:t>
            </a:r>
          </a:p>
        </p:txBody>
      </p:sp>
    </p:spTree>
    <p:extLst>
      <p:ext uri="{BB962C8B-B14F-4D97-AF65-F5344CB8AC3E}">
        <p14:creationId xmlns:p14="http://schemas.microsoft.com/office/powerpoint/2010/main" val="40379104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59" y="329184"/>
            <a:ext cx="7543800" cy="905257"/>
          </a:xfrm>
        </p:spPr>
        <p:txBody>
          <a:bodyPr/>
          <a:lstStyle/>
          <a:p>
            <a:pPr algn="ctr"/>
            <a:r>
              <a:rPr lang="fr-FR" b="1" dirty="0">
                <a:solidFill>
                  <a:schemeClr val="tx1"/>
                </a:solidFill>
                <a:latin typeface="Arial" panose="020B0604020202020204" pitchFamily="34" charset="0"/>
                <a:cs typeface="Arial" panose="020B0604020202020204" pitchFamily="34" charset="0"/>
              </a:rPr>
              <a:t>Course Objective</a:t>
            </a:r>
          </a:p>
        </p:txBody>
      </p:sp>
      <p:sp>
        <p:nvSpPr>
          <p:cNvPr id="3" name="Espace réservé du contenu 2"/>
          <p:cNvSpPr>
            <a:spLocks noGrp="1"/>
          </p:cNvSpPr>
          <p:nvPr>
            <p:ph idx="1"/>
          </p:nvPr>
        </p:nvSpPr>
        <p:spPr>
          <a:xfrm>
            <a:off x="822958" y="1461686"/>
            <a:ext cx="7543801" cy="5067130"/>
          </a:xfrm>
        </p:spPr>
        <p:txBody>
          <a:bodyPr>
            <a:noAutofit/>
          </a:bodyPr>
          <a:lstStyle/>
          <a:p>
            <a:pPr lvl="1" algn="just" eaLnBrk="0" fontAlgn="base" hangingPunct="0">
              <a:lnSpc>
                <a:spcPct val="100000"/>
              </a:lnSpc>
              <a:spcBef>
                <a:spcPts val="1200"/>
              </a:spcBef>
              <a:spcAft>
                <a:spcPct val="0"/>
              </a:spcAft>
              <a:buClr>
                <a:srgbClr val="8D42C6"/>
              </a:buClr>
              <a:buFont typeface="Wingdings" panose="05000000000000000000" pitchFamily="2" charset="2"/>
              <a:buChar char="Ø"/>
            </a:pPr>
            <a:r>
              <a:rPr lang="fr-FR" sz="2000" dirty="0" err="1">
                <a:solidFill>
                  <a:schemeClr val="tx1"/>
                </a:solidFill>
                <a:latin typeface="Arial" panose="020B0604020202020204" pitchFamily="34" charset="0"/>
              </a:rPr>
              <a:t>Understand</a:t>
            </a:r>
            <a:r>
              <a:rPr lang="fr-FR" sz="2000" dirty="0">
                <a:solidFill>
                  <a:schemeClr val="tx1"/>
                </a:solidFill>
                <a:latin typeface="Arial" panose="020B0604020202020204" pitchFamily="34" charset="0"/>
              </a:rPr>
              <a:t> how data </a:t>
            </a:r>
            <a:r>
              <a:rPr lang="fr-FR" sz="2000" dirty="0" err="1">
                <a:solidFill>
                  <a:schemeClr val="tx1"/>
                </a:solidFill>
                <a:latin typeface="Arial" panose="020B0604020202020204" pitchFamily="34" charset="0"/>
              </a:rPr>
              <a:t>is</a:t>
            </a:r>
            <a:r>
              <a:rPr lang="fr-FR" sz="2000" dirty="0">
                <a:solidFill>
                  <a:schemeClr val="tx1"/>
                </a:solidFill>
                <a:latin typeface="Arial" panose="020B0604020202020204" pitchFamily="34" charset="0"/>
              </a:rPr>
              <a:t> </a:t>
            </a:r>
            <a:r>
              <a:rPr lang="fr-FR" sz="2000" dirty="0" err="1">
                <a:solidFill>
                  <a:schemeClr val="tx1"/>
                </a:solidFill>
                <a:latin typeface="Arial" panose="020B0604020202020204" pitchFamily="34" charset="0"/>
              </a:rPr>
              <a:t>physically</a:t>
            </a:r>
            <a:r>
              <a:rPr lang="fr-FR" sz="2000" dirty="0">
                <a:solidFill>
                  <a:schemeClr val="tx1"/>
                </a:solidFill>
                <a:latin typeface="Arial" panose="020B0604020202020204" pitchFamily="34" charset="0"/>
              </a:rPr>
              <a:t> </a:t>
            </a:r>
            <a:r>
              <a:rPr lang="fr-FR" sz="2000" dirty="0" err="1">
                <a:solidFill>
                  <a:schemeClr val="tx1"/>
                </a:solidFill>
                <a:latin typeface="Arial" panose="020B0604020202020204" pitchFamily="34" charset="0"/>
              </a:rPr>
              <a:t>transmitted</a:t>
            </a:r>
            <a:r>
              <a:rPr lang="fr-FR" sz="2000" dirty="0">
                <a:solidFill>
                  <a:schemeClr val="tx1"/>
                </a:solidFill>
                <a:latin typeface="Arial" panose="020B0604020202020204" pitchFamily="34" charset="0"/>
              </a:rPr>
              <a:t> in computer networks</a:t>
            </a:r>
          </a:p>
          <a:p>
            <a:pPr lvl="1" algn="just" eaLnBrk="0" fontAlgn="base" hangingPunct="0">
              <a:lnSpc>
                <a:spcPct val="100000"/>
              </a:lnSpc>
              <a:spcBef>
                <a:spcPts val="1200"/>
              </a:spcBef>
              <a:spcAft>
                <a:spcPct val="0"/>
              </a:spcAft>
              <a:buClr>
                <a:srgbClr val="8D42C6"/>
              </a:buClr>
              <a:buFont typeface="Wingdings" panose="05000000000000000000" pitchFamily="2" charset="2"/>
              <a:buChar char="Ø"/>
            </a:pPr>
            <a:r>
              <a:rPr lang="fr-FR" sz="2000" dirty="0" err="1">
                <a:solidFill>
                  <a:schemeClr val="tx1"/>
                </a:solidFill>
                <a:latin typeface="Arial" panose="020B0604020202020204" pitchFamily="34" charset="0"/>
              </a:rPr>
              <a:t>Identify</a:t>
            </a:r>
            <a:r>
              <a:rPr lang="fr-FR" sz="2000" dirty="0">
                <a:solidFill>
                  <a:schemeClr val="tx1"/>
                </a:solidFill>
                <a:latin typeface="Arial" panose="020B0604020202020204" pitchFamily="34" charset="0"/>
              </a:rPr>
              <a:t> the main types of transmission media </a:t>
            </a:r>
            <a:r>
              <a:rPr lang="fr-FR" sz="2000" dirty="0" err="1">
                <a:solidFill>
                  <a:schemeClr val="tx1"/>
                </a:solidFill>
                <a:latin typeface="Arial" panose="020B0604020202020204" pitchFamily="34" charset="0"/>
              </a:rPr>
              <a:t>used</a:t>
            </a:r>
            <a:r>
              <a:rPr lang="fr-FR" sz="2000" dirty="0">
                <a:solidFill>
                  <a:schemeClr val="tx1"/>
                </a:solidFill>
                <a:latin typeface="Arial" panose="020B0604020202020204" pitchFamily="34" charset="0"/>
              </a:rPr>
              <a:t> in networking</a:t>
            </a:r>
          </a:p>
          <a:p>
            <a:pPr lvl="1" algn="just" eaLnBrk="0" fontAlgn="base" hangingPunct="0">
              <a:lnSpc>
                <a:spcPct val="100000"/>
              </a:lnSpc>
              <a:spcBef>
                <a:spcPts val="1200"/>
              </a:spcBef>
              <a:spcAft>
                <a:spcPct val="0"/>
              </a:spcAft>
              <a:buClr>
                <a:srgbClr val="8D42C6"/>
              </a:buClr>
              <a:buFont typeface="Wingdings" panose="05000000000000000000" pitchFamily="2" charset="2"/>
              <a:buChar char="Ø"/>
            </a:pPr>
            <a:r>
              <a:rPr lang="fr-FR" sz="2000" dirty="0" err="1">
                <a:solidFill>
                  <a:schemeClr val="tx1"/>
                </a:solidFill>
                <a:latin typeface="Arial" panose="020B0604020202020204" pitchFamily="34" charset="0"/>
              </a:rPr>
              <a:t>Explain</a:t>
            </a:r>
            <a:r>
              <a:rPr lang="fr-FR" sz="2000" dirty="0">
                <a:solidFill>
                  <a:schemeClr val="tx1"/>
                </a:solidFill>
                <a:latin typeface="Arial" panose="020B0604020202020204" pitchFamily="34" charset="0"/>
              </a:rPr>
              <a:t> how </a:t>
            </a:r>
            <a:r>
              <a:rPr lang="fr-FR" sz="2000" dirty="0" err="1">
                <a:solidFill>
                  <a:schemeClr val="tx1"/>
                </a:solidFill>
                <a:latin typeface="Arial" panose="020B0604020202020204" pitchFamily="34" charset="0"/>
              </a:rPr>
              <a:t>signals</a:t>
            </a:r>
            <a:r>
              <a:rPr lang="fr-FR" sz="2000" dirty="0">
                <a:solidFill>
                  <a:schemeClr val="tx1"/>
                </a:solidFill>
                <a:latin typeface="Arial" panose="020B0604020202020204" pitchFamily="34" charset="0"/>
              </a:rPr>
              <a:t> </a:t>
            </a:r>
            <a:r>
              <a:rPr lang="fr-FR" sz="2000" dirty="0" err="1">
                <a:solidFill>
                  <a:schemeClr val="tx1"/>
                </a:solidFill>
                <a:latin typeface="Arial" panose="020B0604020202020204" pitchFamily="34" charset="0"/>
              </a:rPr>
              <a:t>travel</a:t>
            </a:r>
            <a:r>
              <a:rPr lang="fr-FR" sz="2000" dirty="0">
                <a:solidFill>
                  <a:schemeClr val="tx1"/>
                </a:solidFill>
                <a:latin typeface="Arial" panose="020B0604020202020204" pitchFamily="34" charset="0"/>
              </a:rPr>
              <a:t> </a:t>
            </a:r>
            <a:r>
              <a:rPr lang="fr-FR" sz="2000" dirty="0" err="1">
                <a:solidFill>
                  <a:schemeClr val="tx1"/>
                </a:solidFill>
                <a:latin typeface="Arial" panose="020B0604020202020204" pitchFamily="34" charset="0"/>
              </a:rPr>
              <a:t>through</a:t>
            </a:r>
            <a:r>
              <a:rPr lang="fr-FR" sz="2000" dirty="0">
                <a:solidFill>
                  <a:schemeClr val="tx1"/>
                </a:solidFill>
                <a:latin typeface="Arial" panose="020B0604020202020204" pitchFamily="34" charset="0"/>
              </a:rPr>
              <a:t> </a:t>
            </a:r>
            <a:r>
              <a:rPr lang="fr-FR" sz="2000" dirty="0" err="1">
                <a:solidFill>
                  <a:schemeClr val="tx1"/>
                </a:solidFill>
                <a:latin typeface="Arial" panose="020B0604020202020204" pitchFamily="34" charset="0"/>
              </a:rPr>
              <a:t>different</a:t>
            </a:r>
            <a:r>
              <a:rPr lang="fr-FR" sz="2000" dirty="0">
                <a:solidFill>
                  <a:schemeClr val="tx1"/>
                </a:solidFill>
                <a:latin typeface="Arial" panose="020B0604020202020204" pitchFamily="34" charset="0"/>
              </a:rPr>
              <a:t> </a:t>
            </a:r>
            <a:r>
              <a:rPr lang="fr-FR" sz="2000" dirty="0" err="1">
                <a:solidFill>
                  <a:schemeClr val="tx1"/>
                </a:solidFill>
                <a:latin typeface="Arial" panose="020B0604020202020204" pitchFamily="34" charset="0"/>
              </a:rPr>
              <a:t>physical</a:t>
            </a:r>
            <a:r>
              <a:rPr lang="fr-FR" sz="2000" dirty="0">
                <a:solidFill>
                  <a:schemeClr val="tx1"/>
                </a:solidFill>
                <a:latin typeface="Arial" panose="020B0604020202020204" pitchFamily="34" charset="0"/>
              </a:rPr>
              <a:t> media</a:t>
            </a:r>
          </a:p>
          <a:p>
            <a:pPr lvl="1" algn="just" eaLnBrk="0" fontAlgn="base" hangingPunct="0">
              <a:lnSpc>
                <a:spcPct val="100000"/>
              </a:lnSpc>
              <a:spcBef>
                <a:spcPts val="1200"/>
              </a:spcBef>
              <a:spcAft>
                <a:spcPct val="0"/>
              </a:spcAft>
              <a:buClr>
                <a:srgbClr val="8D42C6"/>
              </a:buClr>
              <a:buFont typeface="Wingdings" panose="05000000000000000000" pitchFamily="2" charset="2"/>
              <a:buChar char="Ø"/>
            </a:pPr>
            <a:r>
              <a:rPr lang="fr-FR" sz="2000" dirty="0" err="1">
                <a:solidFill>
                  <a:schemeClr val="tx1"/>
                </a:solidFill>
                <a:latin typeface="Arial" panose="020B0604020202020204" pitchFamily="34" charset="0"/>
              </a:rPr>
              <a:t>Describe</a:t>
            </a:r>
            <a:r>
              <a:rPr lang="fr-FR" sz="2000" dirty="0">
                <a:solidFill>
                  <a:schemeClr val="tx1"/>
                </a:solidFill>
                <a:latin typeface="Arial" panose="020B0604020202020204" pitchFamily="34" charset="0"/>
              </a:rPr>
              <a:t> the </a:t>
            </a:r>
            <a:r>
              <a:rPr lang="fr-FR" sz="2000" dirty="0" err="1">
                <a:solidFill>
                  <a:schemeClr val="tx1"/>
                </a:solidFill>
                <a:latin typeface="Arial" panose="020B0604020202020204" pitchFamily="34" charset="0"/>
              </a:rPr>
              <a:t>role</a:t>
            </a:r>
            <a:r>
              <a:rPr lang="fr-FR" sz="2000" dirty="0">
                <a:solidFill>
                  <a:schemeClr val="tx1"/>
                </a:solidFill>
                <a:latin typeface="Arial" panose="020B0604020202020204" pitchFamily="34" charset="0"/>
              </a:rPr>
              <a:t> of </a:t>
            </a:r>
            <a:r>
              <a:rPr lang="fr-FR" sz="2000" dirty="0" err="1">
                <a:solidFill>
                  <a:schemeClr val="tx1"/>
                </a:solidFill>
                <a:latin typeface="Arial" panose="020B0604020202020204" pitchFamily="34" charset="0"/>
              </a:rPr>
              <a:t>cables</a:t>
            </a:r>
            <a:r>
              <a:rPr lang="fr-FR" sz="2000" dirty="0">
                <a:solidFill>
                  <a:schemeClr val="tx1"/>
                </a:solidFill>
                <a:latin typeface="Arial" panose="020B0604020202020204" pitchFamily="34" charset="0"/>
              </a:rPr>
              <a:t>, </a:t>
            </a:r>
            <a:r>
              <a:rPr lang="fr-FR" sz="2000" dirty="0" err="1">
                <a:solidFill>
                  <a:schemeClr val="tx1"/>
                </a:solidFill>
                <a:latin typeface="Arial" panose="020B0604020202020204" pitchFamily="34" charset="0"/>
              </a:rPr>
              <a:t>connectors</a:t>
            </a:r>
            <a:r>
              <a:rPr lang="fr-FR" sz="2000" dirty="0">
                <a:solidFill>
                  <a:schemeClr val="tx1"/>
                </a:solidFill>
                <a:latin typeface="Arial" panose="020B0604020202020204" pitchFamily="34" charset="0"/>
              </a:rPr>
              <a:t>, and network interfaces</a:t>
            </a:r>
          </a:p>
          <a:p>
            <a:pPr lvl="1" algn="just" eaLnBrk="0" fontAlgn="base" hangingPunct="0">
              <a:lnSpc>
                <a:spcPct val="100000"/>
              </a:lnSpc>
              <a:spcBef>
                <a:spcPts val="1200"/>
              </a:spcBef>
              <a:spcAft>
                <a:spcPct val="0"/>
              </a:spcAft>
              <a:buClr>
                <a:srgbClr val="8D42C6"/>
              </a:buClr>
              <a:buFont typeface="Wingdings" panose="05000000000000000000" pitchFamily="2" charset="2"/>
              <a:buChar char="Ø"/>
            </a:pPr>
            <a:r>
              <a:rPr lang="fr-FR" sz="2000" dirty="0" err="1">
                <a:solidFill>
                  <a:schemeClr val="tx1"/>
                </a:solidFill>
                <a:latin typeface="Arial" panose="020B0604020202020204" pitchFamily="34" charset="0"/>
              </a:rPr>
              <a:t>Understand</a:t>
            </a:r>
            <a:r>
              <a:rPr lang="fr-FR" sz="2000" dirty="0">
                <a:solidFill>
                  <a:schemeClr val="tx1"/>
                </a:solidFill>
                <a:latin typeface="Arial" panose="020B0604020202020204" pitchFamily="34" charset="0"/>
              </a:rPr>
              <a:t> basic signal issues </a:t>
            </a:r>
            <a:r>
              <a:rPr lang="fr-FR" sz="2000" dirty="0" err="1">
                <a:solidFill>
                  <a:schemeClr val="tx1"/>
                </a:solidFill>
                <a:latin typeface="Arial" panose="020B0604020202020204" pitchFamily="34" charset="0"/>
              </a:rPr>
              <a:t>such</a:t>
            </a:r>
            <a:r>
              <a:rPr lang="fr-FR" sz="2000" dirty="0">
                <a:solidFill>
                  <a:schemeClr val="tx1"/>
                </a:solidFill>
                <a:latin typeface="Arial" panose="020B0604020202020204" pitchFamily="34" charset="0"/>
              </a:rPr>
              <a:t> as </a:t>
            </a:r>
            <a:r>
              <a:rPr lang="fr-FR" sz="2000" dirty="0" err="1">
                <a:solidFill>
                  <a:schemeClr val="tx1"/>
                </a:solidFill>
                <a:latin typeface="Arial" panose="020B0604020202020204" pitchFamily="34" charset="0"/>
              </a:rPr>
              <a:t>interference</a:t>
            </a:r>
            <a:r>
              <a:rPr lang="fr-FR" sz="2000" dirty="0">
                <a:solidFill>
                  <a:schemeClr val="tx1"/>
                </a:solidFill>
                <a:latin typeface="Arial" panose="020B0604020202020204" pitchFamily="34" charset="0"/>
              </a:rPr>
              <a:t> and </a:t>
            </a:r>
            <a:r>
              <a:rPr lang="fr-FR" sz="2000" dirty="0" err="1">
                <a:solidFill>
                  <a:schemeClr val="tx1"/>
                </a:solidFill>
                <a:latin typeface="Arial" panose="020B0604020202020204" pitchFamily="34" charset="0"/>
              </a:rPr>
              <a:t>attenuation</a:t>
            </a:r>
            <a:endParaRPr lang="fr-FR" sz="2000" dirty="0">
              <a:solidFill>
                <a:schemeClr val="tx1"/>
              </a:solidFill>
              <a:latin typeface="Arial" panose="020B0604020202020204" pitchFamily="34" charset="0"/>
            </a:endParaRPr>
          </a:p>
          <a:p>
            <a:pPr lvl="1" algn="just" eaLnBrk="0" fontAlgn="base" hangingPunct="0">
              <a:lnSpc>
                <a:spcPct val="100000"/>
              </a:lnSpc>
              <a:spcBef>
                <a:spcPts val="1200"/>
              </a:spcBef>
              <a:spcAft>
                <a:spcPct val="0"/>
              </a:spcAft>
              <a:buClr>
                <a:srgbClr val="8D42C6"/>
              </a:buClr>
              <a:buFont typeface="Wingdings" panose="05000000000000000000" pitchFamily="2" charset="2"/>
              <a:buChar char="Ø"/>
            </a:pPr>
            <a:r>
              <a:rPr lang="fr-FR" sz="2000" dirty="0" err="1">
                <a:solidFill>
                  <a:schemeClr val="tx1"/>
                </a:solidFill>
                <a:latin typeface="Arial" panose="020B0604020202020204" pitchFamily="34" charset="0"/>
              </a:rPr>
              <a:t>Distinguish</a:t>
            </a:r>
            <a:r>
              <a:rPr lang="fr-FR" sz="2000" dirty="0">
                <a:solidFill>
                  <a:schemeClr val="tx1"/>
                </a:solidFill>
                <a:latin typeface="Arial" panose="020B0604020202020204" pitchFamily="34" charset="0"/>
              </a:rPr>
              <a:t> </a:t>
            </a:r>
            <a:r>
              <a:rPr lang="fr-FR" sz="2000" dirty="0" err="1">
                <a:solidFill>
                  <a:schemeClr val="tx1"/>
                </a:solidFill>
                <a:latin typeface="Arial" panose="020B0604020202020204" pitchFamily="34" charset="0"/>
              </a:rPr>
              <a:t>between</a:t>
            </a:r>
            <a:r>
              <a:rPr lang="fr-FR" sz="2000" dirty="0">
                <a:solidFill>
                  <a:schemeClr val="tx1"/>
                </a:solidFill>
                <a:latin typeface="Arial" panose="020B0604020202020204" pitchFamily="34" charset="0"/>
              </a:rPr>
              <a:t> </a:t>
            </a:r>
            <a:r>
              <a:rPr lang="fr-FR" sz="2000" dirty="0" err="1">
                <a:solidFill>
                  <a:schemeClr val="tx1"/>
                </a:solidFill>
                <a:latin typeface="Arial" panose="020B0604020202020204" pitchFamily="34" charset="0"/>
              </a:rPr>
              <a:t>different</a:t>
            </a:r>
            <a:r>
              <a:rPr lang="fr-FR" sz="2000" dirty="0">
                <a:solidFill>
                  <a:schemeClr val="tx1"/>
                </a:solidFill>
                <a:latin typeface="Arial" panose="020B0604020202020204" pitchFamily="34" charset="0"/>
              </a:rPr>
              <a:t> types of </a:t>
            </a:r>
            <a:r>
              <a:rPr lang="fr-FR" sz="2000" dirty="0" err="1">
                <a:solidFill>
                  <a:schemeClr val="tx1"/>
                </a:solidFill>
                <a:latin typeface="Arial" panose="020B0604020202020204" pitchFamily="34" charset="0"/>
              </a:rPr>
              <a:t>copper</a:t>
            </a:r>
            <a:r>
              <a:rPr lang="fr-FR" sz="2000" dirty="0">
                <a:solidFill>
                  <a:schemeClr val="tx1"/>
                </a:solidFill>
                <a:latin typeface="Arial" panose="020B0604020202020204" pitchFamily="34" charset="0"/>
              </a:rPr>
              <a:t> </a:t>
            </a:r>
            <a:r>
              <a:rPr lang="fr-FR" sz="2000" dirty="0" err="1">
                <a:solidFill>
                  <a:schemeClr val="tx1"/>
                </a:solidFill>
                <a:latin typeface="Arial" panose="020B0604020202020204" pitchFamily="34" charset="0"/>
              </a:rPr>
              <a:t>cabling</a:t>
            </a:r>
            <a:r>
              <a:rPr lang="fr-FR" sz="2000" dirty="0">
                <a:solidFill>
                  <a:schemeClr val="tx1"/>
                </a:solidFill>
                <a:latin typeface="Arial" panose="020B0604020202020204" pitchFamily="34" charset="0"/>
              </a:rPr>
              <a:t> (UTP, STP, coaxial)</a:t>
            </a:r>
          </a:p>
          <a:p>
            <a:pPr lvl="1" algn="just" eaLnBrk="0" fontAlgn="base" hangingPunct="0">
              <a:lnSpc>
                <a:spcPct val="100000"/>
              </a:lnSpc>
              <a:spcBef>
                <a:spcPts val="1200"/>
              </a:spcBef>
              <a:spcAft>
                <a:spcPct val="0"/>
              </a:spcAft>
              <a:buClr>
                <a:srgbClr val="8D42C6"/>
              </a:buClr>
              <a:buFont typeface="Wingdings" panose="05000000000000000000" pitchFamily="2" charset="2"/>
              <a:buChar char="Ø"/>
            </a:pPr>
            <a:r>
              <a:rPr lang="fr-FR" sz="2000" dirty="0" err="1">
                <a:solidFill>
                  <a:schemeClr val="tx1"/>
                </a:solidFill>
                <a:latin typeface="Arial" panose="020B0604020202020204" pitchFamily="34" charset="0"/>
              </a:rPr>
              <a:t>Recognize</a:t>
            </a:r>
            <a:r>
              <a:rPr lang="fr-FR" sz="2000" dirty="0">
                <a:solidFill>
                  <a:schemeClr val="tx1"/>
                </a:solidFill>
                <a:latin typeface="Arial" panose="020B0604020202020204" pitchFamily="34" charset="0"/>
              </a:rPr>
              <a:t> </a:t>
            </a:r>
            <a:r>
              <a:rPr lang="fr-FR" sz="2000" dirty="0" err="1">
                <a:solidFill>
                  <a:schemeClr val="tx1"/>
                </a:solidFill>
                <a:latin typeface="Arial" panose="020B0604020202020204" pitchFamily="34" charset="0"/>
              </a:rPr>
              <a:t>common</a:t>
            </a:r>
            <a:r>
              <a:rPr lang="fr-FR" sz="2000" dirty="0">
                <a:solidFill>
                  <a:schemeClr val="tx1"/>
                </a:solidFill>
                <a:latin typeface="Arial" panose="020B0604020202020204" pitchFamily="34" charset="0"/>
              </a:rPr>
              <a:t> Ethernet </a:t>
            </a:r>
            <a:r>
              <a:rPr lang="fr-FR" sz="2000" dirty="0" err="1">
                <a:solidFill>
                  <a:schemeClr val="tx1"/>
                </a:solidFill>
                <a:latin typeface="Arial" panose="020B0604020202020204" pitchFamily="34" charset="0"/>
              </a:rPr>
              <a:t>cabling</a:t>
            </a:r>
            <a:r>
              <a:rPr lang="fr-FR" sz="2000" dirty="0">
                <a:solidFill>
                  <a:schemeClr val="tx1"/>
                </a:solidFill>
                <a:latin typeface="Arial" panose="020B0604020202020204" pitchFamily="34" charset="0"/>
              </a:rPr>
              <a:t> standards and </a:t>
            </a:r>
            <a:r>
              <a:rPr lang="fr-FR" sz="2000" dirty="0" err="1">
                <a:solidFill>
                  <a:schemeClr val="tx1"/>
                </a:solidFill>
                <a:latin typeface="Arial" panose="020B0604020202020204" pitchFamily="34" charset="0"/>
              </a:rPr>
              <a:t>categories</a:t>
            </a:r>
            <a:endParaRPr lang="fr-FR" sz="2000" dirty="0">
              <a:solidFill>
                <a:schemeClr val="tx1"/>
              </a:solidFill>
              <a:latin typeface="Arial" panose="020B0604020202020204" pitchFamily="34" charset="0"/>
            </a:endParaRPr>
          </a:p>
          <a:p>
            <a:pPr lvl="1" algn="just" eaLnBrk="0" fontAlgn="base" hangingPunct="0">
              <a:lnSpc>
                <a:spcPct val="100000"/>
              </a:lnSpc>
              <a:spcBef>
                <a:spcPts val="1200"/>
              </a:spcBef>
              <a:spcAft>
                <a:spcPct val="0"/>
              </a:spcAft>
              <a:buClr>
                <a:srgbClr val="8D42C6"/>
              </a:buClr>
              <a:buFont typeface="Wingdings" panose="05000000000000000000" pitchFamily="2" charset="2"/>
              <a:buChar char="Ø"/>
            </a:pPr>
            <a:r>
              <a:rPr lang="fr-FR" sz="2000" dirty="0" err="1">
                <a:solidFill>
                  <a:schemeClr val="tx1"/>
                </a:solidFill>
                <a:latin typeface="Arial" panose="020B0604020202020204" pitchFamily="34" charset="0"/>
              </a:rPr>
              <a:t>Explain</a:t>
            </a:r>
            <a:r>
              <a:rPr lang="fr-FR" sz="2000" dirty="0">
                <a:solidFill>
                  <a:schemeClr val="tx1"/>
                </a:solidFill>
                <a:latin typeface="Arial" panose="020B0604020202020204" pitchFamily="34" charset="0"/>
              </a:rPr>
              <a:t> the importance of the </a:t>
            </a:r>
            <a:r>
              <a:rPr lang="fr-FR" sz="2000" dirty="0" err="1">
                <a:solidFill>
                  <a:schemeClr val="tx1"/>
                </a:solidFill>
                <a:latin typeface="Arial" panose="020B0604020202020204" pitchFamily="34" charset="0"/>
              </a:rPr>
              <a:t>physical</a:t>
            </a:r>
            <a:r>
              <a:rPr lang="fr-FR" sz="2000" dirty="0">
                <a:solidFill>
                  <a:schemeClr val="tx1"/>
                </a:solidFill>
                <a:latin typeface="Arial" panose="020B0604020202020204" pitchFamily="34" charset="0"/>
              </a:rPr>
              <a:t> layer in network communication</a:t>
            </a:r>
          </a:p>
        </p:txBody>
      </p:sp>
    </p:spTree>
    <p:extLst>
      <p:ext uri="{BB962C8B-B14F-4D97-AF65-F5344CB8AC3E}">
        <p14:creationId xmlns:p14="http://schemas.microsoft.com/office/powerpoint/2010/main" val="37519307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49808" y="583862"/>
            <a:ext cx="7754112" cy="987552"/>
          </a:xfrm>
        </p:spPr>
        <p:txBody>
          <a:bodyPr>
            <a:normAutofit fontScale="90000"/>
          </a:bodyPr>
          <a:lstStyle/>
          <a:p>
            <a:pPr algn="ctr"/>
            <a:r>
              <a:rPr lang="fr-FR" sz="4400" b="1" dirty="0">
                <a:solidFill>
                  <a:schemeClr val="tx1"/>
                </a:solidFill>
                <a:latin typeface="Arial" panose="020B0604020202020204" pitchFamily="34" charset="0"/>
                <a:cs typeface="Arial" panose="020B0604020202020204" pitchFamily="34" charset="0"/>
              </a:rPr>
              <a:t>Ethernet </a:t>
            </a:r>
            <a:r>
              <a:rPr lang="fr-FR" sz="4400" b="1" dirty="0" err="1">
                <a:solidFill>
                  <a:schemeClr val="tx1"/>
                </a:solidFill>
                <a:latin typeface="Arial" panose="020B0604020202020204" pitchFamily="34" charset="0"/>
                <a:cs typeface="Arial" panose="020B0604020202020204" pitchFamily="34" charset="0"/>
              </a:rPr>
              <a:t>Cable</a:t>
            </a:r>
            <a:r>
              <a:rPr lang="fr-FR" sz="4400" b="1" dirty="0">
                <a:solidFill>
                  <a:schemeClr val="tx1"/>
                </a:solidFill>
                <a:latin typeface="Arial" panose="020B0604020202020204" pitchFamily="34" charset="0"/>
                <a:cs typeface="Arial" panose="020B0604020202020204" pitchFamily="34" charset="0"/>
              </a:rPr>
              <a:t> </a:t>
            </a:r>
            <a:r>
              <a:rPr lang="fr-FR" sz="4400" b="1" dirty="0" err="1">
                <a:solidFill>
                  <a:schemeClr val="tx1"/>
                </a:solidFill>
                <a:latin typeface="Arial" panose="020B0604020202020204" pitchFamily="34" charset="0"/>
                <a:cs typeface="Arial" panose="020B0604020202020204" pitchFamily="34" charset="0"/>
              </a:rPr>
              <a:t>Color-Coding</a:t>
            </a:r>
            <a:r>
              <a:rPr lang="fr-FR" sz="4400" b="1" dirty="0">
                <a:solidFill>
                  <a:schemeClr val="tx1"/>
                </a:solidFill>
                <a:latin typeface="Arial" panose="020B0604020202020204" pitchFamily="34" charset="0"/>
                <a:cs typeface="Arial" panose="020B0604020202020204" pitchFamily="34" charset="0"/>
              </a:rPr>
              <a:t> Standard</a:t>
            </a:r>
          </a:p>
        </p:txBody>
      </p:sp>
      <p:sp>
        <p:nvSpPr>
          <p:cNvPr id="3" name="Espace réservé du contenu 2"/>
          <p:cNvSpPr>
            <a:spLocks noGrp="1"/>
          </p:cNvSpPr>
          <p:nvPr>
            <p:ph idx="1"/>
          </p:nvPr>
        </p:nvSpPr>
        <p:spPr>
          <a:xfrm>
            <a:off x="749808" y="1845734"/>
            <a:ext cx="7754112" cy="4555066"/>
          </a:xfrm>
        </p:spPr>
        <p:txBody>
          <a:bodyPr>
            <a:normAutofit/>
          </a:bodyPr>
          <a:lstStyle/>
          <a:p>
            <a:pPr marL="0" indent="0" algn="just">
              <a:lnSpc>
                <a:spcPct val="100000"/>
              </a:lnSpc>
              <a:buClr>
                <a:srgbClr val="7030A0"/>
              </a:buClr>
              <a:buNone/>
            </a:pPr>
            <a:r>
              <a:rPr lang="en-US" sz="2400" dirty="0">
                <a:solidFill>
                  <a:schemeClr val="tx1"/>
                </a:solidFill>
                <a:latin typeface="Arial" panose="020B0604020202020204" pitchFamily="34" charset="0"/>
                <a:cs typeface="Arial" panose="020B0604020202020204" pitchFamily="34" charset="0"/>
              </a:rPr>
              <a:t>When an RJ-45 connector is inserted into an RJ-45 socket, the network relies on pins 1 and 2 from one pair and pins 3 and 6 from a different pair, thereby avoiding conflicts. This configuration is used in both the 568A and 568B standards.</a:t>
            </a:r>
            <a:endParaRPr lang="en-US" sz="2400" b="1" dirty="0">
              <a:solidFill>
                <a:schemeClr val="tx1"/>
              </a:solidFill>
              <a:latin typeface="Arial" panose="020B0604020202020204" pitchFamily="34" charset="0"/>
              <a:cs typeface="Arial" panose="020B0604020202020204" pitchFamily="34" charset="0"/>
            </a:endParaRPr>
          </a:p>
        </p:txBody>
      </p:sp>
      <p:pic>
        <p:nvPicPr>
          <p:cNvPr id="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450" y="4050792"/>
            <a:ext cx="3511646" cy="203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8064" y="4050792"/>
            <a:ext cx="3492982" cy="203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64014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65988" y="502920"/>
            <a:ext cx="7755636" cy="1326752"/>
          </a:xfrm>
        </p:spPr>
        <p:txBody>
          <a:bodyPr>
            <a:normAutofit fontScale="90000"/>
          </a:bodyPr>
          <a:lstStyle/>
          <a:p>
            <a:pPr algn="ctr"/>
            <a:r>
              <a:rPr lang="fr-FR" b="1" dirty="0">
                <a:solidFill>
                  <a:schemeClr val="tx1"/>
                </a:solidFill>
                <a:latin typeface="Arial" panose="020B0604020202020204" pitchFamily="34" charset="0"/>
                <a:cs typeface="Arial" panose="020B0604020202020204" pitchFamily="34" charset="0"/>
              </a:rPr>
              <a:t>Ethernet </a:t>
            </a:r>
            <a:r>
              <a:rPr lang="fr-FR" b="1" dirty="0" err="1">
                <a:solidFill>
                  <a:schemeClr val="tx1"/>
                </a:solidFill>
                <a:latin typeface="Arial" panose="020B0604020202020204" pitchFamily="34" charset="0"/>
                <a:cs typeface="Arial" panose="020B0604020202020204" pitchFamily="34" charset="0"/>
              </a:rPr>
              <a:t>Cable</a:t>
            </a:r>
            <a:r>
              <a:rPr lang="fr-FR" b="1" dirty="0">
                <a:solidFill>
                  <a:schemeClr val="tx1"/>
                </a:solidFill>
                <a:latin typeface="Arial" panose="020B0604020202020204" pitchFamily="34" charset="0"/>
                <a:cs typeface="Arial" panose="020B0604020202020204" pitchFamily="34" charset="0"/>
              </a:rPr>
              <a:t> </a:t>
            </a:r>
            <a:r>
              <a:rPr lang="fr-FR" b="1" dirty="0" err="1">
                <a:solidFill>
                  <a:schemeClr val="tx1"/>
                </a:solidFill>
                <a:latin typeface="Arial" panose="020B0604020202020204" pitchFamily="34" charset="0"/>
                <a:cs typeface="Arial" panose="020B0604020202020204" pitchFamily="34" charset="0"/>
              </a:rPr>
              <a:t>Color-Coding</a:t>
            </a:r>
            <a:r>
              <a:rPr lang="fr-FR" b="1" dirty="0">
                <a:solidFill>
                  <a:schemeClr val="tx1"/>
                </a:solidFill>
                <a:latin typeface="Arial" panose="020B0604020202020204" pitchFamily="34" charset="0"/>
                <a:cs typeface="Arial" panose="020B0604020202020204" pitchFamily="34" charset="0"/>
              </a:rPr>
              <a:t> Standard</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667862507"/>
              </p:ext>
            </p:extLst>
          </p:nvPr>
        </p:nvGraphicFramePr>
        <p:xfrm>
          <a:off x="693420" y="2066547"/>
          <a:ext cx="3759708" cy="4443245"/>
        </p:xfrm>
        <a:graphic>
          <a:graphicData uri="http://schemas.openxmlformats.org/drawingml/2006/table">
            <a:tbl>
              <a:tblPr firstRow="1" bandRow="1">
                <a:tableStyleId>{7E9639D4-E3E2-4D34-9284-5A2195B3D0D7}</a:tableStyleId>
              </a:tblPr>
              <a:tblGrid>
                <a:gridCol w="522732"/>
                <a:gridCol w="640080"/>
                <a:gridCol w="2596896"/>
              </a:tblGrid>
              <a:tr h="914397">
                <a:tc gridSpan="3">
                  <a:txBody>
                    <a:bodyPr/>
                    <a:lstStyle/>
                    <a:p>
                      <a:pPr algn="ctr"/>
                      <a:r>
                        <a:rPr lang="fr-FR" sz="3200" dirty="0" smtClean="0">
                          <a:latin typeface="Times New Roman" panose="02020603050405020304" pitchFamily="18" charset="0"/>
                          <a:cs typeface="Times New Roman" panose="02020603050405020304" pitchFamily="18" charset="0"/>
                        </a:rPr>
                        <a:t>EIA/TIA-568A</a:t>
                      </a:r>
                      <a:endParaRPr lang="fr-FR" sz="3200" b="1" dirty="0">
                        <a:latin typeface="Times New Roman" panose="02020603050405020304" pitchFamily="18" charset="0"/>
                        <a:cs typeface="Times New Roman" panose="02020603050405020304" pitchFamily="18" charset="0"/>
                      </a:endParaRPr>
                    </a:p>
                  </a:txBody>
                  <a:tcPr anchor="ctr">
                    <a:lnB w="12700" cap="flat" cmpd="sng" algn="ctr">
                      <a:solidFill>
                        <a:schemeClr val="tx1"/>
                      </a:solidFill>
                      <a:prstDash val="solid"/>
                      <a:round/>
                      <a:headEnd type="none" w="med" len="med"/>
                      <a:tailEnd type="none" w="med" len="med"/>
                    </a:lnB>
                  </a:tcPr>
                </a:tc>
                <a:tc hMerge="1">
                  <a:txBody>
                    <a:bodyPr/>
                    <a:lstStyle/>
                    <a:p>
                      <a:endParaRPr lang="fr-FR" dirty="0"/>
                    </a:p>
                  </a:txBody>
                  <a:tcPr/>
                </a:tc>
                <a:tc hMerge="1">
                  <a:txBody>
                    <a:bodyPr/>
                    <a:lstStyle/>
                    <a:p>
                      <a:endParaRPr lang="fr-FR" dirty="0"/>
                    </a:p>
                  </a:txBody>
                  <a:tcPr/>
                </a:tc>
              </a:tr>
              <a:tr h="441106">
                <a:tc>
                  <a:txBody>
                    <a:bodyPr/>
                    <a:lstStyle/>
                    <a:p>
                      <a:pPr algn="ctr"/>
                      <a:r>
                        <a:rPr lang="fr-FR" b="1" dirty="0" smtClean="0">
                          <a:latin typeface="Arial" panose="020B0604020202020204" pitchFamily="34" charset="0"/>
                          <a:cs typeface="Arial" panose="020B060402020202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smtClean="0">
                          <a:latin typeface="Arial" panose="020B0604020202020204" pitchFamily="34" charset="0"/>
                          <a:cs typeface="Arial" panose="020B0604020202020204" pitchFamily="34" charset="0"/>
                        </a:rPr>
                        <a:t>T3</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b="1" dirty="0" smtClean="0">
                          <a:latin typeface="Arial" panose="020B0604020202020204" pitchFamily="34" charset="0"/>
                          <a:cs typeface="Arial" panose="020B0604020202020204" pitchFamily="34" charset="0"/>
                        </a:rPr>
                        <a:t>White</a:t>
                      </a:r>
                      <a:r>
                        <a:rPr lang="fr-FR" b="1" baseline="0" dirty="0" smtClean="0">
                          <a:latin typeface="Arial" panose="020B0604020202020204" pitchFamily="34" charset="0"/>
                          <a:cs typeface="Arial" panose="020B0604020202020204" pitchFamily="34" charset="0"/>
                        </a:rPr>
                        <a:t> - Green</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1106">
                <a:tc>
                  <a:txBody>
                    <a:bodyPr/>
                    <a:lstStyle/>
                    <a:p>
                      <a:pPr algn="ctr"/>
                      <a:r>
                        <a:rPr lang="fr-FR" b="1" dirty="0" smtClean="0">
                          <a:latin typeface="Arial" panose="020B0604020202020204" pitchFamily="34" charset="0"/>
                          <a:cs typeface="Arial" panose="020B0604020202020204" pitchFamily="34" charset="0"/>
                        </a:rPr>
                        <a:t>2</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smtClean="0">
                          <a:latin typeface="Arial" panose="020B0604020202020204" pitchFamily="34" charset="0"/>
                          <a:cs typeface="Arial" panose="020B0604020202020204" pitchFamily="34" charset="0"/>
                        </a:rPr>
                        <a:t>R3</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b="1" dirty="0" smtClean="0">
                          <a:latin typeface="Arial" panose="020B0604020202020204" pitchFamily="34" charset="0"/>
                          <a:cs typeface="Arial" panose="020B0604020202020204" pitchFamily="34" charset="0"/>
                        </a:rPr>
                        <a:t>Green</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1106">
                <a:tc>
                  <a:txBody>
                    <a:bodyPr/>
                    <a:lstStyle/>
                    <a:p>
                      <a:pPr algn="ctr"/>
                      <a:r>
                        <a:rPr lang="fr-FR" b="1" dirty="0" smtClean="0">
                          <a:latin typeface="Arial" panose="020B0604020202020204" pitchFamily="34" charset="0"/>
                          <a:cs typeface="Arial" panose="020B0604020202020204" pitchFamily="34" charset="0"/>
                        </a:rPr>
                        <a:t>3</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smtClean="0">
                          <a:latin typeface="Arial" panose="020B0604020202020204" pitchFamily="34" charset="0"/>
                          <a:cs typeface="Arial" panose="020B0604020202020204" pitchFamily="34" charset="0"/>
                        </a:rPr>
                        <a:t>T2</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b="1" dirty="0" smtClean="0">
                          <a:latin typeface="Arial" panose="020B0604020202020204" pitchFamily="34" charset="0"/>
                          <a:cs typeface="Arial" panose="020B0604020202020204" pitchFamily="34" charset="0"/>
                        </a:rPr>
                        <a:t>White - Orange</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1106">
                <a:tc>
                  <a:txBody>
                    <a:bodyPr/>
                    <a:lstStyle/>
                    <a:p>
                      <a:pPr algn="ctr"/>
                      <a:r>
                        <a:rPr lang="fr-FR" b="1" dirty="0" smtClean="0">
                          <a:latin typeface="Arial" panose="020B0604020202020204" pitchFamily="34" charset="0"/>
                          <a:cs typeface="Arial" panose="020B0604020202020204" pitchFamily="34" charset="0"/>
                        </a:rPr>
                        <a:t>4</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smtClean="0">
                          <a:latin typeface="Arial" panose="020B0604020202020204" pitchFamily="34" charset="0"/>
                          <a:cs typeface="Arial" panose="020B0604020202020204" pitchFamily="34" charset="0"/>
                        </a:rPr>
                        <a:t>R1</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b="1" dirty="0" smtClean="0">
                          <a:latin typeface="Arial" panose="020B0604020202020204" pitchFamily="34" charset="0"/>
                          <a:cs typeface="Arial" panose="020B0604020202020204" pitchFamily="34" charset="0"/>
                        </a:rPr>
                        <a:t>Blue</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1106">
                <a:tc>
                  <a:txBody>
                    <a:bodyPr/>
                    <a:lstStyle/>
                    <a:p>
                      <a:pPr algn="ctr"/>
                      <a:r>
                        <a:rPr lang="fr-FR" b="1" dirty="0" smtClean="0">
                          <a:latin typeface="Arial" panose="020B0604020202020204" pitchFamily="34" charset="0"/>
                          <a:cs typeface="Arial" panose="020B0604020202020204" pitchFamily="34" charset="0"/>
                        </a:rPr>
                        <a:t>5</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smtClean="0">
                          <a:latin typeface="Arial" panose="020B0604020202020204" pitchFamily="34" charset="0"/>
                          <a:cs typeface="Arial" panose="020B0604020202020204" pitchFamily="34" charset="0"/>
                        </a:rPr>
                        <a:t>T1</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b="1" dirty="0" smtClean="0">
                          <a:latin typeface="Arial" panose="020B0604020202020204" pitchFamily="34" charset="0"/>
                          <a:cs typeface="Arial" panose="020B0604020202020204" pitchFamily="34" charset="0"/>
                        </a:rPr>
                        <a:t>White - Blue</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1106">
                <a:tc>
                  <a:txBody>
                    <a:bodyPr/>
                    <a:lstStyle/>
                    <a:p>
                      <a:pPr algn="ctr"/>
                      <a:r>
                        <a:rPr lang="fr-FR" b="1" dirty="0" smtClean="0">
                          <a:latin typeface="Arial" panose="020B0604020202020204" pitchFamily="34" charset="0"/>
                          <a:cs typeface="Arial" panose="020B0604020202020204" pitchFamily="34" charset="0"/>
                        </a:rPr>
                        <a:t>6</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smtClean="0">
                          <a:latin typeface="Arial" panose="020B0604020202020204" pitchFamily="34" charset="0"/>
                          <a:cs typeface="Arial" panose="020B0604020202020204" pitchFamily="34" charset="0"/>
                        </a:rPr>
                        <a:t>R2</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b="1" dirty="0" smtClean="0">
                          <a:latin typeface="Arial" panose="020B0604020202020204" pitchFamily="34" charset="0"/>
                          <a:cs typeface="Arial" panose="020B0604020202020204" pitchFamily="34" charset="0"/>
                        </a:rPr>
                        <a:t>Orange</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1106">
                <a:tc>
                  <a:txBody>
                    <a:bodyPr/>
                    <a:lstStyle/>
                    <a:p>
                      <a:pPr algn="ctr"/>
                      <a:r>
                        <a:rPr lang="fr-FR" b="1" dirty="0" smtClean="0">
                          <a:latin typeface="Arial" panose="020B0604020202020204" pitchFamily="34" charset="0"/>
                          <a:cs typeface="Arial" panose="020B0604020202020204" pitchFamily="34" charset="0"/>
                        </a:rPr>
                        <a:t>7</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smtClean="0">
                          <a:latin typeface="Arial" panose="020B0604020202020204" pitchFamily="34" charset="0"/>
                          <a:cs typeface="Arial" panose="020B0604020202020204" pitchFamily="34" charset="0"/>
                        </a:rPr>
                        <a:t>T4</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b="1" dirty="0" smtClean="0">
                          <a:latin typeface="Arial" panose="020B0604020202020204" pitchFamily="34" charset="0"/>
                          <a:cs typeface="Arial" panose="020B0604020202020204" pitchFamily="34" charset="0"/>
                        </a:rPr>
                        <a:t>White - Brown</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1106">
                <a:tc>
                  <a:txBody>
                    <a:bodyPr/>
                    <a:lstStyle/>
                    <a:p>
                      <a:pPr algn="ctr"/>
                      <a:r>
                        <a:rPr lang="fr-FR" b="1" dirty="0" smtClean="0">
                          <a:latin typeface="Arial" panose="020B0604020202020204" pitchFamily="34" charset="0"/>
                          <a:cs typeface="Arial" panose="020B0604020202020204" pitchFamily="34" charset="0"/>
                        </a:rPr>
                        <a:t>8</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smtClean="0">
                          <a:latin typeface="Arial" panose="020B0604020202020204" pitchFamily="34" charset="0"/>
                          <a:cs typeface="Arial" panose="020B0604020202020204" pitchFamily="34" charset="0"/>
                        </a:rPr>
                        <a:t>R4</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b="1" dirty="0" smtClean="0">
                          <a:latin typeface="Arial" panose="020B0604020202020204" pitchFamily="34" charset="0"/>
                          <a:cs typeface="Arial" panose="020B0604020202020204" pitchFamily="34" charset="0"/>
                        </a:rPr>
                        <a:t>Brown</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11" name="Espace réservé du contenu 3"/>
          <p:cNvGraphicFramePr>
            <a:graphicFrameLocks/>
          </p:cNvGraphicFramePr>
          <p:nvPr>
            <p:extLst>
              <p:ext uri="{D42A27DB-BD31-4B8C-83A1-F6EECF244321}">
                <p14:modId xmlns:p14="http://schemas.microsoft.com/office/powerpoint/2010/main" val="856559354"/>
              </p:ext>
            </p:extLst>
          </p:nvPr>
        </p:nvGraphicFramePr>
        <p:xfrm>
          <a:off x="4686300" y="2063499"/>
          <a:ext cx="3759708" cy="4443245"/>
        </p:xfrm>
        <a:graphic>
          <a:graphicData uri="http://schemas.openxmlformats.org/drawingml/2006/table">
            <a:tbl>
              <a:tblPr firstRow="1" bandRow="1">
                <a:tableStyleId>{7E9639D4-E3E2-4D34-9284-5A2195B3D0D7}</a:tableStyleId>
              </a:tblPr>
              <a:tblGrid>
                <a:gridCol w="522732"/>
                <a:gridCol w="640080"/>
                <a:gridCol w="2596896"/>
              </a:tblGrid>
              <a:tr h="914397">
                <a:tc gridSpan="3">
                  <a:txBody>
                    <a:bodyPr/>
                    <a:lstStyle/>
                    <a:p>
                      <a:pPr algn="ctr"/>
                      <a:r>
                        <a:rPr lang="fr-FR" sz="3200" dirty="0" smtClean="0">
                          <a:latin typeface="Times New Roman" panose="02020603050405020304" pitchFamily="18" charset="0"/>
                          <a:cs typeface="Times New Roman" panose="02020603050405020304" pitchFamily="18" charset="0"/>
                        </a:rPr>
                        <a:t>EIA/TIA-568B</a:t>
                      </a:r>
                      <a:endParaRPr lang="fr-FR" sz="3200" b="1" dirty="0">
                        <a:latin typeface="Times New Roman" panose="02020603050405020304" pitchFamily="18" charset="0"/>
                        <a:cs typeface="Times New Roman" panose="02020603050405020304" pitchFamily="18" charset="0"/>
                      </a:endParaRPr>
                    </a:p>
                  </a:txBody>
                  <a:tcPr anchor="ctr">
                    <a:lnB w="12700" cap="flat" cmpd="sng" algn="ctr">
                      <a:solidFill>
                        <a:schemeClr val="tx1"/>
                      </a:solidFill>
                      <a:prstDash val="solid"/>
                      <a:round/>
                      <a:headEnd type="none" w="med" len="med"/>
                      <a:tailEnd type="none" w="med" len="med"/>
                    </a:lnB>
                  </a:tcPr>
                </a:tc>
                <a:tc hMerge="1">
                  <a:txBody>
                    <a:bodyPr/>
                    <a:lstStyle/>
                    <a:p>
                      <a:endParaRPr lang="fr-FR" dirty="0"/>
                    </a:p>
                  </a:txBody>
                  <a:tcPr/>
                </a:tc>
                <a:tc hMerge="1">
                  <a:txBody>
                    <a:bodyPr/>
                    <a:lstStyle/>
                    <a:p>
                      <a:endParaRPr lang="fr-FR" dirty="0"/>
                    </a:p>
                  </a:txBody>
                  <a:tcPr/>
                </a:tc>
              </a:tr>
              <a:tr h="441106">
                <a:tc>
                  <a:txBody>
                    <a:bodyPr/>
                    <a:lstStyle/>
                    <a:p>
                      <a:pPr algn="ctr"/>
                      <a:r>
                        <a:rPr lang="fr-FR" b="1" dirty="0" smtClean="0">
                          <a:latin typeface="Arial" panose="020B0604020202020204" pitchFamily="34" charset="0"/>
                          <a:cs typeface="Arial" panose="020B060402020202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smtClean="0">
                          <a:latin typeface="Arial" panose="020B0604020202020204" pitchFamily="34" charset="0"/>
                          <a:cs typeface="Arial" panose="020B0604020202020204" pitchFamily="34" charset="0"/>
                        </a:rPr>
                        <a:t>T2</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b="1" dirty="0" smtClean="0">
                          <a:latin typeface="Arial" panose="020B0604020202020204" pitchFamily="34" charset="0"/>
                          <a:cs typeface="Arial" panose="020B0604020202020204" pitchFamily="34" charset="0"/>
                        </a:rPr>
                        <a:t>White-Orange</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1106">
                <a:tc>
                  <a:txBody>
                    <a:bodyPr/>
                    <a:lstStyle/>
                    <a:p>
                      <a:pPr algn="ctr"/>
                      <a:r>
                        <a:rPr lang="fr-FR" b="1" dirty="0" smtClean="0">
                          <a:latin typeface="Arial" panose="020B0604020202020204" pitchFamily="34" charset="0"/>
                          <a:cs typeface="Arial" panose="020B0604020202020204" pitchFamily="34" charset="0"/>
                        </a:rPr>
                        <a:t>2</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smtClean="0">
                          <a:latin typeface="Arial" panose="020B0604020202020204" pitchFamily="34" charset="0"/>
                          <a:cs typeface="Arial" panose="020B0604020202020204" pitchFamily="34" charset="0"/>
                        </a:rPr>
                        <a:t>R2</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b="1" dirty="0" smtClean="0">
                          <a:latin typeface="Arial" panose="020B0604020202020204" pitchFamily="34" charset="0"/>
                          <a:cs typeface="Arial" panose="020B0604020202020204" pitchFamily="34" charset="0"/>
                        </a:rPr>
                        <a:t>Orange</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1106">
                <a:tc>
                  <a:txBody>
                    <a:bodyPr/>
                    <a:lstStyle/>
                    <a:p>
                      <a:pPr algn="ctr"/>
                      <a:r>
                        <a:rPr lang="fr-FR" b="1" dirty="0" smtClean="0">
                          <a:latin typeface="Arial" panose="020B0604020202020204" pitchFamily="34" charset="0"/>
                          <a:cs typeface="Arial" panose="020B0604020202020204" pitchFamily="34" charset="0"/>
                        </a:rPr>
                        <a:t>3</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smtClean="0">
                          <a:latin typeface="Arial" panose="020B0604020202020204" pitchFamily="34" charset="0"/>
                          <a:cs typeface="Arial" panose="020B0604020202020204" pitchFamily="34" charset="0"/>
                        </a:rPr>
                        <a:t>T3</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b="1" dirty="0" smtClean="0">
                          <a:latin typeface="Arial" panose="020B0604020202020204" pitchFamily="34" charset="0"/>
                          <a:cs typeface="Arial" panose="020B0604020202020204" pitchFamily="34" charset="0"/>
                        </a:rPr>
                        <a:t>White</a:t>
                      </a:r>
                      <a:r>
                        <a:rPr lang="fr-FR" b="1" baseline="0" dirty="0" smtClean="0">
                          <a:latin typeface="Arial" panose="020B0604020202020204" pitchFamily="34" charset="0"/>
                          <a:cs typeface="Arial" panose="020B0604020202020204" pitchFamily="34" charset="0"/>
                        </a:rPr>
                        <a:t> - Green</a:t>
                      </a:r>
                      <a:endParaRPr lang="fr-FR" b="1" dirty="0" smtClean="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1106">
                <a:tc>
                  <a:txBody>
                    <a:bodyPr/>
                    <a:lstStyle/>
                    <a:p>
                      <a:pPr algn="ctr"/>
                      <a:r>
                        <a:rPr lang="fr-FR" b="1" dirty="0" smtClean="0">
                          <a:latin typeface="Arial" panose="020B0604020202020204" pitchFamily="34" charset="0"/>
                          <a:cs typeface="Arial" panose="020B0604020202020204" pitchFamily="34" charset="0"/>
                        </a:rPr>
                        <a:t>4</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smtClean="0">
                          <a:latin typeface="Arial" panose="020B0604020202020204" pitchFamily="34" charset="0"/>
                          <a:cs typeface="Arial" panose="020B0604020202020204" pitchFamily="34" charset="0"/>
                        </a:rPr>
                        <a:t>R1</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b="1" dirty="0" smtClean="0">
                          <a:latin typeface="Arial" panose="020B0604020202020204" pitchFamily="34" charset="0"/>
                          <a:cs typeface="Arial" panose="020B0604020202020204" pitchFamily="34" charset="0"/>
                        </a:rPr>
                        <a:t>Blue</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1106">
                <a:tc>
                  <a:txBody>
                    <a:bodyPr/>
                    <a:lstStyle/>
                    <a:p>
                      <a:pPr algn="ctr"/>
                      <a:r>
                        <a:rPr lang="fr-FR" b="1" dirty="0" smtClean="0">
                          <a:latin typeface="Arial" panose="020B0604020202020204" pitchFamily="34" charset="0"/>
                          <a:cs typeface="Arial" panose="020B0604020202020204" pitchFamily="34" charset="0"/>
                        </a:rPr>
                        <a:t>5</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smtClean="0">
                          <a:latin typeface="Arial" panose="020B0604020202020204" pitchFamily="34" charset="0"/>
                          <a:cs typeface="Arial" panose="020B0604020202020204" pitchFamily="34" charset="0"/>
                        </a:rPr>
                        <a:t>T1</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b="1" dirty="0" smtClean="0">
                          <a:latin typeface="Arial" panose="020B0604020202020204" pitchFamily="34" charset="0"/>
                          <a:cs typeface="Arial" panose="020B0604020202020204" pitchFamily="34" charset="0"/>
                        </a:rPr>
                        <a:t>White - Blue</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1106">
                <a:tc>
                  <a:txBody>
                    <a:bodyPr/>
                    <a:lstStyle/>
                    <a:p>
                      <a:pPr algn="ctr"/>
                      <a:r>
                        <a:rPr lang="fr-FR" b="1" dirty="0" smtClean="0">
                          <a:latin typeface="Arial" panose="020B0604020202020204" pitchFamily="34" charset="0"/>
                          <a:cs typeface="Arial" panose="020B0604020202020204" pitchFamily="34" charset="0"/>
                        </a:rPr>
                        <a:t>6</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smtClean="0">
                          <a:latin typeface="Arial" panose="020B0604020202020204" pitchFamily="34" charset="0"/>
                          <a:cs typeface="Arial" panose="020B0604020202020204" pitchFamily="34" charset="0"/>
                        </a:rPr>
                        <a:t>R3</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b="1" dirty="0" smtClean="0">
                          <a:latin typeface="Arial" panose="020B0604020202020204" pitchFamily="34" charset="0"/>
                          <a:cs typeface="Arial" panose="020B0604020202020204" pitchFamily="34" charset="0"/>
                        </a:rPr>
                        <a:t>Green</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1106">
                <a:tc>
                  <a:txBody>
                    <a:bodyPr/>
                    <a:lstStyle/>
                    <a:p>
                      <a:pPr algn="ctr"/>
                      <a:r>
                        <a:rPr lang="fr-FR" b="1" dirty="0" smtClean="0">
                          <a:latin typeface="Arial" panose="020B0604020202020204" pitchFamily="34" charset="0"/>
                          <a:cs typeface="Arial" panose="020B0604020202020204" pitchFamily="34" charset="0"/>
                        </a:rPr>
                        <a:t>7</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smtClean="0">
                          <a:latin typeface="Arial" panose="020B0604020202020204" pitchFamily="34" charset="0"/>
                          <a:cs typeface="Arial" panose="020B0604020202020204" pitchFamily="34" charset="0"/>
                        </a:rPr>
                        <a:t>T4</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b="1" dirty="0" smtClean="0">
                          <a:latin typeface="Arial" panose="020B0604020202020204" pitchFamily="34" charset="0"/>
                          <a:cs typeface="Arial" panose="020B0604020202020204" pitchFamily="34" charset="0"/>
                        </a:rPr>
                        <a:t>White - Brown</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1106">
                <a:tc>
                  <a:txBody>
                    <a:bodyPr/>
                    <a:lstStyle/>
                    <a:p>
                      <a:pPr algn="ctr"/>
                      <a:r>
                        <a:rPr lang="fr-FR" b="1" dirty="0" smtClean="0">
                          <a:latin typeface="Arial" panose="020B0604020202020204" pitchFamily="34" charset="0"/>
                          <a:cs typeface="Arial" panose="020B0604020202020204" pitchFamily="34" charset="0"/>
                        </a:rPr>
                        <a:t>8</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smtClean="0">
                          <a:latin typeface="Arial" panose="020B0604020202020204" pitchFamily="34" charset="0"/>
                          <a:cs typeface="Arial" panose="020B0604020202020204" pitchFamily="34" charset="0"/>
                        </a:rPr>
                        <a:t>R4</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b="1" dirty="0" smtClean="0">
                          <a:latin typeface="Arial" panose="020B0604020202020204" pitchFamily="34" charset="0"/>
                          <a:cs typeface="Arial" panose="020B0604020202020204" pitchFamily="34" charset="0"/>
                        </a:rPr>
                        <a:t>Brown</a:t>
                      </a:r>
                      <a:endParaRPr lang="fr-FR"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744057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466342" y="958972"/>
            <a:ext cx="8174736" cy="934720"/>
          </a:xfrm>
        </p:spPr>
        <p:txBody>
          <a:bodyPr>
            <a:noAutofit/>
          </a:bodyPr>
          <a:lstStyle/>
          <a:p>
            <a:pPr algn="ctr"/>
            <a:r>
              <a:rPr lang="fr-FR" sz="4000" b="1" dirty="0">
                <a:solidFill>
                  <a:schemeClr val="tx1"/>
                </a:solidFill>
                <a:latin typeface="Arial" panose="020B0604020202020204" pitchFamily="34" charset="0"/>
                <a:cs typeface="Arial" panose="020B0604020202020204" pitchFamily="34" charset="0"/>
              </a:rPr>
              <a:t>Ethernet </a:t>
            </a:r>
            <a:r>
              <a:rPr lang="fr-FR" sz="4000" b="1" dirty="0" err="1">
                <a:solidFill>
                  <a:schemeClr val="tx1"/>
                </a:solidFill>
                <a:latin typeface="Arial" panose="020B0604020202020204" pitchFamily="34" charset="0"/>
                <a:cs typeface="Arial" panose="020B0604020202020204" pitchFamily="34" charset="0"/>
              </a:rPr>
              <a:t>Cable</a:t>
            </a:r>
            <a:r>
              <a:rPr lang="fr-FR" sz="4000" b="1" dirty="0">
                <a:solidFill>
                  <a:schemeClr val="tx1"/>
                </a:solidFill>
                <a:latin typeface="Arial" panose="020B0604020202020204" pitchFamily="34" charset="0"/>
                <a:cs typeface="Arial" panose="020B0604020202020204" pitchFamily="34" charset="0"/>
              </a:rPr>
              <a:t> </a:t>
            </a:r>
            <a:r>
              <a:rPr lang="fr-FR" sz="4000" b="1" dirty="0" err="1">
                <a:solidFill>
                  <a:schemeClr val="tx1"/>
                </a:solidFill>
                <a:latin typeface="Arial" panose="020B0604020202020204" pitchFamily="34" charset="0"/>
                <a:cs typeface="Arial" panose="020B0604020202020204" pitchFamily="34" charset="0"/>
              </a:rPr>
              <a:t>Color-Coding</a:t>
            </a:r>
            <a:r>
              <a:rPr lang="fr-FR" sz="4000" b="1" dirty="0">
                <a:solidFill>
                  <a:schemeClr val="tx1"/>
                </a:solidFill>
                <a:latin typeface="Arial" panose="020B0604020202020204" pitchFamily="34" charset="0"/>
                <a:cs typeface="Arial" panose="020B0604020202020204" pitchFamily="34" charset="0"/>
              </a:rPr>
              <a:t> Standard</a:t>
            </a: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65457" y="3480760"/>
            <a:ext cx="7376508" cy="3175591"/>
          </a:xfrm>
        </p:spPr>
      </p:pic>
      <p:pic>
        <p:nvPicPr>
          <p:cNvPr id="6"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581" y="2375945"/>
            <a:ext cx="75520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14534" y="2340068"/>
            <a:ext cx="75520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5458" y="2849092"/>
            <a:ext cx="7376507" cy="418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ZoneTexte 8"/>
          <p:cNvSpPr txBox="1"/>
          <p:nvPr/>
        </p:nvSpPr>
        <p:spPr>
          <a:xfrm>
            <a:off x="2586358" y="1972694"/>
            <a:ext cx="3811604" cy="584775"/>
          </a:xfrm>
          <a:prstGeom prst="rect">
            <a:avLst/>
          </a:prstGeom>
          <a:noFill/>
        </p:spPr>
        <p:txBody>
          <a:bodyPr wrap="square" rtlCol="0">
            <a:spAutoFit/>
          </a:bodyPr>
          <a:lstStyle/>
          <a:p>
            <a:pPr algn="ctr"/>
            <a:r>
              <a:rPr lang="fr-FR" sz="3200" b="1" u="sng" dirty="0" err="1">
                <a:solidFill>
                  <a:srgbClr val="7030A0"/>
                </a:solidFill>
                <a:latin typeface="Arial" panose="020B0604020202020204" pitchFamily="34" charset="0"/>
                <a:cs typeface="Arial" panose="020B0604020202020204" pitchFamily="34" charset="0"/>
              </a:rPr>
              <a:t>Crossover</a:t>
            </a:r>
            <a:r>
              <a:rPr lang="fr-FR" sz="3200" b="1" u="sng" dirty="0">
                <a:solidFill>
                  <a:srgbClr val="7030A0"/>
                </a:solidFill>
                <a:latin typeface="Arial" panose="020B0604020202020204" pitchFamily="34" charset="0"/>
                <a:cs typeface="Arial" panose="020B0604020202020204" pitchFamily="34" charset="0"/>
              </a:rPr>
              <a:t> </a:t>
            </a:r>
            <a:r>
              <a:rPr lang="fr-FR" sz="3200" b="1" u="sng" dirty="0" err="1">
                <a:solidFill>
                  <a:srgbClr val="7030A0"/>
                </a:solidFill>
                <a:latin typeface="Arial" panose="020B0604020202020204" pitchFamily="34" charset="0"/>
                <a:cs typeface="Arial" panose="020B0604020202020204" pitchFamily="34" charset="0"/>
              </a:rPr>
              <a:t>cable</a:t>
            </a:r>
            <a:endParaRPr lang="fr-FR" sz="3200" b="1" u="sng" dirty="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54158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23494" y="612660"/>
            <a:ext cx="8119872" cy="1133856"/>
          </a:xfrm>
        </p:spPr>
        <p:txBody>
          <a:bodyPr>
            <a:normAutofit fontScale="90000"/>
          </a:bodyPr>
          <a:lstStyle/>
          <a:p>
            <a:pPr algn="ctr"/>
            <a:r>
              <a:rPr lang="fr-FR" sz="4400" b="1" dirty="0">
                <a:solidFill>
                  <a:schemeClr val="tx1"/>
                </a:solidFill>
                <a:latin typeface="Arial" panose="020B0604020202020204" pitchFamily="34" charset="0"/>
                <a:cs typeface="Arial" panose="020B0604020202020204" pitchFamily="34" charset="0"/>
              </a:rPr>
              <a:t>Ethernet </a:t>
            </a:r>
            <a:r>
              <a:rPr lang="fr-FR" sz="4400" b="1" dirty="0" err="1">
                <a:solidFill>
                  <a:schemeClr val="tx1"/>
                </a:solidFill>
                <a:latin typeface="Arial" panose="020B0604020202020204" pitchFamily="34" charset="0"/>
                <a:cs typeface="Arial" panose="020B0604020202020204" pitchFamily="34" charset="0"/>
              </a:rPr>
              <a:t>Cable</a:t>
            </a:r>
            <a:r>
              <a:rPr lang="fr-FR" sz="4400" b="1" dirty="0">
                <a:solidFill>
                  <a:schemeClr val="tx1"/>
                </a:solidFill>
                <a:latin typeface="Arial" panose="020B0604020202020204" pitchFamily="34" charset="0"/>
                <a:cs typeface="Arial" panose="020B0604020202020204" pitchFamily="34" charset="0"/>
              </a:rPr>
              <a:t> </a:t>
            </a:r>
            <a:r>
              <a:rPr lang="fr-FR" sz="4400" b="1" dirty="0" err="1">
                <a:solidFill>
                  <a:schemeClr val="tx1"/>
                </a:solidFill>
                <a:latin typeface="Arial" panose="020B0604020202020204" pitchFamily="34" charset="0"/>
                <a:cs typeface="Arial" panose="020B0604020202020204" pitchFamily="34" charset="0"/>
              </a:rPr>
              <a:t>Color-Coding</a:t>
            </a:r>
            <a:r>
              <a:rPr lang="fr-FR" sz="4400" b="1" dirty="0">
                <a:solidFill>
                  <a:schemeClr val="tx1"/>
                </a:solidFill>
                <a:latin typeface="Arial" panose="020B0604020202020204" pitchFamily="34" charset="0"/>
                <a:cs typeface="Arial" panose="020B0604020202020204" pitchFamily="34" charset="0"/>
              </a:rPr>
              <a:t> Standard</a:t>
            </a:r>
            <a:endParaRPr lang="fr-FR" sz="4400" dirty="0"/>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80210" y="3667225"/>
            <a:ext cx="5806440" cy="2455941"/>
          </a:xfrm>
        </p:spPr>
      </p:pic>
      <p:pic>
        <p:nvPicPr>
          <p:cNvPr id="6" name="Picture 8" descr="switchHP"/>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95548" y="2975935"/>
            <a:ext cx="1512000" cy="372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9" descr="switchHP"/>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1806" y="2997365"/>
            <a:ext cx="1512000" cy="34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1" descr="Image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16768" y="2975935"/>
            <a:ext cx="5417820" cy="38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ZoneTexte 8"/>
          <p:cNvSpPr txBox="1"/>
          <p:nvPr/>
        </p:nvSpPr>
        <p:spPr>
          <a:xfrm>
            <a:off x="1611630" y="6217555"/>
            <a:ext cx="5943600" cy="369332"/>
          </a:xfrm>
          <a:prstGeom prst="rect">
            <a:avLst/>
          </a:prstGeom>
          <a:noFill/>
        </p:spPr>
        <p:txBody>
          <a:bodyPr wrap="square" numCol="2" rtlCol="0">
            <a:spAutoFit/>
          </a:bodyPr>
          <a:lstStyle/>
          <a:p>
            <a:r>
              <a:rPr lang="fr-FR" b="1" dirty="0">
                <a:latin typeface="Arial" panose="020B0604020202020204" pitchFamily="34" charset="0"/>
                <a:cs typeface="Arial" panose="020B0604020202020204" pitchFamily="34" charset="0"/>
              </a:rPr>
              <a:t>TD: Transmit </a:t>
            </a:r>
            <a:r>
              <a:rPr lang="fr-FR" b="1" dirty="0" smtClean="0">
                <a:latin typeface="Arial" panose="020B0604020202020204" pitchFamily="34" charset="0"/>
                <a:cs typeface="Arial" panose="020B0604020202020204" pitchFamily="34" charset="0"/>
              </a:rPr>
              <a:t>Data	RD: </a:t>
            </a:r>
            <a:r>
              <a:rPr lang="fr-FR" b="1" dirty="0" err="1" smtClean="0">
                <a:latin typeface="Arial" panose="020B0604020202020204" pitchFamily="34" charset="0"/>
                <a:cs typeface="Arial" panose="020B0604020202020204" pitchFamily="34" charset="0"/>
              </a:rPr>
              <a:t>Receive</a:t>
            </a:r>
            <a:r>
              <a:rPr lang="fr-FR" b="1" dirty="0" smtClean="0">
                <a:latin typeface="Arial" panose="020B0604020202020204" pitchFamily="34" charset="0"/>
                <a:cs typeface="Arial" panose="020B0604020202020204" pitchFamily="34" charset="0"/>
              </a:rPr>
              <a:t> </a:t>
            </a:r>
            <a:r>
              <a:rPr lang="fr-FR" b="1" dirty="0">
                <a:latin typeface="Arial" panose="020B0604020202020204" pitchFamily="34" charset="0"/>
                <a:cs typeface="Arial" panose="020B0604020202020204" pitchFamily="34" charset="0"/>
              </a:rPr>
              <a:t>Data</a:t>
            </a:r>
          </a:p>
        </p:txBody>
      </p:sp>
      <p:sp>
        <p:nvSpPr>
          <p:cNvPr id="10" name="ZoneTexte 9"/>
          <p:cNvSpPr txBox="1"/>
          <p:nvPr/>
        </p:nvSpPr>
        <p:spPr>
          <a:xfrm>
            <a:off x="2586358" y="1972694"/>
            <a:ext cx="3811604" cy="584775"/>
          </a:xfrm>
          <a:prstGeom prst="rect">
            <a:avLst/>
          </a:prstGeom>
          <a:noFill/>
        </p:spPr>
        <p:txBody>
          <a:bodyPr wrap="square" rtlCol="0">
            <a:spAutoFit/>
          </a:bodyPr>
          <a:lstStyle/>
          <a:p>
            <a:pPr algn="ctr"/>
            <a:r>
              <a:rPr lang="fr-FR" sz="3200" b="1" u="sng" dirty="0" err="1">
                <a:solidFill>
                  <a:srgbClr val="7030A0"/>
                </a:solidFill>
                <a:latin typeface="Arial" panose="020B0604020202020204" pitchFamily="34" charset="0"/>
                <a:cs typeface="Arial" panose="020B0604020202020204" pitchFamily="34" charset="0"/>
              </a:rPr>
              <a:t>Crossover</a:t>
            </a:r>
            <a:r>
              <a:rPr lang="fr-FR" sz="3200" b="1" u="sng" dirty="0">
                <a:solidFill>
                  <a:srgbClr val="7030A0"/>
                </a:solidFill>
                <a:latin typeface="Arial" panose="020B0604020202020204" pitchFamily="34" charset="0"/>
                <a:cs typeface="Arial" panose="020B0604020202020204" pitchFamily="34" charset="0"/>
              </a:rPr>
              <a:t> </a:t>
            </a:r>
            <a:r>
              <a:rPr lang="fr-FR" sz="3200" b="1" u="sng" dirty="0" err="1">
                <a:solidFill>
                  <a:srgbClr val="7030A0"/>
                </a:solidFill>
                <a:latin typeface="Arial" panose="020B0604020202020204" pitchFamily="34" charset="0"/>
                <a:cs typeface="Arial" panose="020B0604020202020204" pitchFamily="34" charset="0"/>
              </a:rPr>
              <a:t>cable</a:t>
            </a:r>
            <a:endParaRPr lang="fr-FR" sz="3200" b="1" u="sng" dirty="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20073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3323" y="507985"/>
            <a:ext cx="8943073" cy="1450757"/>
          </a:xfrm>
        </p:spPr>
        <p:txBody>
          <a:bodyPr/>
          <a:lstStyle/>
          <a:p>
            <a:pPr algn="ctr"/>
            <a:r>
              <a:rPr lang="fr-FR" b="1" dirty="0">
                <a:solidFill>
                  <a:schemeClr val="tx1"/>
                </a:solidFill>
                <a:latin typeface="Arial" panose="020B0604020202020204" pitchFamily="34" charset="0"/>
                <a:cs typeface="Arial" panose="020B0604020202020204" pitchFamily="34" charset="0"/>
              </a:rPr>
              <a:t>Ethernet </a:t>
            </a:r>
            <a:r>
              <a:rPr lang="fr-FR" b="1" dirty="0" err="1">
                <a:solidFill>
                  <a:schemeClr val="tx1"/>
                </a:solidFill>
                <a:latin typeface="Arial" panose="020B0604020202020204" pitchFamily="34" charset="0"/>
                <a:cs typeface="Arial" panose="020B0604020202020204" pitchFamily="34" charset="0"/>
              </a:rPr>
              <a:t>Cable</a:t>
            </a:r>
            <a:r>
              <a:rPr lang="fr-FR" b="1" dirty="0">
                <a:solidFill>
                  <a:schemeClr val="tx1"/>
                </a:solidFill>
                <a:latin typeface="Arial" panose="020B0604020202020204" pitchFamily="34" charset="0"/>
                <a:cs typeface="Arial" panose="020B0604020202020204" pitchFamily="34" charset="0"/>
              </a:rPr>
              <a:t> </a:t>
            </a:r>
            <a:r>
              <a:rPr lang="fr-FR" b="1" dirty="0" err="1">
                <a:solidFill>
                  <a:schemeClr val="tx1"/>
                </a:solidFill>
                <a:latin typeface="Arial" panose="020B0604020202020204" pitchFamily="34" charset="0"/>
                <a:cs typeface="Arial" panose="020B0604020202020204" pitchFamily="34" charset="0"/>
              </a:rPr>
              <a:t>Color-Coding</a:t>
            </a:r>
            <a:r>
              <a:rPr lang="fr-FR" b="1" dirty="0">
                <a:solidFill>
                  <a:schemeClr val="tx1"/>
                </a:solidFill>
                <a:latin typeface="Arial" panose="020B0604020202020204" pitchFamily="34" charset="0"/>
                <a:cs typeface="Arial" panose="020B0604020202020204" pitchFamily="34" charset="0"/>
              </a:rPr>
              <a:t> Standard</a:t>
            </a:r>
            <a:endParaRPr lang="fr-FR" dirty="0"/>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49015" y="2872293"/>
            <a:ext cx="6891688" cy="3375953"/>
          </a:xfrm>
        </p:spPr>
      </p:pic>
      <p:sp>
        <p:nvSpPr>
          <p:cNvPr id="5" name="ZoneTexte 4"/>
          <p:cNvSpPr txBox="1"/>
          <p:nvPr/>
        </p:nvSpPr>
        <p:spPr>
          <a:xfrm>
            <a:off x="2299233" y="1973181"/>
            <a:ext cx="4591251" cy="584775"/>
          </a:xfrm>
          <a:prstGeom prst="rect">
            <a:avLst/>
          </a:prstGeom>
          <a:noFill/>
        </p:spPr>
        <p:txBody>
          <a:bodyPr wrap="square" rtlCol="0">
            <a:spAutoFit/>
          </a:bodyPr>
          <a:lstStyle/>
          <a:p>
            <a:r>
              <a:rPr lang="fr-FR" sz="3200" b="1" u="sng" dirty="0">
                <a:solidFill>
                  <a:srgbClr val="7030A0"/>
                </a:solidFill>
                <a:latin typeface="Arial" panose="020B0604020202020204" pitchFamily="34" charset="0"/>
                <a:cs typeface="Arial" panose="020B0604020202020204" pitchFamily="34" charset="0"/>
              </a:rPr>
              <a:t>Straight-</a:t>
            </a:r>
            <a:r>
              <a:rPr lang="fr-FR" sz="3200" b="1" u="sng" dirty="0" err="1">
                <a:solidFill>
                  <a:srgbClr val="7030A0"/>
                </a:solidFill>
                <a:latin typeface="Arial" panose="020B0604020202020204" pitchFamily="34" charset="0"/>
                <a:cs typeface="Arial" panose="020B0604020202020204" pitchFamily="34" charset="0"/>
              </a:rPr>
              <a:t>through</a:t>
            </a:r>
            <a:r>
              <a:rPr lang="fr-FR" sz="3200" b="1" u="sng" dirty="0">
                <a:solidFill>
                  <a:srgbClr val="7030A0"/>
                </a:solidFill>
                <a:latin typeface="Arial" panose="020B0604020202020204" pitchFamily="34" charset="0"/>
                <a:cs typeface="Arial" panose="020B0604020202020204" pitchFamily="34" charset="0"/>
              </a:rPr>
              <a:t> </a:t>
            </a:r>
            <a:r>
              <a:rPr lang="fr-FR" sz="3200" b="1" u="sng" dirty="0" err="1">
                <a:solidFill>
                  <a:srgbClr val="7030A0"/>
                </a:solidFill>
                <a:latin typeface="Arial" panose="020B0604020202020204" pitchFamily="34" charset="0"/>
                <a:cs typeface="Arial" panose="020B0604020202020204" pitchFamily="34" charset="0"/>
              </a:rPr>
              <a:t>cable</a:t>
            </a:r>
            <a:endParaRPr lang="fr-FR" sz="3200" b="1" u="sng" dirty="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61057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75101" y="855686"/>
            <a:ext cx="8083712" cy="923544"/>
          </a:xfrm>
        </p:spPr>
        <p:txBody>
          <a:bodyPr>
            <a:noAutofit/>
          </a:bodyPr>
          <a:lstStyle/>
          <a:p>
            <a:pPr algn="ctr"/>
            <a:r>
              <a:rPr lang="fr-FR" sz="4400" b="1" dirty="0">
                <a:solidFill>
                  <a:schemeClr val="tx1"/>
                </a:solidFill>
                <a:latin typeface="Arial" panose="020B0604020202020204" pitchFamily="34" charset="0"/>
                <a:cs typeface="Arial" panose="020B0604020202020204" pitchFamily="34" charset="0"/>
              </a:rPr>
              <a:t>Ethernet </a:t>
            </a:r>
            <a:r>
              <a:rPr lang="fr-FR" sz="4400" b="1" dirty="0" err="1">
                <a:solidFill>
                  <a:schemeClr val="tx1"/>
                </a:solidFill>
                <a:latin typeface="Arial" panose="020B0604020202020204" pitchFamily="34" charset="0"/>
                <a:cs typeface="Arial" panose="020B0604020202020204" pitchFamily="34" charset="0"/>
              </a:rPr>
              <a:t>Cable</a:t>
            </a:r>
            <a:r>
              <a:rPr lang="fr-FR" sz="4400" b="1" dirty="0">
                <a:solidFill>
                  <a:schemeClr val="tx1"/>
                </a:solidFill>
                <a:latin typeface="Arial" panose="020B0604020202020204" pitchFamily="34" charset="0"/>
                <a:cs typeface="Arial" panose="020B0604020202020204" pitchFamily="34" charset="0"/>
              </a:rPr>
              <a:t> </a:t>
            </a:r>
            <a:r>
              <a:rPr lang="fr-FR" sz="4400" b="1" dirty="0" err="1">
                <a:solidFill>
                  <a:schemeClr val="tx1"/>
                </a:solidFill>
                <a:latin typeface="Arial" panose="020B0604020202020204" pitchFamily="34" charset="0"/>
                <a:cs typeface="Arial" panose="020B0604020202020204" pitchFamily="34" charset="0"/>
              </a:rPr>
              <a:t>Color-Coding</a:t>
            </a:r>
            <a:r>
              <a:rPr lang="fr-FR" sz="4400" b="1" dirty="0">
                <a:solidFill>
                  <a:schemeClr val="tx1"/>
                </a:solidFill>
                <a:latin typeface="Arial" panose="020B0604020202020204" pitchFamily="34" charset="0"/>
                <a:cs typeface="Arial" panose="020B0604020202020204" pitchFamily="34" charset="0"/>
              </a:rPr>
              <a:t> Standard</a:t>
            </a:r>
          </a:p>
        </p:txBody>
      </p:sp>
      <p:pic>
        <p:nvPicPr>
          <p:cNvPr id="5" name="Picture 4" descr="out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575100" y="2454443"/>
            <a:ext cx="8083713" cy="304017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6334064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39496" y="256032"/>
            <a:ext cx="7955280" cy="1188720"/>
          </a:xfrm>
        </p:spPr>
        <p:txBody>
          <a:bodyPr>
            <a:normAutofit fontScale="90000"/>
          </a:bodyPr>
          <a:lstStyle/>
          <a:p>
            <a:pPr algn="ctr"/>
            <a:r>
              <a:rPr lang="fr-FR" sz="4400" b="1" dirty="0">
                <a:solidFill>
                  <a:schemeClr val="tx1"/>
                </a:solidFill>
                <a:latin typeface="Arial" panose="020B0604020202020204" pitchFamily="34" charset="0"/>
                <a:cs typeface="Arial" panose="020B0604020202020204" pitchFamily="34" charset="0"/>
              </a:rPr>
              <a:t>Ethernet </a:t>
            </a:r>
            <a:r>
              <a:rPr lang="fr-FR" sz="4400" b="1" dirty="0" err="1">
                <a:solidFill>
                  <a:schemeClr val="tx1"/>
                </a:solidFill>
                <a:latin typeface="Arial" panose="020B0604020202020204" pitchFamily="34" charset="0"/>
                <a:cs typeface="Arial" panose="020B0604020202020204" pitchFamily="34" charset="0"/>
              </a:rPr>
              <a:t>Cable</a:t>
            </a:r>
            <a:r>
              <a:rPr lang="fr-FR" sz="4400" b="1" dirty="0">
                <a:solidFill>
                  <a:schemeClr val="tx1"/>
                </a:solidFill>
                <a:latin typeface="Arial" panose="020B0604020202020204" pitchFamily="34" charset="0"/>
                <a:cs typeface="Arial" panose="020B0604020202020204" pitchFamily="34" charset="0"/>
              </a:rPr>
              <a:t> </a:t>
            </a:r>
            <a:r>
              <a:rPr lang="fr-FR" sz="4400" b="1" dirty="0" err="1">
                <a:solidFill>
                  <a:schemeClr val="tx1"/>
                </a:solidFill>
                <a:latin typeface="Arial" panose="020B0604020202020204" pitchFamily="34" charset="0"/>
                <a:cs typeface="Arial" panose="020B0604020202020204" pitchFamily="34" charset="0"/>
              </a:rPr>
              <a:t>Color-Coding</a:t>
            </a:r>
            <a:r>
              <a:rPr lang="fr-FR" sz="4400" b="1" dirty="0">
                <a:solidFill>
                  <a:schemeClr val="tx1"/>
                </a:solidFill>
                <a:latin typeface="Arial" panose="020B0604020202020204" pitchFamily="34" charset="0"/>
                <a:cs typeface="Arial" panose="020B0604020202020204" pitchFamily="34" charset="0"/>
              </a:rPr>
              <a:t> Standard</a:t>
            </a:r>
          </a:p>
        </p:txBody>
      </p:sp>
      <p:sp>
        <p:nvSpPr>
          <p:cNvPr id="3" name="Espace réservé du contenu 2"/>
          <p:cNvSpPr>
            <a:spLocks noGrp="1"/>
          </p:cNvSpPr>
          <p:nvPr>
            <p:ph idx="1"/>
          </p:nvPr>
        </p:nvSpPr>
        <p:spPr>
          <a:xfrm>
            <a:off x="539496" y="1626277"/>
            <a:ext cx="7955280" cy="4924361"/>
          </a:xfrm>
          <a:gradFill flip="none" rotWithShape="1">
            <a:gsLst>
              <a:gs pos="0">
                <a:srgbClr val="AF52B6">
                  <a:shade val="30000"/>
                  <a:satMod val="115000"/>
                </a:srgbClr>
              </a:gs>
              <a:gs pos="50000">
                <a:srgbClr val="AF52B6">
                  <a:shade val="67500"/>
                  <a:satMod val="115000"/>
                </a:srgbClr>
              </a:gs>
              <a:gs pos="100000">
                <a:srgbClr val="AF52B6">
                  <a:shade val="100000"/>
                  <a:satMod val="115000"/>
                </a:srgbClr>
              </a:gs>
            </a:gsLst>
            <a:lin ang="16200000" scaled="1"/>
            <a:tileRect/>
          </a:gradFill>
        </p:spPr>
        <p:txBody>
          <a:bodyPr>
            <a:normAutofit/>
          </a:bodyPr>
          <a:lstStyle/>
          <a:p>
            <a:pPr marL="0" indent="0" algn="just">
              <a:lnSpc>
                <a:spcPct val="120000"/>
              </a:lnSpc>
              <a:spcAft>
                <a:spcPts val="600"/>
              </a:spcAft>
              <a:buClr>
                <a:srgbClr val="7030A0"/>
              </a:buClr>
              <a:buNone/>
            </a:pPr>
            <a:endParaRPr lang="en-US" sz="2400" dirty="0">
              <a:solidFill>
                <a:schemeClr val="tx1"/>
              </a:solidFill>
              <a:latin typeface="Arial" panose="020B0604020202020204" pitchFamily="34" charset="0"/>
              <a:cs typeface="Arial" panose="020B0604020202020204" pitchFamily="34" charset="0"/>
            </a:endParaRPr>
          </a:p>
        </p:txBody>
      </p:sp>
      <p:sp>
        <p:nvSpPr>
          <p:cNvPr id="5" name="Rectangle 2"/>
          <p:cNvSpPr>
            <a:spLocks noChangeArrowheads="1"/>
          </p:cNvSpPr>
          <p:nvPr/>
        </p:nvSpPr>
        <p:spPr bwMode="auto">
          <a:xfrm>
            <a:off x="558800" y="1360488"/>
            <a:ext cx="8128000" cy="4911725"/>
          </a:xfrm>
          <a:prstGeom prst="rect">
            <a:avLst/>
          </a:prstGeom>
          <a:noFill/>
          <a:ln>
            <a:noFill/>
          </a:ln>
          <a:effectLst/>
        </p:spPr>
        <p:txBody>
          <a:bodyPr wrap="none" anchor="ctr"/>
          <a:lstStyle/>
          <a:p>
            <a:endParaRPr lang="fr-FR"/>
          </a:p>
        </p:txBody>
      </p:sp>
      <p:pic>
        <p:nvPicPr>
          <p:cNvPr id="6" name="Picture 4" descr="J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2266188" y="1626276"/>
            <a:ext cx="4999249" cy="49243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7" name="Object 5"/>
          <p:cNvGraphicFramePr>
            <a:graphicFrameLocks noChangeAspect="1"/>
          </p:cNvGraphicFramePr>
          <p:nvPr/>
        </p:nvGraphicFramePr>
        <p:xfrm>
          <a:off x="3001963" y="4968875"/>
          <a:ext cx="993775" cy="993775"/>
        </p:xfrm>
        <a:graphic>
          <a:graphicData uri="http://schemas.openxmlformats.org/presentationml/2006/ole">
            <mc:AlternateContent xmlns:mc="http://schemas.openxmlformats.org/markup-compatibility/2006">
              <mc:Choice xmlns:v="urn:schemas-microsoft-com:vml" Requires="v">
                <p:oleObj spid="_x0000_s2090" r:id="rId4" imgW="3870655" imgH="3896258" progId="GALLERYClipart">
                  <p:embed/>
                </p:oleObj>
              </mc:Choice>
              <mc:Fallback>
                <p:oleObj r:id="rId4" imgW="3870655" imgH="3896258" progId="GALLERYClipart">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1963" y="4968875"/>
                        <a:ext cx="993775"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Rectangle 6"/>
          <p:cNvSpPr>
            <a:spLocks noChangeAspect="1" noChangeArrowheads="1"/>
          </p:cNvSpPr>
          <p:nvPr/>
        </p:nvSpPr>
        <p:spPr bwMode="auto">
          <a:xfrm>
            <a:off x="2490788" y="4362450"/>
            <a:ext cx="287337" cy="28733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9" name="Rectangle 7"/>
          <p:cNvSpPr>
            <a:spLocks noChangeAspect="1" noChangeArrowheads="1"/>
          </p:cNvSpPr>
          <p:nvPr/>
        </p:nvSpPr>
        <p:spPr bwMode="auto">
          <a:xfrm>
            <a:off x="2009775" y="4305300"/>
            <a:ext cx="831850" cy="407988"/>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0" name="Line 8"/>
          <p:cNvSpPr>
            <a:spLocks noChangeShapeType="1"/>
          </p:cNvSpPr>
          <p:nvPr/>
        </p:nvSpPr>
        <p:spPr bwMode="auto">
          <a:xfrm flipH="1">
            <a:off x="2638425" y="3990975"/>
            <a:ext cx="0" cy="3175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1" name="Freeform 9"/>
          <p:cNvSpPr>
            <a:spLocks noChangeAspect="1"/>
          </p:cNvSpPr>
          <p:nvPr/>
        </p:nvSpPr>
        <p:spPr bwMode="auto">
          <a:xfrm>
            <a:off x="2579688" y="4421188"/>
            <a:ext cx="104775" cy="165100"/>
          </a:xfrm>
          <a:custGeom>
            <a:avLst/>
            <a:gdLst>
              <a:gd name="T0" fmla="*/ 0 w 399"/>
              <a:gd name="T1" fmla="*/ 0 h 342"/>
              <a:gd name="T2" fmla="*/ 0 w 399"/>
              <a:gd name="T3" fmla="*/ 228 h 342"/>
              <a:gd name="T4" fmla="*/ 114 w 399"/>
              <a:gd name="T5" fmla="*/ 228 h 342"/>
              <a:gd name="T6" fmla="*/ 114 w 399"/>
              <a:gd name="T7" fmla="*/ 342 h 342"/>
              <a:gd name="T8" fmla="*/ 285 w 399"/>
              <a:gd name="T9" fmla="*/ 342 h 342"/>
              <a:gd name="T10" fmla="*/ 285 w 399"/>
              <a:gd name="T11" fmla="*/ 228 h 342"/>
              <a:gd name="T12" fmla="*/ 399 w 399"/>
              <a:gd name="T13" fmla="*/ 228 h 342"/>
              <a:gd name="T14" fmla="*/ 399 w 399"/>
              <a:gd name="T15" fmla="*/ 0 h 342"/>
              <a:gd name="T16" fmla="*/ 0 w 399"/>
              <a:gd name="T17" fmla="*/ 0 h 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9" h="342">
                <a:moveTo>
                  <a:pt x="0" y="0"/>
                </a:moveTo>
                <a:lnTo>
                  <a:pt x="0" y="228"/>
                </a:lnTo>
                <a:lnTo>
                  <a:pt x="114" y="228"/>
                </a:lnTo>
                <a:lnTo>
                  <a:pt x="114" y="342"/>
                </a:lnTo>
                <a:lnTo>
                  <a:pt x="285" y="342"/>
                </a:lnTo>
                <a:lnTo>
                  <a:pt x="285" y="228"/>
                </a:lnTo>
                <a:lnTo>
                  <a:pt x="399" y="228"/>
                </a:lnTo>
                <a:lnTo>
                  <a:pt x="399" y="0"/>
                </a:lnTo>
                <a:lnTo>
                  <a:pt x="0" y="0"/>
                </a:lnTo>
                <a:close/>
              </a:path>
            </a:pathLst>
          </a:custGeom>
          <a:solidFill>
            <a:srgbClr val="000000"/>
          </a:solidFill>
          <a:ln w="9525">
            <a:solidFill>
              <a:srgbClr val="000000"/>
            </a:solidFill>
            <a:round/>
            <a:headEnd/>
            <a:tailEnd/>
          </a:ln>
        </p:spPr>
        <p:txBody>
          <a:bodyPr/>
          <a:lstStyle/>
          <a:p>
            <a:endParaRPr lang="fr-FR"/>
          </a:p>
        </p:txBody>
      </p:sp>
      <p:sp>
        <p:nvSpPr>
          <p:cNvPr id="12" name="Rectangle 10"/>
          <p:cNvSpPr>
            <a:spLocks noChangeAspect="1" noChangeArrowheads="1"/>
          </p:cNvSpPr>
          <p:nvPr/>
        </p:nvSpPr>
        <p:spPr bwMode="auto">
          <a:xfrm>
            <a:off x="2073275" y="4360863"/>
            <a:ext cx="287338" cy="287337"/>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grpSp>
        <p:nvGrpSpPr>
          <p:cNvPr id="13" name="Group 11"/>
          <p:cNvGrpSpPr>
            <a:grpSpLocks/>
          </p:cNvGrpSpPr>
          <p:nvPr/>
        </p:nvGrpSpPr>
        <p:grpSpPr bwMode="auto">
          <a:xfrm>
            <a:off x="2135188" y="4419600"/>
            <a:ext cx="161925" cy="168275"/>
            <a:chOff x="1353" y="2898"/>
            <a:chExt cx="102" cy="106"/>
          </a:xfrm>
        </p:grpSpPr>
        <p:sp>
          <p:nvSpPr>
            <p:cNvPr id="14" name="Oval 12"/>
            <p:cNvSpPr>
              <a:spLocks noChangeArrowheads="1"/>
            </p:cNvSpPr>
            <p:nvPr/>
          </p:nvSpPr>
          <p:spPr bwMode="auto">
            <a:xfrm>
              <a:off x="1353" y="2898"/>
              <a:ext cx="102" cy="106"/>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5" name="Oval 13"/>
            <p:cNvSpPr>
              <a:spLocks noChangeArrowheads="1"/>
            </p:cNvSpPr>
            <p:nvPr/>
          </p:nvSpPr>
          <p:spPr bwMode="auto">
            <a:xfrm>
              <a:off x="1375" y="2939"/>
              <a:ext cx="11" cy="11"/>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6" name="Oval 14"/>
            <p:cNvSpPr>
              <a:spLocks noChangeArrowheads="1"/>
            </p:cNvSpPr>
            <p:nvPr/>
          </p:nvSpPr>
          <p:spPr bwMode="auto">
            <a:xfrm>
              <a:off x="1421" y="2938"/>
              <a:ext cx="11" cy="11"/>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7" name="Oval 15"/>
            <p:cNvSpPr>
              <a:spLocks noChangeArrowheads="1"/>
            </p:cNvSpPr>
            <p:nvPr/>
          </p:nvSpPr>
          <p:spPr bwMode="auto">
            <a:xfrm>
              <a:off x="1398" y="2971"/>
              <a:ext cx="11" cy="11"/>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grpSp>
      <p:sp>
        <p:nvSpPr>
          <p:cNvPr id="18" name="Line 16"/>
          <p:cNvSpPr>
            <a:spLocks noChangeShapeType="1"/>
          </p:cNvSpPr>
          <p:nvPr/>
        </p:nvSpPr>
        <p:spPr bwMode="auto">
          <a:xfrm>
            <a:off x="2424113" y="4305300"/>
            <a:ext cx="0" cy="40798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9" name="Text Box 17"/>
          <p:cNvSpPr txBox="1">
            <a:spLocks noChangeArrowheads="1"/>
          </p:cNvSpPr>
          <p:nvPr/>
        </p:nvSpPr>
        <p:spPr bwMode="auto">
          <a:xfrm>
            <a:off x="1235076" y="3602038"/>
            <a:ext cx="112553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fr-FR" b="1" dirty="0"/>
              <a:t>Network </a:t>
            </a:r>
            <a:r>
              <a:rPr lang="fr-FR" b="1" dirty="0" err="1"/>
              <a:t>outlet</a:t>
            </a:r>
            <a:endParaRPr lang="fr-FR" dirty="0"/>
          </a:p>
        </p:txBody>
      </p:sp>
      <p:sp>
        <p:nvSpPr>
          <p:cNvPr id="20" name="Text Box 18"/>
          <p:cNvSpPr txBox="1">
            <a:spLocks noChangeArrowheads="1"/>
          </p:cNvSpPr>
          <p:nvPr/>
        </p:nvSpPr>
        <p:spPr bwMode="auto">
          <a:xfrm>
            <a:off x="3206146" y="1743414"/>
            <a:ext cx="201917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fr-FR" b="1" dirty="0"/>
              <a:t>Câblage horizontal</a:t>
            </a:r>
          </a:p>
        </p:txBody>
      </p:sp>
      <p:sp>
        <p:nvSpPr>
          <p:cNvPr id="21" name="Text Box 19"/>
          <p:cNvSpPr txBox="1">
            <a:spLocks noChangeArrowheads="1"/>
          </p:cNvSpPr>
          <p:nvPr/>
        </p:nvSpPr>
        <p:spPr bwMode="auto">
          <a:xfrm>
            <a:off x="4517136" y="2960688"/>
            <a:ext cx="943944"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fr-FR" b="1" dirty="0"/>
              <a:t>Patch </a:t>
            </a:r>
          </a:p>
          <a:p>
            <a:pPr algn="ctr">
              <a:spcBef>
                <a:spcPts val="0"/>
              </a:spcBef>
            </a:pPr>
            <a:r>
              <a:rPr lang="fr-FR" b="1" dirty="0" err="1"/>
              <a:t>cable</a:t>
            </a:r>
            <a:endParaRPr lang="fr-FR" b="1" dirty="0"/>
          </a:p>
        </p:txBody>
      </p:sp>
      <p:sp>
        <p:nvSpPr>
          <p:cNvPr id="22" name="Text Box 20"/>
          <p:cNvSpPr txBox="1">
            <a:spLocks noChangeArrowheads="1"/>
          </p:cNvSpPr>
          <p:nvPr/>
        </p:nvSpPr>
        <p:spPr bwMode="auto">
          <a:xfrm>
            <a:off x="6189726" y="1908585"/>
            <a:ext cx="2368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b="1" dirty="0" err="1"/>
              <a:t>Modular</a:t>
            </a:r>
            <a:r>
              <a:rPr lang="fr-FR" b="1" dirty="0"/>
              <a:t> patch panel</a:t>
            </a:r>
          </a:p>
        </p:txBody>
      </p:sp>
      <p:sp>
        <p:nvSpPr>
          <p:cNvPr id="23" name="Text Box 21"/>
          <p:cNvSpPr txBox="1">
            <a:spLocks noChangeArrowheads="1"/>
          </p:cNvSpPr>
          <p:nvPr/>
        </p:nvSpPr>
        <p:spPr bwMode="auto">
          <a:xfrm>
            <a:off x="5243787" y="6491287"/>
            <a:ext cx="227806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b="1" dirty="0">
                <a:latin typeface="Arial" panose="020B0604020202020204" pitchFamily="34" charset="0"/>
                <a:cs typeface="Arial" panose="020B0604020202020204" pitchFamily="34" charset="0"/>
              </a:rPr>
              <a:t>Active </a:t>
            </a:r>
            <a:r>
              <a:rPr lang="fr-FR" b="1" dirty="0" err="1" smtClean="0">
                <a:latin typeface="Arial" panose="020B0604020202020204" pitchFamily="34" charset="0"/>
                <a:cs typeface="Arial" panose="020B0604020202020204" pitchFamily="34" charset="0"/>
              </a:rPr>
              <a:t>equipment</a:t>
            </a:r>
            <a:endParaRPr lang="fr-FR" b="1" dirty="0" smtClean="0">
              <a:latin typeface="Arial" panose="020B0604020202020204" pitchFamily="34" charset="0"/>
              <a:cs typeface="Arial" panose="020B0604020202020204" pitchFamily="34" charset="0"/>
            </a:endParaRPr>
          </a:p>
        </p:txBody>
      </p:sp>
      <p:sp>
        <p:nvSpPr>
          <p:cNvPr id="24" name="Text Box 22"/>
          <p:cNvSpPr txBox="1">
            <a:spLocks noChangeArrowheads="1"/>
          </p:cNvSpPr>
          <p:nvPr/>
        </p:nvSpPr>
        <p:spPr bwMode="auto">
          <a:xfrm>
            <a:off x="2901918" y="5905500"/>
            <a:ext cx="126306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err="1"/>
              <a:t>Work</a:t>
            </a:r>
            <a:r>
              <a:rPr lang="fr-FR" b="1" dirty="0"/>
              <a:t> area</a:t>
            </a:r>
            <a:endParaRPr lang="fr-FR" dirty="0"/>
          </a:p>
        </p:txBody>
      </p:sp>
      <p:sp>
        <p:nvSpPr>
          <p:cNvPr id="25" name="Text Box 23"/>
          <p:cNvSpPr txBox="1">
            <a:spLocks noChangeArrowheads="1"/>
          </p:cNvSpPr>
          <p:nvPr/>
        </p:nvSpPr>
        <p:spPr bwMode="auto">
          <a:xfrm>
            <a:off x="1556231" y="4901012"/>
            <a:ext cx="135731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fr-FR" b="1" dirty="0">
                <a:latin typeface="Arial" panose="020B0604020202020204" pitchFamily="34" charset="0"/>
                <a:cs typeface="Arial" panose="020B0604020202020204" pitchFamily="34" charset="0"/>
              </a:rPr>
              <a:t>Access point</a:t>
            </a:r>
          </a:p>
        </p:txBody>
      </p:sp>
      <p:sp>
        <p:nvSpPr>
          <p:cNvPr id="26" name="Text Box 24"/>
          <p:cNvSpPr txBox="1">
            <a:spLocks noChangeArrowheads="1"/>
          </p:cNvSpPr>
          <p:nvPr/>
        </p:nvSpPr>
        <p:spPr bwMode="auto">
          <a:xfrm>
            <a:off x="2988783" y="4069825"/>
            <a:ext cx="768351"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fr-FR" b="1" dirty="0"/>
              <a:t>Patch </a:t>
            </a:r>
          </a:p>
          <a:p>
            <a:pPr algn="ctr">
              <a:spcBef>
                <a:spcPts val="0"/>
              </a:spcBef>
            </a:pPr>
            <a:r>
              <a:rPr lang="fr-FR" b="1" dirty="0" err="1"/>
              <a:t>cable</a:t>
            </a:r>
            <a:endParaRPr lang="fr-FR" b="1" dirty="0"/>
          </a:p>
        </p:txBody>
      </p:sp>
    </p:spTree>
    <p:extLst>
      <p:ext uri="{BB962C8B-B14F-4D97-AF65-F5344CB8AC3E}">
        <p14:creationId xmlns:p14="http://schemas.microsoft.com/office/powerpoint/2010/main" val="4135856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1"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anim calcmode="lin" valueType="num">
                                      <p:cBhvr additive="base">
                                        <p:cTn id="15" dur="500" fill="hold"/>
                                        <p:tgtEl>
                                          <p:spTgt spid="19"/>
                                        </p:tgtEl>
                                        <p:attrNameLst>
                                          <p:attrName>ppt_x</p:attrName>
                                        </p:attrNameLst>
                                      </p:cBhvr>
                                      <p:tavLst>
                                        <p:tav tm="0">
                                          <p:val>
                                            <p:strVal val="#ppt_x"/>
                                          </p:val>
                                        </p:tav>
                                        <p:tav tm="100000">
                                          <p:val>
                                            <p:strVal val="#ppt_x"/>
                                          </p:val>
                                        </p:tav>
                                      </p:tavLst>
                                    </p:anim>
                                    <p:anim calcmode="lin" valueType="num">
                                      <p:cBhvr additive="base">
                                        <p:cTn id="16" dur="500" fill="hold"/>
                                        <p:tgtEl>
                                          <p:spTgt spid="19"/>
                                        </p:tgtEl>
                                        <p:attrNameLst>
                                          <p:attrName>ppt_y</p:attrName>
                                        </p:attrNameLst>
                                      </p:cBhvr>
                                      <p:tavLst>
                                        <p:tav tm="0">
                                          <p:val>
                                            <p:strVal val="0-#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anim calcmode="lin" valueType="num">
                                      <p:cBhvr additive="base">
                                        <p:cTn id="25" dur="500" fill="hold"/>
                                        <p:tgtEl>
                                          <p:spTgt spid="20"/>
                                        </p:tgtEl>
                                        <p:attrNameLst>
                                          <p:attrName>ppt_x</p:attrName>
                                        </p:attrNameLst>
                                      </p:cBhvr>
                                      <p:tavLst>
                                        <p:tav tm="0">
                                          <p:val>
                                            <p:strVal val="1+#ppt_w/2"/>
                                          </p:val>
                                        </p:tav>
                                        <p:tav tm="100000">
                                          <p:val>
                                            <p:strVal val="#ppt_x"/>
                                          </p:val>
                                        </p:tav>
                                      </p:tavLst>
                                    </p:anim>
                                    <p:anim calcmode="lin" valueType="num">
                                      <p:cBhvr additive="base">
                                        <p:cTn id="26"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anim calcmode="lin" valueType="num">
                                      <p:cBhvr additive="base">
                                        <p:cTn id="31" dur="500" fill="hold"/>
                                        <p:tgtEl>
                                          <p:spTgt spid="22"/>
                                        </p:tgtEl>
                                        <p:attrNameLst>
                                          <p:attrName>ppt_x</p:attrName>
                                        </p:attrNameLst>
                                      </p:cBhvr>
                                      <p:tavLst>
                                        <p:tav tm="0">
                                          <p:val>
                                            <p:strVal val="1+#ppt_w/2"/>
                                          </p:val>
                                        </p:tav>
                                        <p:tav tm="100000">
                                          <p:val>
                                            <p:strVal val="#ppt_x"/>
                                          </p:val>
                                        </p:tav>
                                      </p:tavLst>
                                    </p:anim>
                                    <p:anim calcmode="lin" valueType="num">
                                      <p:cBhvr additive="base">
                                        <p:cTn id="32" dur="500" fill="hold"/>
                                        <p:tgtEl>
                                          <p:spTgt spid="22"/>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checkerboard(across)">
                                      <p:cBhvr>
                                        <p:cTn id="37" dur="500"/>
                                        <p:tgtEl>
                                          <p:spTgt spid="21"/>
                                        </p:tgtEl>
                                      </p:cBhvr>
                                    </p:animEffect>
                                  </p:childTnLst>
                                </p:cTn>
                              </p:par>
                              <p:par>
                                <p:cTn id="38" presetID="5" presetClass="entr" presetSubtype="10" fill="hold" grpId="0" nodeType="with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checkerboard(across)">
                                      <p:cBhvr>
                                        <p:cTn id="40"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2" grpId="0"/>
      <p:bldP spid="23" grpId="0"/>
      <p:bldP spid="24" grpId="0"/>
      <p:bldP spid="25" grpId="0"/>
      <p:bldP spid="2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59" y="548640"/>
            <a:ext cx="7543800" cy="886969"/>
          </a:xfrm>
        </p:spPr>
        <p:txBody>
          <a:bodyPr/>
          <a:lstStyle/>
          <a:p>
            <a:pPr algn="ctr"/>
            <a:r>
              <a:rPr lang="fr-FR" b="1" dirty="0" err="1">
                <a:solidFill>
                  <a:schemeClr val="tx1"/>
                </a:solidFill>
                <a:latin typeface="Arial" panose="020B0604020202020204" pitchFamily="34" charset="0"/>
                <a:cs typeface="Arial" panose="020B0604020202020204" pitchFamily="34" charset="0"/>
              </a:rPr>
              <a:t>References</a:t>
            </a:r>
            <a:endParaRPr lang="fr-FR" b="1" dirty="0">
              <a:solidFill>
                <a:schemeClr val="tx1"/>
              </a:solidFill>
              <a:latin typeface="Arial" panose="020B0604020202020204" pitchFamily="34" charset="0"/>
              <a:cs typeface="Arial" panose="020B0604020202020204" pitchFamily="34" charset="0"/>
            </a:endParaRPr>
          </a:p>
        </p:txBody>
      </p:sp>
      <p:sp>
        <p:nvSpPr>
          <p:cNvPr id="4" name="Rectangle 1"/>
          <p:cNvSpPr>
            <a:spLocks noGrp="1" noChangeArrowheads="1"/>
          </p:cNvSpPr>
          <p:nvPr>
            <p:ph idx="1"/>
          </p:nvPr>
        </p:nvSpPr>
        <p:spPr bwMode="auto">
          <a:xfrm>
            <a:off x="822959" y="2426255"/>
            <a:ext cx="7543801"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0" fontAlgn="base" latinLnBrk="0" hangingPunct="0">
              <a:lnSpc>
                <a:spcPct val="100000"/>
              </a:lnSpc>
              <a:spcBef>
                <a:spcPct val="0"/>
              </a:spcBef>
              <a:spcAft>
                <a:spcPts val="1200"/>
              </a:spcAft>
              <a:buClrTx/>
              <a:buSzTx/>
              <a:buFont typeface="+mj-lt"/>
              <a:buAutoNum type="arabicPeriod"/>
              <a:tabLst/>
            </a:pPr>
            <a:r>
              <a:rPr kumimoji="0" lang="fr-FR" b="1" i="0" u="none" strike="noStrike" cap="none" normalizeH="0" baseline="0" dirty="0" smtClean="0">
                <a:ln>
                  <a:noFill/>
                </a:ln>
                <a:solidFill>
                  <a:schemeClr val="tx1"/>
                </a:solidFill>
                <a:effectLst/>
                <a:latin typeface="Arial" panose="020B0604020202020204" pitchFamily="34" charset="0"/>
              </a:rPr>
              <a:t>A. S. Tanenbaum </a:t>
            </a:r>
            <a:r>
              <a:rPr kumimoji="0" lang="fr-FR" i="0" u="none" strike="noStrike" cap="none" normalizeH="0" baseline="0" dirty="0" smtClean="0">
                <a:ln>
                  <a:noFill/>
                </a:ln>
                <a:solidFill>
                  <a:schemeClr val="tx1"/>
                </a:solidFill>
                <a:effectLst/>
                <a:latin typeface="Arial" panose="020B0604020202020204" pitchFamily="34" charset="0"/>
              </a:rPr>
              <a:t>and</a:t>
            </a:r>
            <a:r>
              <a:rPr kumimoji="0" lang="fr-FR" b="1" i="0" u="none" strike="noStrike" cap="none" normalizeH="0" baseline="0" dirty="0" smtClean="0">
                <a:ln>
                  <a:noFill/>
                </a:ln>
                <a:solidFill>
                  <a:schemeClr val="tx1"/>
                </a:solidFill>
                <a:effectLst/>
                <a:latin typeface="Arial" panose="020B0604020202020204" pitchFamily="34" charset="0"/>
              </a:rPr>
              <a:t> D. Wetherall,</a:t>
            </a:r>
            <a:r>
              <a:rPr kumimoji="0" lang="fr-FR" b="0" i="0" u="none" strike="noStrike" cap="none" normalizeH="0" baseline="0" dirty="0" smtClean="0">
                <a:ln>
                  <a:noFill/>
                </a:ln>
                <a:solidFill>
                  <a:schemeClr val="tx1"/>
                </a:solidFill>
                <a:effectLst/>
                <a:latin typeface="Arial" panose="020B0604020202020204" pitchFamily="34" charset="0"/>
              </a:rPr>
              <a:t> </a:t>
            </a:r>
            <a:r>
              <a:rPr kumimoji="0" lang="fr-FR" b="0" i="1" u="none" strike="noStrike" cap="none" normalizeH="0" baseline="0" dirty="0" smtClean="0">
                <a:ln>
                  <a:noFill/>
                </a:ln>
                <a:solidFill>
                  <a:schemeClr val="tx1"/>
                </a:solidFill>
                <a:effectLst/>
                <a:latin typeface="Arial" panose="020B0604020202020204" pitchFamily="34" charset="0"/>
              </a:rPr>
              <a:t>Computer Networks</a:t>
            </a:r>
            <a:r>
              <a:rPr kumimoji="0" lang="fr-FR" b="0" i="0" u="none" strike="noStrike" cap="none" normalizeH="0" baseline="0" dirty="0" smtClean="0">
                <a:ln>
                  <a:noFill/>
                </a:ln>
                <a:solidFill>
                  <a:schemeClr val="tx1"/>
                </a:solidFill>
                <a:effectLst/>
                <a:latin typeface="Arial" panose="020B0604020202020204" pitchFamily="34" charset="0"/>
              </a:rPr>
              <a:t>, Pearson.</a:t>
            </a:r>
          </a:p>
          <a:p>
            <a:pPr marL="342900" marR="0" lvl="0" indent="-342900" algn="just" defTabSz="914400" rtl="0" eaLnBrk="0" fontAlgn="base" latinLnBrk="0" hangingPunct="0">
              <a:lnSpc>
                <a:spcPct val="100000"/>
              </a:lnSpc>
              <a:spcBef>
                <a:spcPct val="0"/>
              </a:spcBef>
              <a:spcAft>
                <a:spcPts val="1200"/>
              </a:spcAft>
              <a:buClrTx/>
              <a:buSzTx/>
              <a:buFont typeface="+mj-lt"/>
              <a:buAutoNum type="arabicPeriod"/>
              <a:tabLst/>
            </a:pPr>
            <a:r>
              <a:rPr kumimoji="0" lang="fr-FR" b="1" i="0" u="none" strike="noStrike" cap="none" normalizeH="0" baseline="0" dirty="0" smtClean="0">
                <a:ln>
                  <a:noFill/>
                </a:ln>
                <a:solidFill>
                  <a:schemeClr val="tx1"/>
                </a:solidFill>
                <a:effectLst/>
                <a:latin typeface="Arial" panose="020B0604020202020204" pitchFamily="34" charset="0"/>
              </a:rPr>
              <a:t>B. A. Forouzan,</a:t>
            </a:r>
            <a:r>
              <a:rPr kumimoji="0" lang="fr-FR" b="0" i="0" u="none" strike="noStrike" cap="none" normalizeH="0" baseline="0" dirty="0" smtClean="0">
                <a:ln>
                  <a:noFill/>
                </a:ln>
                <a:solidFill>
                  <a:schemeClr val="tx1"/>
                </a:solidFill>
                <a:effectLst/>
                <a:latin typeface="Arial" panose="020B0604020202020204" pitchFamily="34" charset="0"/>
              </a:rPr>
              <a:t> </a:t>
            </a:r>
            <a:r>
              <a:rPr kumimoji="0" lang="fr-FR" b="0" i="1" u="none" strike="noStrike" cap="none" normalizeH="0" baseline="0" dirty="0" smtClean="0">
                <a:ln>
                  <a:noFill/>
                </a:ln>
                <a:solidFill>
                  <a:schemeClr val="tx1"/>
                </a:solidFill>
                <a:effectLst/>
                <a:latin typeface="Arial" panose="020B0604020202020204" pitchFamily="34" charset="0"/>
              </a:rPr>
              <a:t>Data Communications and Networking</a:t>
            </a:r>
            <a:r>
              <a:rPr kumimoji="0" lang="fr-FR" b="0" i="0" u="none" strike="noStrike" cap="none" normalizeH="0" baseline="0" dirty="0" smtClean="0">
                <a:ln>
                  <a:noFill/>
                </a:ln>
                <a:solidFill>
                  <a:schemeClr val="tx1"/>
                </a:solidFill>
                <a:effectLst/>
                <a:latin typeface="Arial" panose="020B0604020202020204" pitchFamily="34" charset="0"/>
              </a:rPr>
              <a:t>, McGraw-Hill.</a:t>
            </a:r>
          </a:p>
          <a:p>
            <a:pPr marL="342900" marR="0" lvl="0" indent="-342900" algn="just" defTabSz="914400" rtl="0" eaLnBrk="0" fontAlgn="base" latinLnBrk="0" hangingPunct="0">
              <a:lnSpc>
                <a:spcPct val="100000"/>
              </a:lnSpc>
              <a:spcBef>
                <a:spcPct val="0"/>
              </a:spcBef>
              <a:spcAft>
                <a:spcPts val="1200"/>
              </a:spcAft>
              <a:buClrTx/>
              <a:buSzTx/>
              <a:buFont typeface="+mj-lt"/>
              <a:buAutoNum type="arabicPeriod"/>
              <a:tabLst/>
            </a:pPr>
            <a:r>
              <a:rPr kumimoji="0" lang="fr-FR" b="1" i="0" u="none" strike="noStrike" cap="none" normalizeH="0" baseline="0" dirty="0" smtClean="0">
                <a:ln>
                  <a:noFill/>
                </a:ln>
                <a:solidFill>
                  <a:schemeClr val="tx1"/>
                </a:solidFill>
                <a:effectLst/>
                <a:latin typeface="Arial" panose="020B0604020202020204" pitchFamily="34" charset="0"/>
              </a:rPr>
              <a:t>W. </a:t>
            </a:r>
            <a:r>
              <a:rPr kumimoji="0" lang="fr-FR" b="1" i="0" u="none" strike="noStrike" cap="none" normalizeH="0" baseline="0" dirty="0" err="1" smtClean="0">
                <a:ln>
                  <a:noFill/>
                </a:ln>
                <a:solidFill>
                  <a:schemeClr val="tx1"/>
                </a:solidFill>
                <a:effectLst/>
                <a:latin typeface="Arial" panose="020B0604020202020204" pitchFamily="34" charset="0"/>
              </a:rPr>
              <a:t>Stallings</a:t>
            </a:r>
            <a:r>
              <a:rPr kumimoji="0" lang="fr-FR" b="1" i="0" u="none" strike="noStrike" cap="none" normalizeH="0" baseline="0" dirty="0" smtClean="0">
                <a:ln>
                  <a:noFill/>
                </a:ln>
                <a:solidFill>
                  <a:schemeClr val="tx1"/>
                </a:solidFill>
                <a:effectLst/>
                <a:latin typeface="Arial" panose="020B0604020202020204" pitchFamily="34" charset="0"/>
              </a:rPr>
              <a:t>,</a:t>
            </a:r>
            <a:r>
              <a:rPr kumimoji="0" lang="fr-FR" b="0" i="0" u="none" strike="noStrike" cap="none" normalizeH="0" baseline="0" dirty="0" smtClean="0">
                <a:ln>
                  <a:noFill/>
                </a:ln>
                <a:solidFill>
                  <a:schemeClr val="tx1"/>
                </a:solidFill>
                <a:effectLst/>
                <a:latin typeface="Arial" panose="020B0604020202020204" pitchFamily="34" charset="0"/>
              </a:rPr>
              <a:t> </a:t>
            </a:r>
            <a:r>
              <a:rPr kumimoji="0" lang="fr-FR" b="0" i="1" u="none" strike="noStrike" cap="none" normalizeH="0" baseline="0" dirty="0" smtClean="0">
                <a:ln>
                  <a:noFill/>
                </a:ln>
                <a:solidFill>
                  <a:schemeClr val="tx1"/>
                </a:solidFill>
                <a:effectLst/>
                <a:latin typeface="Arial" panose="020B0604020202020204" pitchFamily="34" charset="0"/>
              </a:rPr>
              <a:t>Data and Computer Communications</a:t>
            </a:r>
            <a:r>
              <a:rPr kumimoji="0" lang="fr-FR" b="0" i="0" u="none" strike="noStrike" cap="none" normalizeH="0" baseline="0" dirty="0" smtClean="0">
                <a:ln>
                  <a:noFill/>
                </a:ln>
                <a:solidFill>
                  <a:schemeClr val="tx1"/>
                </a:solidFill>
                <a:effectLst/>
                <a:latin typeface="Arial" panose="020B0604020202020204" pitchFamily="34" charset="0"/>
              </a:rPr>
              <a:t>, Pearson.</a:t>
            </a:r>
          </a:p>
          <a:p>
            <a:pPr marL="342900" marR="0" lvl="0" indent="-342900" algn="just" defTabSz="914400" rtl="0" eaLnBrk="0" fontAlgn="base" latinLnBrk="0" hangingPunct="0">
              <a:lnSpc>
                <a:spcPct val="100000"/>
              </a:lnSpc>
              <a:spcBef>
                <a:spcPct val="0"/>
              </a:spcBef>
              <a:spcAft>
                <a:spcPts val="1200"/>
              </a:spcAft>
              <a:buClrTx/>
              <a:buSzTx/>
              <a:buFont typeface="+mj-lt"/>
              <a:buAutoNum type="arabicPeriod"/>
              <a:tabLst/>
            </a:pPr>
            <a:r>
              <a:rPr kumimoji="0" lang="fr-FR" b="1" i="0" u="none" strike="noStrike" cap="none" normalizeH="0" baseline="0" dirty="0" smtClean="0">
                <a:ln>
                  <a:noFill/>
                </a:ln>
                <a:solidFill>
                  <a:schemeClr val="tx1"/>
                </a:solidFill>
                <a:effectLst/>
                <a:latin typeface="Arial" panose="020B0604020202020204" pitchFamily="34" charset="0"/>
              </a:rPr>
              <a:t> </a:t>
            </a:r>
            <a:r>
              <a:rPr kumimoji="0" lang="fr-FR" b="0" i="0" u="none" strike="noStrike" cap="none" normalizeH="0" baseline="0" dirty="0" smtClean="0">
                <a:ln>
                  <a:noFill/>
                </a:ln>
                <a:solidFill>
                  <a:schemeClr val="tx1"/>
                </a:solidFill>
                <a:effectLst/>
                <a:latin typeface="Arial" panose="020B0604020202020204" pitchFamily="34" charset="0"/>
              </a:rPr>
              <a:t>Cisco Networking Academy, </a:t>
            </a:r>
            <a:r>
              <a:rPr kumimoji="0" lang="fr-FR" b="0" i="1" u="none" strike="noStrike" cap="none" normalizeH="0" baseline="0" dirty="0" smtClean="0">
                <a:ln>
                  <a:noFill/>
                </a:ln>
                <a:solidFill>
                  <a:schemeClr val="tx1"/>
                </a:solidFill>
                <a:effectLst/>
                <a:latin typeface="Arial" panose="020B0604020202020204" pitchFamily="34" charset="0"/>
              </a:rPr>
              <a:t>Introduction to Networks</a:t>
            </a:r>
            <a:r>
              <a:rPr kumimoji="0" lang="fr-FR" b="0" i="0" u="none" strike="noStrike" cap="none" normalizeH="0" baseline="0" dirty="0" smtClean="0">
                <a:ln>
                  <a:noFill/>
                </a:ln>
                <a:solidFill>
                  <a:schemeClr val="tx1"/>
                </a:solidFill>
                <a:effectLst/>
                <a:latin typeface="Arial" panose="020B0604020202020204" pitchFamily="34" charset="0"/>
              </a:rPr>
              <a:t>.</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r>
              <a:rPr kumimoji="0" lang="fr-FR" b="1" i="0" u="none" strike="noStrike" cap="none" normalizeH="0" baseline="0" dirty="0" smtClean="0">
                <a:ln>
                  <a:noFill/>
                </a:ln>
                <a:solidFill>
                  <a:schemeClr val="tx1"/>
                </a:solidFill>
                <a:effectLst/>
                <a:latin typeface="Arial" panose="020B0604020202020204" pitchFamily="34" charset="0"/>
              </a:rPr>
              <a:t> </a:t>
            </a:r>
            <a:r>
              <a:rPr kumimoji="0" lang="fr-FR" b="0" i="0" u="none" strike="noStrike" cap="none" normalizeH="0" baseline="0" dirty="0" smtClean="0">
                <a:ln>
                  <a:noFill/>
                </a:ln>
                <a:solidFill>
                  <a:schemeClr val="tx1"/>
                </a:solidFill>
                <a:effectLst/>
                <a:latin typeface="Arial" panose="020B0604020202020204" pitchFamily="34" charset="0"/>
              </a:rPr>
              <a:t>IEEE, </a:t>
            </a:r>
            <a:r>
              <a:rPr kumimoji="0" lang="fr-FR" b="0" i="1" u="none" strike="noStrike" cap="none" normalizeH="0" baseline="0" dirty="0" smtClean="0">
                <a:ln>
                  <a:noFill/>
                </a:ln>
                <a:solidFill>
                  <a:schemeClr val="tx1"/>
                </a:solidFill>
                <a:effectLst/>
                <a:latin typeface="Arial" panose="020B0604020202020204" pitchFamily="34" charset="0"/>
              </a:rPr>
              <a:t>IEEE 802.3 Ethernet Standard</a:t>
            </a:r>
            <a:r>
              <a:rPr kumimoji="0" lang="fr-FR" b="0" i="0" u="none" strike="noStrike" cap="none" normalizeH="0" baseline="0" dirty="0" smtClean="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2083252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11960" y="489056"/>
            <a:ext cx="7781544" cy="843643"/>
          </a:xfrm>
          <a:effectLst>
            <a:outerShdw dist="63500" sx="1000" sy="1000" algn="ctr" rotWithShape="0">
              <a:schemeClr val="tx1"/>
            </a:outerShdw>
          </a:effectLst>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Type of physical medium</a:t>
            </a:r>
            <a:endParaRPr lang="fr-FR" b="1" dirty="0">
              <a:solidFill>
                <a:schemeClr val="tx1"/>
              </a:solidFill>
              <a:latin typeface="Arial" panose="020B0604020202020204" pitchFamily="34" charset="0"/>
              <a:cs typeface="Arial" panose="020B0604020202020204" pitchFamily="34" charset="0"/>
            </a:endParaRPr>
          </a:p>
        </p:txBody>
      </p:sp>
      <p:sp>
        <p:nvSpPr>
          <p:cNvPr id="4" name="Rectangle 1"/>
          <p:cNvSpPr>
            <a:spLocks noGrp="1" noChangeArrowheads="1"/>
          </p:cNvSpPr>
          <p:nvPr>
            <p:ph idx="1"/>
          </p:nvPr>
        </p:nvSpPr>
        <p:spPr bwMode="auto">
          <a:xfrm>
            <a:off x="711960" y="1477892"/>
            <a:ext cx="7781544" cy="52424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0" indent="0" algn="just" eaLnBrk="0" fontAlgn="base" hangingPunct="0">
              <a:lnSpc>
                <a:spcPct val="100000"/>
              </a:lnSpc>
              <a:spcBef>
                <a:spcPct val="0"/>
              </a:spcBef>
              <a:spcAft>
                <a:spcPct val="0"/>
              </a:spcAft>
              <a:buClrTx/>
              <a:buSzTx/>
              <a:buNone/>
            </a:pPr>
            <a:r>
              <a:rPr lang="en-US" dirty="0">
                <a:solidFill>
                  <a:schemeClr val="tx1"/>
                </a:solidFill>
                <a:latin typeface="Arial" panose="020B0604020202020204" pitchFamily="34" charset="0"/>
                <a:cs typeface="Arial" panose="020B0604020202020204" pitchFamily="34" charset="0"/>
              </a:rPr>
              <a:t>The physical layer is responsible for the network medium and the way signals are transmitted</a:t>
            </a:r>
            <a:r>
              <a:rPr lang="en-US" dirty="0" smtClean="0">
                <a:solidFill>
                  <a:schemeClr val="tx1"/>
                </a:solidFill>
                <a:latin typeface="Arial" panose="020B0604020202020204" pitchFamily="34" charset="0"/>
                <a:cs typeface="Arial" panose="020B0604020202020204" pitchFamily="34" charset="0"/>
              </a:rPr>
              <a:t>. </a:t>
            </a:r>
            <a:r>
              <a:rPr lang="en-US" dirty="0">
                <a:solidFill>
                  <a:schemeClr val="tx1"/>
                </a:solidFill>
                <a:latin typeface="Arial" panose="020B0604020202020204" pitchFamily="34" charset="0"/>
                <a:cs typeface="Arial" panose="020B0604020202020204" pitchFamily="34" charset="0"/>
              </a:rPr>
              <a:t>A number of standards organizations have </a:t>
            </a:r>
            <a:r>
              <a:rPr lang="fr-FR" dirty="0" err="1">
                <a:solidFill>
                  <a:schemeClr val="tx1"/>
                </a:solidFill>
                <a:latin typeface="Arial" panose="020B0604020202020204" pitchFamily="34" charset="0"/>
                <a:cs typeface="Arial" panose="020B0604020202020204" pitchFamily="34" charset="0"/>
              </a:rPr>
              <a:t>contributed</a:t>
            </a:r>
            <a:r>
              <a:rPr lang="fr-FR" dirty="0">
                <a:solidFill>
                  <a:schemeClr val="tx1"/>
                </a:solidFill>
                <a:latin typeface="Arial" panose="020B0604020202020204" pitchFamily="34" charset="0"/>
                <a:cs typeface="Arial" panose="020B0604020202020204" pitchFamily="34" charset="0"/>
              </a:rPr>
              <a:t> to </a:t>
            </a:r>
            <a:r>
              <a:rPr lang="fr-FR" dirty="0" err="1">
                <a:solidFill>
                  <a:schemeClr val="tx1"/>
                </a:solidFill>
                <a:latin typeface="Arial" panose="020B0604020202020204" pitchFamily="34" charset="0"/>
                <a:cs typeface="Arial" panose="020B0604020202020204" pitchFamily="34" charset="0"/>
              </a:rPr>
              <a:t>defining</a:t>
            </a:r>
            <a:r>
              <a:rPr lang="fr-FR" dirty="0">
                <a:solidFill>
                  <a:schemeClr val="tx1"/>
                </a:solidFill>
                <a:latin typeface="Arial" panose="020B0604020202020204" pitchFamily="34" charset="0"/>
                <a:cs typeface="Arial" panose="020B0604020202020204" pitchFamily="34" charset="0"/>
              </a:rPr>
              <a:t> </a:t>
            </a:r>
            <a:r>
              <a:rPr lang="en-US" dirty="0" smtClean="0">
                <a:solidFill>
                  <a:schemeClr val="tx1"/>
                </a:solidFill>
                <a:latin typeface="Arial" panose="020B0604020202020204" pitchFamily="34" charset="0"/>
                <a:cs typeface="Arial" panose="020B0604020202020204" pitchFamily="34" charset="0"/>
              </a:rPr>
              <a:t> </a:t>
            </a:r>
            <a:r>
              <a:rPr lang="en-US" dirty="0">
                <a:solidFill>
                  <a:schemeClr val="tx1"/>
                </a:solidFill>
                <a:latin typeface="Arial" panose="020B0604020202020204" pitchFamily="34" charset="0"/>
                <a:cs typeface="Arial" panose="020B0604020202020204" pitchFamily="34" charset="0"/>
              </a:rPr>
              <a:t>the physical, electrical, and mechanical characteristics of transmission media used for data communications. </a:t>
            </a:r>
            <a:r>
              <a:rPr lang="en-US" dirty="0" smtClean="0">
                <a:solidFill>
                  <a:schemeClr val="tx1"/>
                </a:solidFill>
                <a:latin typeface="Arial" panose="020B0604020202020204" pitchFamily="34" charset="0"/>
                <a:cs typeface="Arial" panose="020B0604020202020204" pitchFamily="34" charset="0"/>
              </a:rPr>
              <a:t>These </a:t>
            </a:r>
            <a:r>
              <a:rPr lang="en-US" dirty="0">
                <a:solidFill>
                  <a:schemeClr val="tx1"/>
                </a:solidFill>
                <a:latin typeface="Arial" panose="020B0604020202020204" pitchFamily="34" charset="0"/>
                <a:cs typeface="Arial" panose="020B0604020202020204" pitchFamily="34" charset="0"/>
              </a:rPr>
              <a:t>standards ensure that cables and connectors perform reliably and are compatible with various data link layer implementations.</a:t>
            </a:r>
            <a:endParaRPr lang="fr-FR" dirty="0">
              <a:solidFill>
                <a:schemeClr val="tx1"/>
              </a:solidFill>
              <a:latin typeface="Arial" panose="020B0604020202020204" pitchFamily="34" charset="0"/>
              <a:cs typeface="Arial" panose="020B0604020202020204" pitchFamily="34" charset="0"/>
            </a:endParaRPr>
          </a:p>
          <a:p>
            <a:pPr marL="0" indent="0" algn="just">
              <a:lnSpc>
                <a:spcPct val="100000"/>
              </a:lnSpc>
              <a:buNone/>
            </a:pPr>
            <a:r>
              <a:rPr lang="en-US" dirty="0">
                <a:solidFill>
                  <a:schemeClr val="tx1"/>
                </a:solidFill>
                <a:latin typeface="Arial" panose="020B0604020202020204" pitchFamily="34" charset="0"/>
                <a:cs typeface="Arial" panose="020B0604020202020204" pitchFamily="34" charset="0"/>
              </a:rPr>
              <a:t>With regard to copper media, standards typically define:</a:t>
            </a:r>
          </a:p>
          <a:p>
            <a:pPr lvl="2" algn="just">
              <a:lnSpc>
                <a:spcPct val="100000"/>
              </a:lnSpc>
              <a:buClr>
                <a:srgbClr val="7030A0"/>
              </a:buClr>
              <a:buFont typeface="Wingdings" panose="05000000000000000000" pitchFamily="2" charset="2"/>
              <a:buChar char="Ø"/>
            </a:pPr>
            <a:r>
              <a:rPr lang="en-US" sz="2000" dirty="0">
                <a:solidFill>
                  <a:schemeClr val="tx1"/>
                </a:solidFill>
                <a:latin typeface="Arial" panose="020B0604020202020204" pitchFamily="34" charset="0"/>
                <a:cs typeface="Arial" panose="020B0604020202020204" pitchFamily="34" charset="0"/>
              </a:rPr>
              <a:t>the nature of the copper cabling </a:t>
            </a:r>
            <a:r>
              <a:rPr lang="en-US" sz="2000" dirty="0" smtClean="0">
                <a:solidFill>
                  <a:schemeClr val="tx1"/>
                </a:solidFill>
                <a:latin typeface="Arial" panose="020B0604020202020204" pitchFamily="34" charset="0"/>
                <a:cs typeface="Arial" panose="020B0604020202020204" pitchFamily="34" charset="0"/>
              </a:rPr>
              <a:t>employed.</a:t>
            </a:r>
            <a:endParaRPr lang="en-US" sz="2000" dirty="0">
              <a:solidFill>
                <a:schemeClr val="tx1"/>
              </a:solidFill>
              <a:latin typeface="Arial" panose="020B0604020202020204" pitchFamily="34" charset="0"/>
              <a:cs typeface="Arial" panose="020B0604020202020204" pitchFamily="34" charset="0"/>
            </a:endParaRPr>
          </a:p>
          <a:p>
            <a:pPr lvl="2" algn="just">
              <a:lnSpc>
                <a:spcPct val="100000"/>
              </a:lnSpc>
              <a:buClr>
                <a:srgbClr val="7030A0"/>
              </a:buClr>
              <a:buFont typeface="Wingdings" panose="05000000000000000000" pitchFamily="2" charset="2"/>
              <a:buChar char="Ø"/>
            </a:pPr>
            <a:r>
              <a:rPr lang="en-US" sz="2000" dirty="0">
                <a:solidFill>
                  <a:schemeClr val="tx1"/>
                </a:solidFill>
                <a:latin typeface="Arial" panose="020B0604020202020204" pitchFamily="34" charset="0"/>
                <a:cs typeface="Arial" panose="020B0604020202020204" pitchFamily="34" charset="0"/>
              </a:rPr>
              <a:t>the transmission capacity of the </a:t>
            </a:r>
            <a:r>
              <a:rPr lang="en-US" sz="2000" dirty="0" smtClean="0">
                <a:solidFill>
                  <a:schemeClr val="tx1"/>
                </a:solidFill>
                <a:latin typeface="Arial" panose="020B0604020202020204" pitchFamily="34" charset="0"/>
                <a:cs typeface="Arial" panose="020B0604020202020204" pitchFamily="34" charset="0"/>
              </a:rPr>
              <a:t>link.</a:t>
            </a:r>
            <a:endParaRPr lang="en-US" sz="2000" dirty="0">
              <a:solidFill>
                <a:schemeClr val="tx1"/>
              </a:solidFill>
              <a:latin typeface="Arial" panose="020B0604020202020204" pitchFamily="34" charset="0"/>
              <a:cs typeface="Arial" panose="020B0604020202020204" pitchFamily="34" charset="0"/>
            </a:endParaRPr>
          </a:p>
          <a:p>
            <a:pPr lvl="2" algn="just">
              <a:lnSpc>
                <a:spcPct val="100000"/>
              </a:lnSpc>
              <a:buClr>
                <a:srgbClr val="7030A0"/>
              </a:buClr>
              <a:buFont typeface="Wingdings" panose="05000000000000000000" pitchFamily="2" charset="2"/>
              <a:buChar char="Ø"/>
            </a:pPr>
            <a:r>
              <a:rPr lang="en-US" sz="2000" dirty="0">
                <a:solidFill>
                  <a:schemeClr val="tx1"/>
                </a:solidFill>
                <a:latin typeface="Arial" panose="020B0604020202020204" pitchFamily="34" charset="0"/>
                <a:cs typeface="Arial" panose="020B0604020202020204" pitchFamily="34" charset="0"/>
              </a:rPr>
              <a:t>the connector types and </a:t>
            </a:r>
            <a:r>
              <a:rPr lang="en-US" sz="2000" dirty="0" smtClean="0">
                <a:solidFill>
                  <a:schemeClr val="tx1"/>
                </a:solidFill>
                <a:latin typeface="Arial" panose="020B0604020202020204" pitchFamily="34" charset="0"/>
                <a:cs typeface="Arial" panose="020B0604020202020204" pitchFamily="34" charset="0"/>
              </a:rPr>
              <a:t>interfaces.</a:t>
            </a:r>
            <a:endParaRPr lang="en-US" sz="2000" dirty="0">
              <a:solidFill>
                <a:schemeClr val="tx1"/>
              </a:solidFill>
              <a:latin typeface="Arial" panose="020B0604020202020204" pitchFamily="34" charset="0"/>
              <a:cs typeface="Arial" panose="020B0604020202020204" pitchFamily="34" charset="0"/>
            </a:endParaRPr>
          </a:p>
          <a:p>
            <a:pPr lvl="2" algn="just">
              <a:lnSpc>
                <a:spcPct val="100000"/>
              </a:lnSpc>
              <a:buClr>
                <a:srgbClr val="7030A0"/>
              </a:buClr>
              <a:buFont typeface="Wingdings" panose="05000000000000000000" pitchFamily="2" charset="2"/>
              <a:buChar char="Ø"/>
            </a:pPr>
            <a:r>
              <a:rPr lang="en-US" sz="2000" dirty="0">
                <a:solidFill>
                  <a:schemeClr val="tx1"/>
                </a:solidFill>
                <a:latin typeface="Arial" panose="020B0604020202020204" pitchFamily="34" charset="0"/>
                <a:cs typeface="Arial" panose="020B0604020202020204" pitchFamily="34" charset="0"/>
              </a:rPr>
              <a:t>the wiring arrangements, including </a:t>
            </a:r>
            <a:r>
              <a:rPr lang="en-US" sz="2000" dirty="0" err="1">
                <a:solidFill>
                  <a:schemeClr val="tx1"/>
                </a:solidFill>
                <a:latin typeface="Arial" panose="020B0604020202020204" pitchFamily="34" charset="0"/>
                <a:cs typeface="Arial" panose="020B0604020202020204" pitchFamily="34" charset="0"/>
              </a:rPr>
              <a:t>pinouts</a:t>
            </a:r>
            <a:r>
              <a:rPr lang="en-US" sz="2000" dirty="0">
                <a:solidFill>
                  <a:schemeClr val="tx1"/>
                </a:solidFill>
                <a:latin typeface="Arial" panose="020B0604020202020204" pitchFamily="34" charset="0"/>
                <a:cs typeface="Arial" panose="020B0604020202020204" pitchFamily="34" charset="0"/>
              </a:rPr>
              <a:t> and color </a:t>
            </a:r>
            <a:r>
              <a:rPr lang="en-US" sz="2000" dirty="0" smtClean="0">
                <a:solidFill>
                  <a:schemeClr val="tx1"/>
                </a:solidFill>
                <a:latin typeface="Arial" panose="020B0604020202020204" pitchFamily="34" charset="0"/>
                <a:cs typeface="Arial" panose="020B0604020202020204" pitchFamily="34" charset="0"/>
              </a:rPr>
              <a:t>conventions.</a:t>
            </a:r>
            <a:endParaRPr lang="en-US" sz="2000" dirty="0">
              <a:solidFill>
                <a:schemeClr val="tx1"/>
              </a:solidFill>
              <a:latin typeface="Arial" panose="020B0604020202020204" pitchFamily="34" charset="0"/>
              <a:cs typeface="Arial" panose="020B0604020202020204" pitchFamily="34" charset="0"/>
            </a:endParaRPr>
          </a:p>
          <a:p>
            <a:pPr lvl="2" algn="just">
              <a:lnSpc>
                <a:spcPct val="100000"/>
              </a:lnSpc>
              <a:buClr>
                <a:srgbClr val="7030A0"/>
              </a:buClr>
              <a:buFont typeface="Wingdings" panose="05000000000000000000" pitchFamily="2" charset="2"/>
              <a:buChar char="Ø"/>
            </a:pPr>
            <a:r>
              <a:rPr lang="en-US" sz="2000" dirty="0">
                <a:solidFill>
                  <a:schemeClr val="tx1"/>
                </a:solidFill>
                <a:latin typeface="Arial" panose="020B0604020202020204" pitchFamily="34" charset="0"/>
                <a:cs typeface="Arial" panose="020B0604020202020204" pitchFamily="34" charset="0"/>
              </a:rPr>
              <a:t>the maximum supported length of the medium.</a:t>
            </a:r>
          </a:p>
          <a:p>
            <a:pPr marL="0" indent="0" algn="just" eaLnBrk="0" fontAlgn="base" hangingPunct="0">
              <a:lnSpc>
                <a:spcPct val="100000"/>
              </a:lnSpc>
              <a:spcBef>
                <a:spcPct val="0"/>
              </a:spcBef>
              <a:spcAft>
                <a:spcPct val="0"/>
              </a:spcAft>
              <a:buClrTx/>
              <a:buSzTx/>
              <a:buNone/>
            </a:pPr>
            <a:endParaRPr lang="fr-FR" sz="1800" dirty="0">
              <a:solidFill>
                <a:schemeClr val="tx1"/>
              </a:solidFill>
              <a:latin typeface="Arial" panose="020B0604020202020204" pitchFamily="34" charset="0"/>
            </a:endParaRPr>
          </a:p>
        </p:txBody>
      </p:sp>
    </p:spTree>
    <p:extLst>
      <p:ext uri="{BB962C8B-B14F-4D97-AF65-F5344CB8AC3E}">
        <p14:creationId xmlns:p14="http://schemas.microsoft.com/office/powerpoint/2010/main" val="1737756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76321" y="438911"/>
            <a:ext cx="7543801" cy="786385"/>
          </a:xfrm>
        </p:spPr>
        <p:txBody>
          <a:bodyPr>
            <a:noAutofit/>
          </a:bodyPr>
          <a:lstStyle/>
          <a:p>
            <a:pPr algn="ctr"/>
            <a:r>
              <a:rPr lang="fr-FR" sz="4400" b="1" dirty="0">
                <a:solidFill>
                  <a:schemeClr val="tx1"/>
                </a:solidFill>
                <a:latin typeface="Arial" panose="020B0604020202020204" pitchFamily="34" charset="0"/>
                <a:cs typeface="Arial" panose="020B0604020202020204" pitchFamily="34" charset="0"/>
              </a:rPr>
              <a:t>Type of physical medium</a:t>
            </a:r>
          </a:p>
        </p:txBody>
      </p:sp>
      <p:sp>
        <p:nvSpPr>
          <p:cNvPr id="3" name="Espace réservé du contenu 2"/>
          <p:cNvSpPr>
            <a:spLocks noGrp="1"/>
          </p:cNvSpPr>
          <p:nvPr>
            <p:ph idx="1"/>
          </p:nvPr>
        </p:nvSpPr>
        <p:spPr>
          <a:xfrm>
            <a:off x="776321" y="1415966"/>
            <a:ext cx="7543801" cy="4023360"/>
          </a:xfrm>
        </p:spPr>
        <p:txBody>
          <a:bodyPr>
            <a:noAutofit/>
          </a:bodyPr>
          <a:lstStyle/>
          <a:p>
            <a:pPr algn="just">
              <a:lnSpc>
                <a:spcPct val="100000"/>
              </a:lnSpc>
            </a:pPr>
            <a:r>
              <a:rPr lang="en-US" sz="2400" dirty="0">
                <a:solidFill>
                  <a:schemeClr val="tx1"/>
                </a:solidFill>
                <a:latin typeface="Arial" panose="020B0604020202020204" pitchFamily="34" charset="0"/>
                <a:cs typeface="Arial" panose="020B0604020202020204" pitchFamily="34" charset="0"/>
              </a:rPr>
              <a:t>The most common medium used for data communication is copper cabling. </a:t>
            </a:r>
            <a:r>
              <a:rPr lang="en-US" sz="2400" dirty="0" smtClean="0">
                <a:solidFill>
                  <a:schemeClr val="tx1"/>
                </a:solidFill>
                <a:latin typeface="Arial" panose="020B0604020202020204" pitchFamily="34" charset="0"/>
                <a:cs typeface="Arial" panose="020B0604020202020204" pitchFamily="34" charset="0"/>
              </a:rPr>
              <a:t>It </a:t>
            </a:r>
            <a:r>
              <a:rPr lang="en-US" sz="2400" dirty="0">
                <a:solidFill>
                  <a:schemeClr val="tx1"/>
                </a:solidFill>
                <a:latin typeface="Arial" panose="020B0604020202020204" pitchFamily="34" charset="0"/>
                <a:cs typeface="Arial" panose="020B0604020202020204" pitchFamily="34" charset="0"/>
              </a:rPr>
              <a:t>is used to transmit data and control bits between network devices. This cabling usually consists of several separate copper wires. Each wire forms a dedicated circuit for a specific signaling purpose</a:t>
            </a:r>
            <a:r>
              <a:rPr lang="en-US" sz="2400" dirty="0" smtClean="0">
                <a:solidFill>
                  <a:schemeClr val="tx1"/>
                </a:solidFill>
                <a:latin typeface="Arial" panose="020B0604020202020204" pitchFamily="34" charset="0"/>
                <a:cs typeface="Arial" panose="020B0604020202020204" pitchFamily="34" charset="0"/>
              </a:rPr>
              <a:t>.</a:t>
            </a:r>
          </a:p>
          <a:p>
            <a:pPr algn="just">
              <a:lnSpc>
                <a:spcPct val="100000"/>
              </a:lnSpc>
              <a:spcBef>
                <a:spcPts val="600"/>
              </a:spcBef>
            </a:pPr>
            <a:r>
              <a:rPr lang="en-US" sz="2400" dirty="0">
                <a:solidFill>
                  <a:schemeClr val="tx1"/>
                </a:solidFill>
                <a:latin typeface="Arial" panose="020B0604020202020204" pitchFamily="34" charset="0"/>
                <a:cs typeface="Arial" panose="020B0604020202020204" pitchFamily="34" charset="0"/>
              </a:rPr>
              <a:t>Other types of copper cabling, known as coaxial cables, consist of a single conductor running through the center of the cable, which is surrounded by a protective shield and electrically insulated</a:t>
            </a:r>
            <a:r>
              <a:rPr lang="en-US" sz="2400" dirty="0" smtClean="0">
                <a:solidFill>
                  <a:schemeClr val="tx1"/>
                </a:solidFill>
                <a:latin typeface="Arial" panose="020B0604020202020204" pitchFamily="34" charset="0"/>
                <a:cs typeface="Arial" panose="020B0604020202020204" pitchFamily="34" charset="0"/>
              </a:rPr>
              <a:t>.</a:t>
            </a:r>
          </a:p>
          <a:p>
            <a:pPr algn="just">
              <a:lnSpc>
                <a:spcPct val="100000"/>
              </a:lnSpc>
              <a:spcBef>
                <a:spcPts val="600"/>
              </a:spcBef>
            </a:pPr>
            <a:r>
              <a:rPr lang="en-US" sz="2400" dirty="0" smtClean="0">
                <a:solidFill>
                  <a:schemeClr val="tx1"/>
                </a:solidFill>
                <a:latin typeface="Arial" panose="020B0604020202020204" pitchFamily="34" charset="0"/>
                <a:cs typeface="Arial" panose="020B0604020202020204" pitchFamily="34" charset="0"/>
              </a:rPr>
              <a:t> </a:t>
            </a:r>
            <a:r>
              <a:rPr lang="en-US" sz="2400" dirty="0">
                <a:solidFill>
                  <a:schemeClr val="tx1"/>
                </a:solidFill>
                <a:latin typeface="Arial" panose="020B0604020202020204" pitchFamily="34" charset="0"/>
                <a:cs typeface="Arial" panose="020B0604020202020204" pitchFamily="34" charset="0"/>
              </a:rPr>
              <a:t>The selection of a copper medium is determined by the physical layer standard required to connect the data link layers of two or more network devices.</a:t>
            </a: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20654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66929" y="878711"/>
            <a:ext cx="8037576" cy="1062446"/>
          </a:xfrm>
        </p:spPr>
        <p:txBody>
          <a:bodyPr/>
          <a:lstStyle/>
          <a:p>
            <a:pPr algn="ctr"/>
            <a:r>
              <a:rPr lang="fr-FR" b="1" dirty="0" smtClean="0">
                <a:solidFill>
                  <a:schemeClr val="tx1"/>
                </a:solidFill>
                <a:latin typeface="Arial" panose="020B0604020202020204" pitchFamily="34" charset="0"/>
                <a:cs typeface="Arial" panose="020B0604020202020204" pitchFamily="34" charset="0"/>
              </a:rPr>
              <a:t>Coaxial </a:t>
            </a:r>
            <a:r>
              <a:rPr lang="fr-FR" b="1" dirty="0" err="1" smtClean="0">
                <a:solidFill>
                  <a:schemeClr val="tx1"/>
                </a:solidFill>
                <a:latin typeface="Arial" panose="020B0604020202020204" pitchFamily="34" charset="0"/>
                <a:cs typeface="Arial" panose="020B0604020202020204" pitchFamily="34" charset="0"/>
              </a:rPr>
              <a:t>cable</a:t>
            </a:r>
            <a:endParaRPr lang="fr-FR" dirty="0">
              <a:solidFill>
                <a:schemeClr val="tx1"/>
              </a:solidFill>
            </a:endParaRPr>
          </a:p>
        </p:txBody>
      </p:sp>
      <p:sp>
        <p:nvSpPr>
          <p:cNvPr id="6" name="Rectangle 1"/>
          <p:cNvSpPr>
            <a:spLocks noGrp="1" noChangeArrowheads="1"/>
          </p:cNvSpPr>
          <p:nvPr>
            <p:ph idx="1"/>
          </p:nvPr>
        </p:nvSpPr>
        <p:spPr bwMode="auto">
          <a:xfrm>
            <a:off x="566929" y="2164643"/>
            <a:ext cx="8037576" cy="3385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Arial" panose="020B0604020202020204" pitchFamily="34" charset="0"/>
              </a:rPr>
              <a:t>A coaxial </a:t>
            </a:r>
            <a:r>
              <a:rPr kumimoji="0" lang="fr-FR" sz="2400" b="0" i="0" u="none" strike="noStrike" cap="none" normalizeH="0" baseline="0" dirty="0" err="1" smtClean="0">
                <a:ln>
                  <a:noFill/>
                </a:ln>
                <a:solidFill>
                  <a:schemeClr val="tx1"/>
                </a:solidFill>
                <a:effectLst/>
                <a:latin typeface="Arial" panose="020B0604020202020204" pitchFamily="34" charset="0"/>
              </a:rPr>
              <a:t>cable</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consists</a:t>
            </a:r>
            <a:r>
              <a:rPr kumimoji="0" lang="fr-FR" sz="2400" b="0" i="0" u="none" strike="noStrike" cap="none" normalizeH="0" baseline="0" dirty="0" smtClean="0">
                <a:ln>
                  <a:noFill/>
                </a:ln>
                <a:solidFill>
                  <a:schemeClr val="tx1"/>
                </a:solidFill>
                <a:effectLst/>
                <a:latin typeface="Arial" panose="020B0604020202020204" pitchFamily="34" charset="0"/>
              </a:rPr>
              <a:t> of </a:t>
            </a:r>
            <a:r>
              <a:rPr kumimoji="0" lang="fr-FR" sz="2400" b="0" i="0" u="none" strike="noStrike" cap="none" normalizeH="0" baseline="0" dirty="0" err="1" smtClean="0">
                <a:ln>
                  <a:noFill/>
                </a:ln>
                <a:solidFill>
                  <a:schemeClr val="tx1"/>
                </a:solidFill>
                <a:effectLst/>
                <a:latin typeface="Arial" panose="020B0604020202020204" pitchFamily="34" charset="0"/>
              </a:rPr>
              <a:t>two</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conductive</a:t>
            </a:r>
            <a:r>
              <a:rPr kumimoji="0" lang="fr-FR" sz="2400" b="0" i="0" u="none" strike="noStrike" cap="none" normalizeH="0" baseline="0" dirty="0" smtClean="0">
                <a:ln>
                  <a:noFill/>
                </a:ln>
                <a:solidFill>
                  <a:schemeClr val="tx1"/>
                </a:solidFill>
                <a:effectLst/>
                <a:latin typeface="Arial" panose="020B0604020202020204" pitchFamily="34" charset="0"/>
              </a:rPr>
              <a:t> components </a:t>
            </a:r>
            <a:r>
              <a:rPr kumimoji="0" lang="fr-FR" sz="2400" b="0" i="0" u="none" strike="noStrike" cap="none" normalizeH="0" baseline="0" dirty="0" err="1" smtClean="0">
                <a:ln>
                  <a:noFill/>
                </a:ln>
                <a:solidFill>
                  <a:schemeClr val="tx1"/>
                </a:solidFill>
                <a:effectLst/>
                <a:latin typeface="Arial" panose="020B0604020202020204" pitchFamily="34" charset="0"/>
              </a:rPr>
              <a:t>arranged</a:t>
            </a:r>
            <a:r>
              <a:rPr kumimoji="0" lang="fr-FR" sz="2400" b="0" i="0" u="none" strike="noStrike" cap="none" normalizeH="0" baseline="0" dirty="0" smtClean="0">
                <a:ln>
                  <a:noFill/>
                </a:ln>
                <a:solidFill>
                  <a:schemeClr val="tx1"/>
                </a:solidFill>
                <a:effectLst/>
                <a:latin typeface="Arial" panose="020B0604020202020204" pitchFamily="34" charset="0"/>
              </a:rPr>
              <a:t> in a </a:t>
            </a:r>
            <a:r>
              <a:rPr kumimoji="0" lang="fr-FR" sz="2400" b="0" i="0" u="none" strike="noStrike" cap="none" normalizeH="0" baseline="0" dirty="0" err="1" smtClean="0">
                <a:ln>
                  <a:noFill/>
                </a:ln>
                <a:solidFill>
                  <a:schemeClr val="tx1"/>
                </a:solidFill>
                <a:effectLst/>
                <a:latin typeface="Arial" panose="020B0604020202020204" pitchFamily="34" charset="0"/>
              </a:rPr>
              <a:t>cylindrical</a:t>
            </a:r>
            <a:r>
              <a:rPr kumimoji="0" lang="fr-FR" sz="2400" b="0" i="0" u="none" strike="noStrike" cap="none" normalizeH="0" baseline="0" dirty="0" smtClean="0">
                <a:ln>
                  <a:noFill/>
                </a:ln>
                <a:solidFill>
                  <a:schemeClr val="tx1"/>
                </a:solidFill>
                <a:effectLst/>
                <a:latin typeface="Arial" panose="020B0604020202020204" pitchFamily="34" charset="0"/>
              </a:rPr>
              <a:t> configuration. The </a:t>
            </a:r>
            <a:r>
              <a:rPr kumimoji="0" lang="fr-FR" sz="2400" b="0" i="0" u="none" strike="noStrike" cap="none" normalizeH="0" baseline="0" dirty="0" err="1" smtClean="0">
                <a:ln>
                  <a:noFill/>
                </a:ln>
                <a:solidFill>
                  <a:schemeClr val="tx1"/>
                </a:solidFill>
                <a:effectLst/>
                <a:latin typeface="Arial" panose="020B0604020202020204" pitchFamily="34" charset="0"/>
              </a:rPr>
              <a:t>inner</a:t>
            </a:r>
            <a:r>
              <a:rPr kumimoji="0" lang="fr-FR" sz="2400" b="0" i="0" u="none" strike="noStrike" cap="none" normalizeH="0" baseline="0" dirty="0" smtClean="0">
                <a:ln>
                  <a:noFill/>
                </a:ln>
                <a:solidFill>
                  <a:schemeClr val="tx1"/>
                </a:solidFill>
                <a:effectLst/>
                <a:latin typeface="Arial" panose="020B0604020202020204" pitchFamily="34" charset="0"/>
              </a:rPr>
              <a:t> component </a:t>
            </a:r>
            <a:r>
              <a:rPr kumimoji="0" lang="fr-FR" sz="2400" b="0" i="0" u="none" strike="noStrike" cap="none" normalizeH="0" baseline="0" dirty="0" err="1" smtClean="0">
                <a:ln>
                  <a:noFill/>
                </a:ln>
                <a:solidFill>
                  <a:schemeClr val="tx1"/>
                </a:solidFill>
                <a:effectLst/>
                <a:latin typeface="Arial" panose="020B0604020202020204" pitchFamily="34" charset="0"/>
              </a:rPr>
              <a:t>is</a:t>
            </a:r>
            <a:r>
              <a:rPr kumimoji="0" lang="fr-FR" sz="2400" b="0" i="0" u="none" strike="noStrike" cap="none" normalizeH="0" baseline="0" dirty="0" smtClean="0">
                <a:ln>
                  <a:noFill/>
                </a:ln>
                <a:solidFill>
                  <a:schemeClr val="tx1"/>
                </a:solidFill>
                <a:effectLst/>
                <a:latin typeface="Arial" panose="020B0604020202020204" pitchFamily="34" charset="0"/>
              </a:rPr>
              <a:t> a </a:t>
            </a:r>
            <a:r>
              <a:rPr kumimoji="0" lang="fr-FR" sz="2400" b="0" i="0" u="none" strike="noStrike" cap="none" normalizeH="0" baseline="0" dirty="0" err="1" smtClean="0">
                <a:ln>
                  <a:noFill/>
                </a:ln>
                <a:solidFill>
                  <a:schemeClr val="tx1"/>
                </a:solidFill>
                <a:effectLst/>
                <a:latin typeface="Arial" panose="020B0604020202020204" pitchFamily="34" charset="0"/>
              </a:rPr>
              <a:t>copper</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conductor</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surrounded</a:t>
            </a:r>
            <a:r>
              <a:rPr kumimoji="0" lang="fr-FR" sz="2400" b="0" i="0" u="none" strike="noStrike" cap="none" normalizeH="0" baseline="0" dirty="0" smtClean="0">
                <a:ln>
                  <a:noFill/>
                </a:ln>
                <a:solidFill>
                  <a:schemeClr val="tx1"/>
                </a:solidFill>
                <a:effectLst/>
                <a:latin typeface="Arial" panose="020B0604020202020204" pitchFamily="34" charset="0"/>
              </a:rPr>
              <a:t> by a flexible </a:t>
            </a:r>
            <a:r>
              <a:rPr kumimoji="0" lang="fr-FR" sz="2400" b="0" i="0" u="none" strike="noStrike" cap="none" normalizeH="0" baseline="0" dirty="0" err="1" smtClean="0">
                <a:ln>
                  <a:noFill/>
                </a:ln>
                <a:solidFill>
                  <a:schemeClr val="tx1"/>
                </a:solidFill>
                <a:effectLst/>
                <a:latin typeface="Arial" panose="020B0604020202020204" pitchFamily="34" charset="0"/>
              </a:rPr>
              <a:t>insulating</a:t>
            </a:r>
            <a:r>
              <a:rPr kumimoji="0" lang="fr-FR" sz="2400" b="0" i="0" u="none" strike="noStrike" cap="none" normalizeH="0" baseline="0" dirty="0" smtClean="0">
                <a:ln>
                  <a:noFill/>
                </a:ln>
                <a:solidFill>
                  <a:schemeClr val="tx1"/>
                </a:solidFill>
                <a:effectLst/>
                <a:latin typeface="Arial" panose="020B0604020202020204" pitchFamily="34" charset="0"/>
              </a:rPr>
              <a:t> layer. </a:t>
            </a:r>
            <a:r>
              <a:rPr kumimoji="0" lang="fr-FR" sz="2400" b="0" i="0" u="none" strike="noStrike" cap="none" normalizeH="0" baseline="0" dirty="0" err="1" smtClean="0">
                <a:ln>
                  <a:noFill/>
                </a:ln>
                <a:solidFill>
                  <a:schemeClr val="tx1"/>
                </a:solidFill>
                <a:effectLst/>
                <a:latin typeface="Arial" panose="020B0604020202020204" pitchFamily="34" charset="0"/>
              </a:rPr>
              <a:t>Around</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this</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insulation</a:t>
            </a:r>
            <a:r>
              <a:rPr kumimoji="0" lang="fr-FR" sz="2400" b="0" i="0" u="none" strike="noStrike" cap="none" normalizeH="0" baseline="0" dirty="0" smtClean="0">
                <a:ln>
                  <a:noFill/>
                </a:ln>
                <a:solidFill>
                  <a:schemeClr val="tx1"/>
                </a:solidFill>
                <a:effectLst/>
                <a:latin typeface="Arial" panose="020B0604020202020204" pitchFamily="34" charset="0"/>
              </a:rPr>
              <a:t>, a </a:t>
            </a:r>
            <a:r>
              <a:rPr kumimoji="0" lang="fr-FR" sz="2400" b="0" i="0" u="none" strike="noStrike" cap="none" normalizeH="0" baseline="0" dirty="0" err="1" smtClean="0">
                <a:ln>
                  <a:noFill/>
                </a:ln>
                <a:solidFill>
                  <a:schemeClr val="tx1"/>
                </a:solidFill>
                <a:effectLst/>
                <a:latin typeface="Arial" panose="020B0604020202020204" pitchFamily="34" charset="0"/>
              </a:rPr>
              <a:t>metallic</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braid</a:t>
            </a:r>
            <a:r>
              <a:rPr kumimoji="0" lang="fr-FR" sz="2400" b="0" i="0" u="none" strike="noStrike" cap="none" normalizeH="0" baseline="0" dirty="0" smtClean="0">
                <a:ln>
                  <a:noFill/>
                </a:ln>
                <a:solidFill>
                  <a:schemeClr val="tx1"/>
                </a:solidFill>
                <a:effectLst/>
                <a:latin typeface="Arial" panose="020B0604020202020204" pitchFamily="34" charset="0"/>
              </a:rPr>
              <a:t> or foil </a:t>
            </a:r>
            <a:r>
              <a:rPr kumimoji="0" lang="fr-FR" sz="2400" b="0" i="0" u="none" strike="noStrike" cap="none" normalizeH="0" baseline="0" dirty="0" err="1" smtClean="0">
                <a:ln>
                  <a:noFill/>
                </a:ln>
                <a:solidFill>
                  <a:schemeClr val="tx1"/>
                </a:solidFill>
                <a:effectLst/>
                <a:latin typeface="Arial" panose="020B0604020202020204" pitchFamily="34" charset="0"/>
              </a:rPr>
              <a:t>forms</a:t>
            </a:r>
            <a:r>
              <a:rPr kumimoji="0" lang="fr-FR" sz="2400" b="0" i="0" u="none" strike="noStrike" cap="none" normalizeH="0" baseline="0" dirty="0" smtClean="0">
                <a:ln>
                  <a:noFill/>
                </a:ln>
                <a:solidFill>
                  <a:schemeClr val="tx1"/>
                </a:solidFill>
                <a:effectLst/>
                <a:latin typeface="Arial" panose="020B0604020202020204" pitchFamily="34" charset="0"/>
              </a:rPr>
              <a:t> the </a:t>
            </a:r>
            <a:r>
              <a:rPr kumimoji="0" lang="fr-FR" sz="2400" b="0" i="0" u="none" strike="noStrike" cap="none" normalizeH="0" baseline="0" dirty="0" err="1" smtClean="0">
                <a:ln>
                  <a:noFill/>
                </a:ln>
                <a:solidFill>
                  <a:schemeClr val="tx1"/>
                </a:solidFill>
                <a:effectLst/>
                <a:latin typeface="Arial" panose="020B0604020202020204" pitchFamily="34" charset="0"/>
              </a:rPr>
              <a:t>outer</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conductor</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which</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provides</a:t>
            </a:r>
            <a:r>
              <a:rPr kumimoji="0" lang="fr-FR" sz="2400" b="0" i="0" u="none" strike="noStrike" cap="none" normalizeH="0" baseline="0" dirty="0" smtClean="0">
                <a:ln>
                  <a:noFill/>
                </a:ln>
                <a:solidFill>
                  <a:schemeClr val="tx1"/>
                </a:solidFill>
                <a:effectLst/>
                <a:latin typeface="Arial" panose="020B0604020202020204" pitchFamily="34" charset="0"/>
              </a:rPr>
              <a:t> protection for the </a:t>
            </a:r>
            <a:r>
              <a:rPr kumimoji="0" lang="fr-FR" sz="2400" b="0" i="0" u="none" strike="noStrike" cap="none" normalizeH="0" baseline="0" dirty="0" err="1" smtClean="0">
                <a:ln>
                  <a:noFill/>
                </a:ln>
                <a:solidFill>
                  <a:schemeClr val="tx1"/>
                </a:solidFill>
                <a:effectLst/>
                <a:latin typeface="Arial" panose="020B0604020202020204" pitchFamily="34" charset="0"/>
              </a:rPr>
              <a:t>inner</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conductor</a:t>
            </a:r>
            <a:r>
              <a:rPr kumimoji="0" lang="fr-FR" sz="2400" b="0" i="0" u="none" strike="noStrike" cap="none" normalizeH="0" baseline="0" dirty="0" smtClean="0">
                <a:ln>
                  <a:noFill/>
                </a:ln>
                <a:solidFill>
                  <a:schemeClr val="tx1"/>
                </a:solidFill>
                <a:effectLst/>
                <a:latin typeface="Arial" panose="020B0604020202020204" pitchFamily="34" charset="0"/>
              </a:rPr>
              <a:t>. This </a:t>
            </a:r>
            <a:r>
              <a:rPr kumimoji="0" lang="fr-FR" sz="2400" b="0" i="0" u="none" strike="noStrike" cap="none" normalizeH="0" baseline="0" dirty="0" err="1" smtClean="0">
                <a:ln>
                  <a:noFill/>
                </a:ln>
                <a:solidFill>
                  <a:schemeClr val="tx1"/>
                </a:solidFill>
                <a:effectLst/>
                <a:latin typeface="Arial" panose="020B0604020202020204" pitchFamily="34" charset="0"/>
              </a:rPr>
              <a:t>shielding</a:t>
            </a:r>
            <a:r>
              <a:rPr kumimoji="0" lang="fr-FR" sz="2400" b="0" i="0" u="none" strike="noStrike" cap="none" normalizeH="0" baseline="0" dirty="0" smtClean="0">
                <a:ln>
                  <a:noFill/>
                </a:ln>
                <a:solidFill>
                  <a:schemeClr val="tx1"/>
                </a:solidFill>
                <a:effectLst/>
                <a:latin typeface="Arial" panose="020B0604020202020204" pitchFamily="34" charset="0"/>
              </a:rPr>
              <a:t> layer </a:t>
            </a:r>
            <a:r>
              <a:rPr kumimoji="0" lang="fr-FR" sz="2400" b="0" i="0" u="none" strike="noStrike" cap="none" normalizeH="0" baseline="0" dirty="0" err="1" smtClean="0">
                <a:ln>
                  <a:noFill/>
                </a:ln>
                <a:solidFill>
                  <a:schemeClr val="tx1"/>
                </a:solidFill>
                <a:effectLst/>
                <a:latin typeface="Arial" panose="020B0604020202020204" pitchFamily="34" charset="0"/>
              </a:rPr>
              <a:t>reduces</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interference</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from</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external</a:t>
            </a:r>
            <a:r>
              <a:rPr kumimoji="0" lang="fr-FR" sz="2400" b="0" i="0" u="none" strike="noStrike" cap="none" normalizeH="0" baseline="0" dirty="0" smtClean="0">
                <a:ln>
                  <a:noFill/>
                </a:ln>
                <a:solidFill>
                  <a:schemeClr val="tx1"/>
                </a:solidFill>
                <a:effectLst/>
                <a:latin typeface="Arial" panose="020B0604020202020204" pitchFamily="34" charset="0"/>
              </a:rPr>
              <a:t> sources. The </a:t>
            </a:r>
            <a:r>
              <a:rPr kumimoji="0" lang="fr-FR" sz="2400" b="0" i="0" u="none" strike="noStrike" cap="none" normalizeH="0" baseline="0" dirty="0" err="1" smtClean="0">
                <a:ln>
                  <a:noFill/>
                </a:ln>
                <a:solidFill>
                  <a:schemeClr val="tx1"/>
                </a:solidFill>
                <a:effectLst/>
                <a:latin typeface="Arial" panose="020B0604020202020204" pitchFamily="34" charset="0"/>
              </a:rPr>
              <a:t>entire</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assembly</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is</a:t>
            </a:r>
            <a:r>
              <a:rPr kumimoji="0" lang="fr-FR" sz="2400" b="0" i="0" u="none" strike="noStrike" cap="none" normalizeH="0" baseline="0" dirty="0" smtClean="0">
                <a:ln>
                  <a:noFill/>
                </a:ln>
                <a:solidFill>
                  <a:schemeClr val="tx1"/>
                </a:solidFill>
                <a:effectLst/>
                <a:latin typeface="Arial" panose="020B0604020202020204" pitchFamily="34" charset="0"/>
              </a:rPr>
              <a:t> </a:t>
            </a:r>
            <a:r>
              <a:rPr kumimoji="0" lang="fr-FR" sz="2400" b="0" i="0" u="none" strike="noStrike" cap="none" normalizeH="0" baseline="0" dirty="0" err="1" smtClean="0">
                <a:ln>
                  <a:noFill/>
                </a:ln>
                <a:solidFill>
                  <a:schemeClr val="tx1"/>
                </a:solidFill>
                <a:effectLst/>
                <a:latin typeface="Arial" panose="020B0604020202020204" pitchFamily="34" charset="0"/>
              </a:rPr>
              <a:t>covered</a:t>
            </a:r>
            <a:r>
              <a:rPr kumimoji="0" lang="fr-FR" sz="2400" b="0" i="0" u="none" strike="noStrike" cap="none" normalizeH="0" baseline="0" dirty="0" smtClean="0">
                <a:ln>
                  <a:noFill/>
                </a:ln>
                <a:solidFill>
                  <a:schemeClr val="tx1"/>
                </a:solidFill>
                <a:effectLst/>
                <a:latin typeface="Arial" panose="020B0604020202020204" pitchFamily="34" charset="0"/>
              </a:rPr>
              <a:t> by an </a:t>
            </a:r>
            <a:r>
              <a:rPr kumimoji="0" lang="fr-FR" sz="2400" b="0" i="0" u="none" strike="noStrike" cap="none" normalizeH="0" baseline="0" dirty="0" err="1" smtClean="0">
                <a:ln>
                  <a:noFill/>
                </a:ln>
                <a:solidFill>
                  <a:schemeClr val="tx1"/>
                </a:solidFill>
                <a:effectLst/>
                <a:latin typeface="Arial" panose="020B0604020202020204" pitchFamily="34" charset="0"/>
              </a:rPr>
              <a:t>external</a:t>
            </a:r>
            <a:r>
              <a:rPr kumimoji="0" lang="fr-FR" sz="2400" b="0" i="0" u="none" strike="noStrike" cap="none" normalizeH="0" baseline="0" dirty="0" smtClean="0">
                <a:ln>
                  <a:noFill/>
                </a:ln>
                <a:solidFill>
                  <a:schemeClr val="tx1"/>
                </a:solidFill>
                <a:effectLst/>
                <a:latin typeface="Arial" panose="020B0604020202020204" pitchFamily="34" charset="0"/>
              </a:rPr>
              <a:t> protective jacket.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617498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1248" y="512064"/>
            <a:ext cx="7516368" cy="785368"/>
          </a:xfrm>
        </p:spPr>
        <p:txBody>
          <a:bodyPr>
            <a:normAutofit/>
          </a:bodyPr>
          <a:lstStyle/>
          <a:p>
            <a:pPr algn="ctr"/>
            <a:r>
              <a:rPr lang="fr-FR" sz="3600" b="1" dirty="0">
                <a:solidFill>
                  <a:schemeClr val="tx1"/>
                </a:solidFill>
                <a:latin typeface="Arial" panose="020B0604020202020204" pitchFamily="34" charset="0"/>
                <a:cs typeface="Arial" panose="020B0604020202020204" pitchFamily="34" charset="0"/>
              </a:rPr>
              <a:t>Coaxial </a:t>
            </a:r>
            <a:r>
              <a:rPr lang="fr-FR" sz="3600" b="1" dirty="0" err="1">
                <a:solidFill>
                  <a:schemeClr val="tx1"/>
                </a:solidFill>
                <a:latin typeface="Arial" panose="020B0604020202020204" pitchFamily="34" charset="0"/>
                <a:cs typeface="Arial" panose="020B0604020202020204" pitchFamily="34" charset="0"/>
              </a:rPr>
              <a:t>cable</a:t>
            </a:r>
            <a:endParaRPr lang="fr-FR" sz="36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41248" y="1672336"/>
            <a:ext cx="7516368" cy="4461499"/>
          </a:xfrm>
        </p:spPr>
        <p:txBody>
          <a:bodyPr>
            <a:normAutofit fontScale="85000" lnSpcReduction="10000"/>
          </a:bodyPr>
          <a:lstStyle/>
          <a:p>
            <a:pPr algn="just">
              <a:lnSpc>
                <a:spcPct val="120000"/>
              </a:lnSpc>
              <a:spcAft>
                <a:spcPts val="600"/>
              </a:spcAft>
            </a:pPr>
            <a:r>
              <a:rPr lang="en-US" sz="2800" dirty="0">
                <a:latin typeface="Arial" panose="020B0604020202020204" pitchFamily="34" charset="0"/>
                <a:cs typeface="Arial" panose="020B0604020202020204" pitchFamily="34" charset="0"/>
              </a:rPr>
              <a:t>In </a:t>
            </a:r>
            <a:r>
              <a:rPr lang="en-US" sz="2800" b="1" dirty="0">
                <a:latin typeface="Arial" panose="020B0604020202020204" pitchFamily="34" charset="0"/>
                <a:cs typeface="Arial" panose="020B0604020202020204" pitchFamily="34" charset="0"/>
              </a:rPr>
              <a:t>store-and-forward mode</a:t>
            </a:r>
            <a:r>
              <a:rPr lang="en-US" sz="2800" dirty="0">
                <a:latin typeface="Arial" panose="020B0604020202020204" pitchFamily="34" charset="0"/>
                <a:cs typeface="Arial" panose="020B0604020202020204" pitchFamily="34" charset="0"/>
              </a:rPr>
              <a:t>, a switch first accepts the complete frame and performs an integrity check by examining the </a:t>
            </a:r>
            <a:r>
              <a:rPr lang="en-US" sz="2800" b="1" dirty="0">
                <a:solidFill>
                  <a:srgbClr val="7030A0"/>
                </a:solidFill>
                <a:latin typeface="Arial" panose="020B0604020202020204" pitchFamily="34" charset="0"/>
                <a:cs typeface="Arial" panose="020B0604020202020204" pitchFamily="34" charset="0"/>
              </a:rPr>
              <a:t>Frame Check Sequence (FCS)</a:t>
            </a:r>
            <a:r>
              <a:rPr lang="en-US" sz="2800" dirty="0">
                <a:solidFill>
                  <a:srgbClr val="7030A0"/>
                </a:solidFill>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Only after this verification does it forward the frame to the output port corresponding to the destination host</a:t>
            </a:r>
            <a:r>
              <a:rPr lang="en-US" sz="2800" dirty="0" smtClean="0">
                <a:latin typeface="Arial" panose="020B0604020202020204" pitchFamily="34" charset="0"/>
                <a:cs typeface="Arial" panose="020B0604020202020204" pitchFamily="34" charset="0"/>
              </a:rPr>
              <a:t>.</a:t>
            </a:r>
          </a:p>
          <a:p>
            <a:pPr algn="just">
              <a:lnSpc>
                <a:spcPct val="120000"/>
              </a:lnSpc>
              <a:spcBef>
                <a:spcPts val="600"/>
              </a:spcBef>
              <a:spcAft>
                <a:spcPts val="1200"/>
              </a:spcAft>
            </a:pPr>
            <a:r>
              <a:rPr lang="en-US" sz="2800" dirty="0" smtClean="0">
                <a:latin typeface="Arial" panose="020B0604020202020204" pitchFamily="34" charset="0"/>
                <a:cs typeface="Arial" panose="020B0604020202020204" pitchFamily="34" charset="0"/>
              </a:rPr>
              <a:t>This </a:t>
            </a:r>
            <a:r>
              <a:rPr lang="en-US" sz="2800" dirty="0">
                <a:latin typeface="Arial" panose="020B0604020202020204" pitchFamily="34" charset="0"/>
                <a:cs typeface="Arial" panose="020B0604020202020204" pitchFamily="34" charset="0"/>
              </a:rPr>
              <a:t>approach allows network devices to transmit and receive data at the full capacity of the transmission medium, without having to wait for channel availability and without the risk of frame loss due to collisions or the overhead associated with collision handling.</a:t>
            </a:r>
            <a:endParaRPr lang="fr-FR" dirty="0">
              <a:latin typeface="Arial" panose="020B0604020202020204" pitchFamily="34" charset="0"/>
              <a:cs typeface="Arial" panose="020B0604020202020204" pitchFamily="34" charset="0"/>
            </a:endParaRPr>
          </a:p>
        </p:txBody>
      </p:sp>
      <p:pic>
        <p:nvPicPr>
          <p:cNvPr id="4" name="Espace réservé du contenu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959" y="1568005"/>
            <a:ext cx="7543800" cy="5029200"/>
          </a:xfrm>
          <a:prstGeom prst="rect">
            <a:avLst/>
          </a:prstGeom>
        </p:spPr>
      </p:pic>
    </p:spTree>
    <p:extLst>
      <p:ext uri="{BB962C8B-B14F-4D97-AF65-F5344CB8AC3E}">
        <p14:creationId xmlns:p14="http://schemas.microsoft.com/office/powerpoint/2010/main" val="22410076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04088" y="397934"/>
            <a:ext cx="7754112" cy="975360"/>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Coaxial </a:t>
            </a:r>
            <a:r>
              <a:rPr lang="fr-FR" sz="4400" b="1" dirty="0" err="1">
                <a:solidFill>
                  <a:schemeClr val="tx1"/>
                </a:solidFill>
                <a:latin typeface="Arial" panose="020B0604020202020204" pitchFamily="34" charset="0"/>
                <a:cs typeface="Arial" panose="020B0604020202020204" pitchFamily="34" charset="0"/>
              </a:rPr>
              <a:t>cable</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704088" y="1682496"/>
            <a:ext cx="7754112" cy="4991608"/>
          </a:xfrm>
        </p:spPr>
        <p:txBody>
          <a:bodyPr>
            <a:normAutofit/>
          </a:bodyPr>
          <a:lstStyle/>
          <a:p>
            <a:pPr algn="just">
              <a:lnSpc>
                <a:spcPct val="100000"/>
              </a:lnSpc>
            </a:pPr>
            <a:r>
              <a:rPr lang="en-US" sz="2400" dirty="0">
                <a:solidFill>
                  <a:schemeClr val="tx1"/>
                </a:solidFill>
                <a:latin typeface="Arial" panose="020B0604020202020204" pitchFamily="34" charset="0"/>
                <a:cs typeface="Arial" panose="020B0604020202020204" pitchFamily="34" charset="0"/>
              </a:rPr>
              <a:t>A coaxial cable offers several advantages for local area networks. It enables data transmission over greater distances between network nodes than both shielded and unshielded twisted-pair cables, while requiring a smaller number of repeaters. Repeaters are devices that regenerate network signals, allowing them to travel over longer distances. Coaxial cable is also more cost-effective than fiber-optic cable. Furthermore, it is based on a well-established technology that has been widely used for many years in various data communication systems.</a:t>
            </a: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55986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526288"/>
            <a:ext cx="7470648" cy="863600"/>
          </a:xfrm>
        </p:spPr>
        <p:txBody>
          <a:bodyPr>
            <a:normAutofit/>
          </a:bodyPr>
          <a:lstStyle/>
          <a:p>
            <a:pPr algn="ctr"/>
            <a:r>
              <a:rPr lang="fr-FR" sz="4400" b="1" dirty="0" err="1">
                <a:solidFill>
                  <a:schemeClr val="tx1"/>
                </a:solidFill>
                <a:latin typeface="Arial" panose="020B0604020202020204" pitchFamily="34" charset="0"/>
                <a:cs typeface="Arial" panose="020B0604020202020204" pitchFamily="34" charset="0"/>
              </a:rPr>
              <a:t>Twisted</a:t>
            </a:r>
            <a:r>
              <a:rPr lang="fr-FR" sz="4400" b="1" dirty="0">
                <a:solidFill>
                  <a:schemeClr val="tx1"/>
                </a:solidFill>
                <a:latin typeface="Arial" panose="020B0604020202020204" pitchFamily="34" charset="0"/>
                <a:cs typeface="Arial" panose="020B0604020202020204" pitchFamily="34" charset="0"/>
              </a:rPr>
              <a:t>-pair </a:t>
            </a:r>
            <a:r>
              <a:rPr lang="fr-FR" sz="4400" b="1" dirty="0" err="1">
                <a:solidFill>
                  <a:schemeClr val="tx1"/>
                </a:solidFill>
                <a:latin typeface="Arial" panose="020B0604020202020204" pitchFamily="34" charset="0"/>
                <a:cs typeface="Arial" panose="020B0604020202020204" pitchFamily="34" charset="0"/>
              </a:rPr>
              <a:t>cable</a:t>
            </a:r>
            <a:endParaRPr lang="fr-FR" sz="4400" b="1" dirty="0">
              <a:solidFill>
                <a:schemeClr val="tx1"/>
              </a:solidFill>
              <a:latin typeface="Arial" panose="020B0604020202020204" pitchFamily="34" charset="0"/>
              <a:cs typeface="Arial" panose="020B0604020202020204" pitchFamily="34" charset="0"/>
            </a:endParaRPr>
          </a:p>
        </p:txBody>
      </p:sp>
      <p:sp>
        <p:nvSpPr>
          <p:cNvPr id="3" name="ZoneTexte 2"/>
          <p:cNvSpPr txBox="1"/>
          <p:nvPr/>
        </p:nvSpPr>
        <p:spPr>
          <a:xfrm>
            <a:off x="822960" y="1655064"/>
            <a:ext cx="7470648" cy="4678204"/>
          </a:xfrm>
          <a:prstGeom prst="rect">
            <a:avLst/>
          </a:prstGeom>
          <a:noFill/>
        </p:spPr>
        <p:txBody>
          <a:bodyPr wrap="square" rtlCol="0">
            <a:spAutoFit/>
          </a:bodyPr>
          <a:lstStyle/>
          <a:p>
            <a:pPr algn="just"/>
            <a:r>
              <a:rPr lang="en-US" sz="2800" dirty="0">
                <a:latin typeface="Arial" panose="020B0604020202020204" pitchFamily="34" charset="0"/>
                <a:cs typeface="Arial" panose="020B0604020202020204" pitchFamily="34" charset="0"/>
              </a:rPr>
              <a:t>Unshielded twisted-pair (UTP) cabling, as used in Ethernet local area networks, consists of four pairs of color-coded wires that are twisted together and protected by a flexible plastic </a:t>
            </a:r>
            <a:r>
              <a:rPr lang="en-US" sz="2800" dirty="0" smtClean="0">
                <a:latin typeface="Arial" panose="020B0604020202020204" pitchFamily="34" charset="0"/>
                <a:cs typeface="Arial" panose="020B0604020202020204" pitchFamily="34" charset="0"/>
              </a:rPr>
              <a:t>cover. </a:t>
            </a:r>
            <a:r>
              <a:rPr lang="en-US" sz="2800" dirty="0">
                <a:latin typeface="Arial" panose="020B0604020202020204" pitchFamily="34" charset="0"/>
                <a:cs typeface="Arial" panose="020B0604020202020204" pitchFamily="34" charset="0"/>
              </a:rPr>
              <a:t>As illustrated in the figure, the color codes identify each individual pair and the wires within each pair, which facilitates cable connection</a:t>
            </a:r>
            <a:r>
              <a:rPr lang="en-US" sz="2800" dirty="0" smtClean="0">
                <a:latin typeface="Arial" panose="020B0604020202020204" pitchFamily="34" charset="0"/>
                <a:cs typeface="Arial" panose="020B0604020202020204" pitchFamily="34" charset="0"/>
              </a:rPr>
              <a:t>.</a:t>
            </a:r>
          </a:p>
          <a:p>
            <a:pPr algn="just"/>
            <a:r>
              <a:rPr lang="en-US" sz="2800" dirty="0">
                <a:latin typeface="Arial" panose="020B0604020202020204" pitchFamily="34" charset="0"/>
                <a:cs typeface="Arial" panose="020B0604020202020204" pitchFamily="34" charset="0"/>
              </a:rPr>
              <a:t>The twisting of the wires serves to eliminate unwanted signals</a:t>
            </a:r>
            <a:r>
              <a:rPr lang="en-US" sz="2800" dirty="0" smtClean="0">
                <a:latin typeface="Arial" panose="020B0604020202020204" pitchFamily="34" charset="0"/>
                <a:cs typeface="Arial" panose="020B0604020202020204" pitchFamily="34" charset="0"/>
              </a:rPr>
              <a:t>.</a:t>
            </a:r>
          </a:p>
          <a:p>
            <a:endParaRPr lang="fr-FR" dirty="0"/>
          </a:p>
        </p:txBody>
      </p:sp>
    </p:spTree>
    <p:extLst>
      <p:ext uri="{BB962C8B-B14F-4D97-AF65-F5344CB8AC3E}">
        <p14:creationId xmlns:p14="http://schemas.microsoft.com/office/powerpoint/2010/main" val="41849027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2104" y="594360"/>
            <a:ext cx="7543800" cy="841249"/>
          </a:xfrm>
        </p:spPr>
        <p:txBody>
          <a:bodyPr>
            <a:normAutofit/>
          </a:bodyPr>
          <a:lstStyle/>
          <a:p>
            <a:pPr algn="ctr"/>
            <a:r>
              <a:rPr lang="fr-FR" sz="4400" b="1" dirty="0" err="1">
                <a:solidFill>
                  <a:schemeClr val="tx1"/>
                </a:solidFill>
                <a:latin typeface="Arial" panose="020B0604020202020204" pitchFamily="34" charset="0"/>
                <a:cs typeface="Arial" panose="020B0604020202020204" pitchFamily="34" charset="0"/>
              </a:rPr>
              <a:t>Twisted</a:t>
            </a:r>
            <a:r>
              <a:rPr lang="fr-FR" sz="4400" b="1" dirty="0">
                <a:solidFill>
                  <a:schemeClr val="tx1"/>
                </a:solidFill>
                <a:latin typeface="Arial" panose="020B0604020202020204" pitchFamily="34" charset="0"/>
                <a:cs typeface="Arial" panose="020B0604020202020204" pitchFamily="34" charset="0"/>
              </a:rPr>
              <a:t>-pair </a:t>
            </a:r>
            <a:r>
              <a:rPr lang="fr-FR" sz="4400" b="1" dirty="0" err="1">
                <a:solidFill>
                  <a:schemeClr val="tx1"/>
                </a:solidFill>
                <a:latin typeface="Arial" panose="020B0604020202020204" pitchFamily="34" charset="0"/>
                <a:cs typeface="Arial" panose="020B0604020202020204" pitchFamily="34" charset="0"/>
              </a:rPr>
              <a:t>cable</a:t>
            </a:r>
            <a:endParaRPr lang="fr-FR" sz="4400" dirty="0"/>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35024" y="1690815"/>
            <a:ext cx="6711696" cy="4022725"/>
          </a:xfrm>
        </p:spPr>
      </p:pic>
      <p:sp>
        <p:nvSpPr>
          <p:cNvPr id="5" name="ZoneTexte 4"/>
          <p:cNvSpPr txBox="1"/>
          <p:nvPr/>
        </p:nvSpPr>
        <p:spPr>
          <a:xfrm>
            <a:off x="969264" y="5968746"/>
            <a:ext cx="7406640" cy="369332"/>
          </a:xfrm>
          <a:prstGeom prst="rect">
            <a:avLst/>
          </a:prstGeom>
          <a:noFill/>
        </p:spPr>
        <p:txBody>
          <a:bodyPr wrap="square" rtlCol="0">
            <a:spAutoFit/>
          </a:bodyPr>
          <a:lstStyle/>
          <a:p>
            <a:r>
              <a:rPr lang="en-US" b="1" dirty="0">
                <a:latin typeface="Arial" panose="020B0604020202020204" pitchFamily="34" charset="0"/>
                <a:cs typeface="Arial" panose="020B0604020202020204" pitchFamily="34" charset="0"/>
              </a:rPr>
              <a:t>This is a picture of a UTP Cable sold </a:t>
            </a:r>
            <a:r>
              <a:rPr lang="en-US" b="1" dirty="0" smtClean="0">
                <a:latin typeface="Arial" panose="020B0604020202020204" pitchFamily="34" charset="0"/>
                <a:cs typeface="Arial" panose="020B0604020202020204" pitchFamily="34" charset="0"/>
              </a:rPr>
              <a:t>by </a:t>
            </a:r>
            <a:r>
              <a:rPr lang="en-US" b="1" dirty="0">
                <a:latin typeface="Arial" panose="020B0604020202020204" pitchFamily="34" charset="0"/>
                <a:cs typeface="Arial" panose="020B0604020202020204" pitchFamily="34" charset="0"/>
              </a:rPr>
              <a:t> </a:t>
            </a:r>
            <a:r>
              <a:rPr lang="en-US" b="1" dirty="0" err="1">
                <a:solidFill>
                  <a:srgbClr val="8D42C6"/>
                </a:solidFill>
                <a:latin typeface="Arial" panose="020B0604020202020204" pitchFamily="34" charset="0"/>
                <a:cs typeface="Arial" panose="020B0604020202020204" pitchFamily="34" charset="0"/>
                <a:hlinkClick r:id="rId3"/>
              </a:rPr>
              <a:t>Syston</a:t>
            </a:r>
            <a:r>
              <a:rPr lang="en-US" b="1" dirty="0">
                <a:solidFill>
                  <a:srgbClr val="8D42C6"/>
                </a:solidFill>
                <a:latin typeface="Arial" panose="020B0604020202020204" pitchFamily="34" charset="0"/>
                <a:cs typeface="Arial" panose="020B0604020202020204" pitchFamily="34" charset="0"/>
                <a:hlinkClick r:id="rId3"/>
              </a:rPr>
              <a:t> Cable Technology</a:t>
            </a:r>
            <a:endParaRPr lang="fr-FR" b="1" dirty="0">
              <a:solidFill>
                <a:srgbClr val="8D42C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4825175"/>
      </p:ext>
    </p:extLst>
  </p:cSld>
  <p:clrMapOvr>
    <a:masterClrMapping/>
  </p:clrMapOvr>
  <p:timing>
    <p:tnLst>
      <p:par>
        <p:cTn id="1" dur="indefinite" restart="never" nodeType="tmRoot"/>
      </p:par>
    </p:tnLst>
  </p:timing>
</p:sld>
</file>

<file path=ppt/theme/theme1.xml><?xml version="1.0" encoding="utf-8"?>
<a:theme xmlns:a="http://schemas.openxmlformats.org/drawingml/2006/main" name="Rétrospective">
  <a:themeElements>
    <a:clrScheme name="Rétrospective">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étrospectiv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2531</TotalTime>
  <Words>1369</Words>
  <Application>Microsoft Office PowerPoint</Application>
  <PresentationFormat>Affichage à l'écran (4:3)</PresentationFormat>
  <Paragraphs>169</Paragraphs>
  <Slides>27</Slides>
  <Notes>3</Notes>
  <HiddenSlides>0</HiddenSlides>
  <MMClips>0</MMClips>
  <ScaleCrop>false</ScaleCrop>
  <HeadingPairs>
    <vt:vector size="8" baseType="variant">
      <vt:variant>
        <vt:lpstr>Polices utilisées</vt:lpstr>
      </vt:variant>
      <vt:variant>
        <vt:i4>5</vt:i4>
      </vt:variant>
      <vt:variant>
        <vt:lpstr>Thème</vt:lpstr>
      </vt:variant>
      <vt:variant>
        <vt:i4>1</vt:i4>
      </vt:variant>
      <vt:variant>
        <vt:lpstr>Serveurs OLE incorporés</vt:lpstr>
      </vt:variant>
      <vt:variant>
        <vt:i4>1</vt:i4>
      </vt:variant>
      <vt:variant>
        <vt:lpstr>Titres des diapositives</vt:lpstr>
      </vt:variant>
      <vt:variant>
        <vt:i4>27</vt:i4>
      </vt:variant>
    </vt:vector>
  </HeadingPairs>
  <TitlesOfParts>
    <vt:vector size="34" baseType="lpstr">
      <vt:lpstr>Arial</vt:lpstr>
      <vt:lpstr>Calibri</vt:lpstr>
      <vt:lpstr>Calibri Light</vt:lpstr>
      <vt:lpstr>Times New Roman</vt:lpstr>
      <vt:lpstr>Wingdings</vt:lpstr>
      <vt:lpstr>Rétrospective</vt:lpstr>
      <vt:lpstr>GALLERYClipart</vt:lpstr>
      <vt:lpstr>Présentation PowerPoint</vt:lpstr>
      <vt:lpstr>Course Objective</vt:lpstr>
      <vt:lpstr>Type of physical medium</vt:lpstr>
      <vt:lpstr>Type of physical medium</vt:lpstr>
      <vt:lpstr>Coaxial cable</vt:lpstr>
      <vt:lpstr>Coaxial cable</vt:lpstr>
      <vt:lpstr>Coaxial cable</vt:lpstr>
      <vt:lpstr>Twisted-pair cable</vt:lpstr>
      <vt:lpstr>Twisted-pair cable</vt:lpstr>
      <vt:lpstr>Twisted-pair cable</vt:lpstr>
      <vt:lpstr>Twisted-pair cable</vt:lpstr>
      <vt:lpstr>Twisted-pair cable</vt:lpstr>
      <vt:lpstr>Twisted-pair cable</vt:lpstr>
      <vt:lpstr>Twisted-pair cable</vt:lpstr>
      <vt:lpstr>Twisted-pair cable</vt:lpstr>
      <vt:lpstr>Twisted-pair cable</vt:lpstr>
      <vt:lpstr>Twisted-pair cable</vt:lpstr>
      <vt:lpstr>Twisted-pair cable</vt:lpstr>
      <vt:lpstr>Network outlet </vt:lpstr>
      <vt:lpstr>Ethernet Cable Color-Coding Standard</vt:lpstr>
      <vt:lpstr>Ethernet Cable Color-Coding Standard</vt:lpstr>
      <vt:lpstr>Ethernet Cable Color-Coding Standard</vt:lpstr>
      <vt:lpstr>Ethernet Cable Color-Coding Standard</vt:lpstr>
      <vt:lpstr>Ethernet Cable Color-Coding Standard</vt:lpstr>
      <vt:lpstr>Ethernet Cable Color-Coding Standard</vt:lpstr>
      <vt:lpstr>Ethernet Cable Color-Coding Standard</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Network</dc:title>
  <dc:creator>DELL</dc:creator>
  <cp:lastModifiedBy>DELL</cp:lastModifiedBy>
  <cp:revision>151</cp:revision>
  <dcterms:created xsi:type="dcterms:W3CDTF">2025-12-25T21:53:37Z</dcterms:created>
  <dcterms:modified xsi:type="dcterms:W3CDTF">2026-03-02T03:07:01Z</dcterms:modified>
</cp:coreProperties>
</file>