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0" r:id="rId4"/>
    <p:sldId id="261" r:id="rId5"/>
    <p:sldId id="266" r:id="rId6"/>
    <p:sldId id="265" r:id="rId7"/>
    <p:sldId id="262" r:id="rId8"/>
    <p:sldId id="264"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03"/>
    <p:restoredTop sz="95141"/>
  </p:normalViewPr>
  <p:slideViewPr>
    <p:cSldViewPr snapToGrid="0" snapToObjects="1">
      <p:cViewPr>
        <p:scale>
          <a:sx n="76" d="100"/>
          <a:sy n="76" d="100"/>
        </p:scale>
        <p:origin x="1128" y="8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Cliquez et modifiez le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D3BCDF37-177E-DE41-8A3E-B4CA7C3E08C6}"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956134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3BCDF37-177E-DE41-8A3E-B4CA7C3E08C6}"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701475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3BCDF37-177E-DE41-8A3E-B4CA7C3E08C6}"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7841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3BCDF37-177E-DE41-8A3E-B4CA7C3E08C6}"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390865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Cliquez et modifiez le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D3BCDF37-177E-DE41-8A3E-B4CA7C3E08C6}"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651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3BCDF37-177E-DE41-8A3E-B4CA7C3E08C6}"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731190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3BCDF37-177E-DE41-8A3E-B4CA7C3E08C6}" type="datetimeFigureOut">
              <a:rPr lang="fr-FR" smtClean="0"/>
              <a:t>28/12/2025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832077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D3BCDF37-177E-DE41-8A3E-B4CA7C3E08C6}" type="datetimeFigureOut">
              <a:rPr lang="fr-FR" smtClean="0"/>
              <a:t>28/12/2025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220585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BCDF37-177E-DE41-8A3E-B4CA7C3E08C6}" type="datetimeFigureOut">
              <a:rPr lang="fr-FR" smtClean="0"/>
              <a:t>28/12/2025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18993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D3BCDF37-177E-DE41-8A3E-B4CA7C3E08C6}"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73673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D3BCDF37-177E-DE41-8A3E-B4CA7C3E08C6}"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59C87F-2DEC-4D43-9A86-C582DC1168F0}" type="slidenum">
              <a:rPr lang="fr-FR" smtClean="0"/>
              <a:t>‹#›</a:t>
            </a:fld>
            <a:endParaRPr lang="fr-FR"/>
          </a:p>
        </p:txBody>
      </p:sp>
    </p:spTree>
    <p:extLst>
      <p:ext uri="{BB962C8B-B14F-4D97-AF65-F5344CB8AC3E}">
        <p14:creationId xmlns:p14="http://schemas.microsoft.com/office/powerpoint/2010/main" val="16635681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BCDF37-177E-DE41-8A3E-B4CA7C3E08C6}" type="datetimeFigureOut">
              <a:rPr lang="fr-FR" smtClean="0"/>
              <a:t>28/12/2025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59C87F-2DEC-4D43-9A86-C582DC1168F0}" type="slidenum">
              <a:rPr lang="fr-FR" smtClean="0"/>
              <a:t>‹#›</a:t>
            </a:fld>
            <a:endParaRPr lang="fr-FR"/>
          </a:p>
        </p:txBody>
      </p:sp>
    </p:spTree>
    <p:extLst>
      <p:ext uri="{BB962C8B-B14F-4D97-AF65-F5344CB8AC3E}">
        <p14:creationId xmlns:p14="http://schemas.microsoft.com/office/powerpoint/2010/main" val="1608340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791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365126"/>
            <a:ext cx="8133385" cy="1325563"/>
          </a:xfrm>
        </p:spPr>
        <p:txBody>
          <a:bodyPr>
            <a:normAutofit/>
          </a:bodyPr>
          <a:lstStyle/>
          <a:p>
            <a:r>
              <a:rPr lang="fr-FR" sz="2800" b="1" dirty="0" smtClean="0">
                <a:solidFill>
                  <a:srgbClr val="C00000"/>
                </a:solidFill>
                <a:latin typeface="Apple LiSung" charset="0"/>
                <a:ea typeface="Apple LiSung" charset="0"/>
                <a:cs typeface="Apple LiSung" charset="0"/>
              </a:rPr>
              <a:t>COURS 3: QU’EST-CE QUE L’INTELLIGENCE ?</a:t>
            </a:r>
            <a:endParaRPr lang="fr-FR" sz="2800" dirty="0">
              <a:solidFill>
                <a:srgbClr val="C00000"/>
              </a:solidFill>
              <a:latin typeface="Apple LiSung" charset="0"/>
              <a:ea typeface="Apple LiSung" charset="0"/>
              <a:cs typeface="Apple LiSung" charset="0"/>
            </a:endParaRPr>
          </a:p>
        </p:txBody>
      </p:sp>
      <p:sp>
        <p:nvSpPr>
          <p:cNvPr id="4" name="Rectangle 3"/>
          <p:cNvSpPr/>
          <p:nvPr/>
        </p:nvSpPr>
        <p:spPr>
          <a:xfrm>
            <a:off x="740780" y="2056506"/>
            <a:ext cx="7708739" cy="2616101"/>
          </a:xfrm>
          <a:prstGeom prst="rect">
            <a:avLst/>
          </a:prstGeom>
        </p:spPr>
        <p:txBody>
          <a:bodyPr wrap="square">
            <a:spAutoFit/>
          </a:bodyPr>
          <a:lstStyle/>
          <a:p>
            <a:r>
              <a:rPr lang="fr-FR" sz="2400" b="1" dirty="0" smtClean="0">
                <a:solidFill>
                  <a:srgbClr val="C00000"/>
                </a:solidFill>
                <a:latin typeface="Montserrat" charset="0"/>
                <a:ea typeface="Montserrat" charset="0"/>
                <a:cs typeface="Montserrat" charset="0"/>
              </a:rPr>
              <a:t>Objectifs pédagogiques</a:t>
            </a:r>
          </a:p>
          <a:p>
            <a:endParaRPr lang="fr-FR" sz="2000" b="1" dirty="0" smtClean="0">
              <a:solidFill>
                <a:srgbClr val="C00000"/>
              </a:solidFill>
              <a:latin typeface="Montserrat" charset="0"/>
              <a:ea typeface="Montserrat" charset="0"/>
              <a:cs typeface="Montserrat" charset="0"/>
            </a:endParaRPr>
          </a:p>
          <a:p>
            <a:r>
              <a:rPr lang="fr-FR" sz="2000" dirty="0" smtClean="0">
                <a:latin typeface="Montserrat" charset="0"/>
                <a:ea typeface="Montserrat" charset="0"/>
                <a:cs typeface="Montserrat" charset="0"/>
              </a:rPr>
              <a:t>À la fin de ce </a:t>
            </a:r>
            <a:r>
              <a:rPr lang="fr-FR" sz="2000" dirty="0" smtClean="0">
                <a:latin typeface="Montserrat" charset="0"/>
                <a:ea typeface="Montserrat" charset="0"/>
                <a:cs typeface="Montserrat" charset="0"/>
              </a:rPr>
              <a:t>cours, </a:t>
            </a:r>
            <a:r>
              <a:rPr lang="fr-FR" sz="2000" dirty="0" smtClean="0">
                <a:latin typeface="Montserrat" charset="0"/>
                <a:ea typeface="Montserrat" charset="0"/>
                <a:cs typeface="Montserrat" charset="0"/>
              </a:rPr>
              <a:t>l’étudiant sera capable de :</a:t>
            </a:r>
          </a:p>
          <a:p>
            <a:endParaRPr lang="fr-FR" sz="2000" dirty="0" smtClean="0">
              <a:latin typeface="Montserrat" charset="0"/>
              <a:ea typeface="Montserrat" charset="0"/>
              <a:cs typeface="Montserrat" charset="0"/>
            </a:endParaRPr>
          </a:p>
          <a:p>
            <a:pPr>
              <a:buFont typeface="Arial" charset="0"/>
              <a:buChar char="•"/>
            </a:pPr>
            <a:r>
              <a:rPr lang="fr-FR" sz="2000" dirty="0" smtClean="0">
                <a:latin typeface="Montserrat" charset="0"/>
                <a:ea typeface="Montserrat" charset="0"/>
                <a:cs typeface="Montserrat" charset="0"/>
              </a:rPr>
              <a:t> Comprendre ce qu’est l’intelligence au sens stratégique</a:t>
            </a:r>
          </a:p>
          <a:p>
            <a:pPr>
              <a:buFont typeface="Arial" charset="0"/>
              <a:buChar char="•"/>
            </a:pPr>
            <a:r>
              <a:rPr lang="fr-FR" sz="2000" dirty="0" smtClean="0">
                <a:latin typeface="Montserrat" charset="0"/>
                <a:ea typeface="Montserrat" charset="0"/>
                <a:cs typeface="Montserrat" charset="0"/>
              </a:rPr>
              <a:t> Distinguer donnée, information, connaissance, intelligence et sagesse</a:t>
            </a:r>
          </a:p>
          <a:p>
            <a:pPr>
              <a:buFont typeface="Arial" charset="0"/>
              <a:buChar char="•"/>
            </a:pPr>
            <a:r>
              <a:rPr lang="fr-FR" sz="2000" dirty="0" smtClean="0">
                <a:latin typeface="Montserrat" charset="0"/>
                <a:ea typeface="Montserrat" charset="0"/>
                <a:cs typeface="Montserrat" charset="0"/>
              </a:rPr>
              <a:t> Expliquer le cycle de transformation de l’information</a:t>
            </a:r>
          </a:p>
          <a:p>
            <a:pPr>
              <a:buFont typeface="Arial" charset="0"/>
              <a:buChar char="•"/>
            </a:pPr>
            <a:r>
              <a:rPr lang="fr-FR" sz="2000" dirty="0" smtClean="0">
                <a:latin typeface="Montserrat" charset="0"/>
                <a:ea typeface="Montserrat" charset="0"/>
                <a:cs typeface="Montserrat" charset="0"/>
              </a:rPr>
              <a:t> Relier la notion d’intelligence à l’intelligence économique</a:t>
            </a:r>
            <a:endParaRPr lang="fr-FR" sz="2000" dirty="0">
              <a:latin typeface="Montserrat" charset="0"/>
              <a:ea typeface="Montserrat" charset="0"/>
              <a:cs typeface="Montserrat" charset="0"/>
            </a:endParaRPr>
          </a:p>
        </p:txBody>
      </p:sp>
    </p:spTree>
    <p:extLst>
      <p:ext uri="{BB962C8B-B14F-4D97-AF65-F5344CB8AC3E}">
        <p14:creationId xmlns:p14="http://schemas.microsoft.com/office/powerpoint/2010/main" val="44470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1803" y="1246278"/>
            <a:ext cx="7650866" cy="4216539"/>
          </a:xfrm>
          <a:prstGeom prst="rect">
            <a:avLst/>
          </a:prstGeom>
        </p:spPr>
        <p:txBody>
          <a:bodyPr wrap="square">
            <a:spAutoFit/>
          </a:bodyPr>
          <a:lstStyle/>
          <a:p>
            <a:pPr algn="ctr"/>
            <a:r>
              <a:rPr lang="fr-FR" sz="2400" b="1" i="1" dirty="0" smtClean="0">
                <a:latin typeface="Montserrat" charset="0"/>
                <a:ea typeface="Montserrat" charset="0"/>
                <a:cs typeface="Montserrat" charset="0"/>
              </a:rPr>
              <a:t>“</a:t>
            </a:r>
            <a:r>
              <a:rPr lang="fr-FR" sz="2400" b="1" i="1" dirty="0" smtClean="0">
                <a:latin typeface="Montserrat" charset="0"/>
                <a:ea typeface="Montserrat" charset="0"/>
                <a:cs typeface="Montserrat" charset="0"/>
              </a:rPr>
              <a:t>Selon vous, l’intelligence est-elle </a:t>
            </a:r>
            <a:r>
              <a:rPr lang="fr-FR" sz="2400" b="1" i="1" dirty="0" smtClean="0">
                <a:latin typeface="Montserrat" charset="0"/>
                <a:ea typeface="Montserrat" charset="0"/>
                <a:cs typeface="Montserrat" charset="0"/>
              </a:rPr>
              <a:t>:</a:t>
            </a:r>
          </a:p>
          <a:p>
            <a:pPr algn="ctr"/>
            <a:endParaRPr lang="fr-FR" sz="2400" b="1" dirty="0" smtClean="0">
              <a:latin typeface="Montserrat" charset="0"/>
              <a:ea typeface="Montserrat" charset="0"/>
              <a:cs typeface="Montserrat" charset="0"/>
            </a:endParaRPr>
          </a:p>
          <a:p>
            <a:pPr lvl="1">
              <a:buFont typeface="Arial" charset="0"/>
              <a:buChar char="•"/>
            </a:pPr>
            <a:r>
              <a:rPr lang="fr-FR" sz="2000" dirty="0" smtClean="0">
                <a:latin typeface="Montserrat" charset="0"/>
                <a:ea typeface="Montserrat" charset="0"/>
                <a:cs typeface="Montserrat" charset="0"/>
              </a:rPr>
              <a:t>  innée</a:t>
            </a:r>
          </a:p>
          <a:p>
            <a:pPr lvl="1">
              <a:buFont typeface="Arial" charset="0"/>
              <a:buChar char="•"/>
            </a:pPr>
            <a:r>
              <a:rPr lang="fr-FR" sz="2000" dirty="0" smtClean="0">
                <a:latin typeface="Montserrat" charset="0"/>
                <a:ea typeface="Montserrat" charset="0"/>
                <a:cs typeface="Montserrat" charset="0"/>
              </a:rPr>
              <a:t>  acquise</a:t>
            </a:r>
          </a:p>
          <a:p>
            <a:pPr lvl="1">
              <a:buFont typeface="Arial" charset="0"/>
              <a:buChar char="•"/>
            </a:pPr>
            <a:r>
              <a:rPr lang="fr-FR" sz="2000" dirty="0">
                <a:latin typeface="Montserrat" charset="0"/>
                <a:ea typeface="Montserrat" charset="0"/>
                <a:cs typeface="Montserrat" charset="0"/>
              </a:rPr>
              <a:t> </a:t>
            </a:r>
            <a:r>
              <a:rPr lang="fr-FR" sz="2000" dirty="0" smtClean="0">
                <a:latin typeface="Montserrat" charset="0"/>
                <a:ea typeface="Montserrat" charset="0"/>
                <a:cs typeface="Montserrat" charset="0"/>
              </a:rPr>
              <a:t>les deux</a:t>
            </a:r>
          </a:p>
          <a:p>
            <a:pPr lvl="1">
              <a:buFont typeface="Arial" charset="0"/>
              <a:buChar char="•"/>
            </a:pPr>
            <a:r>
              <a:rPr lang="fr-FR" sz="2000" dirty="0">
                <a:latin typeface="Montserrat" charset="0"/>
                <a:ea typeface="Montserrat" charset="0"/>
                <a:cs typeface="Montserrat" charset="0"/>
              </a:rPr>
              <a:t> </a:t>
            </a:r>
            <a:r>
              <a:rPr lang="fr-FR" sz="2000" dirty="0" smtClean="0">
                <a:latin typeface="Montserrat" charset="0"/>
                <a:ea typeface="Montserrat" charset="0"/>
                <a:cs typeface="Montserrat" charset="0"/>
              </a:rPr>
              <a:t>dépendante du contexte ?”</a:t>
            </a:r>
          </a:p>
          <a:p>
            <a:pPr>
              <a:buFont typeface="Arial" charset="0"/>
              <a:buChar char="•"/>
            </a:pPr>
            <a:endParaRPr lang="fr-FR" sz="2000" dirty="0" smtClean="0">
              <a:latin typeface="Montserrat" charset="0"/>
              <a:ea typeface="Montserrat" charset="0"/>
              <a:cs typeface="Montserrat" charset="0"/>
            </a:endParaRPr>
          </a:p>
          <a:p>
            <a:r>
              <a:rPr lang="fr-FR" sz="2000" b="1" dirty="0" smtClean="0">
                <a:latin typeface="Montserrat" charset="0"/>
                <a:ea typeface="Montserrat" charset="0"/>
                <a:cs typeface="Montserrat" charset="0"/>
              </a:rPr>
              <a:t>Consigne :</a:t>
            </a:r>
            <a:r>
              <a:rPr lang="fr-FR" sz="2000" dirty="0" smtClean="0">
                <a:latin typeface="Montserrat" charset="0"/>
                <a:ea typeface="Montserrat" charset="0"/>
                <a:cs typeface="Montserrat" charset="0"/>
              </a:rPr>
              <a:t/>
            </a:r>
            <a:br>
              <a:rPr lang="fr-FR" sz="2000" dirty="0" smtClean="0">
                <a:latin typeface="Montserrat" charset="0"/>
                <a:ea typeface="Montserrat" charset="0"/>
                <a:cs typeface="Montserrat" charset="0"/>
              </a:rPr>
            </a:br>
            <a:r>
              <a:rPr lang="fr-FR" sz="2000" dirty="0" smtClean="0">
                <a:latin typeface="Montserrat" charset="0"/>
                <a:ea typeface="Montserrat" charset="0"/>
                <a:cs typeface="Montserrat" charset="0"/>
              </a:rPr>
              <a:t>Justifiez votre choix en 3 lignes max.</a:t>
            </a:r>
          </a:p>
          <a:p>
            <a:endParaRPr lang="fr-FR" sz="2000" dirty="0" smtClean="0">
              <a:latin typeface="Montserrat" charset="0"/>
              <a:ea typeface="Montserrat" charset="0"/>
              <a:cs typeface="Montserrat" charset="0"/>
            </a:endParaRPr>
          </a:p>
          <a:p>
            <a:r>
              <a:rPr lang="fr-FR" sz="2000" b="1" dirty="0" smtClean="0">
                <a:solidFill>
                  <a:srgbClr val="C00000"/>
                </a:solidFill>
                <a:latin typeface="Montserrat" charset="0"/>
                <a:ea typeface="Montserrat" charset="0"/>
                <a:cs typeface="Montserrat" charset="0"/>
              </a:rPr>
              <a:t>Objectif pédagogique :</a:t>
            </a:r>
            <a:r>
              <a:rPr lang="fr-FR" sz="2000" dirty="0" smtClean="0">
                <a:latin typeface="Montserrat" charset="0"/>
                <a:ea typeface="Montserrat" charset="0"/>
                <a:cs typeface="Montserrat" charset="0"/>
              </a:rPr>
              <a:t/>
            </a:r>
            <a:br>
              <a:rPr lang="fr-FR" sz="2000" dirty="0" smtClean="0">
                <a:latin typeface="Montserrat" charset="0"/>
                <a:ea typeface="Montserrat" charset="0"/>
                <a:cs typeface="Montserrat" charset="0"/>
              </a:rPr>
            </a:br>
            <a:r>
              <a:rPr lang="fr-FR" sz="2000" dirty="0" smtClean="0">
                <a:latin typeface="Montserrat" charset="0"/>
                <a:ea typeface="Montserrat" charset="0"/>
                <a:cs typeface="Montserrat" charset="0"/>
              </a:rPr>
              <a:t>Faire émerger les représentations spontanées des étudiants sur l’intelligence.</a:t>
            </a:r>
            <a:endParaRPr lang="fr-FR" sz="2000" dirty="0">
              <a:latin typeface="Montserrat" charset="0"/>
              <a:ea typeface="Montserrat" charset="0"/>
              <a:cs typeface="Montserrat" charset="0"/>
            </a:endParaRPr>
          </a:p>
        </p:txBody>
      </p:sp>
      <p:sp>
        <p:nvSpPr>
          <p:cNvPr id="3" name="Rectangle 2"/>
          <p:cNvSpPr/>
          <p:nvPr/>
        </p:nvSpPr>
        <p:spPr>
          <a:xfrm>
            <a:off x="1962463" y="408537"/>
            <a:ext cx="5931471" cy="830997"/>
          </a:xfrm>
          <a:prstGeom prst="rect">
            <a:avLst/>
          </a:prstGeom>
        </p:spPr>
        <p:txBody>
          <a:bodyPr wrap="square">
            <a:spAutoFit/>
          </a:bodyPr>
          <a:lstStyle/>
          <a:p>
            <a:pPr algn="ctr"/>
            <a:r>
              <a:rPr lang="fr-FR" sz="2400" b="1" dirty="0" smtClean="0">
                <a:solidFill>
                  <a:srgbClr val="C00000"/>
                </a:solidFill>
                <a:latin typeface="Apple LiSung" charset="0"/>
                <a:ea typeface="Apple LiSung" charset="0"/>
                <a:cs typeface="Apple LiSung" charset="0"/>
              </a:rPr>
              <a:t>TAF— </a:t>
            </a:r>
            <a:r>
              <a:rPr lang="fr-FR" sz="2400" b="1" dirty="0">
                <a:solidFill>
                  <a:srgbClr val="C00000"/>
                </a:solidFill>
                <a:latin typeface="Apple LiSung" charset="0"/>
                <a:ea typeface="Apple LiSung" charset="0"/>
                <a:cs typeface="Apple LiSung" charset="0"/>
              </a:rPr>
              <a:t>Question de réflexion (</a:t>
            </a:r>
            <a:r>
              <a:rPr lang="fr-FR" sz="2400" b="1" dirty="0" smtClean="0">
                <a:solidFill>
                  <a:srgbClr val="C00000"/>
                </a:solidFill>
                <a:latin typeface="Apple LiSung" charset="0"/>
                <a:ea typeface="Apple LiSung" charset="0"/>
                <a:cs typeface="Apple LiSung" charset="0"/>
              </a:rPr>
              <a:t>sondage</a:t>
            </a:r>
            <a:r>
              <a:rPr lang="fr-FR" sz="2400" b="1" dirty="0">
                <a:solidFill>
                  <a:srgbClr val="C00000"/>
                </a:solidFill>
                <a:latin typeface="Apple LiSung" charset="0"/>
                <a:ea typeface="Apple LiSung" charset="0"/>
                <a:cs typeface="Apple LiSung" charset="0"/>
              </a:rPr>
              <a:t>)</a:t>
            </a:r>
            <a:r>
              <a:rPr lang="fr-FR" sz="2400" dirty="0">
                <a:latin typeface="Apple LiSung" charset="0"/>
                <a:ea typeface="Apple LiSung" charset="0"/>
                <a:cs typeface="Apple LiSung" charset="0"/>
              </a:rPr>
              <a:t/>
            </a:r>
            <a:br>
              <a:rPr lang="fr-FR" sz="2400" dirty="0">
                <a:latin typeface="Apple LiSung" charset="0"/>
                <a:ea typeface="Apple LiSung" charset="0"/>
                <a:cs typeface="Apple LiSung" charset="0"/>
              </a:rPr>
            </a:br>
            <a:endParaRPr lang="fr-FR" sz="2400" b="1" dirty="0" smtClean="0">
              <a:solidFill>
                <a:srgbClr val="C00000"/>
              </a:solidFill>
              <a:latin typeface="Apple LiSung" charset="0"/>
              <a:ea typeface="Apple LiSung" charset="0"/>
              <a:cs typeface="Apple LiSung" charset="0"/>
            </a:endParaRPr>
          </a:p>
        </p:txBody>
      </p:sp>
    </p:spTree>
    <p:extLst>
      <p:ext uri="{BB962C8B-B14F-4D97-AF65-F5344CB8AC3E}">
        <p14:creationId xmlns:p14="http://schemas.microsoft.com/office/powerpoint/2010/main" val="860144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1225" y="1356606"/>
            <a:ext cx="8009862" cy="646331"/>
          </a:xfrm>
          <a:prstGeom prst="rect">
            <a:avLst/>
          </a:prstGeom>
        </p:spPr>
        <p:txBody>
          <a:bodyPr wrap="square">
            <a:spAutoFit/>
          </a:bodyPr>
          <a:lstStyle/>
          <a:p>
            <a:pPr algn="ctr"/>
            <a:r>
              <a:rPr lang="fr-FR" i="1" dirty="0" smtClean="0"/>
              <a:t>En intelligence économique, l’intelligence n’est pas un talent individuel mais un </a:t>
            </a:r>
            <a:r>
              <a:rPr lang="fr-FR" b="1" i="1" dirty="0" smtClean="0"/>
              <a:t>processus de transformation de l’information en décision </a:t>
            </a:r>
            <a:r>
              <a:rPr lang="fr-FR" b="1" i="1" smtClean="0"/>
              <a:t>utile</a:t>
            </a:r>
            <a:r>
              <a:rPr lang="fr-FR" i="1" smtClean="0"/>
              <a:t>.”</a:t>
            </a:r>
            <a:endParaRPr lang="fr-FR" dirty="0" smtClean="0"/>
          </a:p>
        </p:txBody>
      </p:sp>
      <p:sp>
        <p:nvSpPr>
          <p:cNvPr id="3" name="Rectangle 2"/>
          <p:cNvSpPr/>
          <p:nvPr/>
        </p:nvSpPr>
        <p:spPr>
          <a:xfrm>
            <a:off x="448338" y="2435262"/>
            <a:ext cx="7436193" cy="646331"/>
          </a:xfrm>
          <a:prstGeom prst="rect">
            <a:avLst/>
          </a:prstGeom>
        </p:spPr>
        <p:txBody>
          <a:bodyPr wrap="square">
            <a:spAutoFit/>
          </a:bodyPr>
          <a:lstStyle/>
          <a:p>
            <a:r>
              <a:rPr lang="fr-FR" dirty="0" smtClean="0">
                <a:latin typeface="+mj-lt"/>
              </a:rPr>
              <a:t>Pour comprendre ce qu’est vraiment l’intelligence, on va regarder comment une information devient une décision stratégique.”</a:t>
            </a:r>
            <a:endParaRPr lang="fr-FR" dirty="0">
              <a:latin typeface="+mj-lt"/>
            </a:endParaRPr>
          </a:p>
        </p:txBody>
      </p:sp>
    </p:spTree>
    <p:extLst>
      <p:ext uri="{BB962C8B-B14F-4D97-AF65-F5344CB8AC3E}">
        <p14:creationId xmlns:p14="http://schemas.microsoft.com/office/powerpoint/2010/main" val="701943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5600" y="1574800"/>
            <a:ext cx="8602133" cy="4893647"/>
          </a:xfrm>
          <a:prstGeom prst="rect">
            <a:avLst/>
          </a:prstGeom>
          <a:noFill/>
        </p:spPr>
        <p:txBody>
          <a:bodyPr wrap="square" rtlCol="0">
            <a:spAutoFit/>
          </a:bodyPr>
          <a:lstStyle/>
          <a:p>
            <a:pPr algn="just">
              <a:spcBef>
                <a:spcPct val="0"/>
              </a:spcBef>
              <a:buClrTx/>
              <a:buSzTx/>
              <a:buFontTx/>
              <a:buNone/>
            </a:pPr>
            <a:r>
              <a:rPr lang="fr-FR" altLang="fr-FR" sz="2400" dirty="0">
                <a:latin typeface="Times New Roman" charset="0"/>
              </a:rPr>
              <a:t>Piaget : " </a:t>
            </a:r>
            <a:r>
              <a:rPr lang="fr-FR" altLang="fr-FR" sz="2400" i="1" dirty="0">
                <a:latin typeface="Times New Roman" charset="0"/>
              </a:rPr>
              <a:t>l'intelligence ce n'est pas ce que l'on sait mais ce que l'on fait quand on ne sait pas </a:t>
            </a:r>
            <a:r>
              <a:rPr lang="fr-FR" altLang="fr-FR" sz="2400" dirty="0">
                <a:latin typeface="Times New Roman" charset="0"/>
              </a:rPr>
              <a:t> »</a:t>
            </a:r>
          </a:p>
          <a:p>
            <a:pPr algn="just">
              <a:spcBef>
                <a:spcPct val="0"/>
              </a:spcBef>
              <a:buClrTx/>
              <a:buSzTx/>
              <a:buFontTx/>
              <a:buNone/>
            </a:pPr>
            <a:endParaRPr lang="fr-FR" altLang="fr-FR" sz="2400" dirty="0">
              <a:latin typeface="Times New Roman" charset="0"/>
            </a:endParaRPr>
          </a:p>
          <a:p>
            <a:pPr algn="just">
              <a:spcBef>
                <a:spcPct val="0"/>
              </a:spcBef>
              <a:buClrTx/>
              <a:buSzTx/>
              <a:buFontTx/>
              <a:buNone/>
            </a:pPr>
            <a:r>
              <a:rPr lang="fr-FR" altLang="fr-FR" sz="2400" dirty="0">
                <a:latin typeface="Times New Roman" charset="0"/>
              </a:rPr>
              <a:t>Wechsler : " l'intelligence est la capacité globale et complexe de l'individu d'agir dans un but déterminé, se penser de manière rationnelle et d'avoir des rapports utiles avec son milieu </a:t>
            </a:r>
            <a:r>
              <a:rPr lang="fr-FR" altLang="fr-FR" sz="2400" dirty="0" smtClean="0">
                <a:latin typeface="Times New Roman" charset="0"/>
              </a:rPr>
              <a:t> »</a:t>
            </a:r>
          </a:p>
          <a:p>
            <a:pPr algn="just">
              <a:spcBef>
                <a:spcPct val="0"/>
              </a:spcBef>
              <a:buClrTx/>
              <a:buSzTx/>
              <a:buFontTx/>
              <a:buNone/>
            </a:pPr>
            <a:endParaRPr lang="fr-FR" sz="2400" dirty="0">
              <a:latin typeface="Times New Roman" charset="0"/>
            </a:endParaRPr>
          </a:p>
          <a:p>
            <a:pPr algn="just">
              <a:spcBef>
                <a:spcPct val="0"/>
              </a:spcBef>
            </a:pPr>
            <a:r>
              <a:rPr lang="fr-FR" altLang="fr-FR" sz="2400" dirty="0">
                <a:latin typeface="Times New Roman" charset="0"/>
              </a:rPr>
              <a:t>Selon le dictionnaire en ligne </a:t>
            </a:r>
            <a:r>
              <a:rPr lang="fr-FR" altLang="fr-FR" sz="2400" dirty="0" err="1">
                <a:latin typeface="Times New Roman" charset="0"/>
              </a:rPr>
              <a:t>wikipedia</a:t>
            </a:r>
            <a:r>
              <a:rPr lang="fr-FR" altLang="fr-FR" sz="2400" dirty="0">
                <a:latin typeface="Times New Roman" charset="0"/>
              </a:rPr>
              <a:t> : L’intelligence est la capacité de résoudre des problèmes. C'est l'ensemble des fonctions mentales ayant pour objet la connaissance conceptuelle et rationnelle (Par opposition à la sensation et à l'intuition). Aptitude à comprendre et à s'adapter facilement à des situations nouvelles.</a:t>
            </a:r>
          </a:p>
          <a:p>
            <a:pPr algn="just">
              <a:spcBef>
                <a:spcPct val="0"/>
              </a:spcBef>
              <a:buClrTx/>
              <a:buSzTx/>
              <a:buFontTx/>
              <a:buNone/>
            </a:pPr>
            <a:endParaRPr lang="fr-FR" sz="2400" dirty="0"/>
          </a:p>
        </p:txBody>
      </p:sp>
      <p:sp>
        <p:nvSpPr>
          <p:cNvPr id="3" name="ZoneTexte 2"/>
          <p:cNvSpPr txBox="1"/>
          <p:nvPr/>
        </p:nvSpPr>
        <p:spPr>
          <a:xfrm>
            <a:off x="355600" y="572533"/>
            <a:ext cx="5841999" cy="461665"/>
          </a:xfrm>
          <a:prstGeom prst="rect">
            <a:avLst/>
          </a:prstGeom>
          <a:noFill/>
        </p:spPr>
        <p:txBody>
          <a:bodyPr wrap="square" rtlCol="0">
            <a:spAutoFit/>
          </a:bodyPr>
          <a:lstStyle/>
          <a:p>
            <a:r>
              <a:rPr lang="fr-FR" sz="2400" b="1" dirty="0" smtClean="0">
                <a:solidFill>
                  <a:srgbClr val="C00000"/>
                </a:solidFill>
                <a:latin typeface="Times New Roman" charset="0"/>
                <a:ea typeface="Times New Roman" charset="0"/>
                <a:cs typeface="Times New Roman" charset="0"/>
              </a:rPr>
              <a:t>Quelques définitions de l’intelligence : </a:t>
            </a:r>
            <a:endParaRPr lang="fr-FR" sz="2400" b="1" dirty="0">
              <a:solidFill>
                <a:srgbClr val="C00000"/>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8459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1"/>
          <p:cNvGrpSpPr/>
          <p:nvPr/>
        </p:nvGrpSpPr>
        <p:grpSpPr>
          <a:xfrm>
            <a:off x="1823084" y="842963"/>
            <a:ext cx="4440141" cy="4771255"/>
            <a:chOff x="0" y="0"/>
            <a:chExt cx="5268163" cy="4351523"/>
          </a:xfrm>
          <a:extLst>
            <a:ext uri="{0CCBE362-F206-4b92-989A-16890622DB6E}">
              <ma14:wrappingTextBoxFlag xmlns:ma14="http://schemas.microsoft.com/office/mac/drawingml/2011/main"/>
            </a:ext>
          </a:extLst>
        </p:grpSpPr>
        <p:sp>
          <p:nvSpPr>
            <p:cNvPr id="3" name="Isosceles Triangle 3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AD9BB255-7319-4CCB-B3DC-BFC1C4BFDAD6}"/>
                </a:ext>
              </a:extLst>
            </p:cNvPr>
            <p:cNvSpPr/>
            <p:nvPr/>
          </p:nvSpPr>
          <p:spPr>
            <a:xfrm rot="60000">
              <a:off x="1939541" y="747636"/>
              <a:ext cx="866713" cy="179633"/>
            </a:xfrm>
            <a:prstGeom prst="triangle">
              <a:avLst>
                <a:gd name="adj" fmla="val 983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4" name="Isosceles Triangle 36">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291D3F37-D6C3-4211-B68F-849C02B11FBA}"/>
                </a:ext>
              </a:extLst>
            </p:cNvPr>
            <p:cNvSpPr/>
            <p:nvPr/>
          </p:nvSpPr>
          <p:spPr>
            <a:xfrm rot="60000">
              <a:off x="1047939" y="2419978"/>
              <a:ext cx="2650796" cy="168970"/>
            </a:xfrm>
            <a:prstGeom prst="triangle">
              <a:avLst>
                <a:gd name="adj" fmla="val 983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5" name="Isosceles Triangle 3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EA32CB23-DE01-4300-AC55-F7016FA8661F}"/>
                </a:ext>
              </a:extLst>
            </p:cNvPr>
            <p:cNvSpPr/>
            <p:nvPr/>
          </p:nvSpPr>
          <p:spPr>
            <a:xfrm rot="60000">
              <a:off x="594611" y="3309793"/>
              <a:ext cx="3557712" cy="182071"/>
            </a:xfrm>
            <a:prstGeom prst="triangle">
              <a:avLst>
                <a:gd name="adj" fmla="val 983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6" name="Isosceles Triangle 34">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54E6A479-D5BF-4DBA-9948-2B1BAA52A82E}"/>
                </a:ext>
              </a:extLst>
            </p:cNvPr>
            <p:cNvSpPr/>
            <p:nvPr/>
          </p:nvSpPr>
          <p:spPr>
            <a:xfrm rot="60000">
              <a:off x="113870" y="4169452"/>
              <a:ext cx="4473134" cy="182071"/>
            </a:xfrm>
            <a:prstGeom prst="triangle">
              <a:avLst>
                <a:gd name="adj" fmla="val 9831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7" name="Trapezoid 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39F63983-210C-46EC-8E72-163DFF454A51}"/>
                </a:ext>
              </a:extLst>
            </p:cNvPr>
            <p:cNvSpPr/>
            <p:nvPr/>
          </p:nvSpPr>
          <p:spPr>
            <a:xfrm>
              <a:off x="0" y="3549649"/>
              <a:ext cx="5268163" cy="741793"/>
            </a:xfrm>
            <a:prstGeom prst="trapezoid">
              <a:avLst>
                <a:gd name="adj" fmla="val 48511"/>
              </a:avLst>
            </a:prstGeom>
            <a:solidFill>
              <a:srgbClr val="9BD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effectLst/>
                  <a:latin typeface="Times New Roman" charset="0"/>
                  <a:ea typeface="Calibri" charset="0"/>
                </a:rPr>
                <a:t>Données</a:t>
              </a:r>
            </a:p>
          </p:txBody>
        </p:sp>
        <p:grpSp>
          <p:nvGrpSpPr>
            <p:cNvPr id="8" name="Group 19">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B5046386-575F-43E9-9E38-756F950F09A5}"/>
                </a:ext>
              </a:extLst>
            </p:cNvPr>
            <p:cNvGrpSpPr/>
            <p:nvPr/>
          </p:nvGrpSpPr>
          <p:grpSpPr>
            <a:xfrm>
              <a:off x="594520" y="2691282"/>
              <a:ext cx="4314397" cy="957586"/>
              <a:chOff x="594520" y="2691282"/>
              <a:chExt cx="3627823" cy="957586"/>
            </a:xfrm>
            <a:solidFill>
              <a:srgbClr val="42CE9F"/>
            </a:solidFill>
          </p:grpSpPr>
          <p:sp>
            <p:nvSpPr>
              <p:cNvPr id="23" name="Trapezoid 9">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DE8DBFC1-F6AC-42C3-9AB8-0CCB853AA74F}"/>
                  </a:ext>
                </a:extLst>
              </p:cNvPr>
              <p:cNvSpPr/>
              <p:nvPr/>
            </p:nvSpPr>
            <p:spPr>
              <a:xfrm>
                <a:off x="594520" y="2691282"/>
                <a:ext cx="3627823" cy="741791"/>
              </a:xfrm>
              <a:prstGeom prst="trapezoid">
                <a:avLst>
                  <a:gd name="adj" fmla="val 4690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effectLst/>
                    <a:latin typeface="Times New Roman" charset="0"/>
                    <a:ea typeface="Calibri" charset="0"/>
                  </a:rPr>
                  <a:t>Information</a:t>
                </a:r>
                <a:endParaRPr lang="fr-FR">
                  <a:effectLst/>
                  <a:latin typeface="Times New Roman" charset="0"/>
                  <a:ea typeface="Calibri" charset="0"/>
                </a:endParaRPr>
              </a:p>
            </p:txBody>
          </p:sp>
          <p:sp>
            <p:nvSpPr>
              <p:cNvPr id="24" name="Isosceles Triangle 13">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5F9AE65E-ECAC-45C0-ABDD-A56A5267CF00}"/>
                  </a:ext>
                </a:extLst>
              </p:cNvPr>
              <p:cNvSpPr/>
              <p:nvPr/>
            </p:nvSpPr>
            <p:spPr>
              <a:xfrm flipV="1">
                <a:off x="594520" y="3433076"/>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grpSp>
          <p:nvGrpSpPr>
            <p:cNvPr id="9" name="Group 20">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7329E6E8-4B10-4ECE-B35E-0463F39ADB36}"/>
                </a:ext>
              </a:extLst>
            </p:cNvPr>
            <p:cNvGrpSpPr/>
            <p:nvPr/>
          </p:nvGrpSpPr>
          <p:grpSpPr>
            <a:xfrm>
              <a:off x="1046958" y="1845618"/>
              <a:ext cx="3369329" cy="888682"/>
              <a:chOff x="1046958" y="1845618"/>
              <a:chExt cx="2727710" cy="957585"/>
            </a:xfrm>
            <a:solidFill>
              <a:srgbClr val="3FCEDC"/>
            </a:solidFill>
          </p:grpSpPr>
          <p:sp>
            <p:nvSpPr>
              <p:cNvPr id="21" name="Trapezoid 10">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5EACB401-89FF-4328-9437-0FE7ACA1EA01}"/>
                  </a:ext>
                </a:extLst>
              </p:cNvPr>
              <p:cNvSpPr/>
              <p:nvPr/>
            </p:nvSpPr>
            <p:spPr>
              <a:xfrm>
                <a:off x="1046958" y="1845618"/>
                <a:ext cx="2727710" cy="741793"/>
              </a:xfrm>
              <a:prstGeom prst="trapezoid">
                <a:avLst>
                  <a:gd name="adj" fmla="val 4690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effectLst/>
                    <a:latin typeface="Times New Roman" charset="0"/>
                    <a:ea typeface="Calibri" charset="0"/>
                  </a:rPr>
                  <a:t>Connaissances</a:t>
                </a:r>
              </a:p>
            </p:txBody>
          </p:sp>
          <p:sp>
            <p:nvSpPr>
              <p:cNvPr id="22" name="Isosceles Triangle 14">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856AA7A2-A26C-45D3-8D13-F2A923F94532}"/>
                  </a:ext>
                </a:extLst>
              </p:cNvPr>
              <p:cNvSpPr/>
              <p:nvPr/>
            </p:nvSpPr>
            <p:spPr>
              <a:xfrm flipV="1">
                <a:off x="1046958" y="2587411"/>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grpSp>
          <p:nvGrpSpPr>
            <p:cNvPr id="10" name="Group 21">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B62984E2-A894-4DF0-A310-38B5142E8208}"/>
                </a:ext>
              </a:extLst>
            </p:cNvPr>
            <p:cNvGrpSpPr/>
            <p:nvPr/>
          </p:nvGrpSpPr>
          <p:grpSpPr>
            <a:xfrm>
              <a:off x="1492252" y="1086472"/>
              <a:ext cx="2502267" cy="773204"/>
              <a:chOff x="1492252" y="1086471"/>
              <a:chExt cx="1841885" cy="957585"/>
            </a:xfrm>
            <a:solidFill>
              <a:srgbClr val="3DA2DA"/>
            </a:solidFill>
          </p:grpSpPr>
          <p:sp>
            <p:nvSpPr>
              <p:cNvPr id="19" name="Trapezoid 11">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C8D29E78-F674-46D3-9961-AA5FA1E2471E}"/>
                  </a:ext>
                </a:extLst>
              </p:cNvPr>
              <p:cNvSpPr/>
              <p:nvPr/>
            </p:nvSpPr>
            <p:spPr>
              <a:xfrm>
                <a:off x="1492252" y="1086471"/>
                <a:ext cx="1841885" cy="741794"/>
              </a:xfrm>
              <a:prstGeom prst="trapezoid">
                <a:avLst>
                  <a:gd name="adj" fmla="val 4690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effectLst/>
                    <a:latin typeface="Times New Roman" charset="0"/>
                    <a:ea typeface="Calibri" charset="0"/>
                  </a:rPr>
                  <a:t>Intelligence</a:t>
                </a:r>
                <a:endParaRPr lang="fr-FR">
                  <a:effectLst/>
                  <a:latin typeface="Times New Roman" charset="0"/>
                  <a:ea typeface="Calibri" charset="0"/>
                </a:endParaRPr>
              </a:p>
            </p:txBody>
          </p:sp>
          <p:sp>
            <p:nvSpPr>
              <p:cNvPr id="20" name="Isosceles Triangle 1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32F176CA-68B8-47F4-8F4D-41D69FBC4435}"/>
                  </a:ext>
                </a:extLst>
              </p:cNvPr>
              <p:cNvSpPr/>
              <p:nvPr/>
            </p:nvSpPr>
            <p:spPr>
              <a:xfrm flipV="1">
                <a:off x="1492252" y="1828264"/>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grpSp>
          <p:nvGrpSpPr>
            <p:cNvPr id="11" name="Group 22">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62240C82-AD01-4DC5-BF45-2770BA7466FD}"/>
                </a:ext>
              </a:extLst>
            </p:cNvPr>
            <p:cNvGrpSpPr/>
            <p:nvPr/>
          </p:nvGrpSpPr>
          <p:grpSpPr>
            <a:xfrm>
              <a:off x="1944690" y="0"/>
              <a:ext cx="1842211" cy="1046417"/>
              <a:chOff x="1944689" y="0"/>
              <a:chExt cx="2082936" cy="1202700"/>
            </a:xfrm>
            <a:solidFill>
              <a:srgbClr val="3F73D6"/>
            </a:solidFill>
          </p:grpSpPr>
          <p:sp>
            <p:nvSpPr>
              <p:cNvPr id="17" name="Trapezoid 12">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7E4964D7-03A6-4CF7-82BA-F2E007B3D860}"/>
                  </a:ext>
                </a:extLst>
              </p:cNvPr>
              <p:cNvSpPr/>
              <p:nvPr/>
            </p:nvSpPr>
            <p:spPr>
              <a:xfrm>
                <a:off x="1944689" y="0"/>
                <a:ext cx="2082936" cy="954476"/>
              </a:xfrm>
              <a:prstGeom prst="trapezoid">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a:effectLst/>
                    <a:latin typeface="Times New Roman" charset="0"/>
                    <a:ea typeface="Calibri" charset="0"/>
                  </a:rPr>
                  <a:t>Sagesse</a:t>
                </a:r>
              </a:p>
            </p:txBody>
          </p:sp>
          <p:sp>
            <p:nvSpPr>
              <p:cNvPr id="18" name="Isosceles Triangle 16">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ABDA30E2-8354-47F1-8AE4-0ECD0C394F15}"/>
                  </a:ext>
                </a:extLst>
              </p:cNvPr>
              <p:cNvSpPr/>
              <p:nvPr/>
            </p:nvSpPr>
            <p:spPr>
              <a:xfrm flipV="1">
                <a:off x="1944691" y="986908"/>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grpSp>
          <p:nvGrpSpPr>
            <p:cNvPr id="12" name="Group 2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8E062E7F-4121-45CB-BC2D-EAB0BFEA5C3B}"/>
                </a:ext>
              </a:extLst>
            </p:cNvPr>
            <p:cNvGrpSpPr/>
            <p:nvPr/>
          </p:nvGrpSpPr>
          <p:grpSpPr>
            <a:xfrm>
              <a:off x="658020" y="834508"/>
              <a:ext cx="1663294" cy="2827060"/>
              <a:chOff x="658020" y="834508"/>
              <a:chExt cx="1663294" cy="2827060"/>
            </a:xfrm>
            <a:solidFill>
              <a:schemeClr val="tx1">
                <a:alpha val="55000"/>
              </a:schemeClr>
            </a:solidFill>
          </p:grpSpPr>
          <p:sp>
            <p:nvSpPr>
              <p:cNvPr id="13" name="Isosceles Triangle 24">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B073C2E1-E9E6-434C-8311-C4B977B33CD6}"/>
                  </a:ext>
                </a:extLst>
              </p:cNvPr>
              <p:cNvSpPr/>
              <p:nvPr/>
            </p:nvSpPr>
            <p:spPr>
              <a:xfrm flipV="1">
                <a:off x="658020" y="3445776"/>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4" name="Isosceles Triangle 2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9D67300B-5F59-4719-A1DD-7AA3DB7CA8F7}"/>
                  </a:ext>
                </a:extLst>
              </p:cNvPr>
              <p:cNvSpPr/>
              <p:nvPr/>
            </p:nvSpPr>
            <p:spPr>
              <a:xfrm flipV="1">
                <a:off x="1085059" y="2511210"/>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5" name="Isosceles Triangle 26">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0C43F6C8-34EC-4F2D-BBD5-95025E9C4A27}"/>
                  </a:ext>
                </a:extLst>
              </p:cNvPr>
              <p:cNvSpPr/>
              <p:nvPr/>
            </p:nvSpPr>
            <p:spPr>
              <a:xfrm flipV="1">
                <a:off x="1593852" y="1650463"/>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sp>
            <p:nvSpPr>
              <p:cNvPr id="16" name="Isosceles Triangle 27">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6A67C9DA-0970-44C3-A7BA-68541D216C84}"/>
                  </a:ext>
                </a:extLst>
              </p:cNvPr>
              <p:cNvSpPr/>
              <p:nvPr/>
            </p:nvSpPr>
            <p:spPr>
              <a:xfrm flipV="1">
                <a:off x="1931991" y="834508"/>
                <a:ext cx="389323" cy="215792"/>
              </a:xfrm>
              <a:prstGeom prst="triangle">
                <a:avLst>
                  <a:gd name="adj" fmla="val 7813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a:p>
            </p:txBody>
          </p:sp>
        </p:grpSp>
      </p:grpSp>
      <p:grpSp>
        <p:nvGrpSpPr>
          <p:cNvPr id="25" name="Grouper 24"/>
          <p:cNvGrpSpPr/>
          <p:nvPr/>
        </p:nvGrpSpPr>
        <p:grpSpPr>
          <a:xfrm>
            <a:off x="4807267" y="1054570"/>
            <a:ext cx="4336733" cy="4592532"/>
            <a:chOff x="-1" y="0"/>
            <a:chExt cx="4115708" cy="3619333"/>
          </a:xfrm>
          <a:extLst>
            <a:ext uri="{0CCBE362-F206-4b92-989A-16890622DB6E}">
              <ma14:wrappingTextBoxFlag xmlns:ma14="http://schemas.microsoft.com/office/mac/drawingml/2011/main"/>
            </a:ext>
          </a:extLst>
        </p:grpSpPr>
        <p:grpSp>
          <p:nvGrpSpPr>
            <p:cNvPr id="26" name="Group 42">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96621916-2B8E-4CBD-873C-03B1B86C86C5}"/>
                </a:ext>
              </a:extLst>
            </p:cNvPr>
            <p:cNvGrpSpPr/>
            <p:nvPr/>
          </p:nvGrpSpPr>
          <p:grpSpPr>
            <a:xfrm>
              <a:off x="-1" y="0"/>
              <a:ext cx="2290059" cy="682184"/>
              <a:chOff x="-1" y="0"/>
              <a:chExt cx="2290059" cy="682184"/>
            </a:xfrm>
          </p:grpSpPr>
          <p:sp>
            <p:nvSpPr>
              <p:cNvPr id="39" name="TextBox 39">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D07B4FD5-5D7B-4EF1-82A1-84D575D78DB7}"/>
                  </a:ext>
                </a:extLst>
              </p:cNvPr>
              <p:cNvSpPr txBox="1"/>
              <p:nvPr/>
            </p:nvSpPr>
            <p:spPr>
              <a:xfrm>
                <a:off x="-1" y="0"/>
                <a:ext cx="1818570" cy="616125"/>
              </a:xfrm>
              <a:prstGeom prst="rect">
                <a:avLst/>
              </a:prstGeom>
              <a:noFill/>
            </p:spPr>
            <p:txBody>
              <a:bodyPr wrap="square" rtlCol="0">
                <a:noAutofit/>
              </a:bodyPr>
              <a:lstStyle/>
              <a:p>
                <a:pPr>
                  <a:spcAft>
                    <a:spcPts val="0"/>
                  </a:spcAft>
                </a:pPr>
                <a:r>
                  <a:rPr lang="en-US" b="1" kern="1200">
                    <a:solidFill>
                      <a:srgbClr val="3F73D6"/>
                    </a:solidFill>
                    <a:effectLst/>
                    <a:latin typeface="Garamond" charset="0"/>
                    <a:ea typeface="Calibri" charset="0"/>
                    <a:cs typeface="Times New Roman" charset="0"/>
                  </a:rPr>
                  <a:t>Wisdom</a:t>
                </a:r>
                <a:endParaRPr lang="fr-FR">
                  <a:effectLst/>
                  <a:latin typeface="Times New Roman" charset="0"/>
                  <a:ea typeface="Calibri" charset="0"/>
                </a:endParaRPr>
              </a:p>
            </p:txBody>
          </p:sp>
          <p:sp>
            <p:nvSpPr>
              <p:cNvPr id="40" name="TextBox 41">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DCD6160F-AD8E-4F73-9A9D-1B36D0DB85C5}"/>
                  </a:ext>
                </a:extLst>
              </p:cNvPr>
              <p:cNvSpPr txBox="1"/>
              <p:nvPr/>
            </p:nvSpPr>
            <p:spPr>
              <a:xfrm>
                <a:off x="204083" y="304994"/>
                <a:ext cx="2085975" cy="377190"/>
              </a:xfrm>
              <a:prstGeom prst="rect">
                <a:avLst/>
              </a:prstGeom>
              <a:noFill/>
            </p:spPr>
            <p:txBody>
              <a:bodyPr wrap="square" rtlCol="0">
                <a:noAutofit/>
              </a:bodyPr>
              <a:lstStyle/>
              <a:p>
                <a:pPr>
                  <a:spcAft>
                    <a:spcPts val="0"/>
                  </a:spcAft>
                </a:pPr>
                <a:r>
                  <a:rPr lang="fr-FR" dirty="0">
                    <a:effectLst/>
                    <a:latin typeface="Garamond" charset="0"/>
                    <a:ea typeface="Calibri" charset="0"/>
                  </a:rPr>
                  <a:t> </a:t>
                </a:r>
                <a:r>
                  <a:rPr lang="fr-FR" dirty="0" smtClean="0">
                    <a:latin typeface="Garamond" charset="0"/>
                    <a:ea typeface="Calibri" charset="0"/>
                  </a:rPr>
                  <a:t>Prise de décision</a:t>
                </a:r>
                <a:endParaRPr lang="fr-FR" dirty="0">
                  <a:effectLst/>
                  <a:latin typeface="Times New Roman" charset="0"/>
                  <a:ea typeface="Calibri" charset="0"/>
                </a:endParaRPr>
              </a:p>
            </p:txBody>
          </p:sp>
        </p:grpSp>
        <p:grpSp>
          <p:nvGrpSpPr>
            <p:cNvPr id="27" name="Group 43">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69827491-673F-4C4D-A19F-BA586EA0369A}"/>
                </a:ext>
              </a:extLst>
            </p:cNvPr>
            <p:cNvGrpSpPr/>
            <p:nvPr/>
          </p:nvGrpSpPr>
          <p:grpSpPr>
            <a:xfrm>
              <a:off x="468315" y="757457"/>
              <a:ext cx="2406449" cy="714181"/>
              <a:chOff x="468315" y="757457"/>
              <a:chExt cx="2406449" cy="714181"/>
            </a:xfrm>
          </p:grpSpPr>
          <p:sp>
            <p:nvSpPr>
              <p:cNvPr id="37" name="TextBox 44">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91A9AD8C-E0ED-4AD7-8335-CB5E646F7C3D}"/>
                  </a:ext>
                </a:extLst>
              </p:cNvPr>
              <p:cNvSpPr txBox="1"/>
              <p:nvPr/>
            </p:nvSpPr>
            <p:spPr>
              <a:xfrm>
                <a:off x="468315" y="757457"/>
                <a:ext cx="1350255" cy="463550"/>
              </a:xfrm>
              <a:prstGeom prst="rect">
                <a:avLst/>
              </a:prstGeom>
              <a:noFill/>
            </p:spPr>
            <p:txBody>
              <a:bodyPr wrap="square" rtlCol="0">
                <a:noAutofit/>
              </a:bodyPr>
              <a:lstStyle/>
              <a:p>
                <a:pPr>
                  <a:spcAft>
                    <a:spcPts val="0"/>
                  </a:spcAft>
                </a:pPr>
                <a:r>
                  <a:rPr lang="en-US" b="1" kern="1200">
                    <a:solidFill>
                      <a:srgbClr val="3DA2DA"/>
                    </a:solidFill>
                    <a:effectLst/>
                    <a:latin typeface="Garamond" charset="0"/>
                    <a:ea typeface="Calibri" charset="0"/>
                    <a:cs typeface="Times New Roman" charset="0"/>
                  </a:rPr>
                  <a:t>Know Why</a:t>
                </a:r>
                <a:endParaRPr lang="fr-FR">
                  <a:effectLst/>
                  <a:latin typeface="Times New Roman" charset="0"/>
                  <a:ea typeface="Calibri" charset="0"/>
                </a:endParaRPr>
              </a:p>
            </p:txBody>
          </p:sp>
          <p:sp>
            <p:nvSpPr>
              <p:cNvPr id="38" name="TextBox 4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AFABA27E-C50D-421C-BFF6-EFFD48DCB918}"/>
                  </a:ext>
                </a:extLst>
              </p:cNvPr>
              <p:cNvSpPr txBox="1"/>
              <p:nvPr/>
            </p:nvSpPr>
            <p:spPr>
              <a:xfrm>
                <a:off x="788790" y="1059099"/>
                <a:ext cx="2085974" cy="412539"/>
              </a:xfrm>
              <a:prstGeom prst="rect">
                <a:avLst/>
              </a:prstGeom>
              <a:noFill/>
            </p:spPr>
            <p:txBody>
              <a:bodyPr wrap="square" rtlCol="0">
                <a:noAutofit/>
              </a:bodyPr>
              <a:lstStyle/>
              <a:p>
                <a:pPr>
                  <a:spcAft>
                    <a:spcPts val="0"/>
                  </a:spcAft>
                </a:pPr>
                <a:r>
                  <a:rPr lang="fr-FR" kern="1200">
                    <a:solidFill>
                      <a:srgbClr val="000000"/>
                    </a:solidFill>
                    <a:effectLst/>
                    <a:latin typeface="Times New Roman" charset="0"/>
                    <a:ea typeface="Calibri" charset="0"/>
                  </a:rPr>
                  <a:t>Partage des connaissances </a:t>
                </a:r>
                <a:endParaRPr lang="fr-FR">
                  <a:effectLst/>
                  <a:latin typeface="Times New Roman" charset="0"/>
                  <a:ea typeface="Calibri" charset="0"/>
                </a:endParaRPr>
              </a:p>
            </p:txBody>
          </p:sp>
        </p:grpSp>
        <p:grpSp>
          <p:nvGrpSpPr>
            <p:cNvPr id="28" name="Group 46">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392E34F2-4D7F-4055-B89A-3C5D39661064}"/>
                </a:ext>
              </a:extLst>
            </p:cNvPr>
            <p:cNvGrpSpPr/>
            <p:nvPr/>
          </p:nvGrpSpPr>
          <p:grpSpPr>
            <a:xfrm>
              <a:off x="920797" y="1511563"/>
              <a:ext cx="2207498" cy="748813"/>
              <a:chOff x="920797" y="1511563"/>
              <a:chExt cx="2207498" cy="748813"/>
            </a:xfrm>
          </p:grpSpPr>
          <p:sp>
            <p:nvSpPr>
              <p:cNvPr id="35" name="TextBox 47">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D50BD5F4-25C7-433F-9E29-03AA5D1C1ACC}"/>
                  </a:ext>
                </a:extLst>
              </p:cNvPr>
              <p:cNvSpPr txBox="1"/>
              <p:nvPr/>
            </p:nvSpPr>
            <p:spPr>
              <a:xfrm>
                <a:off x="920797" y="1511563"/>
                <a:ext cx="2207498" cy="463550"/>
              </a:xfrm>
              <a:prstGeom prst="rect">
                <a:avLst/>
              </a:prstGeom>
              <a:noFill/>
            </p:spPr>
            <p:txBody>
              <a:bodyPr wrap="square" rtlCol="0">
                <a:noAutofit/>
              </a:bodyPr>
              <a:lstStyle/>
              <a:p>
                <a:pPr>
                  <a:spcAft>
                    <a:spcPts val="0"/>
                  </a:spcAft>
                </a:pPr>
                <a:r>
                  <a:rPr lang="en-US" b="1" kern="1200">
                    <a:solidFill>
                      <a:srgbClr val="3FCEDC"/>
                    </a:solidFill>
                    <a:effectLst/>
                    <a:latin typeface="Garamond" charset="0"/>
                    <a:ea typeface="Calibri" charset="0"/>
                    <a:cs typeface="Times New Roman" charset="0"/>
                  </a:rPr>
                  <a:t>Know How and Who</a:t>
                </a:r>
                <a:endParaRPr lang="fr-FR">
                  <a:effectLst/>
                  <a:latin typeface="Times New Roman" charset="0"/>
                  <a:ea typeface="Calibri" charset="0"/>
                </a:endParaRPr>
              </a:p>
            </p:txBody>
          </p:sp>
          <p:sp>
            <p:nvSpPr>
              <p:cNvPr id="36" name="TextBox 4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AA6896DB-60D7-4692-B255-DF4538A95CC4}"/>
                  </a:ext>
                </a:extLst>
              </p:cNvPr>
              <p:cNvSpPr txBox="1"/>
              <p:nvPr/>
            </p:nvSpPr>
            <p:spPr>
              <a:xfrm>
                <a:off x="1092407" y="1813205"/>
                <a:ext cx="2030634" cy="447171"/>
              </a:xfrm>
              <a:prstGeom prst="rect">
                <a:avLst/>
              </a:prstGeom>
              <a:noFill/>
            </p:spPr>
            <p:txBody>
              <a:bodyPr wrap="square" rtlCol="0">
                <a:noAutofit/>
              </a:bodyPr>
              <a:lstStyle/>
              <a:p>
                <a:pPr>
                  <a:spcAft>
                    <a:spcPts val="0"/>
                  </a:spcAft>
                </a:pPr>
                <a:r>
                  <a:rPr lang="fr-FR" kern="1200">
                    <a:effectLst/>
                    <a:latin typeface="Times New Roman" charset="0"/>
                    <a:ea typeface="Calibri" charset="0"/>
                  </a:rPr>
                  <a:t>Jugement </a:t>
                </a:r>
                <a:endParaRPr lang="fr-FR">
                  <a:effectLst/>
                  <a:latin typeface="Times New Roman" charset="0"/>
                  <a:ea typeface="Calibri" charset="0"/>
                </a:endParaRPr>
              </a:p>
            </p:txBody>
          </p:sp>
        </p:grpSp>
        <p:grpSp>
          <p:nvGrpSpPr>
            <p:cNvPr id="29" name="Group 49">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3A91CAE2-AF50-4AFB-92CF-FD1374B0DF68}"/>
                </a:ext>
              </a:extLst>
            </p:cNvPr>
            <p:cNvGrpSpPr/>
            <p:nvPr/>
          </p:nvGrpSpPr>
          <p:grpSpPr>
            <a:xfrm>
              <a:off x="1230145" y="2286812"/>
              <a:ext cx="2428808" cy="604350"/>
              <a:chOff x="1230145" y="2286812"/>
              <a:chExt cx="2428808" cy="604350"/>
            </a:xfrm>
          </p:grpSpPr>
          <p:sp>
            <p:nvSpPr>
              <p:cNvPr id="33" name="TextBox 50">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A4270B53-01E2-4999-A92B-3B1B9BCE0434}"/>
                  </a:ext>
                </a:extLst>
              </p:cNvPr>
              <p:cNvSpPr txBox="1"/>
              <p:nvPr/>
            </p:nvSpPr>
            <p:spPr>
              <a:xfrm>
                <a:off x="1230145" y="2286812"/>
                <a:ext cx="1292397" cy="431321"/>
              </a:xfrm>
              <a:prstGeom prst="rect">
                <a:avLst/>
              </a:prstGeom>
              <a:noFill/>
            </p:spPr>
            <p:txBody>
              <a:bodyPr wrap="square" rtlCol="0">
                <a:noAutofit/>
              </a:bodyPr>
              <a:lstStyle/>
              <a:p>
                <a:pPr>
                  <a:spcAft>
                    <a:spcPts val="0"/>
                  </a:spcAft>
                </a:pPr>
                <a:r>
                  <a:rPr lang="en-US" b="1" kern="1200">
                    <a:solidFill>
                      <a:srgbClr val="42CE9F"/>
                    </a:solidFill>
                    <a:effectLst/>
                    <a:latin typeface="Garamond" charset="0"/>
                    <a:ea typeface="Calibri" charset="0"/>
                    <a:cs typeface="Times New Roman" charset="0"/>
                  </a:rPr>
                  <a:t>Know What</a:t>
                </a:r>
                <a:endParaRPr lang="fr-FR">
                  <a:effectLst/>
                  <a:latin typeface="Times New Roman" charset="0"/>
                  <a:ea typeface="Calibri" charset="0"/>
                </a:endParaRPr>
              </a:p>
            </p:txBody>
          </p:sp>
          <p:sp>
            <p:nvSpPr>
              <p:cNvPr id="34" name="TextBox 51">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66432355-F100-4A76-BA15-47CA055AB802}"/>
                  </a:ext>
                </a:extLst>
              </p:cNvPr>
              <p:cNvSpPr txBox="1"/>
              <p:nvPr/>
            </p:nvSpPr>
            <p:spPr>
              <a:xfrm>
                <a:off x="1572978" y="2567312"/>
                <a:ext cx="2085975" cy="323850"/>
              </a:xfrm>
              <a:prstGeom prst="rect">
                <a:avLst/>
              </a:prstGeom>
              <a:noFill/>
            </p:spPr>
            <p:txBody>
              <a:bodyPr wrap="square" rtlCol="0">
                <a:noAutofit/>
              </a:bodyPr>
              <a:lstStyle/>
              <a:p>
                <a:pPr>
                  <a:spcAft>
                    <a:spcPts val="0"/>
                  </a:spcAft>
                </a:pPr>
                <a:r>
                  <a:rPr lang="en-US" kern="1200">
                    <a:effectLst/>
                    <a:latin typeface="Times New Roman" charset="0"/>
                    <a:ea typeface="Calibri" charset="0"/>
                  </a:rPr>
                  <a:t>Cognition </a:t>
                </a:r>
                <a:endParaRPr lang="fr-FR">
                  <a:effectLst/>
                  <a:latin typeface="Times New Roman" charset="0"/>
                  <a:ea typeface="Calibri" charset="0"/>
                </a:endParaRPr>
              </a:p>
            </p:txBody>
          </p:sp>
        </p:grpSp>
        <p:grpSp>
          <p:nvGrpSpPr>
            <p:cNvPr id="30" name="Group 52">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BD69F482-3BAD-4AD4-9521-6F6F436BEF88}"/>
                </a:ext>
              </a:extLst>
            </p:cNvPr>
            <p:cNvGrpSpPr/>
            <p:nvPr/>
          </p:nvGrpSpPr>
          <p:grpSpPr>
            <a:xfrm>
              <a:off x="1671464" y="3019775"/>
              <a:ext cx="2444243" cy="599558"/>
              <a:chOff x="1671464" y="3019775"/>
              <a:chExt cx="2444243" cy="599558"/>
            </a:xfrm>
          </p:grpSpPr>
          <p:sp>
            <p:nvSpPr>
              <p:cNvPr id="31" name="TextBox 53">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0F302D91-6343-4DA4-BB7F-3126693FCD47}"/>
                  </a:ext>
                </a:extLst>
              </p:cNvPr>
              <p:cNvSpPr txBox="1"/>
              <p:nvPr/>
            </p:nvSpPr>
            <p:spPr>
              <a:xfrm>
                <a:off x="1671464" y="3019775"/>
                <a:ext cx="2085543" cy="296350"/>
              </a:xfrm>
              <a:prstGeom prst="rect">
                <a:avLst/>
              </a:prstGeom>
              <a:noFill/>
            </p:spPr>
            <p:txBody>
              <a:bodyPr wrap="square" rtlCol="0">
                <a:noAutofit/>
              </a:bodyPr>
              <a:lstStyle/>
              <a:p>
                <a:pPr>
                  <a:spcAft>
                    <a:spcPts val="0"/>
                  </a:spcAft>
                </a:pPr>
                <a:r>
                  <a:rPr lang="en-US" b="1" kern="1200">
                    <a:solidFill>
                      <a:srgbClr val="9BD040"/>
                    </a:solidFill>
                    <a:effectLst/>
                    <a:latin typeface="Garamond" charset="0"/>
                    <a:ea typeface="Calibri" charset="0"/>
                    <a:cs typeface="Times New Roman" charset="0"/>
                  </a:rPr>
                  <a:t>Know Nothing</a:t>
                </a:r>
                <a:endParaRPr lang="fr-FR">
                  <a:effectLst/>
                  <a:latin typeface="Times New Roman" charset="0"/>
                  <a:ea typeface="Calibri" charset="0"/>
                </a:endParaRPr>
              </a:p>
            </p:txBody>
          </p:sp>
          <p:sp>
            <p:nvSpPr>
              <p:cNvPr id="32" name="TextBox 54">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 xmlns:a16="http://schemas.microsoft.com/office/drawing/2014/main" xmlns:lc="http://schemas.openxmlformats.org/drawingml/2006/lockedCanvas" id="{881037DF-19D6-4723-8F4F-D6E2A74ED242}"/>
                  </a:ext>
                </a:extLst>
              </p:cNvPr>
              <p:cNvSpPr txBox="1"/>
              <p:nvPr/>
            </p:nvSpPr>
            <p:spPr>
              <a:xfrm>
                <a:off x="2112782" y="3322763"/>
                <a:ext cx="2002925" cy="296570"/>
              </a:xfrm>
              <a:prstGeom prst="rect">
                <a:avLst/>
              </a:prstGeom>
              <a:noFill/>
            </p:spPr>
            <p:txBody>
              <a:bodyPr wrap="square" rtlCol="0">
                <a:noAutofit/>
              </a:bodyPr>
              <a:lstStyle/>
              <a:p>
                <a:pPr>
                  <a:spcAft>
                    <a:spcPts val="0"/>
                  </a:spcAft>
                </a:pPr>
                <a:r>
                  <a:rPr lang="en-US" kern="1200">
                    <a:solidFill>
                      <a:srgbClr val="000000"/>
                    </a:solidFill>
                    <a:effectLst/>
                    <a:latin typeface="Times New Roman" charset="0"/>
                    <a:ea typeface="Calibri" charset="0"/>
                  </a:rPr>
                  <a:t>Observation</a:t>
                </a:r>
                <a:endParaRPr lang="fr-FR">
                  <a:effectLst/>
                  <a:latin typeface="Times New Roman" charset="0"/>
                  <a:ea typeface="Calibri" charset="0"/>
                </a:endParaRPr>
              </a:p>
            </p:txBody>
          </p:sp>
        </p:grpSp>
      </p:grpSp>
      <p:sp>
        <p:nvSpPr>
          <p:cNvPr id="41" name="Rectangle 40"/>
          <p:cNvSpPr>
            <a:spLocks noChangeArrowheads="1"/>
          </p:cNvSpPr>
          <p:nvPr/>
        </p:nvSpPr>
        <p:spPr bwMode="auto">
          <a:xfrm>
            <a:off x="-171451" y="-3086100"/>
            <a:ext cx="13177665" cy="60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43" name="Rectangle 42"/>
          <p:cNvSpPr/>
          <p:nvPr/>
        </p:nvSpPr>
        <p:spPr>
          <a:xfrm>
            <a:off x="2836835" y="6109139"/>
            <a:ext cx="2706190" cy="369332"/>
          </a:xfrm>
          <a:prstGeom prst="rect">
            <a:avLst/>
          </a:prstGeom>
        </p:spPr>
        <p:txBody>
          <a:bodyPr wrap="none">
            <a:spAutoFit/>
          </a:bodyPr>
          <a:lstStyle/>
          <a:p>
            <a:r>
              <a:rPr lang="fr-FR" b="1">
                <a:solidFill>
                  <a:srgbClr val="000000"/>
                </a:solidFill>
                <a:latin typeface="Times New Roman" charset="0"/>
                <a:ea typeface="Times New Roman" charset="0"/>
              </a:rPr>
              <a:t>Le cycle de l’information</a:t>
            </a:r>
            <a:r>
              <a:rPr lang="fr-FR"/>
              <a:t> </a:t>
            </a:r>
          </a:p>
        </p:txBody>
      </p:sp>
    </p:spTree>
    <p:extLst>
      <p:ext uri="{BB962C8B-B14F-4D97-AF65-F5344CB8AC3E}">
        <p14:creationId xmlns:p14="http://schemas.microsoft.com/office/powerpoint/2010/main" val="1626250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2601147" y="184873"/>
            <a:ext cx="3868340" cy="823912"/>
          </a:xfrm>
        </p:spPr>
        <p:txBody>
          <a:bodyPr>
            <a:normAutofit/>
          </a:bodyPr>
          <a:lstStyle/>
          <a:p>
            <a:pPr algn="ctr"/>
            <a:r>
              <a:rPr lang="fr-FR" sz="2000" dirty="0">
                <a:solidFill>
                  <a:srgbClr val="C00000"/>
                </a:solidFill>
                <a:latin typeface="Apple LiSung" charset="0"/>
                <a:ea typeface="Apple LiSung" charset="0"/>
                <a:cs typeface="Apple LiSung" charset="0"/>
              </a:rPr>
              <a:t>La pyramide de l’intelligence (DIKW)</a:t>
            </a:r>
          </a:p>
        </p:txBody>
      </p:sp>
      <p:graphicFrame>
        <p:nvGraphicFramePr>
          <p:cNvPr id="12" name="Espace réservé du contenu 11"/>
          <p:cNvGraphicFramePr>
            <a:graphicFrameLocks noGrp="1"/>
          </p:cNvGraphicFramePr>
          <p:nvPr>
            <p:ph sz="half" idx="2"/>
            <p:extLst>
              <p:ext uri="{D42A27DB-BD31-4B8C-83A1-F6EECF244321}">
                <p14:modId xmlns:p14="http://schemas.microsoft.com/office/powerpoint/2010/main" val="153390744"/>
              </p:ext>
            </p:extLst>
          </p:nvPr>
        </p:nvGraphicFramePr>
        <p:xfrm>
          <a:off x="242160" y="1544161"/>
          <a:ext cx="8586313" cy="4471466"/>
        </p:xfrm>
        <a:graphic>
          <a:graphicData uri="http://schemas.openxmlformats.org/drawingml/2006/table">
            <a:tbl>
              <a:tblPr firstRow="1" firstCol="1" bandRow="1"/>
              <a:tblGrid>
                <a:gridCol w="1817378"/>
                <a:gridCol w="4096987"/>
                <a:gridCol w="2671948"/>
              </a:tblGrid>
              <a:tr h="309946">
                <a:tc>
                  <a:txBody>
                    <a:bodyPr/>
                    <a:lstStyle/>
                    <a:p>
                      <a:pPr algn="ctr">
                        <a:spcAft>
                          <a:spcPts val="0"/>
                        </a:spcAft>
                      </a:pPr>
                      <a:r>
                        <a:rPr lang="fr-FR" sz="1800" b="1">
                          <a:effectLst/>
                          <a:latin typeface="Times New Roman" charset="0"/>
                          <a:ea typeface="Times New Roman" charset="0"/>
                          <a:cs typeface="Times New Roman" charset="0"/>
                        </a:rPr>
                        <a:t>Niveau</a:t>
                      </a:r>
                      <a:endParaRPr lang="fr-FR" sz="180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lgn="ctr">
                        <a:spcAft>
                          <a:spcPts val="0"/>
                        </a:spcAft>
                      </a:pPr>
                      <a:r>
                        <a:rPr lang="fr-FR" sz="1800" b="1" dirty="0">
                          <a:effectLst/>
                          <a:latin typeface="Times New Roman" charset="0"/>
                          <a:ea typeface="Times New Roman" charset="0"/>
                          <a:cs typeface="Times New Roman" charset="0"/>
                        </a:rPr>
                        <a:t>Définition</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lgn="ctr">
                        <a:spcAft>
                          <a:spcPts val="0"/>
                        </a:spcAft>
                      </a:pPr>
                      <a:r>
                        <a:rPr lang="fr-FR" sz="1800" b="1" dirty="0" smtClean="0">
                          <a:effectLst/>
                          <a:latin typeface="Times New Roman" charset="0"/>
                          <a:ea typeface="Times New Roman" charset="0"/>
                          <a:cs typeface="Times New Roman" charset="0"/>
                        </a:rPr>
                        <a:t>Exemple</a:t>
                      </a:r>
                      <a:endParaRPr lang="fr-FR" sz="1800" b="1" dirty="0">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r h="591154">
                <a:tc>
                  <a:txBody>
                    <a:bodyPr/>
                    <a:lstStyle/>
                    <a:p>
                      <a:pPr>
                        <a:spcAft>
                          <a:spcPts val="0"/>
                        </a:spcAft>
                      </a:pPr>
                      <a:r>
                        <a:rPr lang="fr-FR" sz="1800" b="1" dirty="0">
                          <a:effectLst/>
                          <a:latin typeface="Times New Roman" charset="0"/>
                          <a:ea typeface="Times New Roman" charset="0"/>
                          <a:cs typeface="Times New Roman" charset="0"/>
                        </a:rPr>
                        <a:t>Donnée (Data)</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a:solidFill>
                            <a:schemeClr val="tx1"/>
                          </a:solidFill>
                          <a:effectLst/>
                          <a:latin typeface="Times New Roman" charset="0"/>
                          <a:ea typeface="Times New Roman" charset="0"/>
                          <a:cs typeface="Times New Roman" charset="0"/>
                        </a:rPr>
                        <a:t>Fait brut, chiffre ou observation sans interprétation. Elle n’a pas de sens en elle-même.</a:t>
                      </a: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smtClean="0">
                          <a:solidFill>
                            <a:schemeClr val="tx1"/>
                          </a:solidFill>
                          <a:effectLst/>
                          <a:latin typeface="Times New Roman" charset="0"/>
                          <a:ea typeface="Times New Roman" charset="0"/>
                          <a:cs typeface="Times New Roman" charset="0"/>
                        </a:rPr>
                        <a:t>“Les ventes ont baissé de 15%.”</a:t>
                      </a:r>
                      <a:endParaRPr lang="fr-FR" sz="1800" kern="1200" dirty="0">
                        <a:solidFill>
                          <a:schemeClr val="tx1"/>
                        </a:solidFill>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r h="591154">
                <a:tc>
                  <a:txBody>
                    <a:bodyPr/>
                    <a:lstStyle/>
                    <a:p>
                      <a:pPr>
                        <a:spcAft>
                          <a:spcPts val="0"/>
                        </a:spcAft>
                      </a:pPr>
                      <a:r>
                        <a:rPr lang="fr-FR" sz="1800" b="1">
                          <a:effectLst/>
                          <a:latin typeface="Times New Roman" charset="0"/>
                          <a:ea typeface="Times New Roman" charset="0"/>
                          <a:cs typeface="Times New Roman" charset="0"/>
                        </a:rPr>
                        <a:t>Information</a:t>
                      </a:r>
                      <a:endParaRPr lang="fr-FR" sz="180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dirty="0">
                          <a:effectLst/>
                          <a:latin typeface="Times New Roman" charset="0"/>
                          <a:ea typeface="Times New Roman" charset="0"/>
                          <a:cs typeface="Times New Roman" charset="0"/>
                        </a:rPr>
                        <a:t>Donnée mise en contexte. Elle répond à la question : </a:t>
                      </a:r>
                      <a:r>
                        <a:rPr lang="fr-FR" sz="1800" i="1" dirty="0">
                          <a:effectLst/>
                          <a:latin typeface="Times New Roman" charset="0"/>
                          <a:ea typeface="Times New Roman" charset="0"/>
                          <a:cs typeface="Times New Roman" charset="0"/>
                        </a:rPr>
                        <a:t>que se passe-t-il ?</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smtClean="0">
                          <a:solidFill>
                            <a:schemeClr val="tx1"/>
                          </a:solidFill>
                          <a:effectLst/>
                          <a:latin typeface="Times New Roman" charset="0"/>
                          <a:ea typeface="Times New Roman" charset="0"/>
                          <a:cs typeface="Times New Roman" charset="0"/>
                        </a:rPr>
                        <a:t>“Les ventes ont baissé depuis l’arrivée d’un nouveau concurrent.”</a:t>
                      </a:r>
                      <a:endParaRPr lang="fr-FR" sz="1800" kern="1200" dirty="0">
                        <a:solidFill>
                          <a:schemeClr val="tx1"/>
                        </a:solidFill>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r h="591154">
                <a:tc>
                  <a:txBody>
                    <a:bodyPr/>
                    <a:lstStyle/>
                    <a:p>
                      <a:pPr>
                        <a:spcAft>
                          <a:spcPts val="0"/>
                        </a:spcAft>
                      </a:pPr>
                      <a:r>
                        <a:rPr lang="fr-FR" sz="1800" b="1">
                          <a:effectLst/>
                          <a:latin typeface="Times New Roman" charset="0"/>
                          <a:ea typeface="Times New Roman" charset="0"/>
                          <a:cs typeface="Times New Roman" charset="0"/>
                        </a:rPr>
                        <a:t>Connaissance</a:t>
                      </a:r>
                      <a:endParaRPr lang="fr-FR" sz="180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dirty="0">
                          <a:effectLst/>
                          <a:latin typeface="Times New Roman" charset="0"/>
                          <a:ea typeface="Times New Roman" charset="0"/>
                          <a:cs typeface="Times New Roman" charset="0"/>
                        </a:rPr>
                        <a:t>Information analysée, interprétée et reliée à l’expérience. Elle répond à la question : </a:t>
                      </a:r>
                      <a:r>
                        <a:rPr lang="fr-FR" sz="1800" i="1" dirty="0">
                          <a:effectLst/>
                          <a:latin typeface="Times New Roman" charset="0"/>
                          <a:ea typeface="Times New Roman" charset="0"/>
                          <a:cs typeface="Times New Roman" charset="0"/>
                        </a:rPr>
                        <a:t>pourquoi cela se passe-t-il ?</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smtClean="0">
                          <a:solidFill>
                            <a:schemeClr val="tx1"/>
                          </a:solidFill>
                          <a:effectLst/>
                          <a:latin typeface="Times New Roman" charset="0"/>
                          <a:ea typeface="Times New Roman" charset="0"/>
                          <a:cs typeface="Times New Roman" charset="0"/>
                        </a:rPr>
                        <a:t>“Ce concurrent attire les clients par des prix plus bas et une meilleure visibilité.”</a:t>
                      </a:r>
                      <a:endParaRPr lang="fr-FR" sz="1800" kern="1200" dirty="0">
                        <a:solidFill>
                          <a:schemeClr val="tx1"/>
                        </a:solidFill>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r h="591154">
                <a:tc>
                  <a:txBody>
                    <a:bodyPr/>
                    <a:lstStyle/>
                    <a:p>
                      <a:pPr>
                        <a:spcAft>
                          <a:spcPts val="0"/>
                        </a:spcAft>
                      </a:pPr>
                      <a:r>
                        <a:rPr lang="fr-FR" sz="1800" b="1">
                          <a:effectLst/>
                          <a:latin typeface="Times New Roman" charset="0"/>
                          <a:ea typeface="Times New Roman" charset="0"/>
                          <a:cs typeface="Times New Roman" charset="0"/>
                        </a:rPr>
                        <a:t>Intelligence</a:t>
                      </a:r>
                      <a:endParaRPr lang="fr-FR" sz="180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dirty="0">
                          <a:effectLst/>
                          <a:latin typeface="Times New Roman" charset="0"/>
                          <a:ea typeface="Times New Roman" charset="0"/>
                          <a:cs typeface="Times New Roman" charset="0"/>
                        </a:rPr>
                        <a:t>Capacité à utiliser la connaissance pour prendre une décision stratégique adaptée à un objectif.</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smtClean="0">
                          <a:solidFill>
                            <a:schemeClr val="tx1"/>
                          </a:solidFill>
                          <a:effectLst/>
                          <a:latin typeface="Times New Roman" charset="0"/>
                          <a:ea typeface="Times New Roman" charset="0"/>
                          <a:cs typeface="Times New Roman" charset="0"/>
                        </a:rPr>
                        <a:t>“Nous devons surveiller ce concurrent et adapter notre stratégie commerciale.”</a:t>
                      </a:r>
                      <a:endParaRPr lang="fr-FR" sz="1800" kern="1200" dirty="0">
                        <a:solidFill>
                          <a:schemeClr val="tx1"/>
                        </a:solidFill>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r h="591154">
                <a:tc>
                  <a:txBody>
                    <a:bodyPr/>
                    <a:lstStyle/>
                    <a:p>
                      <a:pPr>
                        <a:spcAft>
                          <a:spcPts val="0"/>
                        </a:spcAft>
                      </a:pPr>
                      <a:r>
                        <a:rPr lang="fr-FR" sz="1800" b="1">
                          <a:effectLst/>
                          <a:latin typeface="Times New Roman" charset="0"/>
                          <a:ea typeface="Times New Roman" charset="0"/>
                          <a:cs typeface="Times New Roman" charset="0"/>
                        </a:rPr>
                        <a:t>Sagesse</a:t>
                      </a:r>
                      <a:endParaRPr lang="fr-FR" sz="180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dirty="0">
                          <a:effectLst/>
                          <a:latin typeface="Times New Roman" charset="0"/>
                          <a:ea typeface="Times New Roman" charset="0"/>
                          <a:cs typeface="Times New Roman" charset="0"/>
                        </a:rPr>
                        <a:t>Capacité à choisir la meilleure décision en tenant compte du long terme, des valeurs et des conséquences.</a:t>
                      </a:r>
                      <a:endParaRPr lang="fr-FR" sz="1800" dirty="0">
                        <a:effectLst/>
                        <a:latin typeface="Calibri" charset="0"/>
                        <a:ea typeface="Calibri" charset="0"/>
                        <a:cs typeface="Times New Roman" charset="0"/>
                      </a:endParaRPr>
                    </a:p>
                  </a:txBody>
                  <a:tcPr marL="4672" marR="4672" marT="4672" marB="4672" anchor="ctr">
                    <a:lnL>
                      <a:noFill/>
                    </a:lnL>
                    <a:lnR>
                      <a:noFill/>
                    </a:lnR>
                    <a:lnT>
                      <a:noFill/>
                    </a:lnT>
                    <a:lnB>
                      <a:noFill/>
                    </a:lnB>
                    <a:solidFill>
                      <a:srgbClr val="FFFFFF"/>
                    </a:solidFill>
                  </a:tcPr>
                </a:tc>
                <a:tc>
                  <a:txBody>
                    <a:bodyPr/>
                    <a:lstStyle/>
                    <a:p>
                      <a:pPr>
                        <a:spcAft>
                          <a:spcPts val="0"/>
                        </a:spcAft>
                      </a:pPr>
                      <a:r>
                        <a:rPr lang="fr-FR" sz="1800" kern="1200" dirty="0" smtClean="0">
                          <a:solidFill>
                            <a:schemeClr val="tx1"/>
                          </a:solidFill>
                          <a:effectLst/>
                          <a:latin typeface="Times New Roman" charset="0"/>
                          <a:ea typeface="Times New Roman" charset="0"/>
                          <a:cs typeface="Times New Roman" charset="0"/>
                        </a:rPr>
                        <a:t>“Nous décidons de nous différencier plutôt que de baisser nos prix.”</a:t>
                      </a:r>
                      <a:endParaRPr lang="fr-FR" sz="1800" kern="1200" dirty="0">
                        <a:solidFill>
                          <a:schemeClr val="tx1"/>
                        </a:solidFill>
                        <a:effectLst/>
                        <a:latin typeface="Times New Roman" charset="0"/>
                        <a:ea typeface="Times New Roman" charset="0"/>
                        <a:cs typeface="Times New Roman" charset="0"/>
                      </a:endParaRPr>
                    </a:p>
                  </a:txBody>
                  <a:tcPr marL="4672" marR="4672" marT="4672" marB="4672"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7426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0" y="3105835"/>
            <a:ext cx="4572000" cy="646331"/>
          </a:xfrm>
          <a:prstGeom prst="rect">
            <a:avLst/>
          </a:prstGeom>
        </p:spPr>
        <p:txBody>
          <a:bodyPr>
            <a:spAutoFit/>
          </a:bodyPr>
          <a:lstStyle/>
          <a:p>
            <a:endParaRPr lang="fr-FR" dirty="0"/>
          </a:p>
          <a:p>
            <a:endParaRPr lang="fr-FR" dirty="0"/>
          </a:p>
        </p:txBody>
      </p:sp>
      <p:pic>
        <p:nvPicPr>
          <p:cNvPr id="9" name="Image 8"/>
          <p:cNvPicPr/>
          <p:nvPr/>
        </p:nvPicPr>
        <p:blipFill>
          <a:blip r:embed="rId2"/>
          <a:stretch>
            <a:fillRect/>
          </a:stretch>
        </p:blipFill>
        <p:spPr>
          <a:xfrm>
            <a:off x="228600" y="271462"/>
            <a:ext cx="914400" cy="914401"/>
          </a:xfrm>
          <a:prstGeom prst="rect">
            <a:avLst/>
          </a:prstGeom>
        </p:spPr>
      </p:pic>
      <p:sp>
        <p:nvSpPr>
          <p:cNvPr id="8" name="Rectangle 7"/>
          <p:cNvSpPr/>
          <p:nvPr/>
        </p:nvSpPr>
        <p:spPr>
          <a:xfrm>
            <a:off x="600075" y="1316884"/>
            <a:ext cx="7786687" cy="4870564"/>
          </a:xfrm>
          <a:prstGeom prst="rect">
            <a:avLst/>
          </a:prstGeom>
        </p:spPr>
        <p:txBody>
          <a:bodyPr wrap="square">
            <a:spAutoFit/>
          </a:bodyPr>
          <a:lstStyle/>
          <a:p>
            <a:pPr marL="228600" algn="just">
              <a:lnSpc>
                <a:spcPct val="115000"/>
              </a:lnSpc>
              <a:spcAft>
                <a:spcPts val="0"/>
              </a:spcAft>
            </a:pPr>
            <a:r>
              <a:rPr lang="fr-FR" b="1" smtClean="0">
                <a:latin typeface="Times New Roman" charset="0"/>
                <a:ea typeface="Calibri" charset="0"/>
              </a:rPr>
              <a:t>Données </a:t>
            </a:r>
            <a:r>
              <a:rPr lang="fr-FR" b="1" dirty="0">
                <a:latin typeface="Times New Roman" charset="0"/>
                <a:ea typeface="Calibri" charset="0"/>
              </a:rPr>
              <a:t>(Data) : </a:t>
            </a:r>
            <a:r>
              <a:rPr lang="fr-FR" dirty="0">
                <a:latin typeface="Times New Roman" charset="0"/>
                <a:ea typeface="Calibri" charset="0"/>
              </a:rPr>
              <a:t>Tout élément brut qui n’a pas été traité, ni mis en contexte. Les données peuvent être collectées à partir de diverses sources</a:t>
            </a:r>
          </a:p>
          <a:p>
            <a:pPr marL="228600" algn="just">
              <a:lnSpc>
                <a:spcPct val="115000"/>
              </a:lnSpc>
              <a:spcAft>
                <a:spcPts val="0"/>
              </a:spcAft>
            </a:pPr>
            <a:r>
              <a:rPr lang="fr-FR" b="1" dirty="0">
                <a:latin typeface="Times New Roman" charset="0"/>
                <a:ea typeface="Calibri" charset="0"/>
              </a:rPr>
              <a:t>Information : </a:t>
            </a:r>
            <a:r>
              <a:rPr lang="fr-FR" dirty="0">
                <a:latin typeface="Times New Roman" charset="0"/>
                <a:ea typeface="Calibri" charset="0"/>
              </a:rPr>
              <a:t>Ensemble de données traitées et interprétées qui commencent à avoir un sens, pour faire ressortir un fait. L'information donne du sens aux données. En d’autres termes, la mise en contexte d’une donnée crée de la valeur ajoutée pour constituer une information.</a:t>
            </a:r>
          </a:p>
          <a:p>
            <a:pPr marL="228600" algn="just">
              <a:lnSpc>
                <a:spcPct val="115000"/>
              </a:lnSpc>
              <a:spcAft>
                <a:spcPts val="0"/>
              </a:spcAft>
            </a:pPr>
            <a:r>
              <a:rPr lang="fr-FR" b="1" dirty="0">
                <a:latin typeface="Times New Roman" charset="0"/>
                <a:ea typeface="Calibri" charset="0"/>
              </a:rPr>
              <a:t>Connaissance (</a:t>
            </a:r>
            <a:r>
              <a:rPr lang="fr-FR" b="1" dirty="0" err="1">
                <a:latin typeface="Times New Roman" charset="0"/>
                <a:ea typeface="Calibri" charset="0"/>
              </a:rPr>
              <a:t>Knowledge</a:t>
            </a:r>
            <a:r>
              <a:rPr lang="fr-FR" b="1" dirty="0">
                <a:latin typeface="Times New Roman" charset="0"/>
                <a:ea typeface="Calibri" charset="0"/>
              </a:rPr>
              <a:t>) : </a:t>
            </a:r>
            <a:r>
              <a:rPr lang="fr-FR" dirty="0">
                <a:latin typeface="Times New Roman" charset="0"/>
                <a:ea typeface="Calibri" charset="0"/>
              </a:rPr>
              <a:t>Lorsque l'information est interprétée et reliée à d'autres informations, elle devient une connaissance. : Informations comprises, travaillées, conceptualisées, croisées et exploitées afin de parvenir à une action ou une décision. </a:t>
            </a:r>
            <a:r>
              <a:rPr lang="fr-FR" b="1" dirty="0">
                <a:latin typeface="Times New Roman" charset="0"/>
                <a:ea typeface="Calibri" charset="0"/>
              </a:rPr>
              <a:t>Le savoir : </a:t>
            </a:r>
            <a:r>
              <a:rPr lang="fr-FR" dirty="0">
                <a:latin typeface="Times New Roman" charset="0"/>
                <a:ea typeface="Calibri" charset="0"/>
              </a:rPr>
              <a:t>Ensemble de connaissances.</a:t>
            </a:r>
          </a:p>
          <a:p>
            <a:pPr marL="228600" algn="just">
              <a:lnSpc>
                <a:spcPct val="115000"/>
              </a:lnSpc>
              <a:spcAft>
                <a:spcPts val="0"/>
              </a:spcAft>
            </a:pPr>
            <a:r>
              <a:rPr lang="fr-FR" b="1" dirty="0">
                <a:latin typeface="Times New Roman" charset="0"/>
                <a:ea typeface="Calibri" charset="0"/>
              </a:rPr>
              <a:t>Intelligence : </a:t>
            </a:r>
            <a:r>
              <a:rPr lang="fr-FR" dirty="0">
                <a:latin typeface="Times New Roman" charset="0"/>
                <a:ea typeface="Calibri" charset="0"/>
              </a:rPr>
              <a:t>La faculté de résoudre les problèmes.</a:t>
            </a:r>
          </a:p>
          <a:p>
            <a:pPr marL="228600" algn="just">
              <a:lnSpc>
                <a:spcPct val="115000"/>
              </a:lnSpc>
              <a:spcAft>
                <a:spcPts val="0"/>
              </a:spcAft>
            </a:pPr>
            <a:r>
              <a:rPr lang="fr-FR" b="1" dirty="0">
                <a:latin typeface="Times New Roman" charset="0"/>
                <a:ea typeface="Calibri" charset="0"/>
              </a:rPr>
              <a:t>Sagesse (</a:t>
            </a:r>
            <a:r>
              <a:rPr lang="fr-FR" b="1" dirty="0" err="1">
                <a:latin typeface="Times New Roman" charset="0"/>
                <a:ea typeface="Calibri" charset="0"/>
              </a:rPr>
              <a:t>Wisdom</a:t>
            </a:r>
            <a:r>
              <a:rPr lang="fr-FR" b="1" dirty="0">
                <a:latin typeface="Times New Roman" charset="0"/>
                <a:ea typeface="Calibri" charset="0"/>
              </a:rPr>
              <a:t>) : </a:t>
            </a:r>
            <a:r>
              <a:rPr lang="fr-FR" dirty="0">
                <a:latin typeface="Times New Roman" charset="0"/>
                <a:ea typeface="Calibri" charset="0"/>
              </a:rPr>
              <a:t>Le sommet de la pyramide représente la sagesse, où la compréhension est appliquée de manière judicieuse pour prendre des décisions éclairées. Cela implique la capacité de prendre du recul, d'évaluer des situations</a:t>
            </a:r>
            <a:r>
              <a:rPr lang="fr-FR" b="1" dirty="0">
                <a:latin typeface="Times New Roman" charset="0"/>
                <a:ea typeface="Calibri" charset="0"/>
              </a:rPr>
              <a:t> complexes et de faire preuve de discernement.</a:t>
            </a:r>
            <a:endParaRPr lang="fr-FR" dirty="0">
              <a:effectLst/>
              <a:latin typeface="Times New Roman" charset="0"/>
              <a:ea typeface="Calibri" charset="0"/>
            </a:endParaRPr>
          </a:p>
        </p:txBody>
      </p:sp>
      <p:sp>
        <p:nvSpPr>
          <p:cNvPr id="10" name="Rectangle 9"/>
          <p:cNvSpPr/>
          <p:nvPr/>
        </p:nvSpPr>
        <p:spPr>
          <a:xfrm>
            <a:off x="1150710" y="558940"/>
            <a:ext cx="2784930" cy="446276"/>
          </a:xfrm>
          <a:prstGeom prst="rect">
            <a:avLst/>
          </a:prstGeom>
        </p:spPr>
        <p:txBody>
          <a:bodyPr wrap="none">
            <a:spAutoFit/>
          </a:bodyPr>
          <a:lstStyle/>
          <a:p>
            <a:pPr algn="just">
              <a:lnSpc>
                <a:spcPct val="115000"/>
              </a:lnSpc>
              <a:spcAft>
                <a:spcPts val="0"/>
              </a:spcAft>
            </a:pPr>
            <a:r>
              <a:rPr lang="fr-FR" sz="2000" b="1" dirty="0">
                <a:latin typeface="Times New Roman" charset="0"/>
                <a:ea typeface="Calibri" charset="0"/>
              </a:rPr>
              <a:t>Les notions à connaître </a:t>
            </a:r>
            <a:endParaRPr lang="fr-FR" sz="2000" dirty="0">
              <a:latin typeface="Times New Roman" charset="0"/>
              <a:ea typeface="Calibri" charset="0"/>
            </a:endParaRPr>
          </a:p>
        </p:txBody>
      </p:sp>
    </p:spTree>
    <p:extLst>
      <p:ext uri="{BB962C8B-B14F-4D97-AF65-F5344CB8AC3E}">
        <p14:creationId xmlns:p14="http://schemas.microsoft.com/office/powerpoint/2010/main" val="62896695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2877</TotalTime>
  <Words>526</Words>
  <Application>Microsoft Macintosh PowerPoint</Application>
  <PresentationFormat>Présentation à l'écran (4:3)</PresentationFormat>
  <Paragraphs>69</Paragraphs>
  <Slides>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8</vt:i4>
      </vt:variant>
    </vt:vector>
  </HeadingPairs>
  <TitlesOfParts>
    <vt:vector size="16" baseType="lpstr">
      <vt:lpstr>Apple LiSung</vt:lpstr>
      <vt:lpstr>Calibri</vt:lpstr>
      <vt:lpstr>Calibri Light</vt:lpstr>
      <vt:lpstr>Garamond</vt:lpstr>
      <vt:lpstr>Montserrat</vt:lpstr>
      <vt:lpstr>Times New Roman</vt:lpstr>
      <vt:lpstr>Arial</vt:lpstr>
      <vt:lpstr>Thème Office</vt:lpstr>
      <vt:lpstr>Présentation PowerPoint</vt:lpstr>
      <vt:lpstr>COURS 3: QU’EST-CE QUE L’INTELLIGENCE ?</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de Microsoft Office</cp:lastModifiedBy>
  <cp:revision>12</cp:revision>
  <dcterms:created xsi:type="dcterms:W3CDTF">2025-12-28T13:53:07Z</dcterms:created>
  <dcterms:modified xsi:type="dcterms:W3CDTF">2025-12-30T16:51:41Z</dcterms:modified>
</cp:coreProperties>
</file>