
<file path=[Content_Types].xml><?xml version="1.0" encoding="utf-8"?>
<Types xmlns="http://schemas.openxmlformats.org/package/2006/content-types">
  <Default Extension="xml" ContentType="application/xml"/>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60" r:id="rId2"/>
    <p:sldId id="259" r:id="rId3"/>
    <p:sldId id="261" r:id="rId4"/>
    <p:sldId id="263" r:id="rId5"/>
    <p:sldId id="265" r:id="rId6"/>
    <p:sldId id="267" r:id="rId7"/>
    <p:sldId id="269" r:id="rId8"/>
    <p:sldId id="268" r:id="rId9"/>
    <p:sldId id="274" r:id="rId10"/>
    <p:sldId id="275" r:id="rId11"/>
    <p:sldId id="271" r:id="rId12"/>
    <p:sldId id="272" r:id="rId13"/>
    <p:sldId id="276" r:id="rId14"/>
    <p:sldId id="273" r:id="rId15"/>
    <p:sldId id="277" r:id="rId1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5141"/>
  </p:normalViewPr>
  <p:slideViewPr>
    <p:cSldViewPr snapToGrid="0" snapToObjects="1">
      <p:cViewPr>
        <p:scale>
          <a:sx n="100" d="100"/>
          <a:sy n="100" d="100"/>
        </p:scale>
        <p:origin x="1424"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smtClean="0"/>
              <a:t>Cliquez et modifiez le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Cliquez pour modifier le style des sous-titres du masque</a:t>
            </a:r>
            <a:endParaRPr lang="en-US" dirty="0"/>
          </a:p>
        </p:txBody>
      </p:sp>
      <p:sp>
        <p:nvSpPr>
          <p:cNvPr id="4" name="Date Placeholder 3"/>
          <p:cNvSpPr>
            <a:spLocks noGrp="1"/>
          </p:cNvSpPr>
          <p:nvPr>
            <p:ph type="dt" sz="half" idx="10"/>
          </p:nvPr>
        </p:nvSpPr>
        <p:spPr/>
        <p:txBody>
          <a:bodyPr/>
          <a:lstStyle/>
          <a:p>
            <a:fld id="{6253EF78-E78E-8549-A7FF-150361965675}" type="datetimeFigureOut">
              <a:rPr lang="fr-FR" smtClean="0"/>
              <a:t>30/12/2025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7AE7FC2-5A69-894F-B644-94FED1B1E72A}" type="slidenum">
              <a:rPr lang="fr-FR" smtClean="0"/>
              <a:t>‹#›</a:t>
            </a:fld>
            <a:endParaRPr lang="fr-FR"/>
          </a:p>
        </p:txBody>
      </p:sp>
    </p:spTree>
    <p:extLst>
      <p:ext uri="{BB962C8B-B14F-4D97-AF65-F5344CB8AC3E}">
        <p14:creationId xmlns:p14="http://schemas.microsoft.com/office/powerpoint/2010/main" val="309198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Vertical Text Placeholder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253EF78-E78E-8549-A7FF-150361965675}" type="datetimeFigureOut">
              <a:rPr lang="fr-FR" smtClean="0"/>
              <a:t>30/12/2025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7AE7FC2-5A69-894F-B644-94FED1B1E72A}" type="slidenum">
              <a:rPr lang="fr-FR" smtClean="0"/>
              <a:t>‹#›</a:t>
            </a:fld>
            <a:endParaRPr lang="fr-FR"/>
          </a:p>
        </p:txBody>
      </p:sp>
    </p:spTree>
    <p:extLst>
      <p:ext uri="{BB962C8B-B14F-4D97-AF65-F5344CB8AC3E}">
        <p14:creationId xmlns:p14="http://schemas.microsoft.com/office/powerpoint/2010/main" val="959372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smtClean="0"/>
              <a:t>Cliquez et modifiez le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253EF78-E78E-8549-A7FF-150361965675}" type="datetimeFigureOut">
              <a:rPr lang="fr-FR" smtClean="0"/>
              <a:t>30/12/2025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7AE7FC2-5A69-894F-B644-94FED1B1E72A}" type="slidenum">
              <a:rPr lang="fr-FR" smtClean="0"/>
              <a:t>‹#›</a:t>
            </a:fld>
            <a:endParaRPr lang="fr-FR"/>
          </a:p>
        </p:txBody>
      </p:sp>
    </p:spTree>
    <p:extLst>
      <p:ext uri="{BB962C8B-B14F-4D97-AF65-F5344CB8AC3E}">
        <p14:creationId xmlns:p14="http://schemas.microsoft.com/office/powerpoint/2010/main" val="1025125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Content Placeholder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253EF78-E78E-8549-A7FF-150361965675}" type="datetimeFigureOut">
              <a:rPr lang="fr-FR" smtClean="0"/>
              <a:t>30/12/2025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7AE7FC2-5A69-894F-B644-94FED1B1E72A}" type="slidenum">
              <a:rPr lang="fr-FR" smtClean="0"/>
              <a:t>‹#›</a:t>
            </a:fld>
            <a:endParaRPr lang="fr-FR"/>
          </a:p>
        </p:txBody>
      </p:sp>
    </p:spTree>
    <p:extLst>
      <p:ext uri="{BB962C8B-B14F-4D97-AF65-F5344CB8AC3E}">
        <p14:creationId xmlns:p14="http://schemas.microsoft.com/office/powerpoint/2010/main" val="887077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smtClean="0"/>
              <a:t>Cliquez et modifiez le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Cliquez pour modifier les styles du texte du masque</a:t>
            </a:r>
          </a:p>
        </p:txBody>
      </p:sp>
      <p:sp>
        <p:nvSpPr>
          <p:cNvPr id="4" name="Date Placeholder 3"/>
          <p:cNvSpPr>
            <a:spLocks noGrp="1"/>
          </p:cNvSpPr>
          <p:nvPr>
            <p:ph type="dt" sz="half" idx="10"/>
          </p:nvPr>
        </p:nvSpPr>
        <p:spPr/>
        <p:txBody>
          <a:bodyPr/>
          <a:lstStyle/>
          <a:p>
            <a:fld id="{6253EF78-E78E-8549-A7FF-150361965675}" type="datetimeFigureOut">
              <a:rPr lang="fr-FR" smtClean="0"/>
              <a:t>30/12/2025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7AE7FC2-5A69-894F-B644-94FED1B1E72A}" type="slidenum">
              <a:rPr lang="fr-FR" smtClean="0"/>
              <a:t>‹#›</a:t>
            </a:fld>
            <a:endParaRPr lang="fr-FR"/>
          </a:p>
        </p:txBody>
      </p:sp>
    </p:spTree>
    <p:extLst>
      <p:ext uri="{BB962C8B-B14F-4D97-AF65-F5344CB8AC3E}">
        <p14:creationId xmlns:p14="http://schemas.microsoft.com/office/powerpoint/2010/main" val="530498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6253EF78-E78E-8549-A7FF-150361965675}" type="datetimeFigureOut">
              <a:rPr lang="fr-FR" smtClean="0"/>
              <a:t>30/12/2025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7AE7FC2-5A69-894F-B644-94FED1B1E72A}" type="slidenum">
              <a:rPr lang="fr-FR" smtClean="0"/>
              <a:t>‹#›</a:t>
            </a:fld>
            <a:endParaRPr lang="fr-FR"/>
          </a:p>
        </p:txBody>
      </p:sp>
    </p:spTree>
    <p:extLst>
      <p:ext uri="{BB962C8B-B14F-4D97-AF65-F5344CB8AC3E}">
        <p14:creationId xmlns:p14="http://schemas.microsoft.com/office/powerpoint/2010/main" val="87352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smtClean="0"/>
              <a:t>Cliquez et modifiez le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6253EF78-E78E-8549-A7FF-150361965675}" type="datetimeFigureOut">
              <a:rPr lang="fr-FR" smtClean="0"/>
              <a:t>30/12/2025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87AE7FC2-5A69-894F-B644-94FED1B1E72A}" type="slidenum">
              <a:rPr lang="fr-FR" smtClean="0"/>
              <a:t>‹#›</a:t>
            </a:fld>
            <a:endParaRPr lang="fr-FR"/>
          </a:p>
        </p:txBody>
      </p:sp>
    </p:spTree>
    <p:extLst>
      <p:ext uri="{BB962C8B-B14F-4D97-AF65-F5344CB8AC3E}">
        <p14:creationId xmlns:p14="http://schemas.microsoft.com/office/powerpoint/2010/main" val="37487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Date Placeholder 2"/>
          <p:cNvSpPr>
            <a:spLocks noGrp="1"/>
          </p:cNvSpPr>
          <p:nvPr>
            <p:ph type="dt" sz="half" idx="10"/>
          </p:nvPr>
        </p:nvSpPr>
        <p:spPr/>
        <p:txBody>
          <a:bodyPr/>
          <a:lstStyle/>
          <a:p>
            <a:fld id="{6253EF78-E78E-8549-A7FF-150361965675}" type="datetimeFigureOut">
              <a:rPr lang="fr-FR" smtClean="0"/>
              <a:t>30/12/2025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87AE7FC2-5A69-894F-B644-94FED1B1E72A}" type="slidenum">
              <a:rPr lang="fr-FR" smtClean="0"/>
              <a:t>‹#›</a:t>
            </a:fld>
            <a:endParaRPr lang="fr-FR"/>
          </a:p>
        </p:txBody>
      </p:sp>
    </p:spTree>
    <p:extLst>
      <p:ext uri="{BB962C8B-B14F-4D97-AF65-F5344CB8AC3E}">
        <p14:creationId xmlns:p14="http://schemas.microsoft.com/office/powerpoint/2010/main" val="1541027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53EF78-E78E-8549-A7FF-150361965675}" type="datetimeFigureOut">
              <a:rPr lang="fr-FR" smtClean="0"/>
              <a:t>30/12/2025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87AE7FC2-5A69-894F-B644-94FED1B1E72A}" type="slidenum">
              <a:rPr lang="fr-FR" smtClean="0"/>
              <a:t>‹#›</a:t>
            </a:fld>
            <a:endParaRPr lang="fr-FR"/>
          </a:p>
        </p:txBody>
      </p:sp>
    </p:spTree>
    <p:extLst>
      <p:ext uri="{BB962C8B-B14F-4D97-AF65-F5344CB8AC3E}">
        <p14:creationId xmlns:p14="http://schemas.microsoft.com/office/powerpoint/2010/main" val="1232056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smtClean="0"/>
              <a:t>Cliquez et modifiez le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p>
            <a:fld id="{6253EF78-E78E-8549-A7FF-150361965675}" type="datetimeFigureOut">
              <a:rPr lang="fr-FR" smtClean="0"/>
              <a:t>30/12/2025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7AE7FC2-5A69-894F-B644-94FED1B1E72A}" type="slidenum">
              <a:rPr lang="fr-FR" smtClean="0"/>
              <a:t>‹#›</a:t>
            </a:fld>
            <a:endParaRPr lang="fr-FR"/>
          </a:p>
        </p:txBody>
      </p:sp>
    </p:spTree>
    <p:extLst>
      <p:ext uri="{BB962C8B-B14F-4D97-AF65-F5344CB8AC3E}">
        <p14:creationId xmlns:p14="http://schemas.microsoft.com/office/powerpoint/2010/main" val="1745790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smtClean="0"/>
              <a:t>Cliquez et modifiez le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Faire glisser l'image vers l'espace réservé ou cliquer sur l'icône pour l'ajouter</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p>
            <a:fld id="{6253EF78-E78E-8549-A7FF-150361965675}" type="datetimeFigureOut">
              <a:rPr lang="fr-FR" smtClean="0"/>
              <a:t>30/12/2025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7AE7FC2-5A69-894F-B644-94FED1B1E72A}" type="slidenum">
              <a:rPr lang="fr-FR" smtClean="0"/>
              <a:t>‹#›</a:t>
            </a:fld>
            <a:endParaRPr lang="fr-FR"/>
          </a:p>
        </p:txBody>
      </p:sp>
    </p:spTree>
    <p:extLst>
      <p:ext uri="{BB962C8B-B14F-4D97-AF65-F5344CB8AC3E}">
        <p14:creationId xmlns:p14="http://schemas.microsoft.com/office/powerpoint/2010/main" val="125130060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smtClean="0"/>
              <a:t>Cliquez et modifiez le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53EF78-E78E-8549-A7FF-150361965675}" type="datetimeFigureOut">
              <a:rPr lang="fr-FR" smtClean="0"/>
              <a:t>30/12/2025</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AE7FC2-5A69-894F-B644-94FED1B1E72A}" type="slidenum">
              <a:rPr lang="fr-FR" smtClean="0"/>
              <a:t>‹#›</a:t>
            </a:fld>
            <a:endParaRPr lang="fr-FR"/>
          </a:p>
        </p:txBody>
      </p:sp>
    </p:spTree>
    <p:extLst>
      <p:ext uri="{BB962C8B-B14F-4D97-AF65-F5344CB8AC3E}">
        <p14:creationId xmlns:p14="http://schemas.microsoft.com/office/powerpoint/2010/main" val="9709254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8649" y="365126"/>
            <a:ext cx="8133385" cy="1325563"/>
          </a:xfrm>
        </p:spPr>
        <p:txBody>
          <a:bodyPr>
            <a:normAutofit/>
          </a:bodyPr>
          <a:lstStyle/>
          <a:p>
            <a:r>
              <a:rPr lang="fr-FR" sz="3600" b="1" dirty="0" smtClean="0">
                <a:solidFill>
                  <a:srgbClr val="C00000"/>
                </a:solidFill>
                <a:latin typeface="Apple LiSung" charset="0"/>
                <a:ea typeface="Apple LiSung" charset="0"/>
                <a:cs typeface="Apple LiSung" charset="0"/>
              </a:rPr>
              <a:t>COURS </a:t>
            </a:r>
            <a:r>
              <a:rPr lang="fr-FR" sz="3600" b="1" dirty="0">
                <a:solidFill>
                  <a:srgbClr val="C00000"/>
                </a:solidFill>
                <a:latin typeface="Apple LiSung" charset="0"/>
                <a:ea typeface="Apple LiSung" charset="0"/>
                <a:cs typeface="Apple LiSung" charset="0"/>
              </a:rPr>
              <a:t>7 :  INFLUENCE ET SÉCURITÉ ÉCONOMIQUE</a:t>
            </a:r>
            <a:endParaRPr lang="fr-FR" sz="3600" dirty="0">
              <a:solidFill>
                <a:srgbClr val="C00000"/>
              </a:solidFill>
              <a:latin typeface="Apple LiSung" charset="0"/>
              <a:ea typeface="Apple LiSung" charset="0"/>
              <a:cs typeface="Apple LiSung" charset="0"/>
            </a:endParaRPr>
          </a:p>
        </p:txBody>
      </p:sp>
      <p:sp>
        <p:nvSpPr>
          <p:cNvPr id="4" name="Rectangle 3"/>
          <p:cNvSpPr/>
          <p:nvPr/>
        </p:nvSpPr>
        <p:spPr>
          <a:xfrm>
            <a:off x="740780" y="2056506"/>
            <a:ext cx="8149220" cy="2492990"/>
          </a:xfrm>
          <a:prstGeom prst="rect">
            <a:avLst/>
          </a:prstGeom>
        </p:spPr>
        <p:txBody>
          <a:bodyPr wrap="square">
            <a:spAutoFit/>
          </a:bodyPr>
          <a:lstStyle/>
          <a:p>
            <a:r>
              <a:rPr lang="fr-FR" sz="2000" b="1" dirty="0" smtClean="0">
                <a:solidFill>
                  <a:srgbClr val="C00000"/>
                </a:solidFill>
                <a:latin typeface="Montserrat" charset="0"/>
                <a:ea typeface="Montserrat" charset="0"/>
                <a:cs typeface="Montserrat" charset="0"/>
              </a:rPr>
              <a:t>Objectifs </a:t>
            </a:r>
            <a:r>
              <a:rPr lang="fr-FR" sz="2000" b="1" dirty="0" smtClean="0">
                <a:solidFill>
                  <a:srgbClr val="C00000"/>
                </a:solidFill>
                <a:latin typeface="Montserrat" charset="0"/>
                <a:ea typeface="Montserrat" charset="0"/>
                <a:cs typeface="Montserrat" charset="0"/>
              </a:rPr>
              <a:t>pédagogiques :</a:t>
            </a:r>
          </a:p>
          <a:p>
            <a:endParaRPr lang="fr-FR" sz="2000" b="1" dirty="0" smtClean="0">
              <a:solidFill>
                <a:srgbClr val="C00000"/>
              </a:solidFill>
              <a:latin typeface="Montserrat" charset="0"/>
              <a:ea typeface="Montserrat" charset="0"/>
              <a:cs typeface="Montserrat" charset="0"/>
            </a:endParaRPr>
          </a:p>
          <a:p>
            <a:r>
              <a:rPr lang="fr-FR" sz="2000" dirty="0">
                <a:latin typeface="Montserrat" charset="0"/>
                <a:ea typeface="Montserrat" charset="0"/>
                <a:cs typeface="Montserrat" charset="0"/>
              </a:rPr>
              <a:t>C</a:t>
            </a:r>
            <a:r>
              <a:rPr lang="fr-FR" sz="2000" dirty="0" smtClean="0">
                <a:latin typeface="Montserrat" charset="0"/>
                <a:ea typeface="Montserrat" charset="0"/>
                <a:cs typeface="Montserrat" charset="0"/>
              </a:rPr>
              <a:t>omprendre le </a:t>
            </a:r>
            <a:r>
              <a:rPr lang="fr-FR" sz="2000" dirty="0">
                <a:latin typeface="Montserrat" charset="0"/>
                <a:ea typeface="Montserrat" charset="0"/>
                <a:cs typeface="Montserrat" charset="0"/>
              </a:rPr>
              <a:t>rôle de la normalisation, du lobbying et de la communication dans l'influence des résultats économiques</a:t>
            </a:r>
            <a:r>
              <a:rPr lang="fr-FR" sz="2000" dirty="0" smtClean="0">
                <a:latin typeface="Montserrat" charset="0"/>
                <a:ea typeface="Montserrat" charset="0"/>
                <a:cs typeface="Montserrat" charset="0"/>
              </a:rPr>
              <a:t>.</a:t>
            </a:r>
          </a:p>
          <a:p>
            <a:r>
              <a:rPr lang="fr-FR" sz="2000" dirty="0" smtClean="0">
                <a:latin typeface="Montserrat" charset="0"/>
                <a:ea typeface="Montserrat" charset="0"/>
                <a:cs typeface="Montserrat" charset="0"/>
              </a:rPr>
              <a:t>Cerner </a:t>
            </a:r>
            <a:r>
              <a:rPr lang="fr-FR" sz="2000" dirty="0">
                <a:latin typeface="Montserrat" charset="0"/>
                <a:ea typeface="Montserrat" charset="0"/>
                <a:cs typeface="Montserrat" charset="0"/>
              </a:rPr>
              <a:t>les enjeux </a:t>
            </a:r>
            <a:r>
              <a:rPr lang="fr-FR" sz="2000" dirty="0" smtClean="0">
                <a:latin typeface="Montserrat" charset="0"/>
                <a:ea typeface="Montserrat" charset="0"/>
                <a:cs typeface="Montserrat" charset="0"/>
              </a:rPr>
              <a:t>de la sécurité </a:t>
            </a:r>
            <a:r>
              <a:rPr lang="fr-FR" sz="2000" dirty="0">
                <a:latin typeface="Montserrat" charset="0"/>
                <a:ea typeface="Montserrat" charset="0"/>
                <a:cs typeface="Montserrat" charset="0"/>
              </a:rPr>
              <a:t>économique dans la protection du patrimoine immatériel.</a:t>
            </a:r>
            <a:endParaRPr lang="fr-FR" sz="2000" dirty="0">
              <a:latin typeface="Montserrat" charset="0"/>
              <a:ea typeface="Montserrat" charset="0"/>
              <a:cs typeface="Montserrat" charset="0"/>
            </a:endParaRPr>
          </a:p>
          <a:p>
            <a:endParaRPr lang="fr-FR" b="1" dirty="0" smtClean="0">
              <a:solidFill>
                <a:srgbClr val="C00000"/>
              </a:solidFill>
              <a:latin typeface="Apple LiSung" charset="0"/>
              <a:ea typeface="Apple LiSung" charset="0"/>
              <a:cs typeface="Apple LiSung" charset="0"/>
            </a:endParaRPr>
          </a:p>
          <a:p>
            <a:endParaRPr lang="fr-FR" b="1" dirty="0" smtClean="0">
              <a:solidFill>
                <a:srgbClr val="C00000"/>
              </a:solidFill>
              <a:latin typeface="Apple LiSung" charset="0"/>
              <a:ea typeface="Apple LiSung" charset="0"/>
              <a:cs typeface="Apple LiSung" charset="0"/>
            </a:endParaRPr>
          </a:p>
        </p:txBody>
      </p:sp>
    </p:spTree>
    <p:extLst>
      <p:ext uri="{BB962C8B-B14F-4D97-AF65-F5344CB8AC3E}">
        <p14:creationId xmlns:p14="http://schemas.microsoft.com/office/powerpoint/2010/main" val="18266204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 y="282789"/>
            <a:ext cx="8674100" cy="6441763"/>
          </a:xfrm>
          <a:prstGeom prst="rect">
            <a:avLst/>
          </a:prstGeom>
          <a:noFill/>
          <a:ln>
            <a:noFill/>
          </a:ln>
        </p:spPr>
        <p:txBody>
          <a:bodyPr wrap="square">
            <a:spAutoFit/>
          </a:bodyPr>
          <a:lstStyle/>
          <a:p>
            <a:pPr algn="just">
              <a:lnSpc>
                <a:spcPct val="115000"/>
              </a:lnSpc>
              <a:spcBef>
                <a:spcPts val="600"/>
              </a:spcBef>
              <a:spcAft>
                <a:spcPts val="600"/>
              </a:spcAft>
            </a:pPr>
            <a:r>
              <a:rPr lang="fr-FR" b="1" dirty="0">
                <a:solidFill>
                  <a:srgbClr val="C00000"/>
                </a:solidFill>
                <a:latin typeface="Times New Roman" charset="0"/>
                <a:ea typeface="Calibri" charset="0"/>
              </a:rPr>
              <a:t>Les techniques de communication d’influence en IE</a:t>
            </a:r>
          </a:p>
          <a:p>
            <a:pPr algn="just">
              <a:lnSpc>
                <a:spcPct val="115000"/>
              </a:lnSpc>
              <a:spcBef>
                <a:spcPts val="600"/>
              </a:spcBef>
              <a:spcAft>
                <a:spcPts val="600"/>
              </a:spcAft>
            </a:pPr>
            <a:r>
              <a:rPr lang="fr-FR" b="1" dirty="0" smtClean="0">
                <a:solidFill>
                  <a:srgbClr val="000000"/>
                </a:solidFill>
                <a:latin typeface="Times New Roman" charset="0"/>
                <a:ea typeface="Calibri" charset="0"/>
              </a:rPr>
              <a:t>La </a:t>
            </a:r>
            <a:r>
              <a:rPr lang="fr-FR" b="1" dirty="0">
                <a:solidFill>
                  <a:srgbClr val="000000"/>
                </a:solidFill>
                <a:latin typeface="Times New Roman" charset="0"/>
                <a:ea typeface="Calibri" charset="0"/>
              </a:rPr>
              <a:t>gestion de la réputation en ligne (e-réputation) </a:t>
            </a:r>
            <a:r>
              <a:rPr lang="fr-FR" dirty="0">
                <a:solidFill>
                  <a:srgbClr val="000000"/>
                </a:solidFill>
                <a:latin typeface="Times New Roman" charset="0"/>
                <a:ea typeface="Calibri" charset="0"/>
              </a:rPr>
              <a:t>: Dans l'ère numérique, l’e-réputation est essentielle. Les entreprises surveillent activement les discussions en ligne et utilisent des stratégies d’influence pour modeler la perception publique à travers des blogs, des réseaux sociaux, et des articles de presse. Par exemple, une entreprise peut organiser des campagnes d’influence pour répondre aux critiques ou aux controverses afin de protéger son image</a:t>
            </a:r>
            <a:r>
              <a:rPr lang="fr-FR" dirty="0" smtClean="0">
                <a:solidFill>
                  <a:srgbClr val="000000"/>
                </a:solidFill>
                <a:latin typeface="Times New Roman" charset="0"/>
                <a:ea typeface="Calibri" charset="0"/>
              </a:rPr>
              <a:t>.</a:t>
            </a:r>
            <a:endParaRPr lang="fr-FR" dirty="0">
              <a:latin typeface="Times New Roman" charset="0"/>
              <a:ea typeface="Calibri" charset="0"/>
            </a:endParaRPr>
          </a:p>
          <a:p>
            <a:pPr algn="just">
              <a:lnSpc>
                <a:spcPct val="115000"/>
              </a:lnSpc>
              <a:spcBef>
                <a:spcPts val="600"/>
              </a:spcBef>
              <a:spcAft>
                <a:spcPts val="600"/>
              </a:spcAft>
            </a:pPr>
            <a:r>
              <a:rPr lang="fr-FR" b="1" dirty="0">
                <a:solidFill>
                  <a:srgbClr val="000000"/>
                </a:solidFill>
                <a:latin typeface="Times New Roman" charset="0"/>
                <a:ea typeface="Calibri" charset="0"/>
              </a:rPr>
              <a:t>Le </a:t>
            </a:r>
            <a:r>
              <a:rPr lang="fr-FR" b="1" dirty="0" err="1">
                <a:solidFill>
                  <a:srgbClr val="000000"/>
                </a:solidFill>
                <a:latin typeface="Times New Roman" charset="0"/>
                <a:ea typeface="Calibri" charset="0"/>
              </a:rPr>
              <a:t>storytelling</a:t>
            </a:r>
            <a:r>
              <a:rPr lang="fr-FR" b="1" dirty="0">
                <a:solidFill>
                  <a:srgbClr val="000000"/>
                </a:solidFill>
                <a:latin typeface="Times New Roman" charset="0"/>
                <a:ea typeface="Calibri" charset="0"/>
              </a:rPr>
              <a:t> stratégique </a:t>
            </a:r>
            <a:r>
              <a:rPr lang="fr-FR" dirty="0">
                <a:solidFill>
                  <a:srgbClr val="000000"/>
                </a:solidFill>
                <a:latin typeface="Times New Roman" charset="0"/>
                <a:ea typeface="Calibri" charset="0"/>
              </a:rPr>
              <a:t>: Le récit est un outil puissant dans l’influence. Une entreprise peut construire un récit autour de son histoire, de ses valeurs ou de ses innovations pour asseoir sa légitimité. Par exemple, une multinationale technologique pourrait présenter son engagement envers l’environnement et l’innovation comme un levier pour séduire les consommateurs et les régulateurs</a:t>
            </a:r>
            <a:r>
              <a:rPr lang="fr-FR" dirty="0" smtClean="0">
                <a:solidFill>
                  <a:srgbClr val="000000"/>
                </a:solidFill>
                <a:latin typeface="Times New Roman" charset="0"/>
                <a:ea typeface="Calibri" charset="0"/>
              </a:rPr>
              <a:t>.</a:t>
            </a:r>
            <a:endParaRPr lang="fr-FR" dirty="0">
              <a:latin typeface="Times New Roman" charset="0"/>
              <a:ea typeface="Calibri" charset="0"/>
            </a:endParaRPr>
          </a:p>
          <a:p>
            <a:pPr algn="just">
              <a:lnSpc>
                <a:spcPct val="115000"/>
              </a:lnSpc>
              <a:spcBef>
                <a:spcPts val="600"/>
              </a:spcBef>
              <a:spcAft>
                <a:spcPts val="600"/>
              </a:spcAft>
            </a:pPr>
            <a:r>
              <a:rPr lang="fr-FR" b="1" dirty="0">
                <a:solidFill>
                  <a:srgbClr val="000000"/>
                </a:solidFill>
                <a:latin typeface="Times New Roman" charset="0"/>
                <a:ea typeface="Calibri" charset="0"/>
              </a:rPr>
              <a:t>La manipulation de l’information </a:t>
            </a:r>
            <a:r>
              <a:rPr lang="fr-FR" dirty="0">
                <a:solidFill>
                  <a:srgbClr val="000000"/>
                </a:solidFill>
                <a:latin typeface="Times New Roman" charset="0"/>
                <a:ea typeface="Calibri" charset="0"/>
              </a:rPr>
              <a:t>: </a:t>
            </a:r>
            <a:r>
              <a:rPr lang="fr-FR" dirty="0" smtClean="0">
                <a:solidFill>
                  <a:srgbClr val="000000"/>
                </a:solidFill>
                <a:latin typeface="Times New Roman" charset="0"/>
                <a:ea typeface="Calibri" charset="0"/>
              </a:rPr>
              <a:t>Cette </a:t>
            </a:r>
            <a:r>
              <a:rPr lang="fr-FR" dirty="0">
                <a:solidFill>
                  <a:srgbClr val="000000"/>
                </a:solidFill>
                <a:latin typeface="Times New Roman" charset="0"/>
                <a:ea typeface="Calibri" charset="0"/>
              </a:rPr>
              <a:t>technique, bien que délicate et risquée, peut être utilisée pour orienter le marché ou créer des conditions favorables pour l’entreprise. La diffusion de fausses rumeurs sur des acquisitions ou des produits à venir en est un exemple</a:t>
            </a:r>
            <a:r>
              <a:rPr lang="fr-FR" dirty="0" smtClean="0">
                <a:solidFill>
                  <a:srgbClr val="000000"/>
                </a:solidFill>
                <a:latin typeface="Times New Roman" charset="0"/>
                <a:ea typeface="Calibri" charset="0"/>
              </a:rPr>
              <a:t>.</a:t>
            </a:r>
            <a:endParaRPr lang="fr-FR" dirty="0">
              <a:latin typeface="Times New Roman" charset="0"/>
              <a:ea typeface="Calibri" charset="0"/>
            </a:endParaRPr>
          </a:p>
          <a:p>
            <a:pPr algn="just">
              <a:lnSpc>
                <a:spcPct val="115000"/>
              </a:lnSpc>
              <a:spcBef>
                <a:spcPts val="600"/>
              </a:spcBef>
              <a:spcAft>
                <a:spcPts val="600"/>
              </a:spcAft>
            </a:pPr>
            <a:r>
              <a:rPr lang="fr-FR" b="1" dirty="0">
                <a:solidFill>
                  <a:srgbClr val="000000"/>
                </a:solidFill>
                <a:latin typeface="Times New Roman" charset="0"/>
                <a:ea typeface="Calibri" charset="0"/>
              </a:rPr>
              <a:t>Le recours aux influenceurs et leaders d’opinion </a:t>
            </a:r>
            <a:r>
              <a:rPr lang="fr-FR" dirty="0">
                <a:solidFill>
                  <a:srgbClr val="000000"/>
                </a:solidFill>
                <a:latin typeface="Times New Roman" charset="0"/>
                <a:ea typeface="Calibri" charset="0"/>
              </a:rPr>
              <a:t>: </a:t>
            </a:r>
            <a:r>
              <a:rPr lang="fr-FR" dirty="0" smtClean="0">
                <a:solidFill>
                  <a:srgbClr val="000000"/>
                </a:solidFill>
                <a:latin typeface="Times New Roman" charset="0"/>
                <a:ea typeface="Calibri" charset="0"/>
              </a:rPr>
              <a:t>Par </a:t>
            </a:r>
            <a:r>
              <a:rPr lang="fr-FR" dirty="0">
                <a:solidFill>
                  <a:srgbClr val="000000"/>
                </a:solidFill>
                <a:latin typeface="Times New Roman" charset="0"/>
                <a:ea typeface="Calibri" charset="0"/>
              </a:rPr>
              <a:t>exemple, des acteurs reconnus d’un secteur peuvent être invités à prendre position publiquement en faveur d’une technologie ou d’une solution développée par l’entreprise, influençant ainsi le comportement des clients et des concurrents.</a:t>
            </a:r>
            <a:endParaRPr lang="fr-FR" dirty="0">
              <a:effectLst/>
              <a:latin typeface="Times New Roman" charset="0"/>
              <a:ea typeface="Calibri" charset="0"/>
            </a:endParaRPr>
          </a:p>
        </p:txBody>
      </p:sp>
    </p:spTree>
    <p:extLst>
      <p:ext uri="{BB962C8B-B14F-4D97-AF65-F5344CB8AC3E}">
        <p14:creationId xmlns:p14="http://schemas.microsoft.com/office/powerpoint/2010/main" val="19925765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Espace réservé du numéro de diapositive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fld id="{C18E334B-36E9-AA49-8C6C-48C28299017F}" type="slidenum">
              <a:rPr lang="fr-FR" altLang="fr-FR">
                <a:solidFill>
                  <a:srgbClr val="A2106A"/>
                </a:solidFill>
              </a:rPr>
              <a:pPr>
                <a:spcBef>
                  <a:spcPct val="0"/>
                </a:spcBef>
                <a:buClrTx/>
                <a:buSzTx/>
                <a:buFontTx/>
                <a:buNone/>
              </a:pPr>
              <a:t>11</a:t>
            </a:fld>
            <a:endParaRPr lang="fr-FR" altLang="fr-FR">
              <a:solidFill>
                <a:srgbClr val="A2106A"/>
              </a:solidFill>
            </a:endParaRPr>
          </a:p>
        </p:txBody>
      </p:sp>
      <p:sp>
        <p:nvSpPr>
          <p:cNvPr id="132098" name="Rectangle 2"/>
          <p:cNvSpPr>
            <a:spLocks noChangeArrowheads="1"/>
          </p:cNvSpPr>
          <p:nvPr/>
        </p:nvSpPr>
        <p:spPr bwMode="auto">
          <a:xfrm>
            <a:off x="533400" y="1125538"/>
            <a:ext cx="7710488" cy="347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just">
              <a:spcBef>
                <a:spcPct val="0"/>
              </a:spcBef>
              <a:buClrTx/>
              <a:buSzTx/>
              <a:buFontTx/>
              <a:buNone/>
            </a:pPr>
            <a:r>
              <a:rPr lang="fr-FR" altLang="fr-FR">
                <a:solidFill>
                  <a:srgbClr val="3D3D3D"/>
                </a:solidFill>
                <a:latin typeface="Times New Roman" charset="0"/>
                <a:ea typeface="Times New Roman" charset="0"/>
                <a:cs typeface="Times New Roman" charset="0"/>
              </a:rPr>
              <a:t>La sécurité économique consiste à évaluer les risques que peuvent encourir les acteurs.</a:t>
            </a:r>
          </a:p>
          <a:p>
            <a:pPr algn="just">
              <a:spcBef>
                <a:spcPct val="0"/>
              </a:spcBef>
              <a:buClrTx/>
              <a:buSzTx/>
              <a:buFontTx/>
              <a:buNone/>
            </a:pPr>
            <a:r>
              <a:rPr lang="fr-FR" altLang="fr-FR">
                <a:solidFill>
                  <a:srgbClr val="3D3D3D"/>
                </a:solidFill>
                <a:latin typeface="Times New Roman" charset="0"/>
                <a:ea typeface="Times New Roman" charset="0"/>
                <a:cs typeface="Times New Roman" charset="0"/>
              </a:rPr>
              <a:t/>
            </a:r>
            <a:br>
              <a:rPr lang="fr-FR" altLang="fr-FR">
                <a:solidFill>
                  <a:srgbClr val="3D3D3D"/>
                </a:solidFill>
                <a:latin typeface="Times New Roman" charset="0"/>
                <a:ea typeface="Times New Roman" charset="0"/>
                <a:cs typeface="Times New Roman" charset="0"/>
              </a:rPr>
            </a:br>
            <a:r>
              <a:rPr lang="fr-FR" altLang="fr-FR">
                <a:solidFill>
                  <a:srgbClr val="3D3D3D"/>
                </a:solidFill>
                <a:latin typeface="Times New Roman" charset="0"/>
                <a:ea typeface="Times New Roman" charset="0"/>
                <a:cs typeface="Times New Roman" charset="0"/>
              </a:rPr>
              <a:t>Le patrimoine de l’entreprise peut-être la cible de prédations diverses (cyberattaques, vols, destructions, usurpations d’identité...) visant ses données, son savoir-faire ou encore sa réputation. Il s’agit d’analyser, d’identifier les risques et menaces potentielles. </a:t>
            </a:r>
          </a:p>
          <a:p>
            <a:pPr algn="just">
              <a:spcBef>
                <a:spcPct val="0"/>
              </a:spcBef>
              <a:buClrTx/>
              <a:buSzTx/>
              <a:buFontTx/>
              <a:buNone/>
            </a:pPr>
            <a:endParaRPr lang="fr-FR" altLang="fr-FR">
              <a:solidFill>
                <a:schemeClr val="tx1"/>
              </a:solidFill>
              <a:latin typeface="Times New Roman" charset="0"/>
              <a:ea typeface="Times New Roman" charset="0"/>
              <a:cs typeface="Times New Roman" charset="0"/>
            </a:endParaRPr>
          </a:p>
          <a:p>
            <a:pPr algn="just">
              <a:spcBef>
                <a:spcPct val="0"/>
              </a:spcBef>
              <a:buClrTx/>
              <a:buSzTx/>
              <a:buFontTx/>
              <a:buNone/>
            </a:pPr>
            <a:r>
              <a:rPr lang="fr-FR" altLang="fr-FR">
                <a:solidFill>
                  <a:srgbClr val="3D3D3D"/>
                </a:solidFill>
                <a:latin typeface="Times New Roman" charset="0"/>
                <a:ea typeface="Times New Roman" charset="0"/>
                <a:cs typeface="Times New Roman" charset="0"/>
              </a:rPr>
              <a:t>Les risques touchent de nombreux champs : humains, numériques, scientifiques, technologiques, concurrentiels, juridiques, environnementaux, financiers.... </a:t>
            </a:r>
            <a:endParaRPr lang="fr-FR" altLang="fr-FR">
              <a:solidFill>
                <a:schemeClr val="tx1"/>
              </a:solidFill>
              <a:latin typeface="Times New Roman" charset="0"/>
              <a:ea typeface="Times New Roman" charset="0"/>
              <a:cs typeface="Times New Roman" charset="0"/>
            </a:endParaRPr>
          </a:p>
        </p:txBody>
      </p:sp>
      <p:sp>
        <p:nvSpPr>
          <p:cNvPr id="132099" name="Rectangle 1"/>
          <p:cNvSpPr>
            <a:spLocks noChangeArrowheads="1"/>
          </p:cNvSpPr>
          <p:nvPr/>
        </p:nvSpPr>
        <p:spPr bwMode="auto">
          <a:xfrm>
            <a:off x="684213" y="260350"/>
            <a:ext cx="46402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just">
              <a:spcBef>
                <a:spcPct val="0"/>
              </a:spcBef>
              <a:buClrTx/>
              <a:buSzTx/>
              <a:buFontTx/>
              <a:buNone/>
            </a:pPr>
            <a:r>
              <a:rPr lang="fr-FR" altLang="fr-FR" sz="2400" b="1">
                <a:solidFill>
                  <a:srgbClr val="A2106A"/>
                </a:solidFill>
                <a:latin typeface="Times New Roman" charset="0"/>
                <a:ea typeface="Times New Roman" charset="0"/>
                <a:cs typeface="Times New Roman" charset="0"/>
              </a:rPr>
              <a:t>La sécurité économique, protéger </a:t>
            </a:r>
          </a:p>
        </p:txBody>
      </p:sp>
      <p:pic>
        <p:nvPicPr>
          <p:cNvPr id="132100" name="Imag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68800" y="4365625"/>
            <a:ext cx="4699000" cy="230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5449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Espace réservé du numéro de diapositive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fld id="{FD24CF70-17CB-4D4B-AB7B-69A1F665008D}" type="slidenum">
              <a:rPr lang="fr-FR" altLang="fr-FR">
                <a:solidFill>
                  <a:srgbClr val="A2106A"/>
                </a:solidFill>
              </a:rPr>
              <a:pPr>
                <a:spcBef>
                  <a:spcPct val="0"/>
                </a:spcBef>
                <a:buClrTx/>
                <a:buSzTx/>
                <a:buFontTx/>
                <a:buNone/>
              </a:pPr>
              <a:t>12</a:t>
            </a:fld>
            <a:endParaRPr lang="fr-FR" altLang="fr-FR">
              <a:solidFill>
                <a:srgbClr val="A2106A"/>
              </a:solidFill>
            </a:endParaRPr>
          </a:p>
        </p:txBody>
      </p:sp>
      <p:sp>
        <p:nvSpPr>
          <p:cNvPr id="4" name="Rectangle 3"/>
          <p:cNvSpPr>
            <a:spLocks noChangeArrowheads="1"/>
          </p:cNvSpPr>
          <p:nvPr/>
        </p:nvSpPr>
        <p:spPr bwMode="auto">
          <a:xfrm>
            <a:off x="684213" y="260350"/>
            <a:ext cx="46402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just">
              <a:spcBef>
                <a:spcPct val="0"/>
              </a:spcBef>
              <a:buClrTx/>
              <a:buSzTx/>
              <a:buFontTx/>
              <a:buNone/>
            </a:pPr>
            <a:r>
              <a:rPr lang="fr-FR" altLang="fr-FR" sz="2400" b="1" dirty="0">
                <a:solidFill>
                  <a:srgbClr val="A2106A"/>
                </a:solidFill>
                <a:latin typeface="Times New Roman" charset="0"/>
                <a:ea typeface="Times New Roman" charset="0"/>
                <a:cs typeface="Times New Roman" charset="0"/>
              </a:rPr>
              <a:t>La sécurité économique, protéger </a:t>
            </a:r>
          </a:p>
        </p:txBody>
      </p:sp>
      <p:sp>
        <p:nvSpPr>
          <p:cNvPr id="2" name="Rectangle 1"/>
          <p:cNvSpPr/>
          <p:nvPr/>
        </p:nvSpPr>
        <p:spPr>
          <a:xfrm>
            <a:off x="628650" y="727118"/>
            <a:ext cx="7810500" cy="5475345"/>
          </a:xfrm>
          <a:prstGeom prst="rect">
            <a:avLst/>
          </a:prstGeom>
        </p:spPr>
        <p:txBody>
          <a:bodyPr wrap="square">
            <a:spAutoFit/>
          </a:bodyPr>
          <a:lstStyle/>
          <a:p>
            <a:pPr algn="just">
              <a:lnSpc>
                <a:spcPct val="115000"/>
              </a:lnSpc>
              <a:spcBef>
                <a:spcPts val="600"/>
              </a:spcBef>
              <a:spcAft>
                <a:spcPts val="600"/>
              </a:spcAft>
            </a:pPr>
            <a:r>
              <a:rPr lang="fr-FR" altLang="fr-FR" dirty="0">
                <a:latin typeface="Times New Roman" charset="0"/>
                <a:ea typeface="Times New Roman" charset="0"/>
                <a:cs typeface="Times New Roman" charset="0"/>
              </a:rPr>
              <a:t>Toutes les entreprises possèdent des informations importantes et un savoir-faire qui doivent être protégés d’une manière ou d’une </a:t>
            </a:r>
            <a:r>
              <a:rPr lang="fr-FR" altLang="fr-FR" dirty="0" smtClean="0">
                <a:latin typeface="Times New Roman" charset="0"/>
                <a:ea typeface="Times New Roman" charset="0"/>
                <a:cs typeface="Times New Roman" charset="0"/>
              </a:rPr>
              <a:t>autre. L</a:t>
            </a:r>
            <a:r>
              <a:rPr lang="fr-FR" dirty="0" smtClean="0">
                <a:solidFill>
                  <a:srgbClr val="000000"/>
                </a:solidFill>
                <a:latin typeface="Times New Roman" charset="0"/>
                <a:ea typeface="Calibri" charset="0"/>
              </a:rPr>
              <a:t>es </a:t>
            </a:r>
            <a:r>
              <a:rPr lang="fr-FR" dirty="0">
                <a:solidFill>
                  <a:srgbClr val="000000"/>
                </a:solidFill>
                <a:latin typeface="Times New Roman" charset="0"/>
                <a:ea typeface="Calibri" charset="0"/>
              </a:rPr>
              <a:t>informations à protéger sont </a:t>
            </a:r>
            <a:r>
              <a:rPr lang="fr-FR" dirty="0" smtClean="0">
                <a:solidFill>
                  <a:srgbClr val="000000"/>
                </a:solidFill>
                <a:latin typeface="Times New Roman" charset="0"/>
                <a:ea typeface="Calibri" charset="0"/>
              </a:rPr>
              <a:t>: </a:t>
            </a:r>
            <a:r>
              <a:rPr lang="fr-FR" altLang="fr-FR" dirty="0">
                <a:latin typeface="Times New Roman" charset="0"/>
                <a:ea typeface="Times New Roman" charset="0"/>
                <a:cs typeface="Times New Roman" charset="0"/>
              </a:rPr>
              <a:t>procédés, objets, documents, données ou fichiers de nature commerciale, industrielle, financière, scientifique, technique ou stratégique. </a:t>
            </a:r>
            <a:endParaRPr lang="fr-FR" dirty="0">
              <a:latin typeface="Times New Roman" charset="0"/>
              <a:ea typeface="Calibri" charset="0"/>
            </a:endParaRPr>
          </a:p>
          <a:p>
            <a:pPr algn="just">
              <a:lnSpc>
                <a:spcPct val="115000"/>
              </a:lnSpc>
              <a:spcBef>
                <a:spcPts val="600"/>
              </a:spcBef>
              <a:spcAft>
                <a:spcPts val="600"/>
              </a:spcAft>
            </a:pPr>
            <a:r>
              <a:rPr lang="fr-FR" dirty="0" smtClean="0">
                <a:solidFill>
                  <a:srgbClr val="000000"/>
                </a:solidFill>
                <a:latin typeface="Times New Roman" charset="0"/>
                <a:ea typeface="Calibri" charset="0"/>
              </a:rPr>
              <a:t>- Les </a:t>
            </a:r>
            <a:r>
              <a:rPr lang="fr-FR" dirty="0">
                <a:solidFill>
                  <a:srgbClr val="000000"/>
                </a:solidFill>
                <a:latin typeface="Times New Roman" charset="0"/>
                <a:ea typeface="Calibri" charset="0"/>
              </a:rPr>
              <a:t>savoirs faire originaux des </a:t>
            </a:r>
            <a:r>
              <a:rPr lang="fr-FR" dirty="0" smtClean="0">
                <a:solidFill>
                  <a:srgbClr val="000000"/>
                </a:solidFill>
                <a:latin typeface="Times New Roman" charset="0"/>
                <a:ea typeface="Calibri" charset="0"/>
              </a:rPr>
              <a:t>entreprises, - Secret </a:t>
            </a:r>
            <a:r>
              <a:rPr lang="fr-FR" dirty="0">
                <a:solidFill>
                  <a:srgbClr val="000000"/>
                </a:solidFill>
                <a:latin typeface="Times New Roman" charset="0"/>
                <a:ea typeface="Calibri" charset="0"/>
              </a:rPr>
              <a:t>de fabrication</a:t>
            </a:r>
            <a:endParaRPr lang="fr-FR" dirty="0">
              <a:latin typeface="Times New Roman" charset="0"/>
              <a:ea typeface="Calibri" charset="0"/>
            </a:endParaRPr>
          </a:p>
          <a:p>
            <a:pPr algn="just">
              <a:lnSpc>
                <a:spcPct val="115000"/>
              </a:lnSpc>
              <a:spcBef>
                <a:spcPts val="600"/>
              </a:spcBef>
              <a:spcAft>
                <a:spcPts val="600"/>
              </a:spcAft>
            </a:pPr>
            <a:r>
              <a:rPr lang="fr-FR" dirty="0" smtClean="0">
                <a:solidFill>
                  <a:srgbClr val="000000"/>
                </a:solidFill>
                <a:latin typeface="Times New Roman" charset="0"/>
                <a:ea typeface="Calibri" charset="0"/>
              </a:rPr>
              <a:t>- Ses </a:t>
            </a:r>
            <a:r>
              <a:rPr lang="fr-FR" dirty="0">
                <a:solidFill>
                  <a:srgbClr val="000000"/>
                </a:solidFill>
                <a:latin typeface="Times New Roman" charset="0"/>
                <a:ea typeface="Calibri" charset="0"/>
              </a:rPr>
              <a:t>prévisions des ventes</a:t>
            </a:r>
            <a:endParaRPr lang="fr-FR" dirty="0">
              <a:latin typeface="Times New Roman" charset="0"/>
              <a:ea typeface="Calibri" charset="0"/>
            </a:endParaRPr>
          </a:p>
          <a:p>
            <a:pPr algn="just">
              <a:lnSpc>
                <a:spcPct val="115000"/>
              </a:lnSpc>
              <a:spcBef>
                <a:spcPts val="600"/>
              </a:spcBef>
              <a:spcAft>
                <a:spcPts val="600"/>
              </a:spcAft>
            </a:pPr>
            <a:r>
              <a:rPr lang="fr-FR" dirty="0" smtClean="0">
                <a:solidFill>
                  <a:srgbClr val="000000"/>
                </a:solidFill>
                <a:latin typeface="Times New Roman" charset="0"/>
                <a:ea typeface="Calibri" charset="0"/>
              </a:rPr>
              <a:t>- Fichiers </a:t>
            </a:r>
            <a:r>
              <a:rPr lang="fr-FR" dirty="0">
                <a:solidFill>
                  <a:srgbClr val="000000"/>
                </a:solidFill>
                <a:latin typeface="Times New Roman" charset="0"/>
                <a:ea typeface="Calibri" charset="0"/>
              </a:rPr>
              <a:t>clients-Structure des couts de fabrication </a:t>
            </a:r>
            <a:endParaRPr lang="fr-FR" dirty="0">
              <a:latin typeface="Times New Roman" charset="0"/>
              <a:ea typeface="Calibri" charset="0"/>
            </a:endParaRPr>
          </a:p>
          <a:p>
            <a:pPr algn="just">
              <a:lnSpc>
                <a:spcPct val="115000"/>
              </a:lnSpc>
              <a:spcBef>
                <a:spcPts val="600"/>
              </a:spcBef>
              <a:spcAft>
                <a:spcPts val="600"/>
              </a:spcAft>
            </a:pPr>
            <a:r>
              <a:rPr lang="fr-FR" dirty="0" smtClean="0">
                <a:solidFill>
                  <a:srgbClr val="000000"/>
                </a:solidFill>
                <a:latin typeface="Times New Roman" charset="0"/>
                <a:ea typeface="Calibri" charset="0"/>
              </a:rPr>
              <a:t>- Ses </a:t>
            </a:r>
            <a:r>
              <a:rPr lang="fr-FR" dirty="0">
                <a:solidFill>
                  <a:srgbClr val="000000"/>
                </a:solidFill>
                <a:latin typeface="Times New Roman" charset="0"/>
                <a:ea typeface="Calibri" charset="0"/>
              </a:rPr>
              <a:t>modes d’organisations-Ses projets stratégiques</a:t>
            </a:r>
            <a:endParaRPr lang="fr-FR" dirty="0">
              <a:latin typeface="Times New Roman" charset="0"/>
              <a:ea typeface="Calibri" charset="0"/>
            </a:endParaRPr>
          </a:p>
          <a:p>
            <a:pPr algn="just">
              <a:lnSpc>
                <a:spcPct val="115000"/>
              </a:lnSpc>
              <a:spcBef>
                <a:spcPts val="600"/>
              </a:spcBef>
              <a:spcAft>
                <a:spcPts val="600"/>
              </a:spcAft>
            </a:pPr>
            <a:r>
              <a:rPr lang="fr-FR" dirty="0" smtClean="0">
                <a:solidFill>
                  <a:srgbClr val="000000"/>
                </a:solidFill>
                <a:latin typeface="Times New Roman" charset="0"/>
                <a:ea typeface="Calibri" charset="0"/>
              </a:rPr>
              <a:t>- Son </a:t>
            </a:r>
            <a:r>
              <a:rPr lang="fr-FR" dirty="0">
                <a:solidFill>
                  <a:srgbClr val="000000"/>
                </a:solidFill>
                <a:latin typeface="Times New Roman" charset="0"/>
                <a:ea typeface="Calibri" charset="0"/>
              </a:rPr>
              <a:t>réseau de sous-traitants et fournisseurs</a:t>
            </a:r>
            <a:endParaRPr lang="fr-FR" dirty="0">
              <a:latin typeface="Times New Roman" charset="0"/>
              <a:ea typeface="Calibri" charset="0"/>
            </a:endParaRPr>
          </a:p>
          <a:p>
            <a:pPr algn="just">
              <a:lnSpc>
                <a:spcPct val="115000"/>
              </a:lnSpc>
              <a:spcBef>
                <a:spcPts val="600"/>
              </a:spcBef>
              <a:spcAft>
                <a:spcPts val="600"/>
              </a:spcAft>
            </a:pPr>
            <a:r>
              <a:rPr lang="fr-FR" dirty="0">
                <a:solidFill>
                  <a:srgbClr val="000000"/>
                </a:solidFill>
                <a:latin typeface="Times New Roman" charset="0"/>
                <a:ea typeface="Calibri" charset="0"/>
              </a:rPr>
              <a:t>La divulgation à des tiers peut créer des pertes de marché, ralentissement de nouveaux projet ou mort de l’entreprise. Il faut sensibiliser le personnel au caractère confidentiel de certaines informations et des risques courue par la perte des informations. Il faut définir un ensemble de mesure et procédures adapté aux informations à protéger, elles doivent être évolutive dans le </a:t>
            </a:r>
            <a:r>
              <a:rPr lang="fr-FR" dirty="0" smtClean="0">
                <a:solidFill>
                  <a:srgbClr val="000000"/>
                </a:solidFill>
                <a:latin typeface="Times New Roman" charset="0"/>
                <a:ea typeface="Calibri" charset="0"/>
              </a:rPr>
              <a:t>temps</a:t>
            </a:r>
            <a:endParaRPr lang="fr-FR" dirty="0">
              <a:latin typeface="Times New Roman" charset="0"/>
              <a:ea typeface="Calibri" charset="0"/>
            </a:endParaRPr>
          </a:p>
        </p:txBody>
      </p:sp>
    </p:spTree>
    <p:extLst>
      <p:ext uri="{BB962C8B-B14F-4D97-AF65-F5344CB8AC3E}">
        <p14:creationId xmlns:p14="http://schemas.microsoft.com/office/powerpoint/2010/main" val="74552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98600" y="1391166"/>
            <a:ext cx="4572000" cy="3717941"/>
          </a:xfrm>
          <a:prstGeom prst="rect">
            <a:avLst/>
          </a:prstGeom>
        </p:spPr>
        <p:txBody>
          <a:bodyPr>
            <a:spAutoFit/>
          </a:bodyPr>
          <a:lstStyle/>
          <a:p>
            <a:pPr algn="just">
              <a:lnSpc>
                <a:spcPct val="115000"/>
              </a:lnSpc>
              <a:spcBef>
                <a:spcPts val="600"/>
              </a:spcBef>
              <a:spcAft>
                <a:spcPts val="600"/>
              </a:spcAft>
            </a:pPr>
            <a:r>
              <a:rPr lang="fr-FR" b="1" dirty="0" smtClean="0">
                <a:solidFill>
                  <a:srgbClr val="C00000"/>
                </a:solidFill>
                <a:latin typeface="Times New Roman" charset="0"/>
                <a:ea typeface="Calibri" charset="0"/>
              </a:rPr>
              <a:t>Types </a:t>
            </a:r>
            <a:r>
              <a:rPr lang="fr-FR" b="1" dirty="0">
                <a:solidFill>
                  <a:srgbClr val="C00000"/>
                </a:solidFill>
                <a:latin typeface="Times New Roman" charset="0"/>
                <a:ea typeface="Calibri" charset="0"/>
              </a:rPr>
              <a:t>de menaces :</a:t>
            </a:r>
          </a:p>
          <a:p>
            <a:pPr algn="just">
              <a:lnSpc>
                <a:spcPct val="115000"/>
              </a:lnSpc>
              <a:spcBef>
                <a:spcPts val="600"/>
              </a:spcBef>
              <a:spcAft>
                <a:spcPts val="600"/>
              </a:spcAft>
            </a:pPr>
            <a:r>
              <a:rPr lang="fr-FR" dirty="0">
                <a:solidFill>
                  <a:srgbClr val="000000"/>
                </a:solidFill>
                <a:latin typeface="Times New Roman" charset="0"/>
                <a:ea typeface="Calibri" charset="0"/>
              </a:rPr>
              <a:t>-Destruction physique</a:t>
            </a:r>
            <a:endParaRPr lang="fr-FR" dirty="0">
              <a:latin typeface="Times New Roman" charset="0"/>
              <a:ea typeface="Calibri" charset="0"/>
            </a:endParaRPr>
          </a:p>
          <a:p>
            <a:pPr algn="just">
              <a:lnSpc>
                <a:spcPct val="115000"/>
              </a:lnSpc>
              <a:spcBef>
                <a:spcPts val="600"/>
              </a:spcBef>
              <a:spcAft>
                <a:spcPts val="600"/>
              </a:spcAft>
            </a:pPr>
            <a:r>
              <a:rPr lang="fr-FR" dirty="0">
                <a:solidFill>
                  <a:srgbClr val="000000"/>
                </a:solidFill>
                <a:latin typeface="Times New Roman" charset="0"/>
                <a:ea typeface="Calibri" charset="0"/>
              </a:rPr>
              <a:t>-Corruption de données</a:t>
            </a:r>
            <a:endParaRPr lang="fr-FR" dirty="0">
              <a:latin typeface="Times New Roman" charset="0"/>
              <a:ea typeface="Calibri" charset="0"/>
            </a:endParaRPr>
          </a:p>
          <a:p>
            <a:pPr algn="just">
              <a:lnSpc>
                <a:spcPct val="115000"/>
              </a:lnSpc>
              <a:spcBef>
                <a:spcPts val="600"/>
              </a:spcBef>
              <a:spcAft>
                <a:spcPts val="600"/>
              </a:spcAft>
            </a:pPr>
            <a:r>
              <a:rPr lang="fr-FR" dirty="0">
                <a:solidFill>
                  <a:srgbClr val="000000"/>
                </a:solidFill>
                <a:latin typeface="Times New Roman" charset="0"/>
                <a:ea typeface="Calibri" charset="0"/>
              </a:rPr>
              <a:t>-Vol de matériel</a:t>
            </a:r>
            <a:endParaRPr lang="fr-FR" dirty="0">
              <a:latin typeface="Times New Roman" charset="0"/>
              <a:ea typeface="Calibri" charset="0"/>
            </a:endParaRPr>
          </a:p>
          <a:p>
            <a:pPr algn="just">
              <a:lnSpc>
                <a:spcPct val="115000"/>
              </a:lnSpc>
              <a:spcBef>
                <a:spcPts val="600"/>
              </a:spcBef>
              <a:spcAft>
                <a:spcPts val="600"/>
              </a:spcAft>
            </a:pPr>
            <a:r>
              <a:rPr lang="fr-FR" dirty="0">
                <a:solidFill>
                  <a:srgbClr val="000000"/>
                </a:solidFill>
                <a:latin typeface="Times New Roman" charset="0"/>
                <a:ea typeface="Calibri" charset="0"/>
              </a:rPr>
              <a:t>-Interception électronique</a:t>
            </a:r>
            <a:endParaRPr lang="fr-FR" dirty="0">
              <a:latin typeface="Times New Roman" charset="0"/>
              <a:ea typeface="Calibri" charset="0"/>
            </a:endParaRPr>
          </a:p>
          <a:p>
            <a:pPr algn="just">
              <a:lnSpc>
                <a:spcPct val="115000"/>
              </a:lnSpc>
              <a:spcBef>
                <a:spcPts val="600"/>
              </a:spcBef>
              <a:spcAft>
                <a:spcPts val="600"/>
              </a:spcAft>
            </a:pPr>
            <a:r>
              <a:rPr lang="fr-FR" dirty="0">
                <a:solidFill>
                  <a:srgbClr val="000000"/>
                </a:solidFill>
                <a:latin typeface="Times New Roman" charset="0"/>
                <a:ea typeface="Calibri" charset="0"/>
              </a:rPr>
              <a:t>-Diffusion virale interne</a:t>
            </a:r>
            <a:endParaRPr lang="fr-FR" dirty="0">
              <a:latin typeface="Times New Roman" charset="0"/>
              <a:ea typeface="Calibri" charset="0"/>
            </a:endParaRPr>
          </a:p>
          <a:p>
            <a:pPr algn="just">
              <a:lnSpc>
                <a:spcPct val="115000"/>
              </a:lnSpc>
              <a:spcBef>
                <a:spcPts val="600"/>
              </a:spcBef>
              <a:spcAft>
                <a:spcPts val="600"/>
              </a:spcAft>
            </a:pPr>
            <a:r>
              <a:rPr lang="fr-FR" dirty="0">
                <a:solidFill>
                  <a:srgbClr val="000000"/>
                </a:solidFill>
                <a:latin typeface="Times New Roman" charset="0"/>
                <a:ea typeface="Calibri" charset="0"/>
              </a:rPr>
              <a:t>-Piratage extérieur</a:t>
            </a:r>
            <a:endParaRPr lang="fr-FR" dirty="0">
              <a:latin typeface="Times New Roman" charset="0"/>
              <a:ea typeface="Calibri" charset="0"/>
            </a:endParaRPr>
          </a:p>
          <a:p>
            <a:pPr algn="just">
              <a:lnSpc>
                <a:spcPct val="115000"/>
              </a:lnSpc>
              <a:spcBef>
                <a:spcPts val="600"/>
              </a:spcBef>
              <a:spcAft>
                <a:spcPts val="600"/>
              </a:spcAft>
            </a:pPr>
            <a:r>
              <a:rPr lang="fr-FR" dirty="0">
                <a:solidFill>
                  <a:srgbClr val="000000"/>
                </a:solidFill>
                <a:latin typeface="Times New Roman" charset="0"/>
                <a:ea typeface="Calibri" charset="0"/>
              </a:rPr>
              <a:t>Les atteintes à l’image (notoriété, réputation)</a:t>
            </a:r>
            <a:endParaRPr lang="fr-FR" dirty="0">
              <a:effectLst/>
              <a:latin typeface="Times New Roman" charset="0"/>
              <a:ea typeface="Calibri" charset="0"/>
            </a:endParaRPr>
          </a:p>
        </p:txBody>
      </p:sp>
      <p:sp>
        <p:nvSpPr>
          <p:cNvPr id="3" name="Rectangle 2"/>
          <p:cNvSpPr/>
          <p:nvPr/>
        </p:nvSpPr>
        <p:spPr>
          <a:xfrm>
            <a:off x="231703" y="666234"/>
            <a:ext cx="4641207" cy="461665"/>
          </a:xfrm>
          <a:prstGeom prst="rect">
            <a:avLst/>
          </a:prstGeom>
        </p:spPr>
        <p:txBody>
          <a:bodyPr wrap="none">
            <a:spAutoFit/>
          </a:bodyPr>
          <a:lstStyle/>
          <a:p>
            <a:pPr algn="just">
              <a:spcBef>
                <a:spcPct val="0"/>
              </a:spcBef>
              <a:buClrTx/>
              <a:buSzTx/>
              <a:buFontTx/>
              <a:buNone/>
            </a:pPr>
            <a:r>
              <a:rPr lang="fr-FR" altLang="fr-FR" sz="2400" b="1" dirty="0">
                <a:solidFill>
                  <a:srgbClr val="A2106A"/>
                </a:solidFill>
                <a:latin typeface="Times New Roman" charset="0"/>
                <a:ea typeface="Times New Roman" charset="0"/>
                <a:cs typeface="Times New Roman" charset="0"/>
              </a:rPr>
              <a:t>La sécurité économique, protéger </a:t>
            </a:r>
            <a:endParaRPr lang="fr-FR" altLang="fr-FR" sz="2400" b="1" dirty="0">
              <a:solidFill>
                <a:srgbClr val="A2106A"/>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11176679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Espace réservé du numéro de diapositive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fld id="{22C6E6FA-168C-094B-9EEB-0074539894A3}" type="slidenum">
              <a:rPr lang="fr-FR" altLang="fr-FR">
                <a:solidFill>
                  <a:srgbClr val="A2106A"/>
                </a:solidFill>
              </a:rPr>
              <a:pPr>
                <a:spcBef>
                  <a:spcPct val="0"/>
                </a:spcBef>
                <a:buClrTx/>
                <a:buSzTx/>
                <a:buFontTx/>
                <a:buNone/>
              </a:pPr>
              <a:t>14</a:t>
            </a:fld>
            <a:endParaRPr lang="fr-FR" altLang="fr-FR">
              <a:solidFill>
                <a:srgbClr val="A2106A"/>
              </a:solidFill>
            </a:endParaRPr>
          </a:p>
        </p:txBody>
      </p:sp>
      <p:sp>
        <p:nvSpPr>
          <p:cNvPr id="134146" name="Rectangle 2"/>
          <p:cNvSpPr>
            <a:spLocks noChangeArrowheads="1"/>
          </p:cNvSpPr>
          <p:nvPr/>
        </p:nvSpPr>
        <p:spPr bwMode="auto">
          <a:xfrm>
            <a:off x="755650" y="220663"/>
            <a:ext cx="76327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r>
              <a:rPr lang="fr-FR" altLang="fr-FR" sz="2400" b="1">
                <a:solidFill>
                  <a:srgbClr val="A2106A"/>
                </a:solidFill>
                <a:latin typeface="Times New Roman" charset="0"/>
                <a:ea typeface="Times New Roman" charset="0"/>
                <a:cs typeface="Times New Roman" charset="0"/>
              </a:rPr>
              <a:t>Les étapes fondamentales de l’intelligence économique </a:t>
            </a:r>
          </a:p>
        </p:txBody>
      </p:sp>
      <p:pic>
        <p:nvPicPr>
          <p:cNvPr id="134147" name="Imag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5650" y="1365250"/>
            <a:ext cx="7632700" cy="458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73768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900" y="1081435"/>
            <a:ext cx="8509000" cy="2877711"/>
          </a:xfrm>
          <a:prstGeom prst="rect">
            <a:avLst/>
          </a:prstGeom>
        </p:spPr>
        <p:txBody>
          <a:bodyPr wrap="square">
            <a:spAutoFit/>
          </a:bodyPr>
          <a:lstStyle/>
          <a:p>
            <a:pPr algn="just">
              <a:lnSpc>
                <a:spcPct val="115000"/>
              </a:lnSpc>
              <a:spcBef>
                <a:spcPts val="600"/>
              </a:spcBef>
              <a:spcAft>
                <a:spcPts val="600"/>
              </a:spcAft>
              <a:tabLst>
                <a:tab pos="1309370" algn="l"/>
              </a:tabLst>
            </a:pPr>
            <a:r>
              <a:rPr lang="fr-FR" sz="2000" dirty="0" smtClean="0">
                <a:latin typeface="Montserrat" charset="0"/>
                <a:ea typeface="Montserrat" charset="0"/>
                <a:cs typeface="Montserrat" charset="0"/>
              </a:rPr>
              <a:t>L’intelligence </a:t>
            </a:r>
            <a:r>
              <a:rPr lang="fr-FR" sz="2000" dirty="0">
                <a:latin typeface="Montserrat" charset="0"/>
                <a:ea typeface="Montserrat" charset="0"/>
                <a:cs typeface="Montserrat" charset="0"/>
              </a:rPr>
              <a:t>économique stratégique est un mode de gouvernance dont l’objet est la maîtrise et la protection de l’information stratégique pertinente pour tout acteur économique. Elle peut être :</a:t>
            </a:r>
          </a:p>
          <a:p>
            <a:pPr algn="just">
              <a:lnSpc>
                <a:spcPct val="115000"/>
              </a:lnSpc>
              <a:spcBef>
                <a:spcPts val="600"/>
              </a:spcBef>
              <a:spcAft>
                <a:spcPts val="600"/>
              </a:spcAft>
              <a:tabLst>
                <a:tab pos="1309370" algn="l"/>
              </a:tabLst>
            </a:pPr>
            <a:r>
              <a:rPr lang="fr-FR" sz="2000" dirty="0">
                <a:latin typeface="Montserrat" charset="0"/>
                <a:ea typeface="Montserrat" charset="0"/>
                <a:cs typeface="Montserrat" charset="0"/>
              </a:rPr>
              <a:t>- </a:t>
            </a:r>
            <a:r>
              <a:rPr lang="fr-FR" sz="2000" b="1" dirty="0">
                <a:latin typeface="Montserrat" charset="0"/>
                <a:ea typeface="Montserrat" charset="0"/>
                <a:cs typeface="Montserrat" charset="0"/>
              </a:rPr>
              <a:t>Offensive</a:t>
            </a:r>
            <a:r>
              <a:rPr lang="fr-FR" sz="2000" dirty="0">
                <a:latin typeface="Montserrat" charset="0"/>
                <a:ea typeface="Montserrat" charset="0"/>
                <a:cs typeface="Montserrat" charset="0"/>
              </a:rPr>
              <a:t> lorsqu’elle collecte, analyse et diffuse de l’information utile aux différents acteurs économiques ;</a:t>
            </a:r>
          </a:p>
          <a:p>
            <a:pPr algn="just">
              <a:lnSpc>
                <a:spcPct val="115000"/>
              </a:lnSpc>
              <a:spcBef>
                <a:spcPts val="600"/>
              </a:spcBef>
              <a:spcAft>
                <a:spcPts val="600"/>
              </a:spcAft>
              <a:tabLst>
                <a:tab pos="1309370" algn="l"/>
              </a:tabLst>
            </a:pPr>
            <a:r>
              <a:rPr lang="fr-FR" sz="2000" dirty="0">
                <a:latin typeface="Montserrat" charset="0"/>
                <a:ea typeface="Montserrat" charset="0"/>
                <a:cs typeface="Montserrat" charset="0"/>
              </a:rPr>
              <a:t>- </a:t>
            </a:r>
            <a:r>
              <a:rPr lang="fr-FR" sz="2000" b="1" dirty="0">
                <a:latin typeface="Montserrat" charset="0"/>
                <a:ea typeface="Montserrat" charset="0"/>
                <a:cs typeface="Montserrat" charset="0"/>
              </a:rPr>
              <a:t>Défensive</a:t>
            </a:r>
            <a:r>
              <a:rPr lang="fr-FR" sz="2000" dirty="0">
                <a:latin typeface="Montserrat" charset="0"/>
                <a:ea typeface="Montserrat" charset="0"/>
                <a:cs typeface="Montserrat" charset="0"/>
              </a:rPr>
              <a:t> lorsqu’elle protège les informations stratégiques pour l’entreprise des actes de malveillance ou de négligences internes et externes.</a:t>
            </a:r>
            <a:endParaRPr lang="fr-FR" sz="2000" dirty="0">
              <a:effectLst/>
              <a:latin typeface="Montserrat" charset="0"/>
              <a:ea typeface="Montserrat" charset="0"/>
              <a:cs typeface="Montserrat" charset="0"/>
            </a:endParaRPr>
          </a:p>
        </p:txBody>
      </p:sp>
      <p:sp>
        <p:nvSpPr>
          <p:cNvPr id="3" name="Rectangle 2"/>
          <p:cNvSpPr/>
          <p:nvPr/>
        </p:nvSpPr>
        <p:spPr>
          <a:xfrm>
            <a:off x="342900" y="416859"/>
            <a:ext cx="3908249" cy="410882"/>
          </a:xfrm>
          <a:prstGeom prst="rect">
            <a:avLst/>
          </a:prstGeom>
        </p:spPr>
        <p:txBody>
          <a:bodyPr wrap="none">
            <a:spAutoFit/>
          </a:bodyPr>
          <a:lstStyle/>
          <a:p>
            <a:pPr algn="just">
              <a:lnSpc>
                <a:spcPct val="115000"/>
              </a:lnSpc>
              <a:spcBef>
                <a:spcPts val="600"/>
              </a:spcBef>
              <a:spcAft>
                <a:spcPts val="600"/>
              </a:spcAft>
              <a:tabLst>
                <a:tab pos="1309370" algn="l"/>
              </a:tabLst>
            </a:pPr>
            <a:r>
              <a:rPr lang="fr-FR" b="1">
                <a:solidFill>
                  <a:srgbClr val="C00000"/>
                </a:solidFill>
                <a:latin typeface="Times New Roman" charset="0"/>
                <a:ea typeface="Calibri" charset="0"/>
              </a:rPr>
              <a:t>L’intelligence économique stratégique</a:t>
            </a:r>
            <a:endParaRPr lang="fr-FR" b="1" dirty="0">
              <a:solidFill>
                <a:srgbClr val="C00000"/>
              </a:solidFill>
              <a:latin typeface="Times New Roman" charset="0"/>
              <a:ea typeface="Calibri" charset="0"/>
            </a:endParaRPr>
          </a:p>
        </p:txBody>
      </p:sp>
    </p:spTree>
    <p:extLst>
      <p:ext uri="{BB962C8B-B14F-4D97-AF65-F5344CB8AC3E}">
        <p14:creationId xmlns:p14="http://schemas.microsoft.com/office/powerpoint/2010/main" val="2005944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Espace réservé du numéro de diapositive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fld id="{B9B0D6B1-FF64-F243-82EB-BA9DE529C51E}" type="slidenum">
              <a:rPr lang="fr-FR" altLang="fr-FR">
                <a:solidFill>
                  <a:srgbClr val="A2106A"/>
                </a:solidFill>
              </a:rPr>
              <a:pPr>
                <a:spcBef>
                  <a:spcPct val="0"/>
                </a:spcBef>
                <a:buClrTx/>
                <a:buSzTx/>
                <a:buFontTx/>
                <a:buNone/>
              </a:pPr>
              <a:t>2</a:t>
            </a:fld>
            <a:endParaRPr lang="fr-FR" altLang="fr-FR">
              <a:solidFill>
                <a:srgbClr val="A2106A"/>
              </a:solidFill>
            </a:endParaRPr>
          </a:p>
        </p:txBody>
      </p:sp>
      <p:pic>
        <p:nvPicPr>
          <p:cNvPr id="121858" name="Imag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913" y="0"/>
            <a:ext cx="9144000" cy="710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59" name="Rectangle 3"/>
          <p:cNvSpPr>
            <a:spLocks noChangeArrowheads="1"/>
          </p:cNvSpPr>
          <p:nvPr/>
        </p:nvSpPr>
        <p:spPr bwMode="auto">
          <a:xfrm>
            <a:off x="6523038" y="538163"/>
            <a:ext cx="2152650"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just">
              <a:spcBef>
                <a:spcPct val="0"/>
              </a:spcBef>
              <a:buClrTx/>
              <a:buSzTx/>
              <a:buFontTx/>
              <a:buNone/>
            </a:pPr>
            <a:r>
              <a:rPr lang="fr-FR" altLang="fr-FR" sz="3200" b="1">
                <a:solidFill>
                  <a:srgbClr val="FF0000"/>
                </a:solidFill>
                <a:latin typeface="Times New Roman" charset="0"/>
                <a:ea typeface="Times New Roman" charset="0"/>
                <a:cs typeface="Times New Roman" charset="0"/>
              </a:rPr>
              <a:t>L’influence</a:t>
            </a:r>
          </a:p>
        </p:txBody>
      </p:sp>
      <p:sp>
        <p:nvSpPr>
          <p:cNvPr id="121860" name="Rectangle 2"/>
          <p:cNvSpPr>
            <a:spLocks noChangeArrowheads="1"/>
          </p:cNvSpPr>
          <p:nvPr/>
        </p:nvSpPr>
        <p:spPr bwMode="auto">
          <a:xfrm>
            <a:off x="468313" y="2840038"/>
            <a:ext cx="8280400"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just">
              <a:spcBef>
                <a:spcPct val="0"/>
              </a:spcBef>
              <a:buClrTx/>
              <a:buSzTx/>
              <a:buFontTx/>
              <a:buNone/>
            </a:pPr>
            <a:r>
              <a:rPr lang="fr-FR" altLang="fr-FR" sz="2400" dirty="0">
                <a:solidFill>
                  <a:schemeClr val="bg1"/>
                </a:solidFill>
                <a:latin typeface="Times New Roman" charset="0"/>
                <a:ea typeface="Times New Roman" charset="0"/>
                <a:cs typeface="Times New Roman" charset="0"/>
              </a:rPr>
              <a:t>Consiste à orienter les décisions des acteurs de manière pertinente en allant dans le sens des intérêts à défendre sans contrainte et dans un cadre légal. Une pratique d’influence intègre des dimensions telles que le </a:t>
            </a:r>
            <a:r>
              <a:rPr lang="fr-FR" altLang="fr-FR" sz="2400" dirty="0">
                <a:solidFill>
                  <a:srgbClr val="FF0000"/>
                </a:solidFill>
                <a:latin typeface="Times New Roman" charset="0"/>
                <a:ea typeface="Times New Roman" charset="0"/>
                <a:cs typeface="Times New Roman" charset="0"/>
              </a:rPr>
              <a:t>lobbying</a:t>
            </a:r>
            <a:r>
              <a:rPr lang="fr-FR" altLang="fr-FR" sz="2400" dirty="0">
                <a:solidFill>
                  <a:schemeClr val="bg1"/>
                </a:solidFill>
                <a:latin typeface="Times New Roman" charset="0"/>
                <a:ea typeface="Times New Roman" charset="0"/>
                <a:cs typeface="Times New Roman" charset="0"/>
              </a:rPr>
              <a:t>, la </a:t>
            </a:r>
            <a:r>
              <a:rPr lang="fr-FR" altLang="fr-FR" sz="2400" dirty="0">
                <a:solidFill>
                  <a:srgbClr val="FF0000"/>
                </a:solidFill>
                <a:latin typeface="Times New Roman" charset="0"/>
                <a:ea typeface="Times New Roman" charset="0"/>
                <a:cs typeface="Times New Roman" charset="0"/>
              </a:rPr>
              <a:t>normalisation</a:t>
            </a:r>
            <a:r>
              <a:rPr lang="fr-FR" altLang="fr-FR" sz="2400" dirty="0">
                <a:solidFill>
                  <a:schemeClr val="bg1"/>
                </a:solidFill>
                <a:latin typeface="Times New Roman" charset="0"/>
                <a:ea typeface="Times New Roman" charset="0"/>
                <a:cs typeface="Times New Roman" charset="0"/>
              </a:rPr>
              <a:t> (élaboration de normes) ou la </a:t>
            </a:r>
            <a:r>
              <a:rPr lang="fr-FR" altLang="fr-FR" sz="2400" dirty="0">
                <a:solidFill>
                  <a:srgbClr val="FF0000"/>
                </a:solidFill>
                <a:latin typeface="Times New Roman" charset="0"/>
                <a:ea typeface="Times New Roman" charset="0"/>
                <a:cs typeface="Times New Roman" charset="0"/>
              </a:rPr>
              <a:t>communication</a:t>
            </a:r>
            <a:r>
              <a:rPr lang="fr-FR" altLang="fr-FR" sz="2400" dirty="0">
                <a:solidFill>
                  <a:schemeClr val="bg1"/>
                </a:solidFill>
                <a:latin typeface="Times New Roman" charset="0"/>
                <a:ea typeface="Times New Roman" charset="0"/>
                <a:cs typeface="Times New Roman" charset="0"/>
              </a:rPr>
              <a:t> et peut être pratiquée par les entreprises ou les pouvoirs publics (donneurs d’ordre) dans un contexte économique national et international opportun. </a:t>
            </a:r>
          </a:p>
        </p:txBody>
      </p:sp>
    </p:spTree>
    <p:extLst>
      <p:ext uri="{BB962C8B-B14F-4D97-AF65-F5344CB8AC3E}">
        <p14:creationId xmlns:p14="http://schemas.microsoft.com/office/powerpoint/2010/main" val="478034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8912" y="2368957"/>
            <a:ext cx="8339328" cy="923330"/>
          </a:xfrm>
          <a:prstGeom prst="rect">
            <a:avLst/>
          </a:prstGeom>
        </p:spPr>
        <p:txBody>
          <a:bodyPr wrap="square">
            <a:spAutoFit/>
          </a:bodyPr>
          <a:lstStyle/>
          <a:p>
            <a:pPr algn="just">
              <a:spcBef>
                <a:spcPct val="0"/>
              </a:spcBef>
              <a:buClrTx/>
              <a:buSzTx/>
              <a:buFontTx/>
              <a:buNone/>
            </a:pPr>
            <a:r>
              <a:rPr lang="fr-FR" altLang="fr-FR" dirty="0">
                <a:latin typeface="Times New Roman" charset="0"/>
              </a:rPr>
              <a:t>Avoir de l’influence consiste à amener une personne ou un groupe à changer son point de vue par la persuasion, sans contrainte ni manipulation. L’influence induit un changement des perceptions, puis du comportement. </a:t>
            </a:r>
          </a:p>
        </p:txBody>
      </p:sp>
      <p:sp>
        <p:nvSpPr>
          <p:cNvPr id="3" name="ZoneTexte 2"/>
          <p:cNvSpPr txBox="1"/>
          <p:nvPr/>
        </p:nvSpPr>
        <p:spPr>
          <a:xfrm>
            <a:off x="438912" y="1473200"/>
            <a:ext cx="2895600" cy="369332"/>
          </a:xfrm>
          <a:prstGeom prst="rect">
            <a:avLst/>
          </a:prstGeom>
          <a:noFill/>
        </p:spPr>
        <p:txBody>
          <a:bodyPr wrap="square" rtlCol="0">
            <a:spAutoFit/>
          </a:bodyPr>
          <a:lstStyle/>
          <a:p>
            <a:r>
              <a:rPr lang="fr-FR" b="1" dirty="0" smtClean="0">
                <a:solidFill>
                  <a:srgbClr val="C00000"/>
                </a:solidFill>
                <a:latin typeface="Montserrat" charset="0"/>
                <a:ea typeface="Montserrat" charset="0"/>
                <a:cs typeface="Montserrat" charset="0"/>
              </a:rPr>
              <a:t>Définition de l’influence</a:t>
            </a:r>
            <a:endParaRPr lang="fr-FR" b="1" dirty="0">
              <a:solidFill>
                <a:srgbClr val="C00000"/>
              </a:solidFill>
              <a:latin typeface="Montserrat" charset="0"/>
              <a:ea typeface="Montserrat" charset="0"/>
              <a:cs typeface="Montserrat" charset="0"/>
            </a:endParaRPr>
          </a:p>
        </p:txBody>
      </p:sp>
    </p:spTree>
    <p:extLst>
      <p:ext uri="{BB962C8B-B14F-4D97-AF65-F5344CB8AC3E}">
        <p14:creationId xmlns:p14="http://schemas.microsoft.com/office/powerpoint/2010/main" val="1635550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Espace réservé du numéro de diapositive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fld id="{8FC5C940-2898-D844-B7A7-2E545D6F1F89}" type="slidenum">
              <a:rPr lang="fr-FR" altLang="fr-FR">
                <a:solidFill>
                  <a:srgbClr val="A2106A"/>
                </a:solidFill>
              </a:rPr>
              <a:pPr>
                <a:spcBef>
                  <a:spcPct val="0"/>
                </a:spcBef>
                <a:buClrTx/>
                <a:buSzTx/>
                <a:buFontTx/>
                <a:buNone/>
              </a:pPr>
              <a:t>4</a:t>
            </a:fld>
            <a:endParaRPr lang="fr-FR" altLang="fr-FR">
              <a:solidFill>
                <a:srgbClr val="A2106A"/>
              </a:solidFill>
            </a:endParaRPr>
          </a:p>
        </p:txBody>
      </p:sp>
      <p:sp>
        <p:nvSpPr>
          <p:cNvPr id="123906" name="Rectangle 2"/>
          <p:cNvSpPr>
            <a:spLocks noChangeArrowheads="1"/>
          </p:cNvSpPr>
          <p:nvPr/>
        </p:nvSpPr>
        <p:spPr bwMode="auto">
          <a:xfrm>
            <a:off x="684213" y="1364514"/>
            <a:ext cx="7705725"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just">
              <a:spcBef>
                <a:spcPct val="0"/>
              </a:spcBef>
              <a:buClrTx/>
              <a:buSzTx/>
              <a:buFontTx/>
              <a:buNone/>
            </a:pPr>
            <a:r>
              <a:rPr lang="fr-FR" altLang="fr-FR" dirty="0" smtClean="0">
                <a:solidFill>
                  <a:schemeClr val="tx1"/>
                </a:solidFill>
                <a:latin typeface="Times" charset="0"/>
              </a:rPr>
              <a:t>Le </a:t>
            </a:r>
            <a:r>
              <a:rPr lang="fr-FR" altLang="fr-FR" dirty="0">
                <a:solidFill>
                  <a:schemeClr val="tx1"/>
                </a:solidFill>
                <a:latin typeface="Times" charset="0"/>
              </a:rPr>
              <a:t>« Lobby» est un mot anglo-saxon qui désigne tout simplement un "couloir". Le mot anglais lobby signifie «vestibule, pièce d’entrée d'un édifice </a:t>
            </a:r>
            <a:r>
              <a:rPr lang="fr-FR" altLang="fr-FR" dirty="0">
                <a:solidFill>
                  <a:schemeClr val="tx1"/>
                </a:solidFill>
                <a:latin typeface="Helvetica" charset="0"/>
              </a:rPr>
              <a:t>». </a:t>
            </a:r>
            <a:r>
              <a:rPr lang="fr-FR" altLang="fr-FR" dirty="0">
                <a:solidFill>
                  <a:schemeClr val="tx1"/>
                </a:solidFill>
                <a:latin typeface="Times" charset="0"/>
              </a:rPr>
              <a:t>Dans une vision plus moderne du terme lobby, le lobby renvoie à toutes les personnes qui vont et viennent dans les couloirs d'une institution pour essayer d'influencer tout membre d'une assemblée qui serait susceptible de pouvoir défendre les intérêts que ceux-ci représentent et défendent. </a:t>
            </a:r>
            <a:endParaRPr lang="fr-FR" altLang="fr-FR" dirty="0">
              <a:solidFill>
                <a:schemeClr val="tx1"/>
              </a:solidFill>
              <a:latin typeface="Times New Roman" charset="0"/>
            </a:endParaRPr>
          </a:p>
        </p:txBody>
      </p:sp>
      <p:sp>
        <p:nvSpPr>
          <p:cNvPr id="123907" name="Rectangle 1"/>
          <p:cNvSpPr>
            <a:spLocks noChangeArrowheads="1"/>
          </p:cNvSpPr>
          <p:nvPr/>
        </p:nvSpPr>
        <p:spPr bwMode="auto">
          <a:xfrm>
            <a:off x="684213" y="188913"/>
            <a:ext cx="51466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r>
              <a:rPr lang="fr-FR" altLang="fr-FR" b="1">
                <a:solidFill>
                  <a:srgbClr val="A2106A"/>
                </a:solidFill>
                <a:latin typeface="Times" charset="0"/>
              </a:rPr>
              <a:t>Les outils en Intelligence Économique </a:t>
            </a:r>
          </a:p>
          <a:p>
            <a:pPr>
              <a:spcBef>
                <a:spcPct val="0"/>
              </a:spcBef>
              <a:buClrTx/>
              <a:buSzTx/>
              <a:buFontTx/>
              <a:buNone/>
            </a:pPr>
            <a:r>
              <a:rPr lang="fr-FR" altLang="fr-FR" b="1">
                <a:solidFill>
                  <a:srgbClr val="A2106A"/>
                </a:solidFill>
                <a:latin typeface="Times" charset="0"/>
              </a:rPr>
              <a:t>Le Lobbying </a:t>
            </a:r>
            <a:endParaRPr lang="fr-FR" altLang="fr-FR">
              <a:solidFill>
                <a:srgbClr val="A2106A"/>
              </a:solidFill>
              <a:latin typeface="Times New Roman" charset="0"/>
            </a:endParaRPr>
          </a:p>
        </p:txBody>
      </p:sp>
      <p:sp>
        <p:nvSpPr>
          <p:cNvPr id="5" name="Rectangle 2"/>
          <p:cNvSpPr>
            <a:spLocks noChangeArrowheads="1"/>
          </p:cNvSpPr>
          <p:nvPr/>
        </p:nvSpPr>
        <p:spPr bwMode="auto">
          <a:xfrm>
            <a:off x="684213" y="3586416"/>
            <a:ext cx="770572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just">
              <a:spcBef>
                <a:spcPct val="0"/>
              </a:spcBef>
              <a:buClrTx/>
              <a:buSzTx/>
              <a:buFontTx/>
              <a:buNone/>
            </a:pPr>
            <a:r>
              <a:rPr lang="fr-FR" altLang="fr-FR" dirty="0">
                <a:solidFill>
                  <a:schemeClr val="tx1"/>
                </a:solidFill>
                <a:latin typeface="Times" charset="0"/>
              </a:rPr>
              <a:t>Dans l'acception nord­ américaine, le lobbying se représente souvent autour d'un </a:t>
            </a:r>
            <a:r>
              <a:rPr lang="fr-FR" altLang="fr-FR" b="1" dirty="0">
                <a:solidFill>
                  <a:schemeClr val="tx1"/>
                </a:solidFill>
                <a:latin typeface="Times" charset="0"/>
              </a:rPr>
              <a:t>"groupe de pression" </a:t>
            </a:r>
            <a:r>
              <a:rPr lang="fr-FR" altLang="fr-FR" dirty="0">
                <a:solidFill>
                  <a:schemeClr val="tx1"/>
                </a:solidFill>
                <a:latin typeface="Times" charset="0"/>
              </a:rPr>
              <a:t>qui façonne une véritable action d'influence sur les politiques en vue de favoriser leur vision, leurs intérêts. </a:t>
            </a:r>
            <a:r>
              <a:rPr lang="fr-FR" altLang="fr-FR" sz="1600" dirty="0">
                <a:solidFill>
                  <a:schemeClr val="tx1"/>
                </a:solidFill>
                <a:latin typeface="Helvetica" charset="0"/>
              </a:rPr>
              <a:t>Il </a:t>
            </a:r>
            <a:r>
              <a:rPr lang="fr-FR" altLang="fr-FR" dirty="0">
                <a:solidFill>
                  <a:schemeClr val="tx1"/>
                </a:solidFill>
                <a:latin typeface="Times" charset="0"/>
              </a:rPr>
              <a:t>est important de souligner que le lobbying ne représente nullement une tentative de corruption mais </a:t>
            </a:r>
            <a:r>
              <a:rPr lang="fr-FR" altLang="fr-FR" b="1" dirty="0">
                <a:solidFill>
                  <a:schemeClr val="tx1"/>
                </a:solidFill>
                <a:latin typeface="Times" charset="0"/>
              </a:rPr>
              <a:t>qu'il s'agit de faire pression dans les limites de la légalité. </a:t>
            </a:r>
            <a:endParaRPr lang="fr-FR" altLang="fr-FR" dirty="0">
              <a:solidFill>
                <a:schemeClr val="tx1"/>
              </a:solidFill>
              <a:latin typeface="Times New Roman" charset="0"/>
            </a:endParaRPr>
          </a:p>
        </p:txBody>
      </p:sp>
    </p:spTree>
    <p:extLst>
      <p:ext uri="{BB962C8B-B14F-4D97-AF65-F5344CB8AC3E}">
        <p14:creationId xmlns:p14="http://schemas.microsoft.com/office/powerpoint/2010/main" val="1302539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Espace réservé du numéro de diapositive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fld id="{F497CB95-88BE-5340-AD2B-5ED8102AA606}" type="slidenum">
              <a:rPr lang="fr-FR" altLang="fr-FR">
                <a:solidFill>
                  <a:srgbClr val="A2106A"/>
                </a:solidFill>
              </a:rPr>
              <a:pPr>
                <a:spcBef>
                  <a:spcPct val="0"/>
                </a:spcBef>
                <a:buClrTx/>
                <a:buSzTx/>
                <a:buFontTx/>
                <a:buNone/>
              </a:pPr>
              <a:t>5</a:t>
            </a:fld>
            <a:endParaRPr lang="fr-FR" altLang="fr-FR">
              <a:solidFill>
                <a:srgbClr val="A2106A"/>
              </a:solidFill>
            </a:endParaRPr>
          </a:p>
        </p:txBody>
      </p:sp>
      <p:sp>
        <p:nvSpPr>
          <p:cNvPr id="125954" name="Rectangle 2"/>
          <p:cNvSpPr>
            <a:spLocks noChangeArrowheads="1"/>
          </p:cNvSpPr>
          <p:nvPr/>
        </p:nvSpPr>
        <p:spPr bwMode="auto">
          <a:xfrm>
            <a:off x="541338" y="1190625"/>
            <a:ext cx="8423275"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just">
              <a:spcBef>
                <a:spcPct val="0"/>
              </a:spcBef>
              <a:buClrTx/>
              <a:buSzTx/>
              <a:buFontTx/>
              <a:buNone/>
            </a:pPr>
            <a:r>
              <a:rPr lang="fr-FR" altLang="fr-FR">
                <a:solidFill>
                  <a:schemeClr val="tx1"/>
                </a:solidFill>
                <a:latin typeface="Times New Roman" charset="0"/>
                <a:ea typeface="Times New Roman" charset="0"/>
                <a:cs typeface="Times New Roman" charset="0"/>
              </a:rPr>
              <a:t>Nous présentons dans ce paragraphe quelques définitions du terme « lobbying » proposées par la littérature scientifique: </a:t>
            </a:r>
          </a:p>
          <a:p>
            <a:pPr algn="just">
              <a:spcBef>
                <a:spcPct val="0"/>
              </a:spcBef>
              <a:buClrTx/>
              <a:buSzTx/>
              <a:buFontTx/>
              <a:buNone/>
            </a:pPr>
            <a:endParaRPr lang="fr-FR" altLang="fr-FR">
              <a:solidFill>
                <a:schemeClr val="tx1"/>
              </a:solidFill>
              <a:latin typeface="Times New Roman" charset="0"/>
              <a:ea typeface="Times New Roman" charset="0"/>
              <a:cs typeface="Times New Roman" charset="0"/>
            </a:endParaRPr>
          </a:p>
          <a:p>
            <a:pPr algn="just">
              <a:spcBef>
                <a:spcPct val="0"/>
              </a:spcBef>
              <a:buClrTx/>
              <a:buSzTx/>
              <a:buFontTx/>
              <a:buChar char="-"/>
            </a:pPr>
            <a:r>
              <a:rPr lang="fr-FR" altLang="fr-FR">
                <a:solidFill>
                  <a:schemeClr val="tx1"/>
                </a:solidFill>
                <a:latin typeface="Times New Roman" charset="0"/>
                <a:ea typeface="Times New Roman" charset="0"/>
                <a:cs typeface="Times New Roman" charset="0"/>
              </a:rPr>
              <a:t>"C'est infléchir une norme, en créer une nouvelle ou supprimer des dispositions existantes"- G. LAMARQUE.</a:t>
            </a:r>
          </a:p>
          <a:p>
            <a:pPr algn="just">
              <a:spcBef>
                <a:spcPct val="0"/>
              </a:spcBef>
              <a:buClrTx/>
              <a:buSzTx/>
              <a:buFontTx/>
              <a:buNone/>
            </a:pPr>
            <a:endParaRPr lang="fr-FR" altLang="fr-FR">
              <a:solidFill>
                <a:schemeClr val="tx1"/>
              </a:solidFill>
              <a:latin typeface="Times New Roman" charset="0"/>
              <a:ea typeface="Times New Roman" charset="0"/>
              <a:cs typeface="Times New Roman" charset="0"/>
            </a:endParaRPr>
          </a:p>
          <a:p>
            <a:pPr algn="just">
              <a:spcBef>
                <a:spcPct val="0"/>
              </a:spcBef>
              <a:buClrTx/>
              <a:buSzTx/>
              <a:buFontTx/>
              <a:buChar char="-"/>
            </a:pPr>
            <a:r>
              <a:rPr lang="fr-FR" altLang="fr-FR">
                <a:solidFill>
                  <a:schemeClr val="tx1"/>
                </a:solidFill>
                <a:latin typeface="Times New Roman" charset="0"/>
                <a:ea typeface="Times New Roman" charset="0"/>
                <a:cs typeface="Times New Roman" charset="0"/>
              </a:rPr>
              <a:t>"C'est changer la loi"- B. LEGRELLE.</a:t>
            </a:r>
          </a:p>
          <a:p>
            <a:pPr algn="just">
              <a:spcBef>
                <a:spcPct val="0"/>
              </a:spcBef>
              <a:buClrTx/>
              <a:buSzTx/>
              <a:buFontTx/>
              <a:buNone/>
            </a:pPr>
            <a:endParaRPr lang="fr-FR" altLang="fr-FR">
              <a:solidFill>
                <a:schemeClr val="tx1"/>
              </a:solidFill>
              <a:latin typeface="Times New Roman" charset="0"/>
              <a:ea typeface="Times New Roman" charset="0"/>
              <a:cs typeface="Times New Roman" charset="0"/>
            </a:endParaRPr>
          </a:p>
          <a:p>
            <a:pPr algn="just">
              <a:spcBef>
                <a:spcPct val="0"/>
              </a:spcBef>
              <a:buClrTx/>
              <a:buSzTx/>
              <a:buFontTx/>
              <a:buChar char="-"/>
            </a:pPr>
            <a:r>
              <a:rPr lang="fr-FR" altLang="fr-FR">
                <a:solidFill>
                  <a:schemeClr val="tx1"/>
                </a:solidFill>
                <a:latin typeface="Times New Roman" charset="0"/>
                <a:ea typeface="Times New Roman" charset="0"/>
                <a:cs typeface="Times New Roman" charset="0"/>
              </a:rPr>
              <a:t>"Ce n'est pas seulement faire antichambre, c'est avant tout analyser et comprendre un problème, afin d'en expliquer la teneur et les conséquences à ceux qui détiennent le pouvoir de décider" -T. LEFEBURE.</a:t>
            </a:r>
          </a:p>
          <a:p>
            <a:pPr algn="just">
              <a:spcBef>
                <a:spcPct val="0"/>
              </a:spcBef>
              <a:buClrTx/>
              <a:buSzTx/>
              <a:buFontTx/>
              <a:buChar char="-"/>
            </a:pPr>
            <a:endParaRPr lang="fr-FR" altLang="fr-FR">
              <a:solidFill>
                <a:schemeClr val="tx1"/>
              </a:solidFill>
              <a:latin typeface="Times New Roman" charset="0"/>
              <a:ea typeface="Times New Roman" charset="0"/>
              <a:cs typeface="Times New Roman" charset="0"/>
            </a:endParaRPr>
          </a:p>
          <a:p>
            <a:pPr algn="just">
              <a:spcBef>
                <a:spcPct val="0"/>
              </a:spcBef>
              <a:buClrTx/>
              <a:buSzTx/>
              <a:buFontTx/>
              <a:buChar char="-"/>
            </a:pPr>
            <a:r>
              <a:rPr lang="fr-FR" altLang="fr-FR">
                <a:solidFill>
                  <a:schemeClr val="tx1"/>
                </a:solidFill>
                <a:latin typeface="Times New Roman" charset="0"/>
                <a:ea typeface="Times New Roman" charset="0"/>
                <a:cs typeface="Times New Roman" charset="0"/>
              </a:rPr>
              <a:t>"Celui qui donne un éclairage intelligent, honnête..." - P. BOURY </a:t>
            </a:r>
          </a:p>
          <a:p>
            <a:pPr algn="just">
              <a:spcBef>
                <a:spcPct val="0"/>
              </a:spcBef>
              <a:buClrTx/>
              <a:buSzTx/>
              <a:buFontTx/>
              <a:buChar char="-"/>
            </a:pPr>
            <a:endParaRPr lang="fr-FR" altLang="fr-FR">
              <a:solidFill>
                <a:schemeClr val="tx1"/>
              </a:solidFill>
              <a:latin typeface="Times New Roman" charset="0"/>
              <a:ea typeface="Times New Roman" charset="0"/>
              <a:cs typeface="Times New Roman" charset="0"/>
            </a:endParaRPr>
          </a:p>
          <a:p>
            <a:pPr algn="just">
              <a:spcBef>
                <a:spcPct val="0"/>
              </a:spcBef>
              <a:buClrTx/>
              <a:buSzTx/>
              <a:buFontTx/>
              <a:buNone/>
            </a:pPr>
            <a:r>
              <a:rPr lang="fr-FR" altLang="fr-FR">
                <a:solidFill>
                  <a:schemeClr val="tx1"/>
                </a:solidFill>
                <a:latin typeface="Times New Roman" charset="0"/>
                <a:ea typeface="Times New Roman" charset="0"/>
                <a:cs typeface="Times New Roman" charset="0"/>
              </a:rPr>
              <a:t>-"Se faire l'avocat d'une cause et la défendre devant des juges que l'on s'est choisi..."- B. GOSSELIN </a:t>
            </a:r>
          </a:p>
          <a:p>
            <a:pPr algn="just">
              <a:spcBef>
                <a:spcPct val="0"/>
              </a:spcBef>
              <a:buClrTx/>
              <a:buSzTx/>
              <a:buFontTx/>
              <a:buNone/>
            </a:pPr>
            <a:endParaRPr lang="fr-FR" altLang="fr-FR">
              <a:solidFill>
                <a:schemeClr val="tx1"/>
              </a:solidFill>
              <a:latin typeface="Times New Roman" charset="0"/>
              <a:ea typeface="Times New Roman" charset="0"/>
              <a:cs typeface="Times New Roman" charset="0"/>
            </a:endParaRPr>
          </a:p>
        </p:txBody>
      </p:sp>
      <p:sp>
        <p:nvSpPr>
          <p:cNvPr id="125955" name="Rectangle 3"/>
          <p:cNvSpPr>
            <a:spLocks noChangeArrowheads="1"/>
          </p:cNvSpPr>
          <p:nvPr/>
        </p:nvSpPr>
        <p:spPr bwMode="auto">
          <a:xfrm>
            <a:off x="684213" y="188913"/>
            <a:ext cx="51466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r>
              <a:rPr lang="fr-FR" altLang="fr-FR" b="1">
                <a:solidFill>
                  <a:srgbClr val="A2106A"/>
                </a:solidFill>
                <a:latin typeface="Times" charset="0"/>
              </a:rPr>
              <a:t>Les outils en Intelligence Économique </a:t>
            </a:r>
          </a:p>
          <a:p>
            <a:pPr>
              <a:spcBef>
                <a:spcPct val="0"/>
              </a:spcBef>
              <a:buClrTx/>
              <a:buSzTx/>
              <a:buFontTx/>
              <a:buNone/>
            </a:pPr>
            <a:r>
              <a:rPr lang="fr-FR" altLang="fr-FR" b="1" dirty="0">
                <a:solidFill>
                  <a:srgbClr val="A2106A"/>
                </a:solidFill>
                <a:latin typeface="Times" charset="0"/>
              </a:rPr>
              <a:t>Le Lobbying </a:t>
            </a:r>
            <a:endParaRPr lang="fr-FR" altLang="fr-FR" dirty="0">
              <a:solidFill>
                <a:srgbClr val="A2106A"/>
              </a:solidFill>
              <a:latin typeface="Times New Roman" charset="0"/>
            </a:endParaRPr>
          </a:p>
        </p:txBody>
      </p:sp>
    </p:spTree>
    <p:extLst>
      <p:ext uri="{BB962C8B-B14F-4D97-AF65-F5344CB8AC3E}">
        <p14:creationId xmlns:p14="http://schemas.microsoft.com/office/powerpoint/2010/main" val="235745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Espace réservé du numéro de diapositive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fld id="{4B534261-3760-F546-9B8E-18C0FC90B7F1}" type="slidenum">
              <a:rPr lang="fr-FR" altLang="fr-FR">
                <a:solidFill>
                  <a:srgbClr val="A2106A"/>
                </a:solidFill>
              </a:rPr>
              <a:pPr>
                <a:spcBef>
                  <a:spcPct val="0"/>
                </a:spcBef>
                <a:buClrTx/>
                <a:buSzTx/>
                <a:buFontTx/>
                <a:buNone/>
              </a:pPr>
              <a:t>6</a:t>
            </a:fld>
            <a:endParaRPr lang="fr-FR" altLang="fr-FR">
              <a:solidFill>
                <a:srgbClr val="A2106A"/>
              </a:solidFill>
            </a:endParaRPr>
          </a:p>
        </p:txBody>
      </p:sp>
      <p:sp>
        <p:nvSpPr>
          <p:cNvPr id="126978" name="Rectangle 2"/>
          <p:cNvSpPr>
            <a:spLocks noChangeArrowheads="1"/>
          </p:cNvSpPr>
          <p:nvPr/>
        </p:nvSpPr>
        <p:spPr bwMode="auto">
          <a:xfrm>
            <a:off x="807784" y="1376299"/>
            <a:ext cx="7885112" cy="163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r>
              <a:rPr lang="fr-FR" altLang="fr-FR">
                <a:solidFill>
                  <a:schemeClr val="tx1"/>
                </a:solidFill>
                <a:latin typeface="Times New Roman" charset="0"/>
              </a:rPr>
              <a:t>Le lobbying est une forme spécifique d'influence, qui consiste à tenter de peser sur les décisions politiques et réglementaires. Les acteurs du lobbying cherchent à convaincre les décideurs publics (gouvernements, parlements, institutions internationales) de prendre des décisions favorables à leurs intérêts.</a:t>
            </a:r>
          </a:p>
        </p:txBody>
      </p:sp>
      <p:sp>
        <p:nvSpPr>
          <p:cNvPr id="126979" name="Rectangle 3"/>
          <p:cNvSpPr>
            <a:spLocks noChangeArrowheads="1"/>
          </p:cNvSpPr>
          <p:nvPr/>
        </p:nvSpPr>
        <p:spPr bwMode="auto">
          <a:xfrm>
            <a:off x="807784" y="3110230"/>
            <a:ext cx="765705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r>
              <a:rPr lang="fr-FR" altLang="fr-FR" dirty="0">
                <a:solidFill>
                  <a:schemeClr val="tx1"/>
                </a:solidFill>
                <a:latin typeface="Times New Roman" charset="0"/>
              </a:rPr>
              <a:t>Le lobbying peut être perçu de manière ambivalente, souvent critiqué pour son opacité ou pour les conflits d'intérêts qu'il peut engendrer. Cependant, il est aussi un outil légal et institutionnalisé dans de nombreux pays, jouant un rôle clé dans la défense des intérêts économiques, notamment dans les secteurs où les décisions réglementaires peuvent avoir un impact majeur.</a:t>
            </a:r>
          </a:p>
        </p:txBody>
      </p:sp>
      <p:sp>
        <p:nvSpPr>
          <p:cNvPr id="5" name="Rectangle 3"/>
          <p:cNvSpPr>
            <a:spLocks noChangeArrowheads="1"/>
          </p:cNvSpPr>
          <p:nvPr/>
        </p:nvSpPr>
        <p:spPr bwMode="auto">
          <a:xfrm>
            <a:off x="684213" y="188913"/>
            <a:ext cx="51466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r>
              <a:rPr lang="fr-FR" altLang="fr-FR" b="1">
                <a:solidFill>
                  <a:srgbClr val="A2106A"/>
                </a:solidFill>
                <a:latin typeface="Times" charset="0"/>
              </a:rPr>
              <a:t>Les outils en Intelligence Économique </a:t>
            </a:r>
          </a:p>
          <a:p>
            <a:pPr>
              <a:spcBef>
                <a:spcPct val="0"/>
              </a:spcBef>
              <a:buClrTx/>
              <a:buSzTx/>
              <a:buFontTx/>
              <a:buNone/>
            </a:pPr>
            <a:r>
              <a:rPr lang="fr-FR" altLang="fr-FR" b="1" dirty="0">
                <a:solidFill>
                  <a:srgbClr val="A2106A"/>
                </a:solidFill>
                <a:latin typeface="Times" charset="0"/>
              </a:rPr>
              <a:t>Le Lobbying </a:t>
            </a:r>
            <a:endParaRPr lang="fr-FR" altLang="fr-FR" dirty="0">
              <a:solidFill>
                <a:srgbClr val="A2106A"/>
              </a:solidFill>
              <a:latin typeface="Times New Roman" charset="0"/>
            </a:endParaRPr>
          </a:p>
        </p:txBody>
      </p:sp>
    </p:spTree>
    <p:extLst>
      <p:ext uri="{BB962C8B-B14F-4D97-AF65-F5344CB8AC3E}">
        <p14:creationId xmlns:p14="http://schemas.microsoft.com/office/powerpoint/2010/main" val="3335823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684213" y="188913"/>
            <a:ext cx="51466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r>
              <a:rPr lang="fr-FR" altLang="fr-FR" b="1" dirty="0">
                <a:solidFill>
                  <a:srgbClr val="A2106A"/>
                </a:solidFill>
                <a:latin typeface="Times" charset="0"/>
              </a:rPr>
              <a:t>Les outils en Intelligence Économique </a:t>
            </a:r>
          </a:p>
          <a:p>
            <a:pPr>
              <a:spcBef>
                <a:spcPct val="0"/>
              </a:spcBef>
              <a:buClrTx/>
              <a:buSzTx/>
              <a:buFontTx/>
              <a:buNone/>
            </a:pPr>
            <a:r>
              <a:rPr lang="fr-FR" altLang="fr-FR" b="1" dirty="0" smtClean="0">
                <a:solidFill>
                  <a:srgbClr val="A2106A"/>
                </a:solidFill>
                <a:latin typeface="Times" charset="0"/>
              </a:rPr>
              <a:t>La normalisation</a:t>
            </a:r>
            <a:endParaRPr lang="fr-FR" altLang="fr-FR" dirty="0">
              <a:solidFill>
                <a:srgbClr val="A2106A"/>
              </a:solidFill>
              <a:latin typeface="Times New Roman" charset="0"/>
            </a:endParaRPr>
          </a:p>
        </p:txBody>
      </p:sp>
      <p:sp>
        <p:nvSpPr>
          <p:cNvPr id="3" name="Rectangle 2"/>
          <p:cNvSpPr/>
          <p:nvPr/>
        </p:nvSpPr>
        <p:spPr>
          <a:xfrm>
            <a:off x="684212" y="1394597"/>
            <a:ext cx="8078787" cy="2476062"/>
          </a:xfrm>
          <a:prstGeom prst="rect">
            <a:avLst/>
          </a:prstGeom>
          <a:noFill/>
        </p:spPr>
        <p:txBody>
          <a:bodyPr wrap="square">
            <a:spAutoFit/>
          </a:bodyPr>
          <a:lstStyle/>
          <a:p>
            <a:pPr algn="just">
              <a:lnSpc>
                <a:spcPct val="115000"/>
              </a:lnSpc>
              <a:spcBef>
                <a:spcPts val="600"/>
              </a:spcBef>
              <a:spcAft>
                <a:spcPts val="600"/>
              </a:spcAft>
            </a:pPr>
            <a:r>
              <a:rPr lang="fr-FR" b="1" dirty="0">
                <a:solidFill>
                  <a:srgbClr val="C00000"/>
                </a:solidFill>
                <a:latin typeface="Montserrat" charset="0"/>
                <a:ea typeface="Montserrat" charset="0"/>
                <a:cs typeface="Montserrat" charset="0"/>
              </a:rPr>
              <a:t> Définition de la Normalisation</a:t>
            </a:r>
          </a:p>
          <a:p>
            <a:pPr algn="just">
              <a:lnSpc>
                <a:spcPct val="115000"/>
              </a:lnSpc>
              <a:spcBef>
                <a:spcPts val="600"/>
              </a:spcBef>
              <a:spcAft>
                <a:spcPts val="600"/>
              </a:spcAft>
            </a:pPr>
            <a:r>
              <a:rPr lang="fr-FR" dirty="0">
                <a:solidFill>
                  <a:srgbClr val="000000"/>
                </a:solidFill>
                <a:latin typeface="Montserrat" charset="0"/>
                <a:ea typeface="Montserrat" charset="0"/>
                <a:cs typeface="Montserrat" charset="0"/>
              </a:rPr>
              <a:t>La normalisation est le processus d'élaboration, de diffusion et de mise en application d'un standard ou d'une norme dans un contexte donné</a:t>
            </a:r>
            <a:r>
              <a:rPr lang="fr-FR" dirty="0" smtClean="0">
                <a:solidFill>
                  <a:srgbClr val="000000"/>
                </a:solidFill>
                <a:latin typeface="Montserrat" charset="0"/>
                <a:ea typeface="Montserrat" charset="0"/>
                <a:cs typeface="Montserrat" charset="0"/>
              </a:rPr>
              <a:t>., </a:t>
            </a:r>
            <a:r>
              <a:rPr lang="fr-FR" dirty="0">
                <a:solidFill>
                  <a:srgbClr val="000000"/>
                </a:solidFill>
                <a:latin typeface="Montserrat" charset="0"/>
                <a:ea typeface="Montserrat" charset="0"/>
                <a:cs typeface="Montserrat" charset="0"/>
              </a:rPr>
              <a:t>afin d'assurer que les produits, services et systèmes soient sûrs, fiables, et interopérables. Ces normes peuvent être développées à l'échelle nationale, régionale ou internationale et sont le résultat d'un consensus entre les principales parties prenantes, telles que les gouvernements, les entreprises, les associations professionnelles et les organisations de consommateurs.</a:t>
            </a:r>
          </a:p>
        </p:txBody>
      </p:sp>
      <p:sp>
        <p:nvSpPr>
          <p:cNvPr id="4" name="Rectangle 3"/>
          <p:cNvSpPr/>
          <p:nvPr/>
        </p:nvSpPr>
        <p:spPr>
          <a:xfrm>
            <a:off x="684213" y="4318439"/>
            <a:ext cx="8078786" cy="1047979"/>
          </a:xfrm>
          <a:prstGeom prst="rect">
            <a:avLst/>
          </a:prstGeom>
        </p:spPr>
        <p:txBody>
          <a:bodyPr wrap="square">
            <a:spAutoFit/>
          </a:bodyPr>
          <a:lstStyle/>
          <a:p>
            <a:pPr algn="just">
              <a:lnSpc>
                <a:spcPct val="115000"/>
              </a:lnSpc>
              <a:spcBef>
                <a:spcPts val="600"/>
              </a:spcBef>
              <a:spcAft>
                <a:spcPts val="600"/>
              </a:spcAft>
            </a:pPr>
            <a:r>
              <a:rPr lang="fr-FR" dirty="0">
                <a:solidFill>
                  <a:srgbClr val="000000"/>
                </a:solidFill>
                <a:latin typeface="Times New Roman" charset="0"/>
                <a:ea typeface="Calibri" charset="0"/>
              </a:rPr>
              <a:t>La </a:t>
            </a:r>
            <a:r>
              <a:rPr lang="fr-FR" dirty="0" smtClean="0">
                <a:solidFill>
                  <a:srgbClr val="000000"/>
                </a:solidFill>
                <a:latin typeface="Times New Roman" charset="0"/>
                <a:ea typeface="Calibri" charset="0"/>
              </a:rPr>
              <a:t>normalisation implique </a:t>
            </a:r>
            <a:r>
              <a:rPr lang="fr-FR" dirty="0">
                <a:solidFill>
                  <a:srgbClr val="000000"/>
                </a:solidFill>
                <a:latin typeface="Times New Roman" charset="0"/>
                <a:ea typeface="Calibri" charset="0"/>
              </a:rPr>
              <a:t>l'acceptation et l'intégration de certains comportements, pratiques ou croyances en tant que norme, façonnant la manière dont les individus se perçoivent et se conduisent dans ce cadre.</a:t>
            </a:r>
            <a:endParaRPr lang="fr-FR" dirty="0">
              <a:effectLst/>
              <a:latin typeface="Times New Roman" charset="0"/>
              <a:ea typeface="Calibri" charset="0"/>
            </a:endParaRPr>
          </a:p>
        </p:txBody>
      </p:sp>
    </p:spTree>
    <p:extLst>
      <p:ext uri="{BB962C8B-B14F-4D97-AF65-F5344CB8AC3E}">
        <p14:creationId xmlns:p14="http://schemas.microsoft.com/office/powerpoint/2010/main" val="13382999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Espace réservé du numéro de diapositive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fld id="{6224CD8E-CDAF-4543-84C3-70C7EB877966}" type="slidenum">
              <a:rPr lang="fr-FR" altLang="fr-FR">
                <a:solidFill>
                  <a:srgbClr val="A2106A"/>
                </a:solidFill>
              </a:rPr>
              <a:pPr>
                <a:spcBef>
                  <a:spcPct val="0"/>
                </a:spcBef>
                <a:buClrTx/>
                <a:buSzTx/>
                <a:buFontTx/>
                <a:buNone/>
              </a:pPr>
              <a:t>8</a:t>
            </a:fld>
            <a:endParaRPr lang="fr-FR" altLang="fr-FR">
              <a:solidFill>
                <a:srgbClr val="A2106A"/>
              </a:solidFill>
            </a:endParaRPr>
          </a:p>
        </p:txBody>
      </p:sp>
      <p:sp>
        <p:nvSpPr>
          <p:cNvPr id="3" name="Rectangle 2"/>
          <p:cNvSpPr/>
          <p:nvPr/>
        </p:nvSpPr>
        <p:spPr>
          <a:xfrm>
            <a:off x="755650" y="1341438"/>
            <a:ext cx="7423150" cy="3985706"/>
          </a:xfrm>
          <a:prstGeom prst="rect">
            <a:avLst/>
          </a:prstGeom>
        </p:spPr>
        <p:txBody>
          <a:bodyPr>
            <a:spAutoFit/>
          </a:bodyPr>
          <a:lstStyle/>
          <a:p>
            <a:pPr algn="just">
              <a:lnSpc>
                <a:spcPct val="115000"/>
              </a:lnSpc>
              <a:spcAft>
                <a:spcPts val="0"/>
              </a:spcAft>
              <a:defRPr/>
            </a:pPr>
            <a:r>
              <a:rPr lang="fr-FR" sz="2000" dirty="0">
                <a:latin typeface="Montserrat" charset="0"/>
                <a:ea typeface="Montserrat" charset="0"/>
                <a:cs typeface="Montserrat" charset="0"/>
              </a:rPr>
              <a:t>L’information, doit répondre à certaines questions clés :</a:t>
            </a:r>
          </a:p>
          <a:p>
            <a:pPr marL="342900" indent="-342900" algn="just">
              <a:lnSpc>
                <a:spcPct val="115000"/>
              </a:lnSpc>
              <a:spcAft>
                <a:spcPts val="0"/>
              </a:spcAft>
              <a:buFont typeface="Symbol" charset="2"/>
              <a:buChar char=""/>
              <a:defRPr/>
            </a:pPr>
            <a:r>
              <a:rPr lang="fr-FR" sz="2000" dirty="0">
                <a:latin typeface="Montserrat" charset="0"/>
                <a:ea typeface="Montserrat" charset="0"/>
                <a:cs typeface="Montserrat" charset="0"/>
              </a:rPr>
              <a:t>Qui ?</a:t>
            </a:r>
          </a:p>
          <a:p>
            <a:pPr marL="342900" indent="-342900" algn="just">
              <a:lnSpc>
                <a:spcPct val="115000"/>
              </a:lnSpc>
              <a:spcAft>
                <a:spcPts val="0"/>
              </a:spcAft>
              <a:buFont typeface="Symbol" charset="2"/>
              <a:buChar char=""/>
              <a:defRPr/>
            </a:pPr>
            <a:r>
              <a:rPr lang="fr-FR" sz="2000" dirty="0">
                <a:latin typeface="Montserrat" charset="0"/>
                <a:ea typeface="Montserrat" charset="0"/>
                <a:cs typeface="Montserrat" charset="0"/>
              </a:rPr>
              <a:t>A fait/ fera…quoi ?......</a:t>
            </a:r>
          </a:p>
          <a:p>
            <a:pPr marL="342900" indent="-342900" algn="just">
              <a:lnSpc>
                <a:spcPct val="115000"/>
              </a:lnSpc>
              <a:spcAft>
                <a:spcPts val="0"/>
              </a:spcAft>
              <a:buFont typeface="Symbol" charset="2"/>
              <a:buChar char=""/>
              <a:defRPr/>
            </a:pPr>
            <a:r>
              <a:rPr lang="fr-FR" sz="2000" dirty="0">
                <a:latin typeface="Montserrat" charset="0"/>
                <a:ea typeface="Montserrat" charset="0"/>
                <a:cs typeface="Montserrat" charset="0"/>
              </a:rPr>
              <a:t>Quand ?</a:t>
            </a:r>
          </a:p>
          <a:p>
            <a:pPr marL="342900" indent="-342900" algn="just">
              <a:lnSpc>
                <a:spcPct val="115000"/>
              </a:lnSpc>
              <a:spcAft>
                <a:spcPts val="0"/>
              </a:spcAft>
              <a:buFont typeface="Symbol" charset="2"/>
              <a:buChar char=""/>
              <a:defRPr/>
            </a:pPr>
            <a:r>
              <a:rPr lang="fr-FR" sz="2000" dirty="0">
                <a:latin typeface="Montserrat" charset="0"/>
                <a:ea typeface="Montserrat" charset="0"/>
                <a:cs typeface="Montserrat" charset="0"/>
              </a:rPr>
              <a:t>Où ?..</a:t>
            </a:r>
          </a:p>
          <a:p>
            <a:pPr marL="342900" indent="-342900" algn="just">
              <a:lnSpc>
                <a:spcPct val="115000"/>
              </a:lnSpc>
              <a:spcAft>
                <a:spcPts val="0"/>
              </a:spcAft>
              <a:buFont typeface="Symbol" charset="2"/>
              <a:buChar char=""/>
              <a:defRPr/>
            </a:pPr>
            <a:r>
              <a:rPr lang="fr-FR" sz="2000" dirty="0">
                <a:latin typeface="Montserrat" charset="0"/>
                <a:ea typeface="Montserrat" charset="0"/>
                <a:cs typeface="Montserrat" charset="0"/>
              </a:rPr>
              <a:t>Pourquoi ?.....</a:t>
            </a:r>
          </a:p>
          <a:p>
            <a:pPr marL="342900" indent="-342900" algn="just">
              <a:lnSpc>
                <a:spcPct val="115000"/>
              </a:lnSpc>
              <a:spcAft>
                <a:spcPts val="0"/>
              </a:spcAft>
              <a:buFont typeface="Symbol" charset="2"/>
              <a:buChar char=""/>
              <a:defRPr/>
            </a:pPr>
            <a:r>
              <a:rPr lang="fr-FR" sz="2000" dirty="0">
                <a:latin typeface="Montserrat" charset="0"/>
                <a:ea typeface="Montserrat" charset="0"/>
                <a:cs typeface="Montserrat" charset="0"/>
              </a:rPr>
              <a:t>Avec quels effets ?.....</a:t>
            </a:r>
          </a:p>
          <a:p>
            <a:pPr marL="342900" indent="-342900" algn="just">
              <a:lnSpc>
                <a:spcPct val="115000"/>
              </a:lnSpc>
              <a:spcAft>
                <a:spcPts val="0"/>
              </a:spcAft>
              <a:buFont typeface="Symbol" charset="2"/>
              <a:buChar char=""/>
              <a:defRPr/>
            </a:pPr>
            <a:r>
              <a:rPr lang="fr-FR" sz="2000" dirty="0">
                <a:latin typeface="Montserrat" charset="0"/>
                <a:ea typeface="Montserrat" charset="0"/>
                <a:cs typeface="Montserrat" charset="0"/>
              </a:rPr>
              <a:t>Pour quels résultats ?....</a:t>
            </a:r>
          </a:p>
          <a:p>
            <a:pPr algn="just">
              <a:lnSpc>
                <a:spcPct val="115000"/>
              </a:lnSpc>
              <a:spcAft>
                <a:spcPts val="0"/>
              </a:spcAft>
              <a:defRPr/>
            </a:pPr>
            <a:endParaRPr lang="fr-FR" sz="2000" dirty="0">
              <a:latin typeface="Montserrat" charset="0"/>
              <a:ea typeface="Montserrat" charset="0"/>
              <a:cs typeface="Montserrat" charset="0"/>
            </a:endParaRPr>
          </a:p>
          <a:p>
            <a:pPr algn="just">
              <a:lnSpc>
                <a:spcPct val="115000"/>
              </a:lnSpc>
              <a:spcAft>
                <a:spcPts val="0"/>
              </a:spcAft>
              <a:defRPr/>
            </a:pPr>
            <a:r>
              <a:rPr lang="fr-FR" sz="2000" dirty="0">
                <a:latin typeface="Montserrat" charset="0"/>
                <a:ea typeface="Montserrat" charset="0"/>
                <a:cs typeface="Montserrat" charset="0"/>
              </a:rPr>
              <a:t>Le verbal n’est pas le seul aspect important dans la diffusion des messages, mais aussi et surtout, les facteurs non verbaux</a:t>
            </a:r>
          </a:p>
        </p:txBody>
      </p:sp>
      <p:sp>
        <p:nvSpPr>
          <p:cNvPr id="128003" name="Rectangle 4"/>
          <p:cNvSpPr>
            <a:spLocks noChangeArrowheads="1"/>
          </p:cNvSpPr>
          <p:nvPr/>
        </p:nvSpPr>
        <p:spPr bwMode="auto">
          <a:xfrm>
            <a:off x="611188" y="115888"/>
            <a:ext cx="43116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r>
              <a:rPr lang="fr-FR" altLang="fr-FR" b="1">
                <a:solidFill>
                  <a:srgbClr val="A2106A"/>
                </a:solidFill>
                <a:latin typeface="Times" charset="0"/>
              </a:rPr>
              <a:t>Les outils en Intelligence Économique</a:t>
            </a:r>
          </a:p>
          <a:p>
            <a:pPr>
              <a:spcBef>
                <a:spcPct val="0"/>
              </a:spcBef>
              <a:buClrTx/>
              <a:buSzTx/>
              <a:buFontTx/>
              <a:buNone/>
            </a:pPr>
            <a:r>
              <a:rPr lang="fr-FR" altLang="fr-FR" b="1">
                <a:solidFill>
                  <a:srgbClr val="A2106A"/>
                </a:solidFill>
                <a:latin typeface="Times" charset="0"/>
              </a:rPr>
              <a:t>La communication </a:t>
            </a:r>
          </a:p>
          <a:p>
            <a:pPr>
              <a:spcBef>
                <a:spcPct val="0"/>
              </a:spcBef>
              <a:buClrTx/>
              <a:buSzTx/>
              <a:buFontTx/>
              <a:buNone/>
            </a:pPr>
            <a:r>
              <a:rPr lang="fr-FR" altLang="fr-FR" b="1">
                <a:solidFill>
                  <a:srgbClr val="A2106A"/>
                </a:solidFill>
                <a:latin typeface="Times" charset="0"/>
              </a:rPr>
              <a:t> </a:t>
            </a:r>
          </a:p>
        </p:txBody>
      </p:sp>
    </p:spTree>
    <p:extLst>
      <p:ext uri="{BB962C8B-B14F-4D97-AF65-F5344CB8AC3E}">
        <p14:creationId xmlns:p14="http://schemas.microsoft.com/office/powerpoint/2010/main" val="628974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7480" y="98989"/>
            <a:ext cx="8388096" cy="6543073"/>
          </a:xfrm>
          <a:prstGeom prst="rect">
            <a:avLst/>
          </a:prstGeom>
        </p:spPr>
        <p:txBody>
          <a:bodyPr wrap="square">
            <a:spAutoFit/>
          </a:bodyPr>
          <a:lstStyle/>
          <a:p>
            <a:pPr>
              <a:spcBef>
                <a:spcPts val="600"/>
              </a:spcBef>
              <a:spcAft>
                <a:spcPts val="600"/>
              </a:spcAft>
            </a:pPr>
            <a:r>
              <a:rPr lang="fr-FR" b="1" kern="0" dirty="0">
                <a:solidFill>
                  <a:srgbClr val="C00000"/>
                </a:solidFill>
                <a:latin typeface="Times New Roman" charset="0"/>
                <a:ea typeface="Times New Roman" charset="0"/>
                <a:cs typeface="Times New Roman" charset="0"/>
              </a:rPr>
              <a:t>Les objectifs de la communication d’influence en IE</a:t>
            </a:r>
          </a:p>
          <a:p>
            <a:pPr algn="just">
              <a:lnSpc>
                <a:spcPct val="115000"/>
              </a:lnSpc>
              <a:spcBef>
                <a:spcPts val="600"/>
              </a:spcBef>
              <a:spcAft>
                <a:spcPts val="600"/>
              </a:spcAft>
            </a:pPr>
            <a:r>
              <a:rPr lang="fr-FR" dirty="0">
                <a:solidFill>
                  <a:srgbClr val="000000"/>
                </a:solidFill>
                <a:latin typeface="Times New Roman" charset="0"/>
                <a:ea typeface="Calibri" charset="0"/>
              </a:rPr>
              <a:t>Dans le contexte de l’intelligence économique, les objectifs de la communication d’influence sont multiples :</a:t>
            </a:r>
            <a:endParaRPr lang="fr-FR" dirty="0">
              <a:latin typeface="Times New Roman" charset="0"/>
              <a:ea typeface="Calibri" charset="0"/>
            </a:endParaRPr>
          </a:p>
          <a:p>
            <a:pPr algn="just">
              <a:lnSpc>
                <a:spcPct val="115000"/>
              </a:lnSpc>
              <a:spcBef>
                <a:spcPts val="600"/>
              </a:spcBef>
              <a:spcAft>
                <a:spcPts val="600"/>
              </a:spcAft>
            </a:pPr>
            <a:r>
              <a:rPr lang="fr-FR" b="1" dirty="0">
                <a:solidFill>
                  <a:srgbClr val="000000"/>
                </a:solidFill>
                <a:latin typeface="Times New Roman" charset="0"/>
                <a:ea typeface="Calibri" charset="0"/>
              </a:rPr>
              <a:t>Orienter l’opinion publique ou professionnelle </a:t>
            </a:r>
            <a:r>
              <a:rPr lang="fr-FR" dirty="0">
                <a:solidFill>
                  <a:srgbClr val="000000"/>
                </a:solidFill>
                <a:latin typeface="Times New Roman" charset="0"/>
                <a:ea typeface="Calibri" charset="0"/>
              </a:rPr>
              <a:t>: En créant ou modifiant la perception que les autres ont de l’entreprise, de ses produits, ou de son secteur d’activité, une organisation peut influencer les comportements d’achat, la réputation de l’entreprise, et même les décisions politiques ou réglementaires.</a:t>
            </a:r>
            <a:endParaRPr lang="fr-FR" dirty="0">
              <a:latin typeface="Times New Roman" charset="0"/>
              <a:ea typeface="Calibri" charset="0"/>
            </a:endParaRPr>
          </a:p>
          <a:p>
            <a:pPr algn="just">
              <a:lnSpc>
                <a:spcPct val="115000"/>
              </a:lnSpc>
              <a:spcBef>
                <a:spcPts val="600"/>
              </a:spcBef>
              <a:spcAft>
                <a:spcPts val="600"/>
              </a:spcAft>
            </a:pPr>
            <a:r>
              <a:rPr lang="fr-FR" b="1" dirty="0">
                <a:solidFill>
                  <a:srgbClr val="000000"/>
                </a:solidFill>
                <a:latin typeface="Times New Roman" charset="0"/>
                <a:ea typeface="Calibri" charset="0"/>
              </a:rPr>
              <a:t>Déstabiliser la concurrence </a:t>
            </a:r>
            <a:r>
              <a:rPr lang="fr-FR" dirty="0">
                <a:solidFill>
                  <a:srgbClr val="000000"/>
                </a:solidFill>
                <a:latin typeface="Times New Roman" charset="0"/>
                <a:ea typeface="Calibri" charset="0"/>
              </a:rPr>
              <a:t>: P</a:t>
            </a:r>
            <a:r>
              <a:rPr lang="fr-FR" dirty="0" smtClean="0">
                <a:solidFill>
                  <a:srgbClr val="000000"/>
                </a:solidFill>
                <a:latin typeface="Times New Roman" charset="0"/>
                <a:ea typeface="Calibri" charset="0"/>
              </a:rPr>
              <a:t>eut </a:t>
            </a:r>
            <a:r>
              <a:rPr lang="fr-FR" dirty="0">
                <a:solidFill>
                  <a:srgbClr val="000000"/>
                </a:solidFill>
                <a:latin typeface="Times New Roman" charset="0"/>
                <a:ea typeface="Calibri" charset="0"/>
              </a:rPr>
              <a:t>être utilisée pour envoyer des messages subtils visant à perturber les stratégies des concurrents. Cela peut se faire par le biais de rumeurs, de fuites contrôlées ou de campagnes médiatiques, créant ainsi des incertitudes ou influençant l’opinion publique.</a:t>
            </a:r>
            <a:endParaRPr lang="fr-FR" dirty="0">
              <a:latin typeface="Times New Roman" charset="0"/>
              <a:ea typeface="Calibri" charset="0"/>
            </a:endParaRPr>
          </a:p>
          <a:p>
            <a:pPr algn="just">
              <a:lnSpc>
                <a:spcPct val="115000"/>
              </a:lnSpc>
              <a:spcBef>
                <a:spcPts val="600"/>
              </a:spcBef>
              <a:spcAft>
                <a:spcPts val="600"/>
              </a:spcAft>
            </a:pPr>
            <a:r>
              <a:rPr lang="fr-FR" b="1" dirty="0">
                <a:solidFill>
                  <a:srgbClr val="000000"/>
                </a:solidFill>
                <a:latin typeface="Times New Roman" charset="0"/>
                <a:ea typeface="Calibri" charset="0"/>
              </a:rPr>
              <a:t>Améliorer l’image de marque et la réputation </a:t>
            </a:r>
            <a:r>
              <a:rPr lang="fr-FR" dirty="0">
                <a:solidFill>
                  <a:srgbClr val="000000"/>
                </a:solidFill>
                <a:latin typeface="Times New Roman" charset="0"/>
                <a:ea typeface="Calibri" charset="0"/>
              </a:rPr>
              <a:t>: </a:t>
            </a:r>
            <a:r>
              <a:rPr lang="fr-FR" dirty="0" smtClean="0">
                <a:solidFill>
                  <a:srgbClr val="000000"/>
                </a:solidFill>
                <a:latin typeface="Times New Roman" charset="0"/>
                <a:ea typeface="Calibri" charset="0"/>
              </a:rPr>
              <a:t>En </a:t>
            </a:r>
            <a:r>
              <a:rPr lang="fr-FR" dirty="0">
                <a:solidFill>
                  <a:srgbClr val="000000"/>
                </a:solidFill>
                <a:latin typeface="Times New Roman" charset="0"/>
                <a:ea typeface="Calibri" charset="0"/>
              </a:rPr>
              <a:t>renforçant leur position en tant qu’acteurs incontournables du marché, elles influencent la perception des clients, des partenaires potentiels, et des investisseurs</a:t>
            </a:r>
            <a:r>
              <a:rPr lang="fr-FR" dirty="0" smtClean="0">
                <a:solidFill>
                  <a:srgbClr val="000000"/>
                </a:solidFill>
                <a:latin typeface="Times New Roman" charset="0"/>
                <a:ea typeface="Calibri" charset="0"/>
              </a:rPr>
              <a:t>.</a:t>
            </a:r>
            <a:endParaRPr lang="fr-FR" dirty="0">
              <a:latin typeface="Times New Roman" charset="0"/>
              <a:ea typeface="Calibri" charset="0"/>
            </a:endParaRPr>
          </a:p>
          <a:p>
            <a:pPr algn="just">
              <a:lnSpc>
                <a:spcPct val="114000"/>
              </a:lnSpc>
              <a:spcBef>
                <a:spcPts val="600"/>
              </a:spcBef>
              <a:spcAft>
                <a:spcPts val="600"/>
              </a:spcAft>
            </a:pPr>
            <a:r>
              <a:rPr lang="fr-FR" b="1" dirty="0">
                <a:solidFill>
                  <a:srgbClr val="000000"/>
                </a:solidFill>
                <a:latin typeface="Times New Roman" charset="0"/>
                <a:ea typeface="Calibri" charset="0"/>
              </a:rPr>
              <a:t>Gagner des soutiens et influencer les décisions politiques </a:t>
            </a:r>
            <a:r>
              <a:rPr lang="fr-FR" dirty="0">
                <a:solidFill>
                  <a:srgbClr val="000000"/>
                </a:solidFill>
                <a:latin typeface="Times New Roman" charset="0"/>
                <a:ea typeface="Calibri" charset="0"/>
              </a:rPr>
              <a:t>: Dans les relations avec les gouvernements et les régulateurs, les entreprises peuvent mener des campagnes d’influence pour faire adopter des lois ou des politiques favorables à leur développement, ou pour minimiser les effets de régulations contraignantes.</a:t>
            </a:r>
            <a:r>
              <a:rPr lang="fr-FR" dirty="0"/>
              <a:t> </a:t>
            </a:r>
          </a:p>
        </p:txBody>
      </p:sp>
    </p:spTree>
    <p:extLst>
      <p:ext uri="{BB962C8B-B14F-4D97-AF65-F5344CB8AC3E}">
        <p14:creationId xmlns:p14="http://schemas.microsoft.com/office/powerpoint/2010/main" val="174515334"/>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10001</TotalTime>
  <Words>1468</Words>
  <Application>Microsoft Macintosh PowerPoint</Application>
  <PresentationFormat>Présentation à l'écran (4:3)</PresentationFormat>
  <Paragraphs>94</Paragraphs>
  <Slides>15</Slides>
  <Notes>0</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15</vt:i4>
      </vt:variant>
    </vt:vector>
  </HeadingPairs>
  <TitlesOfParts>
    <vt:vector size="25" baseType="lpstr">
      <vt:lpstr>Apple LiSung</vt:lpstr>
      <vt:lpstr>Calibri</vt:lpstr>
      <vt:lpstr>Calibri Light</vt:lpstr>
      <vt:lpstr>Helvetica</vt:lpstr>
      <vt:lpstr>Montserrat</vt:lpstr>
      <vt:lpstr>Symbol</vt:lpstr>
      <vt:lpstr>Times</vt:lpstr>
      <vt:lpstr>Times New Roman</vt:lpstr>
      <vt:lpstr>Arial</vt:lpstr>
      <vt:lpstr>Thème Office</vt:lpstr>
      <vt:lpstr>COURS 7 :  INFLUENCE ET SÉCURITÉ ÉCONOMIQUE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de Microsoft Office</dc:creator>
  <cp:lastModifiedBy>Utilisateur de Microsoft Office</cp:lastModifiedBy>
  <cp:revision>35</cp:revision>
  <dcterms:created xsi:type="dcterms:W3CDTF">2025-05-22T10:11:46Z</dcterms:created>
  <dcterms:modified xsi:type="dcterms:W3CDTF">2025-12-30T16:12:55Z</dcterms:modified>
</cp:coreProperties>
</file>