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66" r:id="rId2"/>
    <p:sldId id="267" r:id="rId3"/>
    <p:sldId id="258" r:id="rId4"/>
    <p:sldId id="268" r:id="rId5"/>
    <p:sldId id="259" r:id="rId6"/>
    <p:sldId id="260" r:id="rId7"/>
    <p:sldId id="261" r:id="rId8"/>
    <p:sldId id="262" r:id="rId9"/>
    <p:sldId id="263" r:id="rId10"/>
    <p:sldId id="264" r:id="rId11"/>
    <p:sldId id="269" r:id="rId12"/>
    <p:sldId id="271" r:id="rId13"/>
    <p:sldId id="265"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p:restoredTop sz="95768"/>
  </p:normalViewPr>
  <p:slideViewPr>
    <p:cSldViewPr snapToGrid="0" snapToObjects="1">
      <p:cViewPr varScale="1">
        <p:scale>
          <a:sx n="105" d="100"/>
          <a:sy n="105" d="100"/>
        </p:scale>
        <p:origin x="2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AA5FAA-2CB6-B64B-B512-0FB9FC01D3D3}" type="datetimeFigureOut">
              <a:rPr lang="fr-FR" smtClean="0"/>
              <a:t>28/12/2025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188F-0B1A-DA4B-91F6-F723D31066F3}" type="slidenum">
              <a:rPr lang="fr-FR" smtClean="0"/>
              <a:t>‹#›</a:t>
            </a:fld>
            <a:endParaRPr lang="fr-FR"/>
          </a:p>
        </p:txBody>
      </p:sp>
    </p:spTree>
    <p:extLst>
      <p:ext uri="{BB962C8B-B14F-4D97-AF65-F5344CB8AC3E}">
        <p14:creationId xmlns:p14="http://schemas.microsoft.com/office/powerpoint/2010/main" val="1501830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148482" name="Espace réservé des commentaires 2"/>
          <p:cNvSpPr>
            <a:spLocks noGrp="1"/>
          </p:cNvSpPr>
          <p:nvPr>
            <p:ph type="body" idx="1"/>
          </p:nvPr>
        </p:nvSpPr>
        <p:spPr>
          <a:noFill/>
        </p:spPr>
        <p:txBody>
          <a:bodyPr/>
          <a:lstStyle/>
          <a:p>
            <a:r>
              <a:rPr lang="fr-FR" altLang="fr-FR" i="1"/>
              <a:t>Surveillance, traque, guette, </a:t>
            </a:r>
            <a:endParaRPr lang="fr-FR" altLang="fr-FR"/>
          </a:p>
          <a:p>
            <a:endParaRPr lang="fr-FR" altLang="fr-FR"/>
          </a:p>
        </p:txBody>
      </p:sp>
      <p:sp>
        <p:nvSpPr>
          <p:cNvPr id="148483" name="Espace réservé du numéro de diapositive 3"/>
          <p:cNvSpPr>
            <a:spLocks noGrp="1"/>
          </p:cNvSpPr>
          <p:nvPr>
            <p:ph type="sldNum" sz="quarter" idx="5"/>
          </p:nvPr>
        </p:nvSpPr>
        <p:spPr>
          <a:noFill/>
        </p:spPr>
        <p:txBody>
          <a:bodyPr/>
          <a:lstStyle>
            <a:lvl1pPr defTabSz="955675">
              <a:spcBef>
                <a:spcPct val="30000"/>
              </a:spcBef>
              <a:defRPr sz="1000">
                <a:solidFill>
                  <a:schemeClr val="tx1"/>
                </a:solidFill>
                <a:latin typeface="Arial" charset="0"/>
              </a:defRPr>
            </a:lvl1pPr>
            <a:lvl2pPr marL="742950" indent="-285750" defTabSz="955675">
              <a:spcBef>
                <a:spcPct val="30000"/>
              </a:spcBef>
              <a:buChar char="•"/>
              <a:defRPr sz="1000">
                <a:solidFill>
                  <a:schemeClr val="tx1"/>
                </a:solidFill>
                <a:latin typeface="Arial" charset="0"/>
              </a:defRPr>
            </a:lvl2pPr>
            <a:lvl3pPr marL="1143000" indent="-228600" defTabSz="955675">
              <a:spcBef>
                <a:spcPct val="30000"/>
              </a:spcBef>
              <a:defRPr sz="1000">
                <a:solidFill>
                  <a:schemeClr val="tx1"/>
                </a:solidFill>
                <a:latin typeface="Arial" charset="0"/>
              </a:defRPr>
            </a:lvl3pPr>
            <a:lvl4pPr marL="1600200" indent="-228600" defTabSz="955675">
              <a:spcBef>
                <a:spcPct val="30000"/>
              </a:spcBef>
              <a:defRPr sz="1000">
                <a:solidFill>
                  <a:schemeClr val="tx1"/>
                </a:solidFill>
                <a:latin typeface="Arial" charset="0"/>
              </a:defRPr>
            </a:lvl4pPr>
            <a:lvl5pPr marL="2057400" indent="-228600" defTabSz="955675">
              <a:spcBef>
                <a:spcPct val="30000"/>
              </a:spcBef>
              <a:defRPr sz="1000">
                <a:solidFill>
                  <a:schemeClr val="tx1"/>
                </a:solidFill>
                <a:latin typeface="Arial" charset="0"/>
              </a:defRPr>
            </a:lvl5pPr>
            <a:lvl6pPr marL="2514600" indent="-228600" defTabSz="955675" eaLnBrk="0" fontAlgn="base" hangingPunct="0">
              <a:spcBef>
                <a:spcPct val="30000"/>
              </a:spcBef>
              <a:spcAft>
                <a:spcPct val="0"/>
              </a:spcAft>
              <a:defRPr sz="1000">
                <a:solidFill>
                  <a:schemeClr val="tx1"/>
                </a:solidFill>
                <a:latin typeface="Arial" charset="0"/>
              </a:defRPr>
            </a:lvl6pPr>
            <a:lvl7pPr marL="2971800" indent="-228600" defTabSz="955675" eaLnBrk="0" fontAlgn="base" hangingPunct="0">
              <a:spcBef>
                <a:spcPct val="30000"/>
              </a:spcBef>
              <a:spcAft>
                <a:spcPct val="0"/>
              </a:spcAft>
              <a:defRPr sz="1000">
                <a:solidFill>
                  <a:schemeClr val="tx1"/>
                </a:solidFill>
                <a:latin typeface="Arial" charset="0"/>
              </a:defRPr>
            </a:lvl7pPr>
            <a:lvl8pPr marL="3429000" indent="-228600" defTabSz="955675" eaLnBrk="0" fontAlgn="base" hangingPunct="0">
              <a:spcBef>
                <a:spcPct val="30000"/>
              </a:spcBef>
              <a:spcAft>
                <a:spcPct val="0"/>
              </a:spcAft>
              <a:defRPr sz="1000">
                <a:solidFill>
                  <a:schemeClr val="tx1"/>
                </a:solidFill>
                <a:latin typeface="Arial" charset="0"/>
              </a:defRPr>
            </a:lvl8pPr>
            <a:lvl9pPr marL="3886200" indent="-228600" defTabSz="955675" eaLnBrk="0" fontAlgn="base" hangingPunct="0">
              <a:spcBef>
                <a:spcPct val="30000"/>
              </a:spcBef>
              <a:spcAft>
                <a:spcPct val="0"/>
              </a:spcAft>
              <a:defRPr sz="1000">
                <a:solidFill>
                  <a:schemeClr val="tx1"/>
                </a:solidFill>
                <a:latin typeface="Arial" charset="0"/>
              </a:defRPr>
            </a:lvl9pPr>
          </a:lstStyle>
          <a:p>
            <a:pPr>
              <a:spcBef>
                <a:spcPct val="0"/>
              </a:spcBef>
            </a:pPr>
            <a:fld id="{2B47A60B-CD4C-504E-8CCB-4ED0D4670EEA}" type="slidenum">
              <a:rPr lang="fr-FR" altLang="fr-FR" sz="1300">
                <a:latin typeface="Times New Roman" charset="0"/>
              </a:rPr>
              <a:pPr>
                <a:spcBef>
                  <a:spcPct val="0"/>
                </a:spcBef>
              </a:pPr>
              <a:t>5</a:t>
            </a:fld>
            <a:endParaRPr lang="fr-FR" altLang="fr-FR" sz="1300">
              <a:latin typeface="Times New Roman" charset="0"/>
            </a:endParaRPr>
          </a:p>
        </p:txBody>
      </p:sp>
    </p:spTree>
    <p:extLst>
      <p:ext uri="{BB962C8B-B14F-4D97-AF65-F5344CB8AC3E}">
        <p14:creationId xmlns:p14="http://schemas.microsoft.com/office/powerpoint/2010/main" val="1767110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150530" name="Espace réservé des commentaires 2"/>
          <p:cNvSpPr>
            <a:spLocks noGrp="1"/>
          </p:cNvSpPr>
          <p:nvPr>
            <p:ph type="body" idx="1"/>
          </p:nvPr>
        </p:nvSpPr>
        <p:spPr>
          <a:noFill/>
        </p:spPr>
        <p:txBody>
          <a:bodyPr/>
          <a:lstStyle/>
          <a:p>
            <a:r>
              <a:rPr lang="fr-FR" altLang="fr-FR">
                <a:latin typeface="Times New Roman" charset="0"/>
                <a:ea typeface="Times New Roman" charset="0"/>
                <a:cs typeface="Times New Roman" charset="0"/>
              </a:rPr>
              <a:t>Il s’agit d’information ayant elles-mêmes un caractère anticipatif : elles doivent fournir des éclairages sur le futur, et non pas sur le passé ou le présent. Et plus spécifiquement, elles doivent constituer des manifestations précoces d’éventuelles ruptures (ou discontinuités).</a:t>
            </a:r>
          </a:p>
          <a:p>
            <a:endParaRPr lang="fr-FR" altLang="fr-FR"/>
          </a:p>
        </p:txBody>
      </p:sp>
      <p:sp>
        <p:nvSpPr>
          <p:cNvPr id="150531" name="Espace réservé du numéro de diapositive 3"/>
          <p:cNvSpPr>
            <a:spLocks noGrp="1"/>
          </p:cNvSpPr>
          <p:nvPr>
            <p:ph type="sldNum" sz="quarter" idx="5"/>
          </p:nvPr>
        </p:nvSpPr>
        <p:spPr>
          <a:noFill/>
        </p:spPr>
        <p:txBody>
          <a:bodyPr/>
          <a:lstStyle>
            <a:lvl1pPr defTabSz="955675">
              <a:spcBef>
                <a:spcPct val="30000"/>
              </a:spcBef>
              <a:defRPr sz="1000">
                <a:solidFill>
                  <a:schemeClr val="tx1"/>
                </a:solidFill>
                <a:latin typeface="Arial" charset="0"/>
              </a:defRPr>
            </a:lvl1pPr>
            <a:lvl2pPr marL="742950" indent="-285750" defTabSz="955675">
              <a:spcBef>
                <a:spcPct val="30000"/>
              </a:spcBef>
              <a:buChar char="•"/>
              <a:defRPr sz="1000">
                <a:solidFill>
                  <a:schemeClr val="tx1"/>
                </a:solidFill>
                <a:latin typeface="Arial" charset="0"/>
              </a:defRPr>
            </a:lvl2pPr>
            <a:lvl3pPr marL="1143000" indent="-228600" defTabSz="955675">
              <a:spcBef>
                <a:spcPct val="30000"/>
              </a:spcBef>
              <a:defRPr sz="1000">
                <a:solidFill>
                  <a:schemeClr val="tx1"/>
                </a:solidFill>
                <a:latin typeface="Arial" charset="0"/>
              </a:defRPr>
            </a:lvl3pPr>
            <a:lvl4pPr marL="1600200" indent="-228600" defTabSz="955675">
              <a:spcBef>
                <a:spcPct val="30000"/>
              </a:spcBef>
              <a:defRPr sz="1000">
                <a:solidFill>
                  <a:schemeClr val="tx1"/>
                </a:solidFill>
                <a:latin typeface="Arial" charset="0"/>
              </a:defRPr>
            </a:lvl4pPr>
            <a:lvl5pPr marL="2057400" indent="-228600" defTabSz="955675">
              <a:spcBef>
                <a:spcPct val="30000"/>
              </a:spcBef>
              <a:defRPr sz="1000">
                <a:solidFill>
                  <a:schemeClr val="tx1"/>
                </a:solidFill>
                <a:latin typeface="Arial" charset="0"/>
              </a:defRPr>
            </a:lvl5pPr>
            <a:lvl6pPr marL="2514600" indent="-228600" defTabSz="955675" eaLnBrk="0" fontAlgn="base" hangingPunct="0">
              <a:spcBef>
                <a:spcPct val="30000"/>
              </a:spcBef>
              <a:spcAft>
                <a:spcPct val="0"/>
              </a:spcAft>
              <a:defRPr sz="1000">
                <a:solidFill>
                  <a:schemeClr val="tx1"/>
                </a:solidFill>
                <a:latin typeface="Arial" charset="0"/>
              </a:defRPr>
            </a:lvl6pPr>
            <a:lvl7pPr marL="2971800" indent="-228600" defTabSz="955675" eaLnBrk="0" fontAlgn="base" hangingPunct="0">
              <a:spcBef>
                <a:spcPct val="30000"/>
              </a:spcBef>
              <a:spcAft>
                <a:spcPct val="0"/>
              </a:spcAft>
              <a:defRPr sz="1000">
                <a:solidFill>
                  <a:schemeClr val="tx1"/>
                </a:solidFill>
                <a:latin typeface="Arial" charset="0"/>
              </a:defRPr>
            </a:lvl7pPr>
            <a:lvl8pPr marL="3429000" indent="-228600" defTabSz="955675" eaLnBrk="0" fontAlgn="base" hangingPunct="0">
              <a:spcBef>
                <a:spcPct val="30000"/>
              </a:spcBef>
              <a:spcAft>
                <a:spcPct val="0"/>
              </a:spcAft>
              <a:defRPr sz="1000">
                <a:solidFill>
                  <a:schemeClr val="tx1"/>
                </a:solidFill>
                <a:latin typeface="Arial" charset="0"/>
              </a:defRPr>
            </a:lvl8pPr>
            <a:lvl9pPr marL="3886200" indent="-228600" defTabSz="955675" eaLnBrk="0" fontAlgn="base" hangingPunct="0">
              <a:spcBef>
                <a:spcPct val="30000"/>
              </a:spcBef>
              <a:spcAft>
                <a:spcPct val="0"/>
              </a:spcAft>
              <a:defRPr sz="1000">
                <a:solidFill>
                  <a:schemeClr val="tx1"/>
                </a:solidFill>
                <a:latin typeface="Arial" charset="0"/>
              </a:defRPr>
            </a:lvl9pPr>
          </a:lstStyle>
          <a:p>
            <a:pPr>
              <a:spcBef>
                <a:spcPct val="0"/>
              </a:spcBef>
            </a:pPr>
            <a:fld id="{AA079373-20A1-6646-82D0-979AAEF63799}" type="slidenum">
              <a:rPr lang="fr-FR" altLang="fr-FR" sz="1300">
                <a:latin typeface="Times New Roman" charset="0"/>
              </a:rPr>
              <a:pPr>
                <a:spcBef>
                  <a:spcPct val="0"/>
                </a:spcBef>
              </a:pPr>
              <a:t>6</a:t>
            </a:fld>
            <a:endParaRPr lang="fr-FR" altLang="fr-FR" sz="1300">
              <a:latin typeface="Times New Roman" charset="0"/>
            </a:endParaRPr>
          </a:p>
        </p:txBody>
      </p:sp>
    </p:spTree>
    <p:extLst>
      <p:ext uri="{BB962C8B-B14F-4D97-AF65-F5344CB8AC3E}">
        <p14:creationId xmlns:p14="http://schemas.microsoft.com/office/powerpoint/2010/main" val="1821115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155650" name="Espace réservé des commentaires 2"/>
          <p:cNvSpPr>
            <a:spLocks noGrp="1"/>
          </p:cNvSpPr>
          <p:nvPr>
            <p:ph type="body" idx="1"/>
          </p:nvPr>
        </p:nvSpPr>
        <p:spPr>
          <a:noFill/>
        </p:spPr>
        <p:txBody>
          <a:bodyPr/>
          <a:lstStyle/>
          <a:p>
            <a:r>
              <a:rPr lang="fr-FR" altLang="fr-FR"/>
              <a:t>Guette, surveille, traque, </a:t>
            </a:r>
          </a:p>
        </p:txBody>
      </p:sp>
      <p:sp>
        <p:nvSpPr>
          <p:cNvPr id="155651" name="Espace réservé du numéro de diapositive 3"/>
          <p:cNvSpPr>
            <a:spLocks noGrp="1"/>
          </p:cNvSpPr>
          <p:nvPr>
            <p:ph type="sldNum" sz="quarter" idx="5"/>
          </p:nvPr>
        </p:nvSpPr>
        <p:spPr>
          <a:noFill/>
        </p:spPr>
        <p:txBody>
          <a:bodyPr/>
          <a:lstStyle>
            <a:lvl1pPr defTabSz="955675">
              <a:spcBef>
                <a:spcPct val="30000"/>
              </a:spcBef>
              <a:defRPr sz="1000">
                <a:solidFill>
                  <a:schemeClr val="tx1"/>
                </a:solidFill>
                <a:latin typeface="Arial" charset="0"/>
              </a:defRPr>
            </a:lvl1pPr>
            <a:lvl2pPr marL="742950" indent="-285750" defTabSz="955675">
              <a:spcBef>
                <a:spcPct val="30000"/>
              </a:spcBef>
              <a:buChar char="•"/>
              <a:defRPr sz="1000">
                <a:solidFill>
                  <a:schemeClr val="tx1"/>
                </a:solidFill>
                <a:latin typeface="Arial" charset="0"/>
              </a:defRPr>
            </a:lvl2pPr>
            <a:lvl3pPr marL="1143000" indent="-228600" defTabSz="955675">
              <a:spcBef>
                <a:spcPct val="30000"/>
              </a:spcBef>
              <a:defRPr sz="1000">
                <a:solidFill>
                  <a:schemeClr val="tx1"/>
                </a:solidFill>
                <a:latin typeface="Arial" charset="0"/>
              </a:defRPr>
            </a:lvl3pPr>
            <a:lvl4pPr marL="1600200" indent="-228600" defTabSz="955675">
              <a:spcBef>
                <a:spcPct val="30000"/>
              </a:spcBef>
              <a:defRPr sz="1000">
                <a:solidFill>
                  <a:schemeClr val="tx1"/>
                </a:solidFill>
                <a:latin typeface="Arial" charset="0"/>
              </a:defRPr>
            </a:lvl4pPr>
            <a:lvl5pPr marL="2057400" indent="-228600" defTabSz="955675">
              <a:spcBef>
                <a:spcPct val="30000"/>
              </a:spcBef>
              <a:defRPr sz="1000">
                <a:solidFill>
                  <a:schemeClr val="tx1"/>
                </a:solidFill>
                <a:latin typeface="Arial" charset="0"/>
              </a:defRPr>
            </a:lvl5pPr>
            <a:lvl6pPr marL="2514600" indent="-228600" defTabSz="955675" eaLnBrk="0" fontAlgn="base" hangingPunct="0">
              <a:spcBef>
                <a:spcPct val="30000"/>
              </a:spcBef>
              <a:spcAft>
                <a:spcPct val="0"/>
              </a:spcAft>
              <a:defRPr sz="1000">
                <a:solidFill>
                  <a:schemeClr val="tx1"/>
                </a:solidFill>
                <a:latin typeface="Arial" charset="0"/>
              </a:defRPr>
            </a:lvl6pPr>
            <a:lvl7pPr marL="2971800" indent="-228600" defTabSz="955675" eaLnBrk="0" fontAlgn="base" hangingPunct="0">
              <a:spcBef>
                <a:spcPct val="30000"/>
              </a:spcBef>
              <a:spcAft>
                <a:spcPct val="0"/>
              </a:spcAft>
              <a:defRPr sz="1000">
                <a:solidFill>
                  <a:schemeClr val="tx1"/>
                </a:solidFill>
                <a:latin typeface="Arial" charset="0"/>
              </a:defRPr>
            </a:lvl7pPr>
            <a:lvl8pPr marL="3429000" indent="-228600" defTabSz="955675" eaLnBrk="0" fontAlgn="base" hangingPunct="0">
              <a:spcBef>
                <a:spcPct val="30000"/>
              </a:spcBef>
              <a:spcAft>
                <a:spcPct val="0"/>
              </a:spcAft>
              <a:defRPr sz="1000">
                <a:solidFill>
                  <a:schemeClr val="tx1"/>
                </a:solidFill>
                <a:latin typeface="Arial" charset="0"/>
              </a:defRPr>
            </a:lvl8pPr>
            <a:lvl9pPr marL="3886200" indent="-228600" defTabSz="955675" eaLnBrk="0" fontAlgn="base" hangingPunct="0">
              <a:spcBef>
                <a:spcPct val="30000"/>
              </a:spcBef>
              <a:spcAft>
                <a:spcPct val="0"/>
              </a:spcAft>
              <a:defRPr sz="1000">
                <a:solidFill>
                  <a:schemeClr val="tx1"/>
                </a:solidFill>
                <a:latin typeface="Arial" charset="0"/>
              </a:defRPr>
            </a:lvl9pPr>
          </a:lstStyle>
          <a:p>
            <a:pPr>
              <a:spcBef>
                <a:spcPct val="0"/>
              </a:spcBef>
            </a:pPr>
            <a:fld id="{BAAFD9D9-D96C-9C4E-B6F0-946327C59D96}" type="slidenum">
              <a:rPr lang="fr-FR" altLang="fr-FR" sz="1300">
                <a:latin typeface="Times New Roman" charset="0"/>
              </a:rPr>
              <a:pPr>
                <a:spcBef>
                  <a:spcPct val="0"/>
                </a:spcBef>
              </a:pPr>
              <a:t>10</a:t>
            </a:fld>
            <a:endParaRPr lang="fr-FR" altLang="fr-FR" sz="1300">
              <a:latin typeface="Times New Roman" charset="0"/>
            </a:endParaRPr>
          </a:p>
        </p:txBody>
      </p:sp>
    </p:spTree>
    <p:extLst>
      <p:ext uri="{BB962C8B-B14F-4D97-AF65-F5344CB8AC3E}">
        <p14:creationId xmlns:p14="http://schemas.microsoft.com/office/powerpoint/2010/main" val="322334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Cliquez et modifiez le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31F95BC7-9F2A-6747-BE9A-5D1E81F6C6B2}"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1848096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1F95BC7-9F2A-6747-BE9A-5D1E81F6C6B2}"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419914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1F95BC7-9F2A-6747-BE9A-5D1E81F6C6B2}"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73019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31F95BC7-9F2A-6747-BE9A-5D1E81F6C6B2}"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1727952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Cliquez et modifiez le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31F95BC7-9F2A-6747-BE9A-5D1E81F6C6B2}" type="datetimeFigureOut">
              <a:rPr lang="fr-FR" smtClean="0"/>
              <a:t>28/12/2025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109171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1F95BC7-9F2A-6747-BE9A-5D1E81F6C6B2}" type="datetimeFigureOut">
              <a:rPr lang="fr-FR" smtClean="0"/>
              <a:t>28/12/2025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136418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1F95BC7-9F2A-6747-BE9A-5D1E81F6C6B2}" type="datetimeFigureOut">
              <a:rPr lang="fr-FR" smtClean="0"/>
              <a:t>28/12/2025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1281944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31F95BC7-9F2A-6747-BE9A-5D1E81F6C6B2}" type="datetimeFigureOut">
              <a:rPr lang="fr-FR" smtClean="0"/>
              <a:t>28/12/2025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117013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F95BC7-9F2A-6747-BE9A-5D1E81F6C6B2}" type="datetimeFigureOut">
              <a:rPr lang="fr-FR" smtClean="0"/>
              <a:t>28/12/2025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375444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Cliquez et modifiez le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31F95BC7-9F2A-6747-BE9A-5D1E81F6C6B2}" type="datetimeFigureOut">
              <a:rPr lang="fr-FR" smtClean="0"/>
              <a:t>28/12/2025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1989200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31F95BC7-9F2A-6747-BE9A-5D1E81F6C6B2}" type="datetimeFigureOut">
              <a:rPr lang="fr-FR" smtClean="0"/>
              <a:t>28/12/2025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3ADBB4B-ECDF-D648-814A-B8399A0B1B4C}" type="slidenum">
              <a:rPr lang="fr-FR" smtClean="0"/>
              <a:t>‹#›</a:t>
            </a:fld>
            <a:endParaRPr lang="fr-FR"/>
          </a:p>
        </p:txBody>
      </p:sp>
    </p:spTree>
    <p:extLst>
      <p:ext uri="{BB962C8B-B14F-4D97-AF65-F5344CB8AC3E}">
        <p14:creationId xmlns:p14="http://schemas.microsoft.com/office/powerpoint/2010/main" val="20927200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Cliquez et modifiez le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F95BC7-9F2A-6747-BE9A-5D1E81F6C6B2}" type="datetimeFigureOut">
              <a:rPr lang="fr-FR" smtClean="0"/>
              <a:t>28/12/2025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DBB4B-ECDF-D648-814A-B8399A0B1B4C}" type="slidenum">
              <a:rPr lang="fr-FR" smtClean="0"/>
              <a:t>‹#›</a:t>
            </a:fld>
            <a:endParaRPr lang="fr-FR"/>
          </a:p>
        </p:txBody>
      </p:sp>
    </p:spTree>
    <p:extLst>
      <p:ext uri="{BB962C8B-B14F-4D97-AF65-F5344CB8AC3E}">
        <p14:creationId xmlns:p14="http://schemas.microsoft.com/office/powerpoint/2010/main" val="10180415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0225" y="538746"/>
            <a:ext cx="7886700" cy="1325563"/>
          </a:xfrm>
        </p:spPr>
        <p:txBody>
          <a:bodyPr>
            <a:normAutofit/>
          </a:bodyPr>
          <a:lstStyle/>
          <a:p>
            <a:r>
              <a:rPr lang="fr-FR" sz="4000" b="1" dirty="0" smtClean="0">
                <a:solidFill>
                  <a:srgbClr val="C00000"/>
                </a:solidFill>
              </a:rPr>
              <a:t>COURS 5: </a:t>
            </a:r>
            <a:r>
              <a:rPr lang="fr-FR" sz="4000" b="1" dirty="0" smtClean="0">
                <a:solidFill>
                  <a:srgbClr val="C00000"/>
                </a:solidFill>
              </a:rPr>
              <a:t>LA VEILLE STRATÉGIQUE</a:t>
            </a:r>
            <a:endParaRPr lang="fr-FR" sz="4000" b="1" dirty="0">
              <a:solidFill>
                <a:srgbClr val="C00000"/>
              </a:solidFill>
            </a:endParaRPr>
          </a:p>
        </p:txBody>
      </p:sp>
      <p:sp>
        <p:nvSpPr>
          <p:cNvPr id="3" name="Rectangle 2"/>
          <p:cNvSpPr/>
          <p:nvPr/>
        </p:nvSpPr>
        <p:spPr>
          <a:xfrm>
            <a:off x="640225" y="2118283"/>
            <a:ext cx="7886700" cy="830997"/>
          </a:xfrm>
          <a:prstGeom prst="rect">
            <a:avLst/>
          </a:prstGeom>
        </p:spPr>
        <p:txBody>
          <a:bodyPr wrap="square">
            <a:spAutoFit/>
          </a:bodyPr>
          <a:lstStyle/>
          <a:p>
            <a:r>
              <a:rPr lang="fr-FR" sz="2400" b="1" dirty="0">
                <a:latin typeface="Times New Roman" charset="0"/>
                <a:ea typeface="Times New Roman" charset="0"/>
                <a:cs typeface="Times New Roman" charset="0"/>
              </a:rPr>
              <a:t>Comprendre le concept polysémique de veille et identifier ses différents types.</a:t>
            </a:r>
            <a:endParaRPr lang="fr-FR" sz="24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800070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ous-titre 2"/>
          <p:cNvSpPr>
            <a:spLocks noGrp="1"/>
          </p:cNvSpPr>
          <p:nvPr>
            <p:ph type="subTitle" idx="1"/>
          </p:nvPr>
        </p:nvSpPr>
        <p:spPr>
          <a:xfrm>
            <a:off x="179388" y="1125538"/>
            <a:ext cx="8785225" cy="1498600"/>
          </a:xfrm>
        </p:spPr>
        <p:txBody>
          <a:bodyPr/>
          <a:lstStyle/>
          <a:p>
            <a:pPr algn="just"/>
            <a:r>
              <a:rPr lang="fr-FR" altLang="fr-FR" sz="2400">
                <a:solidFill>
                  <a:schemeClr val="tx1"/>
                </a:solidFill>
                <a:latin typeface="Times New Roman" charset="0"/>
                <a:ea typeface="Times New Roman" charset="0"/>
                <a:cs typeface="Times New Roman" charset="0"/>
              </a:rPr>
              <a:t>Enfin, Villain et Rostaing n’hésitent pas à présenter la veille stratégique comme étant </a:t>
            </a:r>
            <a:r>
              <a:rPr lang="fr-FR" altLang="fr-FR" sz="2400" b="1">
                <a:solidFill>
                  <a:srgbClr val="FF0000"/>
                </a:solidFill>
                <a:latin typeface="Times New Roman" charset="0"/>
                <a:ea typeface="Times New Roman" charset="0"/>
                <a:cs typeface="Times New Roman" charset="0"/>
              </a:rPr>
              <a:t>« le bonzaï̈ de la surveillance », </a:t>
            </a:r>
            <a:r>
              <a:rPr lang="fr-FR" altLang="fr-FR" sz="2400">
                <a:solidFill>
                  <a:schemeClr val="tx1"/>
                </a:solidFill>
                <a:latin typeface="Times New Roman" charset="0"/>
                <a:ea typeface="Times New Roman" charset="0"/>
                <a:cs typeface="Times New Roman" charset="0"/>
              </a:rPr>
              <a:t>c’est à dire une veille tous azimuts et touchant tous les domaines comme l’illustre la figure suivante :</a:t>
            </a:r>
          </a:p>
        </p:txBody>
      </p:sp>
      <p:sp>
        <p:nvSpPr>
          <p:cNvPr id="154626" name="Espace réservé du numéro de diapositive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44048925-9C8E-1A42-9351-BDF9C557394A}" type="slidenum">
              <a:rPr lang="fr-FR" altLang="fr-FR">
                <a:solidFill>
                  <a:srgbClr val="A2106A"/>
                </a:solidFill>
              </a:rPr>
              <a:pPr>
                <a:spcBef>
                  <a:spcPct val="0"/>
                </a:spcBef>
                <a:buClrTx/>
                <a:buSzTx/>
                <a:buFontTx/>
                <a:buNone/>
              </a:pPr>
              <a:t>10</a:t>
            </a:fld>
            <a:endParaRPr lang="fr-FR" altLang="fr-FR">
              <a:solidFill>
                <a:srgbClr val="A2106A"/>
              </a:solidFill>
            </a:endParaRPr>
          </a:p>
        </p:txBody>
      </p:sp>
      <p:sp>
        <p:nvSpPr>
          <p:cNvPr id="154627" name="Rectangle 5"/>
          <p:cNvSpPr>
            <a:spLocks noChangeArrowheads="1"/>
          </p:cNvSpPr>
          <p:nvPr/>
        </p:nvSpPr>
        <p:spPr bwMode="auto">
          <a:xfrm>
            <a:off x="4448175" y="3228975"/>
            <a:ext cx="247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a:solidFill>
                  <a:schemeClr val="tx1"/>
                </a:solidFill>
                <a:latin typeface="Times New Roman" charset="0"/>
              </a:rPr>
              <a:t> </a:t>
            </a:r>
          </a:p>
        </p:txBody>
      </p:sp>
      <p:pic>
        <p:nvPicPr>
          <p:cNvPr id="154628" name="Imag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62450" y="2465388"/>
            <a:ext cx="4392613" cy="402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9" name="Rectangle 7"/>
          <p:cNvSpPr>
            <a:spLocks noChangeArrowheads="1"/>
          </p:cNvSpPr>
          <p:nvPr/>
        </p:nvSpPr>
        <p:spPr bwMode="auto">
          <a:xfrm>
            <a:off x="-228600" y="3986213"/>
            <a:ext cx="48244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ctr" eaLnBrk="1" hangingPunct="1">
              <a:spcBef>
                <a:spcPct val="0"/>
              </a:spcBef>
              <a:buClrTx/>
              <a:buSzTx/>
              <a:buFontTx/>
              <a:buNone/>
            </a:pPr>
            <a:r>
              <a:rPr lang="fr-FR" altLang="fr-FR" sz="1800">
                <a:solidFill>
                  <a:srgbClr val="4F7FBC"/>
                </a:solidFill>
                <a:latin typeface="Times New Roman,Bold" charset="0"/>
              </a:rPr>
              <a:t>Le « bonzaï » de la surveillance de l’environnement </a:t>
            </a:r>
            <a:endParaRPr lang="fr-FR" altLang="fr-FR" sz="1800">
              <a:solidFill>
                <a:schemeClr val="tx1"/>
              </a:solidFill>
              <a:latin typeface="Times New Roman" charset="0"/>
            </a:endParaRPr>
          </a:p>
        </p:txBody>
      </p:sp>
      <p:sp>
        <p:nvSpPr>
          <p:cNvPr id="154630" name="Rectangle 8"/>
          <p:cNvSpPr>
            <a:spLocks noChangeArrowheads="1"/>
          </p:cNvSpPr>
          <p:nvPr/>
        </p:nvSpPr>
        <p:spPr bwMode="auto">
          <a:xfrm>
            <a:off x="755650" y="333375"/>
            <a:ext cx="32924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2800" b="1">
                <a:solidFill>
                  <a:srgbClr val="A2106A"/>
                </a:solidFill>
                <a:latin typeface="Times New Roman" charset="0"/>
              </a:rPr>
              <a:t>La veille stratégique</a:t>
            </a:r>
          </a:p>
        </p:txBody>
      </p:sp>
    </p:spTree>
    <p:extLst>
      <p:ext uri="{BB962C8B-B14F-4D97-AF65-F5344CB8AC3E}">
        <p14:creationId xmlns:p14="http://schemas.microsoft.com/office/powerpoint/2010/main" val="13967686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49" y="231493"/>
            <a:ext cx="7886700" cy="1307941"/>
          </a:xfrm>
        </p:spPr>
        <p:txBody>
          <a:bodyPr>
            <a:normAutofit/>
          </a:bodyPr>
          <a:lstStyle/>
          <a:p>
            <a:r>
              <a:rPr lang="fr-FR" sz="3600" b="1" dirty="0">
                <a:solidFill>
                  <a:srgbClr val="C00000"/>
                </a:solidFill>
                <a:latin typeface="Apple LiSung" charset="0"/>
                <a:ea typeface="Apple LiSung" charset="0"/>
                <a:cs typeface="Apple LiSung" charset="0"/>
              </a:rPr>
              <a:t>Définition générale de la </a:t>
            </a:r>
            <a:r>
              <a:rPr lang="fr-FR" sz="3600" b="1" dirty="0" smtClean="0">
                <a:solidFill>
                  <a:srgbClr val="C00000"/>
                </a:solidFill>
                <a:latin typeface="Apple LiSung" charset="0"/>
                <a:ea typeface="Apple LiSung" charset="0"/>
                <a:cs typeface="Apple LiSung" charset="0"/>
              </a:rPr>
              <a:t>veille</a:t>
            </a:r>
            <a:endParaRPr lang="fr-FR" sz="3600" dirty="0">
              <a:solidFill>
                <a:srgbClr val="C00000"/>
              </a:solidFill>
              <a:latin typeface="Apple LiSung" charset="0"/>
              <a:ea typeface="Apple LiSung" charset="0"/>
              <a:cs typeface="Apple LiSung" charset="0"/>
            </a:endParaRPr>
          </a:p>
        </p:txBody>
      </p:sp>
      <p:sp>
        <p:nvSpPr>
          <p:cNvPr id="3" name="Espace réservé du contenu 2"/>
          <p:cNvSpPr>
            <a:spLocks noGrp="1"/>
          </p:cNvSpPr>
          <p:nvPr>
            <p:ph idx="1"/>
          </p:nvPr>
        </p:nvSpPr>
        <p:spPr>
          <a:xfrm>
            <a:off x="628649" y="1825625"/>
            <a:ext cx="8029213" cy="3035742"/>
          </a:xfrm>
        </p:spPr>
        <p:txBody>
          <a:bodyPr/>
          <a:lstStyle/>
          <a:p>
            <a:pPr marL="0" indent="0" algn="just">
              <a:buNone/>
            </a:pPr>
            <a:r>
              <a:rPr lang="fr-FR" sz="2400" dirty="0" smtClean="0">
                <a:latin typeface="Apple LiSung" charset="0"/>
                <a:ea typeface="Apple LiSung" charset="0"/>
                <a:cs typeface="Apple LiSung" charset="0"/>
              </a:rPr>
              <a:t>La </a:t>
            </a:r>
            <a:r>
              <a:rPr lang="fr-FR" sz="2400" dirty="0">
                <a:latin typeface="Apple LiSung" charset="0"/>
                <a:ea typeface="Apple LiSung" charset="0"/>
                <a:cs typeface="Apple LiSung" charset="0"/>
              </a:rPr>
              <a:t>veille est un processus organisé de recherche, de sélection, d’analyse et de diffusion de l’information utile à la prise de décision.</a:t>
            </a:r>
          </a:p>
          <a:p>
            <a:pPr marL="0" indent="0">
              <a:buNone/>
            </a:pPr>
            <a:r>
              <a:rPr lang="fr-FR" sz="2400" dirty="0">
                <a:latin typeface="Apple LiSung" charset="0"/>
                <a:ea typeface="Apple LiSung" charset="0"/>
                <a:cs typeface="Apple LiSung" charset="0"/>
              </a:rPr>
              <a:t>Elle permet de :</a:t>
            </a:r>
          </a:p>
          <a:p>
            <a:r>
              <a:rPr lang="fr-FR" sz="2400" dirty="0">
                <a:latin typeface="Apple LiSung" charset="0"/>
                <a:ea typeface="Apple LiSung" charset="0"/>
                <a:cs typeface="Apple LiSung" charset="0"/>
              </a:rPr>
              <a:t>comprendre son environnement</a:t>
            </a:r>
          </a:p>
          <a:p>
            <a:r>
              <a:rPr lang="fr-FR" sz="2400" dirty="0">
                <a:latin typeface="Apple LiSung" charset="0"/>
                <a:ea typeface="Apple LiSung" charset="0"/>
                <a:cs typeface="Apple LiSung" charset="0"/>
              </a:rPr>
              <a:t>anticiper les changements</a:t>
            </a:r>
          </a:p>
          <a:p>
            <a:r>
              <a:rPr lang="fr-FR" sz="2400" dirty="0">
                <a:latin typeface="Apple LiSung" charset="0"/>
                <a:ea typeface="Apple LiSung" charset="0"/>
                <a:cs typeface="Apple LiSung" charset="0"/>
              </a:rPr>
              <a:t>réduire </a:t>
            </a:r>
            <a:r>
              <a:rPr lang="fr-FR" sz="2400" dirty="0" smtClean="0">
                <a:latin typeface="Apple LiSung" charset="0"/>
                <a:ea typeface="Apple LiSung" charset="0"/>
                <a:cs typeface="Apple LiSung" charset="0"/>
              </a:rPr>
              <a:t>l’incertitude</a:t>
            </a:r>
            <a:endParaRPr lang="fr-FR" sz="2400" dirty="0">
              <a:latin typeface="Apple LiSung" charset="0"/>
              <a:ea typeface="Apple LiSung" charset="0"/>
              <a:cs typeface="Apple LiSung" charset="0"/>
            </a:endParaRPr>
          </a:p>
        </p:txBody>
      </p:sp>
    </p:spTree>
    <p:extLst>
      <p:ext uri="{BB962C8B-B14F-4D97-AF65-F5344CB8AC3E}">
        <p14:creationId xmlns:p14="http://schemas.microsoft.com/office/powerpoint/2010/main" val="1818150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28419117"/>
              </p:ext>
            </p:extLst>
          </p:nvPr>
        </p:nvGraphicFramePr>
        <p:xfrm>
          <a:off x="740777" y="919084"/>
          <a:ext cx="8067554" cy="5530393"/>
        </p:xfrm>
        <a:graphic>
          <a:graphicData uri="http://schemas.openxmlformats.org/drawingml/2006/table">
            <a:tbl>
              <a:tblPr/>
              <a:tblGrid>
                <a:gridCol w="2442258"/>
                <a:gridCol w="5625296"/>
              </a:tblGrid>
              <a:tr h="316461">
                <a:tc>
                  <a:txBody>
                    <a:bodyPr/>
                    <a:lstStyle/>
                    <a:p>
                      <a:pPr algn="ctr"/>
                      <a:r>
                        <a:rPr lang="fr-FR" sz="1600" b="1" dirty="0">
                          <a:latin typeface="Apple LiSung" charset="0"/>
                          <a:ea typeface="Apple LiSung" charset="0"/>
                          <a:cs typeface="Apple LiSung" charset="0"/>
                        </a:rPr>
                        <a:t>Type de veille</a:t>
                      </a:r>
                    </a:p>
                  </a:txBody>
                  <a:tcPr marL="79115" marR="79115" marT="39558" marB="39558" anchor="ctr">
                    <a:lnL>
                      <a:noFill/>
                    </a:lnL>
                    <a:lnR>
                      <a:noFill/>
                    </a:lnR>
                    <a:lnT>
                      <a:noFill/>
                    </a:lnT>
                    <a:lnB>
                      <a:noFill/>
                    </a:lnB>
                  </a:tcPr>
                </a:tc>
                <a:tc>
                  <a:txBody>
                    <a:bodyPr/>
                    <a:lstStyle/>
                    <a:p>
                      <a:pPr algn="ctr"/>
                      <a:r>
                        <a:rPr lang="fr-FR" sz="1600" b="1" dirty="0">
                          <a:latin typeface="Apple LiSung" charset="0"/>
                          <a:ea typeface="Apple LiSung" charset="0"/>
                          <a:cs typeface="Apple LiSung" charset="0"/>
                        </a:rPr>
                        <a:t>Définition</a:t>
                      </a:r>
                    </a:p>
                  </a:txBody>
                  <a:tcPr marL="79115" marR="79115" marT="39558" marB="39558" anchor="ctr">
                    <a:lnL>
                      <a:noFill/>
                    </a:lnL>
                    <a:lnR>
                      <a:noFill/>
                    </a:lnR>
                    <a:lnT>
                      <a:noFill/>
                    </a:lnT>
                    <a:lnB>
                      <a:noFill/>
                    </a:lnB>
                  </a:tcPr>
                </a:tc>
              </a:tr>
              <a:tr h="1028498">
                <a:tc>
                  <a:txBody>
                    <a:bodyPr/>
                    <a:lstStyle/>
                    <a:p>
                      <a:r>
                        <a:rPr lang="fr-FR" sz="1600" b="1">
                          <a:latin typeface="Apple LiSung" charset="0"/>
                          <a:ea typeface="Apple LiSung" charset="0"/>
                          <a:cs typeface="Apple LiSung" charset="0"/>
                        </a:rPr>
                        <a:t>Veille informationnelle</a:t>
                      </a:r>
                      <a:endParaRPr lang="fr-FR" sz="1600">
                        <a:latin typeface="Apple LiSung" charset="0"/>
                        <a:ea typeface="Apple LiSung" charset="0"/>
                        <a:cs typeface="Apple LiSung" charset="0"/>
                      </a:endParaRPr>
                    </a:p>
                  </a:txBody>
                  <a:tcPr marL="79115" marR="79115" marT="39558" marB="39558" anchor="ctr">
                    <a:lnL>
                      <a:noFill/>
                    </a:lnL>
                    <a:lnR>
                      <a:noFill/>
                    </a:lnR>
                    <a:lnT>
                      <a:noFill/>
                    </a:lnT>
                    <a:lnB>
                      <a:noFill/>
                    </a:lnB>
                  </a:tcPr>
                </a:tc>
                <a:tc>
                  <a:txBody>
                    <a:bodyPr/>
                    <a:lstStyle/>
                    <a:p>
                      <a:r>
                        <a:rPr lang="fr-FR" sz="1600" dirty="0" smtClean="0">
                          <a:latin typeface="Apple LiSung" charset="0"/>
                          <a:ea typeface="Apple LiSung" charset="0"/>
                          <a:cs typeface="Apple LiSung" charset="0"/>
                        </a:rPr>
                        <a:t>Collecte, analyse ,</a:t>
                      </a:r>
                      <a:r>
                        <a:rPr lang="fr-FR" sz="1600" baseline="0" dirty="0" smtClean="0">
                          <a:latin typeface="Apple LiSung" charset="0"/>
                          <a:ea typeface="Apple LiSung" charset="0"/>
                          <a:cs typeface="Apple LiSung" charset="0"/>
                        </a:rPr>
                        <a:t> </a:t>
                      </a:r>
                      <a:r>
                        <a:rPr lang="fr-FR" sz="1600" dirty="0" smtClean="0">
                          <a:latin typeface="Apple LiSung" charset="0"/>
                          <a:ea typeface="Apple LiSung" charset="0"/>
                          <a:cs typeface="Apple LiSung" charset="0"/>
                        </a:rPr>
                        <a:t>tri et diffusion des </a:t>
                      </a:r>
                      <a:r>
                        <a:rPr lang="fr-FR" sz="1600" dirty="0">
                          <a:latin typeface="Apple LiSung" charset="0"/>
                          <a:ea typeface="Apple LiSung" charset="0"/>
                          <a:cs typeface="Apple LiSung" charset="0"/>
                        </a:rPr>
                        <a:t>informations pertinentes provenant de sources diverses (médias, internet, réseaux, rapports</a:t>
                      </a:r>
                      <a:r>
                        <a:rPr lang="fr-FR" sz="1600" dirty="0" smtClean="0">
                          <a:latin typeface="Apple LiSung" charset="0"/>
                          <a:ea typeface="Apple LiSung" charset="0"/>
                          <a:cs typeface="Apple LiSung" charset="0"/>
                        </a:rPr>
                        <a:t>…) et éthiques.</a:t>
                      </a:r>
                      <a:endParaRPr lang="fr-FR" sz="1600" dirty="0">
                        <a:latin typeface="Apple LiSung" charset="0"/>
                        <a:ea typeface="Apple LiSung" charset="0"/>
                        <a:cs typeface="Apple LiSung" charset="0"/>
                      </a:endParaRPr>
                    </a:p>
                  </a:txBody>
                  <a:tcPr marL="79115" marR="79115" marT="39558" marB="39558" anchor="ctr">
                    <a:lnL>
                      <a:noFill/>
                    </a:lnL>
                    <a:lnR>
                      <a:noFill/>
                    </a:lnR>
                    <a:lnT>
                      <a:noFill/>
                    </a:lnT>
                    <a:lnB>
                      <a:noFill/>
                    </a:lnB>
                  </a:tcPr>
                </a:tc>
              </a:tr>
              <a:tr h="791152">
                <a:tc>
                  <a:txBody>
                    <a:bodyPr/>
                    <a:lstStyle/>
                    <a:p>
                      <a:r>
                        <a:rPr lang="fr-FR" sz="1600" b="1">
                          <a:latin typeface="Apple LiSung" charset="0"/>
                          <a:ea typeface="Apple LiSung" charset="0"/>
                          <a:cs typeface="Apple LiSung" charset="0"/>
                        </a:rPr>
                        <a:t>Veille concurrentielle</a:t>
                      </a:r>
                      <a:endParaRPr lang="fr-FR" sz="1600">
                        <a:latin typeface="Apple LiSung" charset="0"/>
                        <a:ea typeface="Apple LiSung" charset="0"/>
                        <a:cs typeface="Apple LiSung" charset="0"/>
                      </a:endParaRPr>
                    </a:p>
                  </a:txBody>
                  <a:tcPr marL="79115" marR="79115" marT="39558" marB="39558" anchor="ctr">
                    <a:lnL>
                      <a:noFill/>
                    </a:lnL>
                    <a:lnR>
                      <a:noFill/>
                    </a:lnR>
                    <a:lnT>
                      <a:noFill/>
                    </a:lnT>
                    <a:lnB>
                      <a:noFill/>
                    </a:lnB>
                  </a:tcPr>
                </a:tc>
                <a:tc>
                  <a:txBody>
                    <a:bodyPr/>
                    <a:lstStyle/>
                    <a:p>
                      <a:r>
                        <a:rPr lang="fr-FR" sz="1600">
                          <a:latin typeface="Apple LiSung" charset="0"/>
                          <a:ea typeface="Apple LiSung" charset="0"/>
                          <a:cs typeface="Apple LiSung" charset="0"/>
                        </a:rPr>
                        <a:t>Surveillance des concurrents : stratégies, produits, prix, innovations, communication.</a:t>
                      </a:r>
                    </a:p>
                  </a:txBody>
                  <a:tcPr marL="79115" marR="79115" marT="39558" marB="39558" anchor="ctr">
                    <a:lnL>
                      <a:noFill/>
                    </a:lnL>
                    <a:lnR>
                      <a:noFill/>
                    </a:lnR>
                    <a:lnT>
                      <a:noFill/>
                    </a:lnT>
                    <a:lnB>
                      <a:noFill/>
                    </a:lnB>
                  </a:tcPr>
                </a:tc>
              </a:tr>
              <a:tr h="553807">
                <a:tc>
                  <a:txBody>
                    <a:bodyPr/>
                    <a:lstStyle/>
                    <a:p>
                      <a:r>
                        <a:rPr lang="fr-FR" sz="1600" b="1" dirty="0">
                          <a:latin typeface="Apple LiSung" charset="0"/>
                          <a:ea typeface="Apple LiSung" charset="0"/>
                          <a:cs typeface="Apple LiSung" charset="0"/>
                        </a:rPr>
                        <a:t>Veille technologique</a:t>
                      </a:r>
                      <a:endParaRPr lang="fr-FR" sz="1600" dirty="0">
                        <a:latin typeface="Apple LiSung" charset="0"/>
                        <a:ea typeface="Apple LiSung" charset="0"/>
                        <a:cs typeface="Apple LiSung" charset="0"/>
                      </a:endParaRPr>
                    </a:p>
                  </a:txBody>
                  <a:tcPr marL="79115" marR="79115" marT="39558" marB="39558" anchor="ctr">
                    <a:lnL>
                      <a:noFill/>
                    </a:lnL>
                    <a:lnR>
                      <a:noFill/>
                    </a:lnR>
                    <a:lnT>
                      <a:noFill/>
                    </a:lnT>
                    <a:lnB>
                      <a:noFill/>
                    </a:lnB>
                  </a:tcPr>
                </a:tc>
                <a:tc>
                  <a:txBody>
                    <a:bodyPr/>
                    <a:lstStyle/>
                    <a:p>
                      <a:r>
                        <a:rPr lang="fr-FR" sz="1600">
                          <a:latin typeface="Apple LiSung" charset="0"/>
                          <a:ea typeface="Apple LiSung" charset="0"/>
                          <a:cs typeface="Apple LiSung" charset="0"/>
                        </a:rPr>
                        <a:t>Suivi des innovations, brevets, nouvelles technologies.</a:t>
                      </a:r>
                    </a:p>
                  </a:txBody>
                  <a:tcPr marL="79115" marR="79115" marT="39558" marB="39558" anchor="ctr">
                    <a:lnL>
                      <a:noFill/>
                    </a:lnL>
                    <a:lnR>
                      <a:noFill/>
                    </a:lnR>
                    <a:lnT>
                      <a:noFill/>
                    </a:lnT>
                    <a:lnB>
                      <a:noFill/>
                    </a:lnB>
                  </a:tcPr>
                </a:tc>
              </a:tr>
              <a:tr h="553807">
                <a:tc>
                  <a:txBody>
                    <a:bodyPr/>
                    <a:lstStyle/>
                    <a:p>
                      <a:r>
                        <a:rPr lang="fr-FR" sz="1600" b="1" dirty="0">
                          <a:latin typeface="Apple LiSung" charset="0"/>
                          <a:ea typeface="Apple LiSung" charset="0"/>
                          <a:cs typeface="Apple LiSung" charset="0"/>
                        </a:rPr>
                        <a:t>Veille commerciale</a:t>
                      </a:r>
                      <a:endParaRPr lang="fr-FR" sz="1600" dirty="0">
                        <a:latin typeface="Apple LiSung" charset="0"/>
                        <a:ea typeface="Apple LiSung" charset="0"/>
                        <a:cs typeface="Apple LiSung" charset="0"/>
                      </a:endParaRPr>
                    </a:p>
                  </a:txBody>
                  <a:tcPr marL="79115" marR="79115" marT="39558" marB="39558" anchor="ctr">
                    <a:lnL>
                      <a:noFill/>
                    </a:lnL>
                    <a:lnR>
                      <a:noFill/>
                    </a:lnR>
                    <a:lnT>
                      <a:noFill/>
                    </a:lnT>
                    <a:lnB>
                      <a:noFill/>
                    </a:lnB>
                  </a:tcPr>
                </a:tc>
                <a:tc>
                  <a:txBody>
                    <a:bodyPr/>
                    <a:lstStyle/>
                    <a:p>
                      <a:r>
                        <a:rPr lang="fr-FR" sz="1600" kern="1200" dirty="0">
                          <a:solidFill>
                            <a:schemeClr val="tx1"/>
                          </a:solidFill>
                          <a:latin typeface="Apple LiSung" charset="0"/>
                          <a:ea typeface="Apple LiSung" charset="0"/>
                          <a:cs typeface="Apple LiSung" charset="0"/>
                        </a:rPr>
                        <a:t>Observation des clients, </a:t>
                      </a:r>
                      <a:r>
                        <a:rPr lang="fr-FR" sz="1600" kern="1200" dirty="0" smtClean="0">
                          <a:solidFill>
                            <a:schemeClr val="tx1"/>
                          </a:solidFill>
                          <a:latin typeface="Apple LiSung" charset="0"/>
                          <a:ea typeface="Apple LiSung" charset="0"/>
                          <a:cs typeface="Apple LiSung" charset="0"/>
                        </a:rPr>
                        <a:t>prospects, marchés</a:t>
                      </a:r>
                      <a:r>
                        <a:rPr lang="fr-FR" sz="1600" kern="1200" dirty="0">
                          <a:solidFill>
                            <a:schemeClr val="tx1"/>
                          </a:solidFill>
                          <a:latin typeface="Apple LiSung" charset="0"/>
                          <a:ea typeface="Apple LiSung" charset="0"/>
                          <a:cs typeface="Apple LiSung" charset="0"/>
                        </a:rPr>
                        <a:t>, </a:t>
                      </a:r>
                      <a:r>
                        <a:rPr lang="fr-FR" sz="1600" kern="1200" dirty="0" smtClean="0">
                          <a:solidFill>
                            <a:schemeClr val="tx1"/>
                          </a:solidFill>
                          <a:latin typeface="Apple LiSung" charset="0"/>
                          <a:ea typeface="Apple LiSung" charset="0"/>
                          <a:cs typeface="Apple LiSung" charset="0"/>
                        </a:rPr>
                        <a:t>fournisseurs, tendances </a:t>
                      </a:r>
                      <a:r>
                        <a:rPr lang="fr-FR" sz="1600" kern="1200" dirty="0">
                          <a:solidFill>
                            <a:schemeClr val="tx1"/>
                          </a:solidFill>
                          <a:latin typeface="Apple LiSung" charset="0"/>
                          <a:ea typeface="Apple LiSung" charset="0"/>
                          <a:cs typeface="Apple LiSung" charset="0"/>
                        </a:rPr>
                        <a:t>de consommation</a:t>
                      </a:r>
                      <a:r>
                        <a:rPr lang="fr-FR" sz="1600" kern="1200" dirty="0" smtClean="0">
                          <a:solidFill>
                            <a:schemeClr val="tx1"/>
                          </a:solidFill>
                          <a:latin typeface="Apple LiSung" charset="0"/>
                          <a:ea typeface="Apple LiSung" charset="0"/>
                          <a:cs typeface="Apple LiSung" charset="0"/>
                        </a:rPr>
                        <a:t>. </a:t>
                      </a:r>
                      <a:endParaRPr lang="fr-FR" sz="1600" kern="1200" dirty="0">
                        <a:solidFill>
                          <a:schemeClr val="tx1"/>
                        </a:solidFill>
                        <a:latin typeface="Apple LiSung" charset="0"/>
                        <a:ea typeface="Apple LiSung" charset="0"/>
                        <a:cs typeface="Apple LiSung" charset="0"/>
                      </a:endParaRPr>
                    </a:p>
                  </a:txBody>
                  <a:tcPr marL="79115" marR="79115" marT="39558" marB="39558" anchor="ctr">
                    <a:lnL>
                      <a:noFill/>
                    </a:lnL>
                    <a:lnR>
                      <a:noFill/>
                    </a:lnR>
                    <a:lnT>
                      <a:noFill/>
                    </a:lnT>
                    <a:lnB>
                      <a:noFill/>
                    </a:lnB>
                  </a:tcPr>
                </a:tc>
              </a:tr>
              <a:tr h="553807">
                <a:tc>
                  <a:txBody>
                    <a:bodyPr/>
                    <a:lstStyle/>
                    <a:p>
                      <a:pPr marL="0" algn="l" defTabSz="914400" rtl="0" eaLnBrk="1" latinLnBrk="0" hangingPunct="1"/>
                      <a:r>
                        <a:rPr lang="fr-FR" sz="1600" b="1" kern="1200" dirty="0" smtClean="0">
                          <a:solidFill>
                            <a:schemeClr val="tx1"/>
                          </a:solidFill>
                          <a:latin typeface="Apple LiSung" charset="0"/>
                          <a:ea typeface="Apple LiSung" charset="0"/>
                          <a:cs typeface="Apple LiSung" charset="0"/>
                        </a:rPr>
                        <a:t>Veille sociétale</a:t>
                      </a:r>
                      <a:endParaRPr lang="fr-FR" sz="1600" b="1" kern="1200" dirty="0">
                        <a:solidFill>
                          <a:schemeClr val="tx1"/>
                        </a:solidFill>
                        <a:latin typeface="Apple LiSung" charset="0"/>
                        <a:ea typeface="Apple LiSung" charset="0"/>
                        <a:cs typeface="Apple LiSung" charset="0"/>
                      </a:endParaRPr>
                    </a:p>
                  </a:txBody>
                  <a:tcPr marL="79115" marR="79115" marT="39558" marB="39558" anchor="ctr">
                    <a:lnL>
                      <a:noFill/>
                    </a:lnL>
                    <a:lnR>
                      <a:noFill/>
                    </a:lnR>
                    <a:lnT>
                      <a:noFill/>
                    </a:lnT>
                    <a:lnB>
                      <a:noFill/>
                    </a:lnB>
                  </a:tcPr>
                </a:tc>
                <a:tc>
                  <a:txBody>
                    <a:bodyPr/>
                    <a:lstStyle/>
                    <a:p>
                      <a:r>
                        <a:rPr lang="fr-FR" sz="1600" kern="1200" smtClean="0">
                          <a:solidFill>
                            <a:schemeClr val="tx1"/>
                          </a:solidFill>
                          <a:latin typeface="Apple LiSung" charset="0"/>
                          <a:ea typeface="Apple LiSung" charset="0"/>
                          <a:cs typeface="Apple LiSung" charset="0"/>
                        </a:rPr>
                        <a:t>Surveille</a:t>
                      </a:r>
                      <a:r>
                        <a:rPr lang="fr-FR" sz="1600" kern="1200" baseline="0" smtClean="0">
                          <a:solidFill>
                            <a:schemeClr val="tx1"/>
                          </a:solidFill>
                          <a:latin typeface="Apple LiSung" charset="0"/>
                          <a:ea typeface="Apple LiSung" charset="0"/>
                          <a:cs typeface="Apple LiSung" charset="0"/>
                        </a:rPr>
                        <a:t> </a:t>
                      </a:r>
                      <a:r>
                        <a:rPr lang="fr-FR" sz="1600" kern="1200" smtClean="0">
                          <a:solidFill>
                            <a:schemeClr val="tx1"/>
                          </a:solidFill>
                          <a:latin typeface="Apple LiSung" charset="0"/>
                          <a:ea typeface="Apple LiSung" charset="0"/>
                          <a:cs typeface="Apple LiSung" charset="0"/>
                        </a:rPr>
                        <a:t>l’évolution </a:t>
                      </a:r>
                      <a:r>
                        <a:rPr lang="fr-FR" sz="1600" kern="1200" dirty="0" smtClean="0">
                          <a:solidFill>
                            <a:schemeClr val="tx1"/>
                          </a:solidFill>
                          <a:latin typeface="Apple LiSung" charset="0"/>
                          <a:ea typeface="Apple LiSung" charset="0"/>
                          <a:cs typeface="Apple LiSung" charset="0"/>
                        </a:rPr>
                        <a:t>des mœurs, des mentalités, le comportement des consommateurs, l’environnement, les </a:t>
                      </a:r>
                      <a:r>
                        <a:rPr lang="fr-FR" sz="1600" kern="1200" smtClean="0">
                          <a:solidFill>
                            <a:schemeClr val="tx1"/>
                          </a:solidFill>
                          <a:latin typeface="Apple LiSung" charset="0"/>
                          <a:ea typeface="Apple LiSung" charset="0"/>
                          <a:cs typeface="Apple LiSung" charset="0"/>
                        </a:rPr>
                        <a:t>mouvements sociaux</a:t>
                      </a:r>
                      <a:endParaRPr lang="fr-FR" sz="1600" kern="1200" dirty="0">
                        <a:solidFill>
                          <a:schemeClr val="tx1"/>
                        </a:solidFill>
                        <a:latin typeface="Apple LiSung" charset="0"/>
                        <a:ea typeface="Apple LiSung" charset="0"/>
                        <a:cs typeface="Apple LiSung" charset="0"/>
                      </a:endParaRPr>
                    </a:p>
                  </a:txBody>
                  <a:tcPr marL="79115" marR="79115" marT="39558" marB="39558" anchor="ctr">
                    <a:lnL>
                      <a:noFill/>
                    </a:lnL>
                    <a:lnR>
                      <a:noFill/>
                    </a:lnR>
                    <a:lnT>
                      <a:noFill/>
                    </a:lnT>
                    <a:lnB>
                      <a:noFill/>
                    </a:lnB>
                  </a:tcPr>
                </a:tc>
              </a:tr>
              <a:tr h="553807">
                <a:tc>
                  <a:txBody>
                    <a:bodyPr/>
                    <a:lstStyle/>
                    <a:p>
                      <a:r>
                        <a:rPr lang="fr-FR" sz="1600" b="1" kern="1200" dirty="0" smtClean="0">
                          <a:solidFill>
                            <a:schemeClr val="tx1"/>
                          </a:solidFill>
                          <a:latin typeface="Apple LiSung" charset="0"/>
                          <a:ea typeface="Apple LiSung" charset="0"/>
                          <a:cs typeface="Apple LiSung" charset="0"/>
                        </a:rPr>
                        <a:t> Veille image / E-réputation</a:t>
                      </a:r>
                      <a:endParaRPr lang="fr-FR" sz="1600" b="1" kern="1200" dirty="0">
                        <a:solidFill>
                          <a:schemeClr val="tx1"/>
                        </a:solidFill>
                        <a:latin typeface="Apple LiSung" charset="0"/>
                        <a:ea typeface="Apple LiSung" charset="0"/>
                        <a:cs typeface="Apple LiSung" charset="0"/>
                      </a:endParaRPr>
                    </a:p>
                  </a:txBody>
                  <a:tcPr marL="79115" marR="79115" marT="39558" marB="39558" anchor="ctr">
                    <a:lnL>
                      <a:noFill/>
                    </a:lnL>
                    <a:lnR>
                      <a:noFill/>
                    </a:lnR>
                    <a:lnT>
                      <a:noFill/>
                    </a:lnT>
                    <a:lnB>
                      <a:noFill/>
                    </a:lnB>
                  </a:tcPr>
                </a:tc>
                <a:tc>
                  <a:txBody>
                    <a:bodyPr/>
                    <a:lstStyle/>
                    <a:p>
                      <a:r>
                        <a:rPr lang="fr-FR" sz="1600" kern="1200" dirty="0" smtClean="0">
                          <a:solidFill>
                            <a:schemeClr val="tx1"/>
                          </a:solidFill>
                          <a:latin typeface="Apple LiSung" charset="0"/>
                          <a:ea typeface="Apple LiSung" charset="0"/>
                          <a:cs typeface="Apple LiSung" charset="0"/>
                        </a:rPr>
                        <a:t>Mesure l'impact d'une campagne de communication, la satisfaction des clients et la notoriété d'une marque, d'un produit.</a:t>
                      </a:r>
                      <a:endParaRPr lang="fr-FR" sz="1600" kern="1200" dirty="0">
                        <a:solidFill>
                          <a:schemeClr val="tx1"/>
                        </a:solidFill>
                        <a:latin typeface="Apple LiSung" charset="0"/>
                        <a:ea typeface="Apple LiSung" charset="0"/>
                        <a:cs typeface="Apple LiSung" charset="0"/>
                      </a:endParaRPr>
                    </a:p>
                  </a:txBody>
                  <a:tcPr marL="79115" marR="79115" marT="39558" marB="39558" anchor="ctr">
                    <a:lnL>
                      <a:noFill/>
                    </a:lnL>
                    <a:lnR>
                      <a:noFill/>
                    </a:lnR>
                    <a:lnT>
                      <a:noFill/>
                    </a:lnT>
                    <a:lnB>
                      <a:noFill/>
                    </a:lnB>
                  </a:tcPr>
                </a:tc>
              </a:tr>
              <a:tr h="553807">
                <a:tc>
                  <a:txBody>
                    <a:bodyPr/>
                    <a:lstStyle/>
                    <a:p>
                      <a:r>
                        <a:rPr lang="fr-FR" sz="1600" b="1" dirty="0">
                          <a:latin typeface="Apple LiSung" charset="0"/>
                          <a:ea typeface="Apple LiSung" charset="0"/>
                          <a:cs typeface="Apple LiSung" charset="0"/>
                        </a:rPr>
                        <a:t>Veille réglementaire</a:t>
                      </a:r>
                      <a:endParaRPr lang="fr-FR" sz="1600" dirty="0">
                        <a:latin typeface="Apple LiSung" charset="0"/>
                        <a:ea typeface="Apple LiSung" charset="0"/>
                        <a:cs typeface="Apple LiSung" charset="0"/>
                      </a:endParaRPr>
                    </a:p>
                  </a:txBody>
                  <a:tcPr marL="79115" marR="79115" marT="39558" marB="39558" anchor="ctr">
                    <a:lnL>
                      <a:noFill/>
                    </a:lnL>
                    <a:lnR>
                      <a:noFill/>
                    </a:lnR>
                    <a:lnT>
                      <a:noFill/>
                    </a:lnT>
                    <a:lnB>
                      <a:noFill/>
                    </a:lnB>
                  </a:tcPr>
                </a:tc>
                <a:tc>
                  <a:txBody>
                    <a:bodyPr/>
                    <a:lstStyle/>
                    <a:p>
                      <a:r>
                        <a:rPr lang="fr-FR" sz="1600">
                          <a:latin typeface="Apple LiSung" charset="0"/>
                          <a:ea typeface="Apple LiSung" charset="0"/>
                          <a:cs typeface="Apple LiSung" charset="0"/>
                        </a:rPr>
                        <a:t>Suivi des lois, normes et règles qui peuvent impacter l’organisation.</a:t>
                      </a:r>
                    </a:p>
                  </a:txBody>
                  <a:tcPr marL="79115" marR="79115" marT="39558" marB="39558" anchor="ctr">
                    <a:lnL>
                      <a:noFill/>
                    </a:lnL>
                    <a:lnR>
                      <a:noFill/>
                    </a:lnR>
                    <a:lnT>
                      <a:noFill/>
                    </a:lnT>
                    <a:lnB>
                      <a:noFill/>
                    </a:lnB>
                  </a:tcPr>
                </a:tc>
              </a:tr>
              <a:tr h="553807">
                <a:tc>
                  <a:txBody>
                    <a:bodyPr/>
                    <a:lstStyle/>
                    <a:p>
                      <a:r>
                        <a:rPr lang="fr-FR" sz="1600" b="1">
                          <a:latin typeface="Apple LiSung" charset="0"/>
                          <a:ea typeface="Apple LiSung" charset="0"/>
                          <a:cs typeface="Apple LiSung" charset="0"/>
                        </a:rPr>
                        <a:t>Veille stratégique</a:t>
                      </a:r>
                      <a:endParaRPr lang="fr-FR" sz="1600">
                        <a:latin typeface="Apple LiSung" charset="0"/>
                        <a:ea typeface="Apple LiSung" charset="0"/>
                        <a:cs typeface="Apple LiSung" charset="0"/>
                      </a:endParaRPr>
                    </a:p>
                  </a:txBody>
                  <a:tcPr marL="79115" marR="79115" marT="39558" marB="39558" anchor="ctr">
                    <a:lnL>
                      <a:noFill/>
                    </a:lnL>
                    <a:lnR>
                      <a:noFill/>
                    </a:lnR>
                    <a:lnT>
                      <a:noFill/>
                    </a:lnT>
                    <a:lnB>
                      <a:noFill/>
                    </a:lnB>
                  </a:tcPr>
                </a:tc>
                <a:tc>
                  <a:txBody>
                    <a:bodyPr/>
                    <a:lstStyle/>
                    <a:p>
                      <a:r>
                        <a:rPr lang="fr-FR" sz="1600" dirty="0">
                          <a:latin typeface="Apple LiSung" charset="0"/>
                          <a:ea typeface="Apple LiSung" charset="0"/>
                          <a:cs typeface="Apple LiSung" charset="0"/>
                        </a:rPr>
                        <a:t>Synthèse de toutes les veilles pour aider la direction à prendre des décisions.</a:t>
                      </a:r>
                    </a:p>
                  </a:txBody>
                  <a:tcPr marL="79115" marR="79115" marT="39558" marB="39558" anchor="ctr">
                    <a:lnL>
                      <a:noFill/>
                    </a:lnL>
                    <a:lnR>
                      <a:noFill/>
                    </a:lnR>
                    <a:lnT>
                      <a:noFill/>
                    </a:lnT>
                    <a:lnB>
                      <a:noFill/>
                    </a:lnB>
                  </a:tcPr>
                </a:tc>
              </a:tr>
            </a:tbl>
          </a:graphicData>
        </a:graphic>
      </p:graphicFrame>
      <p:sp>
        <p:nvSpPr>
          <p:cNvPr id="4" name="Rectangle 18"/>
          <p:cNvSpPr>
            <a:spLocks noChangeArrowheads="1"/>
          </p:cNvSpPr>
          <p:nvPr/>
        </p:nvSpPr>
        <p:spPr bwMode="auto">
          <a:xfrm>
            <a:off x="684213" y="433971"/>
            <a:ext cx="7343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2400" b="1" dirty="0">
                <a:solidFill>
                  <a:srgbClr val="A2106A"/>
                </a:solidFill>
                <a:latin typeface="TimesNewRomanPS" charset="0"/>
              </a:rPr>
              <a:t>Les différentes formes de veille</a:t>
            </a:r>
            <a:endParaRPr lang="fr-FR" altLang="fr-FR" sz="2400" dirty="0">
              <a:solidFill>
                <a:srgbClr val="A2106A"/>
              </a:solidFill>
              <a:latin typeface="Times New Roman" charset="0"/>
            </a:endParaRPr>
          </a:p>
        </p:txBody>
      </p:sp>
    </p:spTree>
    <p:extLst>
      <p:ext uri="{BB962C8B-B14F-4D97-AF65-F5344CB8AC3E}">
        <p14:creationId xmlns:p14="http://schemas.microsoft.com/office/powerpoint/2010/main" val="1665728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7" name="Text Box 9"/>
          <p:cNvSpPr txBox="1">
            <a:spLocks noChangeArrowheads="1"/>
          </p:cNvSpPr>
          <p:nvPr/>
        </p:nvSpPr>
        <p:spPr bwMode="auto">
          <a:xfrm>
            <a:off x="1928813" y="5426386"/>
            <a:ext cx="54292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eaLnBrk="1" hangingPunct="1">
              <a:spcBef>
                <a:spcPct val="50000"/>
              </a:spcBef>
              <a:defRPr/>
            </a:pPr>
            <a:r>
              <a:rPr lang="fr-FR" altLang="fr-FR" b="1" dirty="0">
                <a:latin typeface="Apple LiSung" charset="0"/>
                <a:ea typeface="Apple LiSung" charset="0"/>
                <a:cs typeface="Apple LiSung" charset="0"/>
              </a:rPr>
              <a:t>5 </a:t>
            </a:r>
            <a:r>
              <a:rPr lang="fr-FR" altLang="fr-FR" b="1">
                <a:latin typeface="Apple LiSung" charset="0"/>
                <a:ea typeface="Apple LiSung" charset="0"/>
                <a:cs typeface="Apple LiSung" charset="0"/>
              </a:rPr>
              <a:t>forces </a:t>
            </a:r>
            <a:r>
              <a:rPr lang="fr-FR" altLang="fr-FR" b="1" smtClean="0">
                <a:latin typeface="Apple LiSung" charset="0"/>
                <a:ea typeface="Apple LiSung" charset="0"/>
                <a:cs typeface="Apple LiSung" charset="0"/>
              </a:rPr>
              <a:t>concurrentielles de </a:t>
            </a:r>
            <a:r>
              <a:rPr lang="fr-FR" altLang="fr-FR" b="1" dirty="0">
                <a:latin typeface="Apple LiSung" charset="0"/>
                <a:ea typeface="Apple LiSung" charset="0"/>
                <a:cs typeface="Apple LiSung" charset="0"/>
              </a:rPr>
              <a:t>PORTER</a:t>
            </a:r>
          </a:p>
        </p:txBody>
      </p:sp>
      <p:sp>
        <p:nvSpPr>
          <p:cNvPr id="12299" name="Text Box 11"/>
          <p:cNvSpPr txBox="1">
            <a:spLocks noChangeArrowheads="1"/>
          </p:cNvSpPr>
          <p:nvPr/>
        </p:nvSpPr>
        <p:spPr bwMode="auto">
          <a:xfrm>
            <a:off x="3235124" y="1870294"/>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fr-FR" altLang="fr-FR" dirty="0"/>
              <a:t>Entrant(s) potentiel(s)</a:t>
            </a:r>
          </a:p>
        </p:txBody>
      </p:sp>
      <p:sp>
        <p:nvSpPr>
          <p:cNvPr id="12300" name="Text Box 12"/>
          <p:cNvSpPr txBox="1">
            <a:spLocks noChangeArrowheads="1"/>
          </p:cNvSpPr>
          <p:nvPr/>
        </p:nvSpPr>
        <p:spPr bwMode="auto">
          <a:xfrm>
            <a:off x="3429000" y="3247661"/>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fr-FR" altLang="fr-FR"/>
              <a:t>Concurrent(s)</a:t>
            </a:r>
          </a:p>
        </p:txBody>
      </p:sp>
      <p:sp>
        <p:nvSpPr>
          <p:cNvPr id="12301" name="Text Box 13"/>
          <p:cNvSpPr txBox="1">
            <a:spLocks noChangeArrowheads="1"/>
          </p:cNvSpPr>
          <p:nvPr/>
        </p:nvSpPr>
        <p:spPr bwMode="auto">
          <a:xfrm>
            <a:off x="6400800" y="3247661"/>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fr-FR" altLang="fr-FR" dirty="0"/>
              <a:t>Client (s)</a:t>
            </a:r>
          </a:p>
        </p:txBody>
      </p:sp>
      <p:sp>
        <p:nvSpPr>
          <p:cNvPr id="12302" name="Text Box 14"/>
          <p:cNvSpPr txBox="1">
            <a:spLocks noChangeArrowheads="1"/>
          </p:cNvSpPr>
          <p:nvPr/>
        </p:nvSpPr>
        <p:spPr bwMode="auto">
          <a:xfrm>
            <a:off x="609600" y="3247661"/>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fr-FR" altLang="fr-FR"/>
              <a:t>Fournisseur(s)</a:t>
            </a:r>
          </a:p>
        </p:txBody>
      </p:sp>
      <p:sp>
        <p:nvSpPr>
          <p:cNvPr id="12303" name="Text Box 15"/>
          <p:cNvSpPr txBox="1">
            <a:spLocks noChangeArrowheads="1"/>
          </p:cNvSpPr>
          <p:nvPr/>
        </p:nvSpPr>
        <p:spPr bwMode="auto">
          <a:xfrm>
            <a:off x="3581400" y="4576821"/>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fr-FR" altLang="fr-FR"/>
              <a:t>Substitut(s)</a:t>
            </a:r>
          </a:p>
        </p:txBody>
      </p:sp>
      <p:sp>
        <p:nvSpPr>
          <p:cNvPr id="12304" name="Oval 16"/>
          <p:cNvSpPr>
            <a:spLocks noChangeArrowheads="1"/>
          </p:cNvSpPr>
          <p:nvPr/>
        </p:nvSpPr>
        <p:spPr bwMode="auto">
          <a:xfrm>
            <a:off x="551725" y="1372824"/>
            <a:ext cx="7543800" cy="3962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endParaRPr lang="fr-FR" altLang="fr-FR">
              <a:solidFill>
                <a:schemeClr val="tx1"/>
              </a:solidFill>
              <a:latin typeface="Times New Roman" charset="0"/>
            </a:endParaRPr>
          </a:p>
        </p:txBody>
      </p:sp>
      <p:sp>
        <p:nvSpPr>
          <p:cNvPr id="12305" name="Line 17"/>
          <p:cNvSpPr>
            <a:spLocks noChangeShapeType="1"/>
          </p:cNvSpPr>
          <p:nvPr/>
        </p:nvSpPr>
        <p:spPr bwMode="auto">
          <a:xfrm flipV="1">
            <a:off x="4343400" y="3933461"/>
            <a:ext cx="0" cy="6858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fr-FR"/>
          </a:p>
        </p:txBody>
      </p:sp>
      <p:sp>
        <p:nvSpPr>
          <p:cNvPr id="12306" name="Line 18"/>
          <p:cNvSpPr>
            <a:spLocks noChangeShapeType="1"/>
          </p:cNvSpPr>
          <p:nvPr/>
        </p:nvSpPr>
        <p:spPr bwMode="auto">
          <a:xfrm>
            <a:off x="4303371" y="2213194"/>
            <a:ext cx="0" cy="99060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fr-FR"/>
          </a:p>
        </p:txBody>
      </p:sp>
      <p:sp>
        <p:nvSpPr>
          <p:cNvPr id="12307" name="Line 19"/>
          <p:cNvSpPr>
            <a:spLocks noChangeShapeType="1"/>
          </p:cNvSpPr>
          <p:nvPr/>
        </p:nvSpPr>
        <p:spPr bwMode="auto">
          <a:xfrm flipH="1">
            <a:off x="5181600" y="3452147"/>
            <a:ext cx="9144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fr-FR"/>
          </a:p>
        </p:txBody>
      </p:sp>
      <p:sp>
        <p:nvSpPr>
          <p:cNvPr id="12308" name="Line 20"/>
          <p:cNvSpPr>
            <a:spLocks noChangeShapeType="1"/>
          </p:cNvSpPr>
          <p:nvPr/>
        </p:nvSpPr>
        <p:spPr bwMode="auto">
          <a:xfrm>
            <a:off x="2590800" y="3476261"/>
            <a:ext cx="685800"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fr-FR"/>
          </a:p>
        </p:txBody>
      </p:sp>
      <p:sp>
        <p:nvSpPr>
          <p:cNvPr id="12310" name="Text Box 22"/>
          <p:cNvSpPr txBox="1">
            <a:spLocks noChangeArrowheads="1"/>
          </p:cNvSpPr>
          <p:nvPr/>
        </p:nvSpPr>
        <p:spPr bwMode="auto">
          <a:xfrm>
            <a:off x="3276600" y="4991580"/>
            <a:ext cx="205740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fr-FR" altLang="fr-FR" i="1" u="sng" dirty="0">
                <a:solidFill>
                  <a:srgbClr val="FF3300"/>
                </a:solidFill>
              </a:rPr>
              <a:t>Veille </a:t>
            </a:r>
            <a:r>
              <a:rPr lang="fr-FR" altLang="fr-FR" i="1" u="sng" dirty="0" smtClean="0">
                <a:solidFill>
                  <a:srgbClr val="FF3300"/>
                </a:solidFill>
              </a:rPr>
              <a:t>technologique</a:t>
            </a:r>
          </a:p>
          <a:p>
            <a:pPr eaLnBrk="1" hangingPunct="1">
              <a:spcBef>
                <a:spcPct val="50000"/>
              </a:spcBef>
              <a:defRPr/>
            </a:pPr>
            <a:endParaRPr lang="fr-FR" altLang="fr-FR" i="1" u="sng" dirty="0">
              <a:solidFill>
                <a:srgbClr val="FF3300"/>
              </a:solidFill>
            </a:endParaRPr>
          </a:p>
        </p:txBody>
      </p:sp>
      <p:sp>
        <p:nvSpPr>
          <p:cNvPr id="12311" name="Text Box 23"/>
          <p:cNvSpPr txBox="1">
            <a:spLocks noChangeArrowheads="1"/>
          </p:cNvSpPr>
          <p:nvPr/>
        </p:nvSpPr>
        <p:spPr bwMode="auto">
          <a:xfrm>
            <a:off x="6443663" y="3704861"/>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fr-FR" altLang="fr-FR" i="1" u="sng">
                <a:solidFill>
                  <a:srgbClr val="FF3300"/>
                </a:solidFill>
              </a:rPr>
              <a:t>Veille Commerciale</a:t>
            </a:r>
          </a:p>
        </p:txBody>
      </p:sp>
      <p:sp>
        <p:nvSpPr>
          <p:cNvPr id="12312" name="Text Box 24"/>
          <p:cNvSpPr txBox="1">
            <a:spLocks noChangeArrowheads="1"/>
          </p:cNvSpPr>
          <p:nvPr/>
        </p:nvSpPr>
        <p:spPr bwMode="auto">
          <a:xfrm>
            <a:off x="3050239" y="1260291"/>
            <a:ext cx="268814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eaLnBrk="1" hangingPunct="1">
              <a:spcBef>
                <a:spcPct val="50000"/>
              </a:spcBef>
              <a:defRPr/>
            </a:pPr>
            <a:r>
              <a:rPr lang="fr-FR" altLang="fr-FR" i="1" u="sng" dirty="0">
                <a:solidFill>
                  <a:srgbClr val="FF3300"/>
                </a:solidFill>
              </a:rPr>
              <a:t>Veille </a:t>
            </a:r>
            <a:r>
              <a:rPr lang="fr-FR" altLang="fr-FR" i="1" u="sng" dirty="0" smtClean="0">
                <a:solidFill>
                  <a:srgbClr val="FF3300"/>
                </a:solidFill>
              </a:rPr>
              <a:t>concurrentielle et veille réglementaire</a:t>
            </a:r>
            <a:endParaRPr lang="fr-FR" altLang="fr-FR" i="1" u="sng" dirty="0">
              <a:solidFill>
                <a:srgbClr val="FF3300"/>
              </a:solidFill>
            </a:endParaRPr>
          </a:p>
        </p:txBody>
      </p:sp>
      <p:sp>
        <p:nvSpPr>
          <p:cNvPr id="12313" name="Text Box 25"/>
          <p:cNvSpPr txBox="1">
            <a:spLocks noChangeArrowheads="1"/>
          </p:cNvSpPr>
          <p:nvPr/>
        </p:nvSpPr>
        <p:spPr bwMode="auto">
          <a:xfrm>
            <a:off x="-53451" y="1050829"/>
            <a:ext cx="2514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defRPr/>
            </a:pPr>
            <a:r>
              <a:rPr lang="fr-FR" altLang="fr-FR" i="1" u="sng">
                <a:solidFill>
                  <a:srgbClr val="FF3300"/>
                </a:solidFill>
              </a:rPr>
              <a:t>Veille environnementale</a:t>
            </a:r>
          </a:p>
        </p:txBody>
      </p:sp>
      <p:sp>
        <p:nvSpPr>
          <p:cNvPr id="156688" name="Rectangle 18"/>
          <p:cNvSpPr>
            <a:spLocks noChangeArrowheads="1"/>
          </p:cNvSpPr>
          <p:nvPr/>
        </p:nvSpPr>
        <p:spPr bwMode="auto">
          <a:xfrm>
            <a:off x="325398" y="5467"/>
            <a:ext cx="73437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2400" b="1" dirty="0">
                <a:solidFill>
                  <a:srgbClr val="A2106A"/>
                </a:solidFill>
                <a:latin typeface="TimesNewRomanPS" charset="0"/>
              </a:rPr>
              <a:t>Les différentes formes de </a:t>
            </a:r>
            <a:r>
              <a:rPr lang="fr-FR" altLang="fr-FR" sz="2400" b="1" dirty="0" smtClean="0">
                <a:solidFill>
                  <a:srgbClr val="A2106A"/>
                </a:solidFill>
                <a:latin typeface="TimesNewRomanPS" charset="0"/>
              </a:rPr>
              <a:t>veille</a:t>
            </a:r>
          </a:p>
          <a:p>
            <a:pPr>
              <a:spcBef>
                <a:spcPct val="0"/>
              </a:spcBef>
              <a:buClrTx/>
              <a:buSzTx/>
              <a:buNone/>
            </a:pPr>
            <a:r>
              <a:rPr lang="fr-FR" i="1" dirty="0" smtClean="0">
                <a:latin typeface="Apple LiSung" charset="0"/>
                <a:ea typeface="Apple LiSung" charset="0"/>
                <a:cs typeface="Apple LiSung" charset="0"/>
              </a:rPr>
              <a:t>Le modèle de </a:t>
            </a:r>
            <a:r>
              <a:rPr lang="fr-FR" b="1" i="1" dirty="0" smtClean="0">
                <a:latin typeface="Apple LiSung" charset="0"/>
                <a:ea typeface="Apple LiSung" charset="0"/>
                <a:cs typeface="Apple LiSung" charset="0"/>
              </a:rPr>
              <a:t>Porter</a:t>
            </a:r>
            <a:r>
              <a:rPr lang="fr-FR" i="1" dirty="0" smtClean="0">
                <a:latin typeface="Apple LiSung" charset="0"/>
                <a:ea typeface="Apple LiSung" charset="0"/>
                <a:cs typeface="Apple LiSung" charset="0"/>
              </a:rPr>
              <a:t> sert à analyser la structure concurrentielle d’un marché.</a:t>
            </a:r>
            <a:br>
              <a:rPr lang="fr-FR" i="1" dirty="0" smtClean="0">
                <a:latin typeface="Apple LiSung" charset="0"/>
                <a:ea typeface="Apple LiSung" charset="0"/>
                <a:cs typeface="Apple LiSung" charset="0"/>
              </a:rPr>
            </a:br>
            <a:r>
              <a:rPr lang="fr-FR" i="1" dirty="0" smtClean="0">
                <a:latin typeface="Apple LiSung" charset="0"/>
                <a:ea typeface="Apple LiSung" charset="0"/>
                <a:cs typeface="Apple LiSung" charset="0"/>
              </a:rPr>
              <a:t>La </a:t>
            </a:r>
            <a:r>
              <a:rPr lang="fr-FR" b="1" i="1" dirty="0" smtClean="0">
                <a:latin typeface="Apple LiSung" charset="0"/>
                <a:ea typeface="Apple LiSung" charset="0"/>
                <a:cs typeface="Apple LiSung" charset="0"/>
              </a:rPr>
              <a:t>veille</a:t>
            </a:r>
            <a:r>
              <a:rPr lang="fr-FR" i="1" dirty="0" smtClean="0">
                <a:latin typeface="Apple LiSung" charset="0"/>
                <a:ea typeface="Apple LiSung" charset="0"/>
                <a:cs typeface="Apple LiSung" charset="0"/>
              </a:rPr>
              <a:t> sert à alimenter ce modèle en information stratégique.</a:t>
            </a:r>
            <a:endParaRPr lang="fr-FR" altLang="fr-FR" dirty="0">
              <a:solidFill>
                <a:srgbClr val="A2106A"/>
              </a:solidFill>
              <a:latin typeface="Apple LiSung" charset="0"/>
              <a:ea typeface="Apple LiSung" charset="0"/>
              <a:cs typeface="Apple LiSung" charset="0"/>
            </a:endParaRPr>
          </a:p>
        </p:txBody>
      </p:sp>
      <p:sp>
        <p:nvSpPr>
          <p:cNvPr id="19" name="Text Box 23"/>
          <p:cNvSpPr txBox="1">
            <a:spLocks noChangeArrowheads="1"/>
          </p:cNvSpPr>
          <p:nvPr/>
        </p:nvSpPr>
        <p:spPr bwMode="auto">
          <a:xfrm>
            <a:off x="468313" y="3663586"/>
            <a:ext cx="1828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50000"/>
              </a:spcBef>
              <a:defRPr/>
            </a:pPr>
            <a:r>
              <a:rPr lang="fr-FR" altLang="fr-FR" i="1" u="sng">
                <a:solidFill>
                  <a:srgbClr val="FF3300"/>
                </a:solidFill>
              </a:rPr>
              <a:t>Veille Commerciale</a:t>
            </a:r>
          </a:p>
        </p:txBody>
      </p:sp>
      <p:sp>
        <p:nvSpPr>
          <p:cNvPr id="21" name="Text Box 24"/>
          <p:cNvSpPr txBox="1">
            <a:spLocks noChangeArrowheads="1"/>
          </p:cNvSpPr>
          <p:nvPr/>
        </p:nvSpPr>
        <p:spPr bwMode="auto">
          <a:xfrm>
            <a:off x="3131344" y="3661416"/>
            <a:ext cx="216535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spcBef>
                <a:spcPct val="50000"/>
              </a:spcBef>
              <a:defRPr/>
            </a:pPr>
            <a:r>
              <a:rPr lang="fr-FR" altLang="fr-FR" i="1" u="sng" dirty="0">
                <a:solidFill>
                  <a:srgbClr val="FF3300"/>
                </a:solidFill>
              </a:rPr>
              <a:t>Veille concurrentielle</a:t>
            </a:r>
          </a:p>
        </p:txBody>
      </p:sp>
      <p:sp>
        <p:nvSpPr>
          <p:cNvPr id="4" name="Rectangle 3"/>
          <p:cNvSpPr/>
          <p:nvPr/>
        </p:nvSpPr>
        <p:spPr>
          <a:xfrm>
            <a:off x="1365813" y="6022815"/>
            <a:ext cx="6729712" cy="646331"/>
          </a:xfrm>
          <a:prstGeom prst="rect">
            <a:avLst/>
          </a:prstGeom>
        </p:spPr>
        <p:txBody>
          <a:bodyPr wrap="square">
            <a:spAutoFit/>
          </a:bodyPr>
          <a:lstStyle/>
          <a:p>
            <a:pPr algn="ctr"/>
            <a:r>
              <a:rPr lang="fr-FR" dirty="0" smtClean="0">
                <a:latin typeface="Apple LiSung" charset="0"/>
                <a:ea typeface="Apple LiSung" charset="0"/>
                <a:cs typeface="Apple LiSung" charset="0"/>
              </a:rPr>
              <a:t>“Porter est une carte du champ de bataille.</a:t>
            </a:r>
            <a:br>
              <a:rPr lang="fr-FR" dirty="0" smtClean="0">
                <a:latin typeface="Apple LiSung" charset="0"/>
                <a:ea typeface="Apple LiSung" charset="0"/>
                <a:cs typeface="Apple LiSung" charset="0"/>
              </a:rPr>
            </a:br>
            <a:r>
              <a:rPr lang="fr-FR" dirty="0" smtClean="0">
                <a:latin typeface="Apple LiSung" charset="0"/>
                <a:ea typeface="Apple LiSung" charset="0"/>
                <a:cs typeface="Apple LiSung" charset="0"/>
              </a:rPr>
              <a:t>La veille est le radar qui permet de voir ce qui bouge sur cette carte.”</a:t>
            </a:r>
            <a:endParaRPr lang="fr-FR" dirty="0">
              <a:latin typeface="Apple LiSung" charset="0"/>
              <a:ea typeface="Apple LiSung" charset="0"/>
              <a:cs typeface="Apple LiSung" charset="0"/>
            </a:endParaRPr>
          </a:p>
        </p:txBody>
      </p:sp>
    </p:spTree>
    <p:extLst>
      <p:ext uri="{BB962C8B-B14F-4D97-AF65-F5344CB8AC3E}">
        <p14:creationId xmlns:p14="http://schemas.microsoft.com/office/powerpoint/2010/main" val="1684259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dirty="0">
                <a:solidFill>
                  <a:srgbClr val="C00000"/>
                </a:solidFill>
                <a:latin typeface="Apple LiSung" charset="0"/>
                <a:ea typeface="Apple LiSung" charset="0"/>
                <a:cs typeface="Apple LiSung" charset="0"/>
              </a:rPr>
              <a:t>Nuage de </a:t>
            </a:r>
            <a:r>
              <a:rPr lang="fr-FR" sz="4000" b="1" dirty="0" smtClean="0">
                <a:solidFill>
                  <a:srgbClr val="C00000"/>
                </a:solidFill>
                <a:latin typeface="Apple LiSung" charset="0"/>
                <a:ea typeface="Apple LiSung" charset="0"/>
                <a:cs typeface="Apple LiSung" charset="0"/>
              </a:rPr>
              <a:t>mots</a:t>
            </a:r>
            <a:endParaRPr lang="fr-FR" sz="4000" dirty="0">
              <a:solidFill>
                <a:srgbClr val="C00000"/>
              </a:solidFill>
              <a:latin typeface="Apple LiSung" charset="0"/>
              <a:ea typeface="Apple LiSung" charset="0"/>
              <a:cs typeface="Apple LiSung" charset="0"/>
            </a:endParaRPr>
          </a:p>
        </p:txBody>
      </p:sp>
      <p:sp>
        <p:nvSpPr>
          <p:cNvPr id="3" name="Rectangle 2"/>
          <p:cNvSpPr/>
          <p:nvPr/>
        </p:nvSpPr>
        <p:spPr>
          <a:xfrm>
            <a:off x="844952" y="1961131"/>
            <a:ext cx="7199453" cy="1200329"/>
          </a:xfrm>
          <a:prstGeom prst="rect">
            <a:avLst/>
          </a:prstGeom>
        </p:spPr>
        <p:txBody>
          <a:bodyPr wrap="square">
            <a:spAutoFit/>
          </a:bodyPr>
          <a:lstStyle/>
          <a:p>
            <a:r>
              <a:rPr lang="fr-FR" b="1" dirty="0" smtClean="0">
                <a:solidFill>
                  <a:srgbClr val="C00000"/>
                </a:solidFill>
                <a:latin typeface="Apple LiSung" charset="0"/>
                <a:ea typeface="Apple LiSung" charset="0"/>
                <a:cs typeface="Apple LiSung" charset="0"/>
              </a:rPr>
              <a:t>Consigne :</a:t>
            </a:r>
          </a:p>
          <a:p>
            <a:endParaRPr lang="fr-FR" b="1" dirty="0" smtClean="0">
              <a:solidFill>
                <a:srgbClr val="C00000"/>
              </a:solidFill>
              <a:latin typeface="Apple LiSung" charset="0"/>
              <a:ea typeface="Apple LiSung" charset="0"/>
              <a:cs typeface="Apple LiSung" charset="0"/>
            </a:endParaRPr>
          </a:p>
          <a:p>
            <a:pPr algn="ctr"/>
            <a:r>
              <a:rPr lang="fr-FR" i="1" dirty="0" smtClean="0">
                <a:latin typeface="Apple LiSung" charset="0"/>
                <a:ea typeface="Apple LiSung" charset="0"/>
                <a:cs typeface="Apple LiSung" charset="0"/>
              </a:rPr>
              <a:t>“Quels mots vous viennent à l’esprit quand j’utilise le mot </a:t>
            </a:r>
            <a:r>
              <a:rPr lang="fr-FR" b="1" i="1" dirty="0" smtClean="0">
                <a:latin typeface="Apple LiSung" charset="0"/>
                <a:ea typeface="Apple LiSung" charset="0"/>
                <a:cs typeface="Apple LiSung" charset="0"/>
              </a:rPr>
              <a:t>veille</a:t>
            </a:r>
            <a:r>
              <a:rPr lang="fr-FR" i="1" dirty="0" smtClean="0">
                <a:latin typeface="Apple LiSung" charset="0"/>
                <a:ea typeface="Apple LiSung" charset="0"/>
                <a:cs typeface="Apple LiSung" charset="0"/>
              </a:rPr>
              <a:t> ?</a:t>
            </a:r>
            <a:br>
              <a:rPr lang="fr-FR" i="1" dirty="0" smtClean="0">
                <a:latin typeface="Apple LiSung" charset="0"/>
                <a:ea typeface="Apple LiSung" charset="0"/>
                <a:cs typeface="Apple LiSung" charset="0"/>
              </a:rPr>
            </a:br>
            <a:r>
              <a:rPr lang="fr-FR" i="1" dirty="0" smtClean="0">
                <a:latin typeface="Apple LiSung" charset="0"/>
                <a:ea typeface="Apple LiSung" charset="0"/>
                <a:cs typeface="Apple LiSung" charset="0"/>
              </a:rPr>
              <a:t>Entrez 3 mots maximum.”</a:t>
            </a:r>
            <a:endParaRPr lang="fr-FR" dirty="0">
              <a:latin typeface="Apple LiSung" charset="0"/>
              <a:ea typeface="Apple LiSung" charset="0"/>
              <a:cs typeface="Apple LiSung" charset="0"/>
            </a:endParaRPr>
          </a:p>
        </p:txBody>
      </p:sp>
      <p:sp>
        <p:nvSpPr>
          <p:cNvPr id="4" name="Rectangle 3"/>
          <p:cNvSpPr/>
          <p:nvPr/>
        </p:nvSpPr>
        <p:spPr>
          <a:xfrm>
            <a:off x="844951" y="3534494"/>
            <a:ext cx="6886937" cy="707886"/>
          </a:xfrm>
          <a:prstGeom prst="rect">
            <a:avLst/>
          </a:prstGeom>
        </p:spPr>
        <p:txBody>
          <a:bodyPr wrap="square">
            <a:spAutoFit/>
          </a:bodyPr>
          <a:lstStyle/>
          <a:p>
            <a:r>
              <a:rPr lang="fr-FR" sz="2000" b="1" dirty="0" smtClean="0">
                <a:solidFill>
                  <a:srgbClr val="C00000"/>
                </a:solidFill>
                <a:latin typeface="Apple LiSung" charset="0"/>
                <a:ea typeface="Apple LiSung" charset="0"/>
                <a:cs typeface="Apple LiSung" charset="0"/>
              </a:rPr>
              <a:t>Objectif pédagogique :</a:t>
            </a:r>
            <a:r>
              <a:rPr lang="fr-FR" sz="2000" dirty="0" smtClean="0">
                <a:latin typeface="Apple LiSung" charset="0"/>
                <a:ea typeface="Apple LiSung" charset="0"/>
                <a:cs typeface="Apple LiSung" charset="0"/>
              </a:rPr>
              <a:t/>
            </a:r>
            <a:br>
              <a:rPr lang="fr-FR" sz="2000" dirty="0" smtClean="0">
                <a:latin typeface="Apple LiSung" charset="0"/>
                <a:ea typeface="Apple LiSung" charset="0"/>
                <a:cs typeface="Apple LiSung" charset="0"/>
              </a:rPr>
            </a:br>
            <a:r>
              <a:rPr lang="fr-FR" sz="2000" dirty="0" smtClean="0">
                <a:latin typeface="Apple LiSung" charset="0"/>
                <a:ea typeface="Apple LiSung" charset="0"/>
                <a:cs typeface="Apple LiSung" charset="0"/>
              </a:rPr>
              <a:t>Faire émerger les </a:t>
            </a:r>
            <a:r>
              <a:rPr lang="fr-FR" sz="2000" b="1" dirty="0" smtClean="0">
                <a:latin typeface="Apple LiSung" charset="0"/>
                <a:ea typeface="Apple LiSung" charset="0"/>
                <a:cs typeface="Apple LiSung" charset="0"/>
              </a:rPr>
              <a:t>représentations mentales collectives</a:t>
            </a:r>
            <a:r>
              <a:rPr lang="fr-FR" sz="2000" dirty="0" smtClean="0">
                <a:latin typeface="Apple LiSung" charset="0"/>
                <a:ea typeface="Apple LiSung" charset="0"/>
                <a:cs typeface="Apple LiSung" charset="0"/>
              </a:rPr>
              <a:t>.</a:t>
            </a:r>
            <a:endParaRPr lang="fr-FR" sz="2000" dirty="0">
              <a:latin typeface="Apple LiSung" charset="0"/>
              <a:ea typeface="Apple LiSung" charset="0"/>
              <a:cs typeface="Apple LiSung" charset="0"/>
            </a:endParaRPr>
          </a:p>
        </p:txBody>
      </p:sp>
    </p:spTree>
    <p:extLst>
      <p:ext uri="{BB962C8B-B14F-4D97-AF65-F5344CB8AC3E}">
        <p14:creationId xmlns:p14="http://schemas.microsoft.com/office/powerpoint/2010/main" val="1998562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307" y="1480294"/>
            <a:ext cx="6696075"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2754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4790" y="2793318"/>
            <a:ext cx="6840638" cy="954107"/>
          </a:xfrm>
          <a:prstGeom prst="rect">
            <a:avLst/>
          </a:prstGeom>
        </p:spPr>
        <p:txBody>
          <a:bodyPr wrap="square">
            <a:spAutoFit/>
          </a:bodyPr>
          <a:lstStyle/>
          <a:p>
            <a:pPr algn="ctr"/>
            <a:r>
              <a:rPr lang="fr-FR" sz="2800" dirty="0">
                <a:latin typeface="Times New Roman" charset="0"/>
                <a:ea typeface="Times New Roman" charset="0"/>
                <a:cs typeface="Times New Roman" charset="0"/>
              </a:rPr>
              <a:t>L</a:t>
            </a:r>
            <a:r>
              <a:rPr lang="fr-FR" sz="2800" dirty="0" smtClean="0">
                <a:latin typeface="Times New Roman" charset="0"/>
                <a:ea typeface="Times New Roman" charset="0"/>
                <a:cs typeface="Times New Roman" charset="0"/>
              </a:rPr>
              <a:t>e mot </a:t>
            </a:r>
            <a:r>
              <a:rPr lang="fr-FR" sz="2800" b="1" dirty="0" smtClean="0">
                <a:latin typeface="Times New Roman" charset="0"/>
                <a:ea typeface="Times New Roman" charset="0"/>
                <a:cs typeface="Times New Roman" charset="0"/>
              </a:rPr>
              <a:t>veille</a:t>
            </a:r>
            <a:r>
              <a:rPr lang="fr-FR" sz="2800" dirty="0" smtClean="0">
                <a:latin typeface="Times New Roman" charset="0"/>
                <a:ea typeface="Times New Roman" charset="0"/>
                <a:cs typeface="Times New Roman" charset="0"/>
              </a:rPr>
              <a:t> est un mot </a:t>
            </a:r>
            <a:r>
              <a:rPr lang="fr-FR" sz="2800" b="1" dirty="0" smtClean="0">
                <a:latin typeface="Times New Roman" charset="0"/>
                <a:ea typeface="Times New Roman" charset="0"/>
                <a:cs typeface="Times New Roman" charset="0"/>
              </a:rPr>
              <a:t>polysémique</a:t>
            </a:r>
            <a:r>
              <a:rPr lang="fr-FR" sz="2800" dirty="0" smtClean="0">
                <a:latin typeface="Times New Roman" charset="0"/>
                <a:ea typeface="Times New Roman" charset="0"/>
                <a:cs typeface="Times New Roman" charset="0"/>
              </a:rPr>
              <a:t> : il a plusieurs sens selon le contexte.”</a:t>
            </a:r>
            <a:endParaRPr lang="fr-FR"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37668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Espace réservé du numéro de diapositive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DDDC4DAE-BDDD-524F-8323-EFD9A5236F76}" type="slidenum">
              <a:rPr lang="fr-FR" altLang="fr-FR">
                <a:solidFill>
                  <a:srgbClr val="A2106A"/>
                </a:solidFill>
              </a:rPr>
              <a:pPr>
                <a:spcBef>
                  <a:spcPct val="0"/>
                </a:spcBef>
                <a:buClrTx/>
                <a:buSzTx/>
                <a:buFontTx/>
                <a:buNone/>
              </a:pPr>
              <a:t>5</a:t>
            </a:fld>
            <a:endParaRPr lang="fr-FR" altLang="fr-FR">
              <a:solidFill>
                <a:srgbClr val="A2106A"/>
              </a:solidFill>
            </a:endParaRPr>
          </a:p>
        </p:txBody>
      </p:sp>
      <p:pic>
        <p:nvPicPr>
          <p:cNvPr id="147458" name="Picture 2" descr="hapitre 2: Les outils de l’intelligence économique&#10;2 – La veille st"/>
          <p:cNvPicPr>
            <a:picLocks noChangeAspect="1" noChangeArrowheads="1"/>
          </p:cNvPicPr>
          <p:nvPr/>
        </p:nvPicPr>
        <p:blipFill>
          <a:blip r:embed="rId4">
            <a:extLst>
              <a:ext uri="{28A0092B-C50C-407E-A947-70E740481C1C}">
                <a14:useLocalDpi xmlns:a14="http://schemas.microsoft.com/office/drawing/2010/main" val="0"/>
              </a:ext>
            </a:extLst>
          </a:blip>
          <a:srcRect l="25899" t="35799" r="33263" b="15865"/>
          <a:stretch>
            <a:fillRect/>
          </a:stretch>
        </p:blipFill>
        <p:spPr bwMode="auto">
          <a:xfrm>
            <a:off x="5735638" y="0"/>
            <a:ext cx="29527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9" name="Rectangle 4"/>
          <p:cNvSpPr>
            <a:spLocks noChangeArrowheads="1"/>
          </p:cNvSpPr>
          <p:nvPr/>
        </p:nvSpPr>
        <p:spPr bwMode="auto">
          <a:xfrm>
            <a:off x="395288" y="325438"/>
            <a:ext cx="5070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2800" b="1">
                <a:solidFill>
                  <a:srgbClr val="A2106A"/>
                </a:solidFill>
                <a:latin typeface="Times New Roman" charset="0"/>
              </a:rPr>
              <a:t>La veille stratégique : définition</a:t>
            </a:r>
          </a:p>
        </p:txBody>
      </p:sp>
      <p:sp>
        <p:nvSpPr>
          <p:cNvPr id="147460" name="Rectangle 1"/>
          <p:cNvSpPr>
            <a:spLocks noChangeArrowheads="1"/>
          </p:cNvSpPr>
          <p:nvPr/>
        </p:nvSpPr>
        <p:spPr bwMode="auto">
          <a:xfrm>
            <a:off x="395288" y="2465388"/>
            <a:ext cx="8293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eaLnBrk="1" hangingPunct="1">
              <a:spcBef>
                <a:spcPct val="0"/>
              </a:spcBef>
              <a:buClrTx/>
              <a:buSzTx/>
              <a:buFontTx/>
              <a:buNone/>
            </a:pPr>
            <a:r>
              <a:rPr lang="fr-FR" altLang="fr-FR" sz="2400">
                <a:solidFill>
                  <a:schemeClr val="tx1"/>
                </a:solidFill>
                <a:latin typeface="Times New Roman" charset="0"/>
                <a:ea typeface="Times New Roman" charset="0"/>
                <a:cs typeface="Times New Roman" charset="0"/>
              </a:rPr>
              <a:t>Selon</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l’Association</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Française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Normalisation AFNOR,</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la</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veille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est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 une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activité continue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et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grande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partie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itérative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visant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une</a:t>
            </a:r>
            <a:r>
              <a:rPr lang="fr-FR" altLang="fr-FR" sz="2400">
                <a:solidFill>
                  <a:srgbClr val="BFBFBF"/>
                </a:solidFill>
                <a:latin typeface="Times New Roman" charset="0"/>
                <a:ea typeface="Times New Roman" charset="0"/>
                <a:cs typeface="Times New Roman" charset="0"/>
              </a:rPr>
              <a:t> </a:t>
            </a:r>
            <a:r>
              <a:rPr lang="fr-FR" altLang="fr-FR" sz="2400" b="1">
                <a:solidFill>
                  <a:srgbClr val="FF0000"/>
                </a:solidFill>
                <a:latin typeface="Times New Roman" charset="0"/>
                <a:ea typeface="Times New Roman" charset="0"/>
                <a:cs typeface="Times New Roman" charset="0"/>
              </a:rPr>
              <a:t>surveillance</a:t>
            </a:r>
            <a:r>
              <a:rPr lang="fr-FR" altLang="fr-FR" sz="2400">
                <a:solidFill>
                  <a:srgbClr val="C00000"/>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accrue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l’environnement technologique,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commerciale,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etc.</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pour</a:t>
            </a:r>
            <a:r>
              <a:rPr lang="fr-FR" altLang="fr-FR" sz="2400">
                <a:solidFill>
                  <a:srgbClr val="BFBFBF"/>
                </a:solidFill>
                <a:latin typeface="Times New Roman" charset="0"/>
                <a:ea typeface="Times New Roman" charset="0"/>
                <a:cs typeface="Times New Roman" charset="0"/>
              </a:rPr>
              <a:t> </a:t>
            </a:r>
            <a:r>
              <a:rPr lang="fr-FR" altLang="fr-FR" sz="2400" b="1">
                <a:solidFill>
                  <a:srgbClr val="FF0000"/>
                </a:solidFill>
                <a:latin typeface="Times New Roman" charset="0"/>
                <a:ea typeface="Times New Roman" charset="0"/>
                <a:cs typeface="Times New Roman" charset="0"/>
              </a:rPr>
              <a:t>anticiper</a:t>
            </a:r>
            <a:r>
              <a:rPr lang="fr-FR" altLang="fr-FR" sz="2400">
                <a:solidFill>
                  <a:srgbClr val="FF0000"/>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évolutions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t>
            </a:r>
          </a:p>
        </p:txBody>
      </p:sp>
      <p:sp>
        <p:nvSpPr>
          <p:cNvPr id="147461" name="Rectangle 3"/>
          <p:cNvSpPr>
            <a:spLocks noChangeArrowheads="1"/>
          </p:cNvSpPr>
          <p:nvPr/>
        </p:nvSpPr>
        <p:spPr bwMode="auto">
          <a:xfrm>
            <a:off x="288925" y="5229225"/>
            <a:ext cx="867568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1600">
                <a:solidFill>
                  <a:schemeClr val="tx1"/>
                </a:solidFill>
                <a:latin typeface="TimesNewRomanPSMT" charset="0"/>
              </a:rPr>
              <a:t>AFNOR,</a:t>
            </a:r>
            <a:r>
              <a:rPr lang="fr-FR" altLang="fr-FR" sz="1600">
                <a:solidFill>
                  <a:srgbClr val="BFBFBF"/>
                </a:solidFill>
                <a:latin typeface="TimesNewRomanPSMT" charset="0"/>
              </a:rPr>
              <a:t> </a:t>
            </a:r>
            <a:r>
              <a:rPr lang="fr-FR" altLang="fr-FR" sz="1600">
                <a:solidFill>
                  <a:schemeClr val="tx1"/>
                </a:solidFill>
                <a:latin typeface="TimesNewRomanPSMT" charset="0"/>
              </a:rPr>
              <a:t>Association</a:t>
            </a:r>
            <a:r>
              <a:rPr lang="fr-FR" altLang="fr-FR" sz="1600">
                <a:solidFill>
                  <a:srgbClr val="BFBFBF"/>
                </a:solidFill>
                <a:latin typeface="TimesNewRomanPSMT" charset="0"/>
              </a:rPr>
              <a:t> </a:t>
            </a:r>
            <a:r>
              <a:rPr lang="fr-FR" altLang="fr-FR" sz="1600">
                <a:solidFill>
                  <a:schemeClr val="tx1"/>
                </a:solidFill>
                <a:latin typeface="TimesNewRomanPSMT" charset="0"/>
              </a:rPr>
              <a:t>Française</a:t>
            </a:r>
            <a:r>
              <a:rPr lang="fr-FR" altLang="fr-FR" sz="1600">
                <a:solidFill>
                  <a:srgbClr val="BFBFBF"/>
                </a:solidFill>
                <a:latin typeface="TimesNewRomanPSMT" charset="0"/>
              </a:rPr>
              <a:t> </a:t>
            </a:r>
            <a:r>
              <a:rPr lang="fr-FR" altLang="fr-FR" sz="1600">
                <a:solidFill>
                  <a:schemeClr val="tx1"/>
                </a:solidFill>
                <a:latin typeface="TimesNewRomanPSMT" charset="0"/>
              </a:rPr>
              <a:t>de</a:t>
            </a:r>
            <a:r>
              <a:rPr lang="fr-FR" altLang="fr-FR" sz="1600">
                <a:solidFill>
                  <a:srgbClr val="BFBFBF"/>
                </a:solidFill>
                <a:latin typeface="TimesNewRomanPSMT" charset="0"/>
              </a:rPr>
              <a:t> </a:t>
            </a:r>
            <a:r>
              <a:rPr lang="fr-FR" altLang="fr-FR" sz="1600">
                <a:solidFill>
                  <a:schemeClr val="tx1"/>
                </a:solidFill>
                <a:latin typeface="TimesNewRomanPSMT" charset="0"/>
              </a:rPr>
              <a:t>Normalisation.</a:t>
            </a:r>
            <a:r>
              <a:rPr lang="fr-FR" altLang="fr-FR" sz="1600">
                <a:solidFill>
                  <a:srgbClr val="BFBFBF"/>
                </a:solidFill>
                <a:latin typeface="TimesNewRomanPSMT" charset="0"/>
              </a:rPr>
              <a:t> </a:t>
            </a:r>
            <a:r>
              <a:rPr lang="fr-FR" altLang="fr-FR" sz="1600">
                <a:solidFill>
                  <a:schemeClr val="tx1"/>
                </a:solidFill>
                <a:latin typeface="TimesNewRomanPSMT" charset="0"/>
              </a:rPr>
              <a:t>Norme</a:t>
            </a:r>
            <a:r>
              <a:rPr lang="fr-FR" altLang="fr-FR" sz="1600">
                <a:solidFill>
                  <a:srgbClr val="BFBFBF"/>
                </a:solidFill>
                <a:latin typeface="TimesNewRomanPSMT" charset="0"/>
              </a:rPr>
              <a:t> </a:t>
            </a:r>
            <a:r>
              <a:rPr lang="fr-FR" altLang="fr-FR" sz="1600">
                <a:solidFill>
                  <a:schemeClr val="tx1"/>
                </a:solidFill>
                <a:latin typeface="TimesNewRomanPSMT" charset="0"/>
              </a:rPr>
              <a:t>expérimentale</a:t>
            </a:r>
            <a:r>
              <a:rPr lang="fr-FR" altLang="fr-FR" sz="1600">
                <a:solidFill>
                  <a:srgbClr val="BFBFBF"/>
                </a:solidFill>
                <a:latin typeface="TimesNewRomanPSMT" charset="0"/>
              </a:rPr>
              <a:t> </a:t>
            </a:r>
            <a:r>
              <a:rPr lang="fr-FR" altLang="fr-FR" sz="1600">
                <a:solidFill>
                  <a:schemeClr val="tx1"/>
                </a:solidFill>
                <a:latin typeface="TimesNewRomanPSMT" charset="0"/>
              </a:rPr>
              <a:t>XP</a:t>
            </a:r>
            <a:r>
              <a:rPr lang="fr-FR" altLang="fr-FR" sz="1600">
                <a:solidFill>
                  <a:srgbClr val="BFBFBF"/>
                </a:solidFill>
                <a:latin typeface="TimesNewRomanPSMT" charset="0"/>
              </a:rPr>
              <a:t> </a:t>
            </a:r>
            <a:r>
              <a:rPr lang="fr-FR" altLang="fr-FR" sz="1600">
                <a:solidFill>
                  <a:schemeClr val="tx1"/>
                </a:solidFill>
                <a:latin typeface="TimesNewRomanPSMT" charset="0"/>
              </a:rPr>
              <a:t>X50</a:t>
            </a:r>
            <a:r>
              <a:rPr lang="fr-FR" altLang="fr-FR" sz="1600">
                <a:solidFill>
                  <a:srgbClr val="BFBFBF"/>
                </a:solidFill>
                <a:latin typeface="TimesNewRomanPSMT" charset="0"/>
              </a:rPr>
              <a:t> </a:t>
            </a:r>
            <a:r>
              <a:rPr lang="fr-FR" altLang="fr-FR" sz="1600">
                <a:solidFill>
                  <a:schemeClr val="tx1"/>
                </a:solidFill>
                <a:latin typeface="TimesNewRomanPSMT" charset="0"/>
              </a:rPr>
              <a:t>053</a:t>
            </a:r>
            <a:r>
              <a:rPr lang="fr-FR" altLang="fr-FR" sz="1600">
                <a:solidFill>
                  <a:srgbClr val="BFBFBF"/>
                </a:solidFill>
                <a:latin typeface="TimesNewRomanPSMT" charset="0"/>
              </a:rPr>
              <a:t> </a:t>
            </a:r>
            <a:r>
              <a:rPr lang="fr-FR" altLang="fr-FR" sz="1600">
                <a:solidFill>
                  <a:schemeClr val="tx1"/>
                </a:solidFill>
                <a:latin typeface="TimesNewRomanPSMT" charset="0"/>
              </a:rPr>
              <a:t>:</a:t>
            </a:r>
            <a:r>
              <a:rPr lang="fr-FR" altLang="fr-FR" sz="1600">
                <a:solidFill>
                  <a:srgbClr val="BFBFBF"/>
                </a:solidFill>
                <a:latin typeface="TimesNewRomanPSMT" charset="0"/>
              </a:rPr>
              <a:t> </a:t>
            </a:r>
            <a:r>
              <a:rPr lang="fr-FR" altLang="fr-FR" sz="1600">
                <a:solidFill>
                  <a:schemeClr val="tx1"/>
                </a:solidFill>
                <a:latin typeface="TimesNewRomanPSMT" charset="0"/>
              </a:rPr>
              <a:t>Prestation</a:t>
            </a:r>
            <a:r>
              <a:rPr lang="fr-FR" altLang="fr-FR" sz="1600">
                <a:solidFill>
                  <a:srgbClr val="BFBFBF"/>
                </a:solidFill>
                <a:latin typeface="TimesNewRomanPSMT" charset="0"/>
              </a:rPr>
              <a:t> </a:t>
            </a:r>
            <a:r>
              <a:rPr lang="fr-FR" altLang="fr-FR" sz="1600">
                <a:solidFill>
                  <a:schemeClr val="tx1"/>
                </a:solidFill>
                <a:latin typeface="TimesNewRomanPSMT" charset="0"/>
              </a:rPr>
              <a:t>de</a:t>
            </a:r>
            <a:r>
              <a:rPr lang="fr-FR" altLang="fr-FR" sz="1600">
                <a:solidFill>
                  <a:srgbClr val="BFBFBF"/>
                </a:solidFill>
                <a:latin typeface="TimesNewRomanPSMT" charset="0"/>
              </a:rPr>
              <a:t> </a:t>
            </a:r>
            <a:r>
              <a:rPr lang="fr-FR" altLang="fr-FR" sz="1600">
                <a:solidFill>
                  <a:schemeClr val="tx1"/>
                </a:solidFill>
                <a:latin typeface="TimesNewRomanPSMT" charset="0"/>
              </a:rPr>
              <a:t>veille et</a:t>
            </a:r>
            <a:r>
              <a:rPr lang="fr-FR" altLang="fr-FR" sz="1600">
                <a:solidFill>
                  <a:srgbClr val="BFBFBF"/>
                </a:solidFill>
                <a:latin typeface="TimesNewRomanPSMT" charset="0"/>
              </a:rPr>
              <a:t> </a:t>
            </a:r>
            <a:r>
              <a:rPr lang="fr-FR" altLang="fr-FR" sz="1600">
                <a:solidFill>
                  <a:schemeClr val="tx1"/>
                </a:solidFill>
                <a:latin typeface="TimesNewRomanPSMT" charset="0"/>
              </a:rPr>
              <a:t>mise</a:t>
            </a:r>
            <a:r>
              <a:rPr lang="fr-FR" altLang="fr-FR" sz="1600">
                <a:solidFill>
                  <a:srgbClr val="BFBFBF"/>
                </a:solidFill>
                <a:latin typeface="TimesNewRomanPSMT" charset="0"/>
              </a:rPr>
              <a:t> </a:t>
            </a:r>
            <a:r>
              <a:rPr lang="fr-FR" altLang="fr-FR" sz="1600">
                <a:solidFill>
                  <a:schemeClr val="tx1"/>
                </a:solidFill>
                <a:latin typeface="TimesNewRomanPSMT" charset="0"/>
              </a:rPr>
              <a:t>en</a:t>
            </a:r>
            <a:r>
              <a:rPr lang="fr-FR" altLang="fr-FR" sz="1600">
                <a:solidFill>
                  <a:srgbClr val="BFBFBF"/>
                </a:solidFill>
                <a:latin typeface="TimesNewRomanPSMT" charset="0"/>
              </a:rPr>
              <a:t> </a:t>
            </a:r>
            <a:r>
              <a:rPr lang="fr-FR" altLang="fr-FR" sz="1600">
                <a:solidFill>
                  <a:schemeClr val="tx1"/>
                </a:solidFill>
                <a:latin typeface="TimesNewRomanPSMT" charset="0"/>
              </a:rPr>
              <a:t>place</a:t>
            </a:r>
            <a:r>
              <a:rPr lang="fr-FR" altLang="fr-FR" sz="1600">
                <a:solidFill>
                  <a:srgbClr val="BFBFBF"/>
                </a:solidFill>
                <a:latin typeface="TimesNewRomanPSMT" charset="0"/>
              </a:rPr>
              <a:t> </a:t>
            </a:r>
            <a:r>
              <a:rPr lang="fr-FR" altLang="fr-FR" sz="1600">
                <a:solidFill>
                  <a:schemeClr val="tx1"/>
                </a:solidFill>
                <a:latin typeface="TimesNewRomanPSMT" charset="0"/>
              </a:rPr>
              <a:t>d un</a:t>
            </a:r>
            <a:r>
              <a:rPr lang="fr-FR" altLang="fr-FR" sz="1600">
                <a:solidFill>
                  <a:srgbClr val="BFBFBF"/>
                </a:solidFill>
                <a:latin typeface="TimesNewRomanPSMT" charset="0"/>
              </a:rPr>
              <a:t> </a:t>
            </a:r>
            <a:r>
              <a:rPr lang="fr-FR" altLang="fr-FR" sz="1600">
                <a:solidFill>
                  <a:schemeClr val="tx1"/>
                </a:solidFill>
                <a:latin typeface="TimesNewRomanPSMT" charset="0"/>
              </a:rPr>
              <a:t>système</a:t>
            </a:r>
            <a:r>
              <a:rPr lang="fr-FR" altLang="fr-FR" sz="1600">
                <a:solidFill>
                  <a:srgbClr val="BFBFBF"/>
                </a:solidFill>
                <a:latin typeface="TimesNewRomanPSMT" charset="0"/>
              </a:rPr>
              <a:t> </a:t>
            </a:r>
            <a:r>
              <a:rPr lang="fr-FR" altLang="fr-FR" sz="1600">
                <a:solidFill>
                  <a:schemeClr val="tx1"/>
                </a:solidFill>
                <a:latin typeface="TimesNewRomanPSMT" charset="0"/>
              </a:rPr>
              <a:t>de</a:t>
            </a:r>
            <a:r>
              <a:rPr lang="fr-FR" altLang="fr-FR" sz="1600">
                <a:solidFill>
                  <a:srgbClr val="BFBFBF"/>
                </a:solidFill>
                <a:latin typeface="TimesNewRomanPSMT" charset="0"/>
              </a:rPr>
              <a:t> </a:t>
            </a:r>
            <a:r>
              <a:rPr lang="fr-FR" altLang="fr-FR" sz="1600">
                <a:solidFill>
                  <a:schemeClr val="tx1"/>
                </a:solidFill>
                <a:latin typeface="TimesNewRomanPSMT" charset="0"/>
              </a:rPr>
              <a:t>veille.</a:t>
            </a:r>
            <a:r>
              <a:rPr lang="fr-FR" altLang="fr-FR" sz="1600">
                <a:solidFill>
                  <a:srgbClr val="BFBFBF"/>
                </a:solidFill>
                <a:latin typeface="TimesNewRomanPSMT" charset="0"/>
              </a:rPr>
              <a:t> </a:t>
            </a:r>
            <a:r>
              <a:rPr lang="fr-FR" altLang="fr-FR" sz="1600">
                <a:solidFill>
                  <a:schemeClr val="tx1"/>
                </a:solidFill>
                <a:latin typeface="TimesNewRomanPSMT" charset="0"/>
              </a:rPr>
              <a:t>Paris</a:t>
            </a:r>
            <a:r>
              <a:rPr lang="fr-FR" altLang="fr-FR" sz="1600">
                <a:solidFill>
                  <a:srgbClr val="BFBFBF"/>
                </a:solidFill>
                <a:latin typeface="TimesNewRomanPSMT" charset="0"/>
              </a:rPr>
              <a:t> </a:t>
            </a:r>
            <a:r>
              <a:rPr lang="fr-FR" altLang="fr-FR" sz="1600">
                <a:solidFill>
                  <a:schemeClr val="tx1"/>
                </a:solidFill>
                <a:latin typeface="TimesNewRomanPSMT" charset="0"/>
              </a:rPr>
              <a:t>:</a:t>
            </a:r>
            <a:r>
              <a:rPr lang="fr-FR" altLang="fr-FR" sz="1600">
                <a:solidFill>
                  <a:srgbClr val="BFBFBF"/>
                </a:solidFill>
                <a:latin typeface="TimesNewRomanPSMT" charset="0"/>
              </a:rPr>
              <a:t> </a:t>
            </a:r>
            <a:r>
              <a:rPr lang="fr-FR" altLang="fr-FR" sz="1600">
                <a:solidFill>
                  <a:schemeClr val="tx1"/>
                </a:solidFill>
                <a:latin typeface="TimesNewRomanPSMT" charset="0"/>
              </a:rPr>
              <a:t>Afnor,</a:t>
            </a:r>
            <a:r>
              <a:rPr lang="fr-FR" altLang="fr-FR" sz="1600">
                <a:solidFill>
                  <a:srgbClr val="BFBFBF"/>
                </a:solidFill>
                <a:latin typeface="TimesNewRomanPSMT" charset="0"/>
              </a:rPr>
              <a:t> </a:t>
            </a:r>
            <a:r>
              <a:rPr lang="fr-FR" altLang="fr-FR" sz="1600">
                <a:solidFill>
                  <a:schemeClr val="tx1"/>
                </a:solidFill>
                <a:latin typeface="TimesNewRomanPSMT" charset="0"/>
              </a:rPr>
              <a:t>1998</a:t>
            </a:r>
            <a:r>
              <a:rPr lang="fr-FR" altLang="fr-FR" sz="1600">
                <a:solidFill>
                  <a:srgbClr val="BFBFBF"/>
                </a:solidFill>
                <a:latin typeface="TimesNewRomanPSMT" charset="0"/>
              </a:rPr>
              <a:t> </a:t>
            </a:r>
            <a:r>
              <a:rPr lang="fr-FR" altLang="fr-FR" sz="1600">
                <a:solidFill>
                  <a:schemeClr val="tx1"/>
                </a:solidFill>
                <a:latin typeface="TimesNewRomanPSMT" charset="0"/>
              </a:rPr>
              <a:t>Lesca</a:t>
            </a:r>
            <a:r>
              <a:rPr lang="fr-FR" altLang="fr-FR" sz="1600">
                <a:solidFill>
                  <a:srgbClr val="BFBFBF"/>
                </a:solidFill>
                <a:latin typeface="TimesNewRomanPSMT" charset="0"/>
              </a:rPr>
              <a:t> </a:t>
            </a:r>
            <a:r>
              <a:rPr lang="fr-FR" altLang="fr-FR" sz="1600">
                <a:solidFill>
                  <a:schemeClr val="tx1"/>
                </a:solidFill>
                <a:latin typeface="TimesNewRomanPSMT" charset="0"/>
              </a:rPr>
              <a:t>Humbert.</a:t>
            </a:r>
            <a:r>
              <a:rPr lang="fr-FR" altLang="fr-FR" sz="1600">
                <a:solidFill>
                  <a:srgbClr val="BFBFBF"/>
                </a:solidFill>
                <a:latin typeface="TimesNewRomanPSMT" charset="0"/>
              </a:rPr>
              <a:t> </a:t>
            </a:r>
            <a:r>
              <a:rPr lang="fr-FR" altLang="fr-FR" sz="1600">
                <a:solidFill>
                  <a:schemeClr val="tx1"/>
                </a:solidFill>
                <a:latin typeface="TimesNewRomanPSMT" charset="0"/>
              </a:rPr>
              <a:t>Veille</a:t>
            </a:r>
            <a:r>
              <a:rPr lang="fr-FR" altLang="fr-FR" sz="1600">
                <a:solidFill>
                  <a:srgbClr val="BFBFBF"/>
                </a:solidFill>
                <a:latin typeface="TimesNewRomanPSMT" charset="0"/>
              </a:rPr>
              <a:t> </a:t>
            </a:r>
            <a:r>
              <a:rPr lang="fr-FR" altLang="fr-FR" sz="1600">
                <a:solidFill>
                  <a:schemeClr val="tx1"/>
                </a:solidFill>
                <a:latin typeface="TimesNewRomanPSMT" charset="0"/>
              </a:rPr>
              <a:t>stratégique</a:t>
            </a:r>
            <a:r>
              <a:rPr lang="fr-FR" altLang="fr-FR" sz="1600">
                <a:solidFill>
                  <a:srgbClr val="BFBFBF"/>
                </a:solidFill>
                <a:latin typeface="TimesNewRomanPSMT" charset="0"/>
              </a:rPr>
              <a:t> </a:t>
            </a:r>
            <a:r>
              <a:rPr lang="fr-FR" altLang="fr-FR" sz="1600">
                <a:solidFill>
                  <a:schemeClr val="tx1"/>
                </a:solidFill>
                <a:latin typeface="TimesNewRomanPSMT" charset="0"/>
              </a:rPr>
              <a:t>:</a:t>
            </a:r>
            <a:r>
              <a:rPr lang="fr-FR" altLang="fr-FR" sz="1600">
                <a:solidFill>
                  <a:srgbClr val="BFBFBF"/>
                </a:solidFill>
                <a:latin typeface="TimesNewRomanPSMT" charset="0"/>
              </a:rPr>
              <a:t> </a:t>
            </a:r>
            <a:r>
              <a:rPr lang="fr-FR" altLang="fr-FR" sz="1600">
                <a:solidFill>
                  <a:schemeClr val="tx1"/>
                </a:solidFill>
                <a:latin typeface="TimesNewRomanPSMT" charset="0"/>
              </a:rPr>
              <a:t>concepts</a:t>
            </a:r>
            <a:r>
              <a:rPr lang="fr-FR" altLang="fr-FR" sz="1600">
                <a:solidFill>
                  <a:srgbClr val="BFBFBF"/>
                </a:solidFill>
                <a:latin typeface="TimesNewRomanPSMT" charset="0"/>
              </a:rPr>
              <a:t> </a:t>
            </a:r>
            <a:r>
              <a:rPr lang="fr-FR" altLang="fr-FR" sz="1600">
                <a:solidFill>
                  <a:schemeClr val="tx1"/>
                </a:solidFill>
                <a:latin typeface="TimesNewRomanPSMT" charset="0"/>
              </a:rPr>
              <a:t>et</a:t>
            </a:r>
            <a:r>
              <a:rPr lang="fr-FR" altLang="fr-FR" sz="1600">
                <a:solidFill>
                  <a:srgbClr val="BFBFBF"/>
                </a:solidFill>
                <a:latin typeface="TimesNewRomanPSMT" charset="0"/>
              </a:rPr>
              <a:t> </a:t>
            </a:r>
            <a:r>
              <a:rPr lang="fr-FR" altLang="fr-FR" sz="1600">
                <a:solidFill>
                  <a:schemeClr val="tx1"/>
                </a:solidFill>
                <a:latin typeface="TimesNewRomanPSMT" charset="0"/>
              </a:rPr>
              <a:t>méthodes</a:t>
            </a:r>
            <a:r>
              <a:rPr lang="fr-FR" altLang="fr-FR" sz="1600">
                <a:solidFill>
                  <a:srgbClr val="BFBFBF"/>
                </a:solidFill>
                <a:latin typeface="TimesNewRomanPSMT" charset="0"/>
              </a:rPr>
              <a:t> </a:t>
            </a:r>
            <a:r>
              <a:rPr lang="fr-FR" altLang="fr-FR" sz="1600">
                <a:solidFill>
                  <a:schemeClr val="tx1"/>
                </a:solidFill>
                <a:latin typeface="TimesNewRomanPSMT" charset="0"/>
              </a:rPr>
              <a:t>de</a:t>
            </a:r>
            <a:r>
              <a:rPr lang="fr-FR" altLang="fr-FR" sz="1600">
                <a:solidFill>
                  <a:srgbClr val="BFBFBF"/>
                </a:solidFill>
                <a:latin typeface="TimesNewRomanPSMT" charset="0"/>
              </a:rPr>
              <a:t> </a:t>
            </a:r>
            <a:r>
              <a:rPr lang="fr-FR" altLang="fr-FR" sz="1600">
                <a:solidFill>
                  <a:schemeClr val="tx1"/>
                </a:solidFill>
                <a:latin typeface="TimesNewRomanPSMT" charset="0"/>
              </a:rPr>
              <a:t>mise</a:t>
            </a:r>
            <a:r>
              <a:rPr lang="fr-FR" altLang="fr-FR" sz="1600">
                <a:solidFill>
                  <a:srgbClr val="BFBFBF"/>
                </a:solidFill>
                <a:latin typeface="TimesNewRomanPSMT" charset="0"/>
              </a:rPr>
              <a:t> </a:t>
            </a:r>
            <a:r>
              <a:rPr lang="fr-FR" altLang="fr-FR" sz="1600">
                <a:solidFill>
                  <a:schemeClr val="tx1"/>
                </a:solidFill>
                <a:latin typeface="TimesNewRomanPSMT" charset="0"/>
              </a:rPr>
              <a:t>en</a:t>
            </a:r>
            <a:r>
              <a:rPr lang="fr-FR" altLang="fr-FR" sz="1600">
                <a:solidFill>
                  <a:srgbClr val="BFBFBF"/>
                </a:solidFill>
                <a:latin typeface="TimesNewRomanPSMT" charset="0"/>
              </a:rPr>
              <a:t> </a:t>
            </a:r>
            <a:r>
              <a:rPr lang="fr-FR" altLang="fr-FR" sz="1600">
                <a:solidFill>
                  <a:schemeClr val="tx1"/>
                </a:solidFill>
                <a:latin typeface="TimesNewRomanPSMT" charset="0"/>
              </a:rPr>
              <a:t>place</a:t>
            </a:r>
            <a:r>
              <a:rPr lang="fr-FR" altLang="fr-FR" sz="1600">
                <a:solidFill>
                  <a:srgbClr val="BFBFBF"/>
                </a:solidFill>
                <a:latin typeface="TimesNewRomanPSMT" charset="0"/>
              </a:rPr>
              <a:t> </a:t>
            </a:r>
            <a:r>
              <a:rPr lang="fr-FR" altLang="fr-FR" sz="1600">
                <a:solidFill>
                  <a:schemeClr val="tx1"/>
                </a:solidFill>
                <a:latin typeface="TimesNewRomanPSMT" charset="0"/>
              </a:rPr>
              <a:t>dans</a:t>
            </a:r>
            <a:r>
              <a:rPr lang="fr-FR" altLang="fr-FR" sz="1600">
                <a:solidFill>
                  <a:srgbClr val="BFBFBF"/>
                </a:solidFill>
                <a:latin typeface="TimesNewRomanPSMT" charset="0"/>
              </a:rPr>
              <a:t> </a:t>
            </a:r>
            <a:r>
              <a:rPr lang="fr-FR" altLang="fr-FR" sz="1600">
                <a:solidFill>
                  <a:schemeClr val="tx1"/>
                </a:solidFill>
                <a:latin typeface="TimesNewRomanPSMT" charset="0"/>
              </a:rPr>
              <a:t>l entreprise.</a:t>
            </a:r>
            <a:r>
              <a:rPr lang="fr-FR" altLang="fr-FR" sz="1600">
                <a:solidFill>
                  <a:srgbClr val="BFBFBF"/>
                </a:solidFill>
                <a:latin typeface="TimesNewRomanPSMT" charset="0"/>
              </a:rPr>
              <a:t> </a:t>
            </a:r>
            <a:r>
              <a:rPr lang="fr-FR" altLang="fr-FR" sz="1600">
                <a:solidFill>
                  <a:schemeClr val="tx1"/>
                </a:solidFill>
                <a:latin typeface="TimesNewRomanPSMT" charset="0"/>
              </a:rPr>
              <a:t>Accessible</a:t>
            </a:r>
            <a:r>
              <a:rPr lang="fr-FR" altLang="fr-FR" sz="1600">
                <a:solidFill>
                  <a:srgbClr val="BFBFBF"/>
                </a:solidFill>
                <a:latin typeface="TimesNewRomanPSMT" charset="0"/>
              </a:rPr>
              <a:t> </a:t>
            </a:r>
            <a:r>
              <a:rPr lang="fr-FR" altLang="fr-FR" sz="1600">
                <a:solidFill>
                  <a:schemeClr val="tx1"/>
                </a:solidFill>
                <a:latin typeface="TimesNewRomanPSMT" charset="0"/>
              </a:rPr>
              <a:t>in http://www.veille-stratégique.org. </a:t>
            </a:r>
            <a:endParaRPr lang="fr-FR" altLang="fr-FR" sz="1600">
              <a:solidFill>
                <a:schemeClr val="tx1"/>
              </a:solidFill>
              <a:latin typeface="Times New Roman" charset="0"/>
            </a:endParaRPr>
          </a:p>
        </p:txBody>
      </p:sp>
    </p:spTree>
    <p:extLst>
      <p:ext uri="{BB962C8B-B14F-4D97-AF65-F5344CB8AC3E}">
        <p14:creationId xmlns:p14="http://schemas.microsoft.com/office/powerpoint/2010/main" val="4090987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Espace réservé du numéro de diapositive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A6A3E1B0-B0E9-F44D-B2BB-E591AF62D4BC}" type="slidenum">
              <a:rPr lang="fr-FR" altLang="fr-FR">
                <a:solidFill>
                  <a:srgbClr val="A2106A"/>
                </a:solidFill>
              </a:rPr>
              <a:pPr>
                <a:spcBef>
                  <a:spcPct val="0"/>
                </a:spcBef>
                <a:buClrTx/>
                <a:buSzTx/>
                <a:buFontTx/>
                <a:buNone/>
              </a:pPr>
              <a:t>6</a:t>
            </a:fld>
            <a:endParaRPr lang="fr-FR" altLang="fr-FR">
              <a:solidFill>
                <a:srgbClr val="A2106A"/>
              </a:solidFill>
            </a:endParaRPr>
          </a:p>
        </p:txBody>
      </p:sp>
      <p:sp>
        <p:nvSpPr>
          <p:cNvPr id="149506" name="Rectangle 2"/>
          <p:cNvSpPr>
            <a:spLocks noChangeArrowheads="1"/>
          </p:cNvSpPr>
          <p:nvPr/>
        </p:nvSpPr>
        <p:spPr bwMode="auto">
          <a:xfrm>
            <a:off x="466725" y="2100263"/>
            <a:ext cx="828198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eaLnBrk="1" hangingPunct="1">
              <a:spcBef>
                <a:spcPct val="0"/>
              </a:spcBef>
              <a:buClrTx/>
              <a:buSzTx/>
              <a:buFontTx/>
              <a:buNone/>
            </a:pPr>
            <a:r>
              <a:rPr lang="fr-FR" altLang="fr-FR" sz="2400">
                <a:solidFill>
                  <a:schemeClr val="tx1"/>
                </a:solidFill>
                <a:latin typeface="Times New Roman" charset="0"/>
                <a:ea typeface="Times New Roman" charset="0"/>
                <a:cs typeface="Times New Roman" charset="0"/>
              </a:rPr>
              <a:t> </a:t>
            </a:r>
          </a:p>
          <a:p>
            <a:pPr algn="just" eaLnBrk="1" hangingPunct="1">
              <a:spcBef>
                <a:spcPct val="0"/>
              </a:spcBef>
              <a:buClrTx/>
              <a:buSzTx/>
              <a:buFontTx/>
              <a:buChar char="•"/>
            </a:pPr>
            <a:r>
              <a:rPr lang="fr-FR" altLang="fr-FR" sz="2400">
                <a:solidFill>
                  <a:schemeClr val="tx1"/>
                </a:solidFill>
                <a:latin typeface="Times New Roman" charset="0"/>
                <a:ea typeface="Times New Roman" charset="0"/>
                <a:cs typeface="Times New Roman" charset="0"/>
              </a:rPr>
              <a:t>Humbert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Lesca,</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préférant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terme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veille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stratégique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parce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que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jugeant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 concept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veille (tout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court)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trop</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passive,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définit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comme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un</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processus</a:t>
            </a:r>
            <a:r>
              <a:rPr lang="fr-FR" altLang="fr-FR" sz="2400">
                <a:solidFill>
                  <a:srgbClr val="BFBFBF"/>
                </a:solidFill>
                <a:latin typeface="Times New Roman" charset="0"/>
                <a:ea typeface="Times New Roman" charset="0"/>
                <a:cs typeface="Times New Roman" charset="0"/>
              </a:rPr>
              <a:t> </a:t>
            </a:r>
            <a:r>
              <a:rPr lang="fr-FR" altLang="fr-FR" sz="2400" u="sng">
                <a:solidFill>
                  <a:schemeClr val="tx1"/>
                </a:solidFill>
                <a:latin typeface="Times New Roman" charset="0"/>
                <a:ea typeface="Times New Roman" charset="0"/>
                <a:cs typeface="Times New Roman" charset="0"/>
              </a:rPr>
              <a:t>collectif</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continu par</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lequel</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un</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groupe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d’individus</a:t>
            </a:r>
            <a:r>
              <a:rPr lang="fr-FR" altLang="fr-FR" sz="2400">
                <a:solidFill>
                  <a:srgbClr val="BFBFBF"/>
                </a:solidFill>
                <a:latin typeface="Times New Roman" charset="0"/>
                <a:ea typeface="Times New Roman" charset="0"/>
                <a:cs typeface="Times New Roman" charset="0"/>
              </a:rPr>
              <a:t> </a:t>
            </a:r>
            <a:r>
              <a:rPr lang="fr-FR" altLang="fr-FR" sz="2400">
                <a:solidFill>
                  <a:srgbClr val="FF0000"/>
                </a:solidFill>
                <a:latin typeface="Times New Roman" charset="0"/>
                <a:ea typeface="Times New Roman" charset="0"/>
                <a:cs typeface="Times New Roman" charset="0"/>
              </a:rPr>
              <a:t>traquent de façon volontariste </a:t>
            </a:r>
            <a:r>
              <a:rPr lang="fr-FR" altLang="fr-FR" sz="2400">
                <a:solidFill>
                  <a:schemeClr val="tx1"/>
                </a:solidFill>
                <a:latin typeface="Times New Roman" charset="0"/>
                <a:ea typeface="Times New Roman" charset="0"/>
                <a:cs typeface="Times New Roman" charset="0"/>
              </a:rPr>
              <a:t>et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utilisent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informations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à caractère</a:t>
            </a:r>
            <a:r>
              <a:rPr lang="fr-FR" altLang="fr-FR" sz="2400">
                <a:solidFill>
                  <a:srgbClr val="BFBFBF"/>
                </a:solidFill>
                <a:latin typeface="Times New Roman" charset="0"/>
                <a:ea typeface="Times New Roman" charset="0"/>
                <a:cs typeface="Times New Roman" charset="0"/>
              </a:rPr>
              <a:t> </a:t>
            </a:r>
            <a:r>
              <a:rPr lang="fr-FR" altLang="fr-FR" sz="2400">
                <a:solidFill>
                  <a:srgbClr val="FF0000"/>
                </a:solidFill>
                <a:latin typeface="Times New Roman" charset="0"/>
                <a:ea typeface="Times New Roman" charset="0"/>
                <a:cs typeface="Times New Roman" charset="0"/>
              </a:rPr>
              <a:t>anticipatif </a:t>
            </a:r>
            <a:r>
              <a:rPr lang="fr-FR" altLang="fr-FR" sz="2400">
                <a:solidFill>
                  <a:schemeClr val="tx1"/>
                </a:solidFill>
                <a:latin typeface="Times New Roman" charset="0"/>
                <a:ea typeface="Times New Roman" charset="0"/>
                <a:cs typeface="Times New Roman" charset="0"/>
              </a:rPr>
              <a:t>concernant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changements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susceptibles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se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produire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dans l’environnement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extérieur</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l’entreprise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dans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le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but</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créer</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des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opportunités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d’affaires</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et 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réduire</a:t>
            </a:r>
            <a:r>
              <a:rPr lang="fr-FR" altLang="fr-FR" sz="2400">
                <a:solidFill>
                  <a:srgbClr val="BFBFBF"/>
                </a:solidFill>
                <a:latin typeface="Times New Roman" charset="0"/>
                <a:ea typeface="Times New Roman" charset="0"/>
                <a:cs typeface="Times New Roman" charset="0"/>
              </a:rPr>
              <a:t> </a:t>
            </a:r>
            <a:r>
              <a:rPr lang="fr-FR" altLang="fr-FR" sz="2400">
                <a:solidFill>
                  <a:srgbClr val="FF0000"/>
                </a:solidFill>
                <a:latin typeface="Times New Roman" charset="0"/>
                <a:ea typeface="Times New Roman" charset="0"/>
                <a:cs typeface="Times New Roman" charset="0"/>
              </a:rPr>
              <a:t>les risques et l’incertitude</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en</a:t>
            </a:r>
            <a:r>
              <a:rPr lang="fr-FR" altLang="fr-FR" sz="2400">
                <a:solidFill>
                  <a:srgbClr val="BFBFBF"/>
                </a:solidFill>
                <a:latin typeface="Times New Roman" charset="0"/>
                <a:ea typeface="Times New Roman" charset="0"/>
                <a:cs typeface="Times New Roman" charset="0"/>
              </a:rPr>
              <a:t> </a:t>
            </a:r>
            <a:r>
              <a:rPr lang="fr-FR" altLang="fr-FR" sz="2400">
                <a:solidFill>
                  <a:schemeClr val="tx1"/>
                </a:solidFill>
                <a:latin typeface="Times New Roman" charset="0"/>
                <a:ea typeface="Times New Roman" charset="0"/>
                <a:cs typeface="Times New Roman" charset="0"/>
              </a:rPr>
              <a:t>général</a:t>
            </a:r>
            <a:r>
              <a:rPr lang="fr-FR" altLang="fr-FR" sz="2400">
                <a:solidFill>
                  <a:srgbClr val="BFBFBF"/>
                </a:solidFill>
                <a:latin typeface="Times New Roman" charset="0"/>
                <a:ea typeface="Times New Roman" charset="0"/>
                <a:cs typeface="Times New Roman" charset="0"/>
              </a:rPr>
              <a:t> </a:t>
            </a:r>
            <a:endParaRPr lang="fr-FR" altLang="fr-FR" sz="2400">
              <a:solidFill>
                <a:schemeClr val="tx1"/>
              </a:solidFill>
              <a:latin typeface="Times New Roman" charset="0"/>
              <a:ea typeface="Times New Roman" charset="0"/>
              <a:cs typeface="Times New Roman" charset="0"/>
            </a:endParaRPr>
          </a:p>
        </p:txBody>
      </p:sp>
      <p:sp>
        <p:nvSpPr>
          <p:cNvPr id="149507" name="Rectangle 4"/>
          <p:cNvSpPr>
            <a:spLocks noChangeArrowheads="1"/>
          </p:cNvSpPr>
          <p:nvPr/>
        </p:nvSpPr>
        <p:spPr bwMode="auto">
          <a:xfrm>
            <a:off x="684213" y="260350"/>
            <a:ext cx="5070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3"/>
              </a:buBlip>
              <a:defRPr>
                <a:solidFill>
                  <a:srgbClr val="58585A"/>
                </a:solidFill>
                <a:latin typeface="Arial" charset="0"/>
              </a:defRPr>
            </a:lvl1pPr>
            <a:lvl2pPr marL="742950" indent="-285750">
              <a:spcBef>
                <a:spcPct val="20000"/>
              </a:spcBef>
              <a:buClr>
                <a:srgbClr val="B0BC00"/>
              </a:buClr>
              <a:buSzPct val="50000"/>
              <a:buBlip>
                <a:blip r:embed="rId3"/>
              </a:buBlip>
              <a:defRPr sz="1600">
                <a:solidFill>
                  <a:srgbClr val="58585A"/>
                </a:solidFill>
                <a:latin typeface="Arial" charset="0"/>
              </a:defRPr>
            </a:lvl2pPr>
            <a:lvl3pPr marL="1143000" indent="-228600">
              <a:spcBef>
                <a:spcPct val="20000"/>
              </a:spcBef>
              <a:buClr>
                <a:srgbClr val="B0BC00"/>
              </a:buClr>
              <a:buSzPct val="50000"/>
              <a:buBlip>
                <a:blip r:embed="rId3"/>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2800" b="1">
                <a:solidFill>
                  <a:srgbClr val="A2106A"/>
                </a:solidFill>
                <a:latin typeface="Times New Roman" charset="0"/>
              </a:rPr>
              <a:t>La veille stratégique : définition</a:t>
            </a:r>
          </a:p>
        </p:txBody>
      </p:sp>
      <p:pic>
        <p:nvPicPr>
          <p:cNvPr id="149508" name="Picture 2" descr="hapitre 2: Les outils de l’intelligence économique&#10;2 – La veille st"/>
          <p:cNvPicPr>
            <a:picLocks noChangeAspect="1" noChangeArrowheads="1"/>
          </p:cNvPicPr>
          <p:nvPr/>
        </p:nvPicPr>
        <p:blipFill>
          <a:blip r:embed="rId4">
            <a:extLst>
              <a:ext uri="{28A0092B-C50C-407E-A947-70E740481C1C}">
                <a14:useLocalDpi xmlns:a14="http://schemas.microsoft.com/office/drawing/2010/main" val="0"/>
              </a:ext>
            </a:extLst>
          </a:blip>
          <a:srcRect l="25899" t="35799" r="33263" b="15865"/>
          <a:stretch>
            <a:fillRect/>
          </a:stretch>
        </p:blipFill>
        <p:spPr bwMode="auto">
          <a:xfrm>
            <a:off x="5735638" y="0"/>
            <a:ext cx="29527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5716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Espace réservé du numéro de diapositive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550B32DD-C784-C345-8D04-0D018AA5F13C}" type="slidenum">
              <a:rPr lang="fr-FR" altLang="fr-FR">
                <a:solidFill>
                  <a:srgbClr val="A2106A"/>
                </a:solidFill>
              </a:rPr>
              <a:pPr>
                <a:spcBef>
                  <a:spcPct val="0"/>
                </a:spcBef>
                <a:buClrTx/>
                <a:buSzTx/>
                <a:buFontTx/>
                <a:buNone/>
              </a:pPr>
              <a:t>7</a:t>
            </a:fld>
            <a:endParaRPr lang="fr-FR" altLang="fr-FR">
              <a:solidFill>
                <a:srgbClr val="A2106A"/>
              </a:solidFill>
            </a:endParaRPr>
          </a:p>
        </p:txBody>
      </p:sp>
      <p:sp>
        <p:nvSpPr>
          <p:cNvPr id="151554" name="Rectangle 3"/>
          <p:cNvSpPr>
            <a:spLocks noChangeArrowheads="1"/>
          </p:cNvSpPr>
          <p:nvPr/>
        </p:nvSpPr>
        <p:spPr bwMode="auto">
          <a:xfrm>
            <a:off x="623888" y="2636838"/>
            <a:ext cx="806450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sz="2400" dirty="0">
                <a:solidFill>
                  <a:schemeClr val="tx1"/>
                </a:solidFill>
                <a:latin typeface="Times New Roman" charset="0"/>
              </a:rPr>
              <a:t>Définition par le Commissariat Général au Plan (France) :</a:t>
            </a:r>
          </a:p>
          <a:p>
            <a:pPr algn="just">
              <a:spcBef>
                <a:spcPct val="0"/>
              </a:spcBef>
              <a:buClrTx/>
              <a:buSzTx/>
              <a:buFontTx/>
              <a:buNone/>
            </a:pPr>
            <a:endParaRPr lang="fr-FR" altLang="fr-FR" sz="2400" dirty="0">
              <a:solidFill>
                <a:schemeClr val="tx1"/>
              </a:solidFill>
              <a:latin typeface="Times New Roman" charset="0"/>
            </a:endParaRPr>
          </a:p>
          <a:p>
            <a:pPr algn="just">
              <a:spcBef>
                <a:spcPct val="0"/>
              </a:spcBef>
              <a:buClrTx/>
              <a:buSzTx/>
              <a:buFontTx/>
              <a:buNone/>
            </a:pPr>
            <a:r>
              <a:rPr lang="fr-FR" altLang="fr-FR" sz="2400" dirty="0">
                <a:solidFill>
                  <a:schemeClr val="tx1"/>
                </a:solidFill>
                <a:latin typeface="Times New Roman" charset="0"/>
              </a:rPr>
              <a:t>"La veille stratégique est l’ensemble des actions mises en place par une entreprise ou une organisation pour </a:t>
            </a:r>
            <a:r>
              <a:rPr lang="fr-FR" altLang="fr-FR" sz="2400" b="1" dirty="0">
                <a:solidFill>
                  <a:srgbClr val="FF0000"/>
                </a:solidFill>
                <a:latin typeface="Times New Roman" charset="0"/>
              </a:rPr>
              <a:t>surveiller</a:t>
            </a:r>
            <a:r>
              <a:rPr lang="fr-FR" altLang="fr-FR" sz="2400" dirty="0">
                <a:solidFill>
                  <a:schemeClr val="tx1"/>
                </a:solidFill>
                <a:latin typeface="Times New Roman" charset="0"/>
              </a:rPr>
              <a:t> son environnement afin </a:t>
            </a:r>
            <a:r>
              <a:rPr lang="fr-FR" altLang="fr-FR" sz="2400" b="1" dirty="0">
                <a:solidFill>
                  <a:srgbClr val="FF0000"/>
                </a:solidFill>
                <a:latin typeface="Times New Roman" charset="0"/>
              </a:rPr>
              <a:t>d’anticiper</a:t>
            </a:r>
            <a:r>
              <a:rPr lang="fr-FR" altLang="fr-FR" sz="2400" dirty="0">
                <a:solidFill>
                  <a:schemeClr val="tx1"/>
                </a:solidFill>
                <a:latin typeface="Times New Roman" charset="0"/>
              </a:rPr>
              <a:t> les </a:t>
            </a:r>
            <a:r>
              <a:rPr lang="fr-FR" altLang="fr-FR" sz="2400" i="1" dirty="0">
                <a:solidFill>
                  <a:schemeClr val="tx1"/>
                </a:solidFill>
                <a:latin typeface="Times New Roman" charset="0"/>
              </a:rPr>
              <a:t>menaces</a:t>
            </a:r>
            <a:r>
              <a:rPr lang="fr-FR" altLang="fr-FR" sz="2400" dirty="0">
                <a:solidFill>
                  <a:schemeClr val="tx1"/>
                </a:solidFill>
                <a:latin typeface="Times New Roman" charset="0"/>
              </a:rPr>
              <a:t> et </a:t>
            </a:r>
            <a:r>
              <a:rPr lang="fr-FR" altLang="fr-FR" sz="2400" b="1" dirty="0">
                <a:solidFill>
                  <a:srgbClr val="FF0000"/>
                </a:solidFill>
                <a:latin typeface="Times New Roman" charset="0"/>
              </a:rPr>
              <a:t>détecter</a:t>
            </a:r>
            <a:r>
              <a:rPr lang="fr-FR" altLang="fr-FR" sz="2400" dirty="0">
                <a:solidFill>
                  <a:schemeClr val="tx1"/>
                </a:solidFill>
                <a:latin typeface="Times New Roman" charset="0"/>
              </a:rPr>
              <a:t> les </a:t>
            </a:r>
            <a:r>
              <a:rPr lang="fr-FR" altLang="fr-FR" sz="2400" i="1" dirty="0">
                <a:solidFill>
                  <a:schemeClr val="tx1"/>
                </a:solidFill>
                <a:latin typeface="Times New Roman" charset="0"/>
              </a:rPr>
              <a:t>opportunités</a:t>
            </a:r>
            <a:r>
              <a:rPr lang="fr-FR" altLang="fr-FR" sz="2400" dirty="0">
                <a:solidFill>
                  <a:schemeClr val="tx1"/>
                </a:solidFill>
                <a:latin typeface="Times New Roman" charset="0"/>
              </a:rPr>
              <a:t>, dans le but de prendre des décisions plus informées</a:t>
            </a:r>
          </a:p>
        </p:txBody>
      </p:sp>
      <p:sp>
        <p:nvSpPr>
          <p:cNvPr id="151555" name="Rectangle 4"/>
          <p:cNvSpPr>
            <a:spLocks noChangeArrowheads="1"/>
          </p:cNvSpPr>
          <p:nvPr/>
        </p:nvSpPr>
        <p:spPr bwMode="auto">
          <a:xfrm>
            <a:off x="611188" y="5876925"/>
            <a:ext cx="83534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sz="1600">
                <a:solidFill>
                  <a:schemeClr val="tx1"/>
                </a:solidFill>
                <a:latin typeface="Times New Roman" charset="0"/>
              </a:rPr>
              <a:t>Martre, H. (1994). Intelligence économique et stratégie des entreprises. Rapport du Commissariat Général au Plan, Paris.</a:t>
            </a:r>
          </a:p>
        </p:txBody>
      </p:sp>
      <p:sp>
        <p:nvSpPr>
          <p:cNvPr id="151556" name="Rectangle 4"/>
          <p:cNvSpPr>
            <a:spLocks noChangeArrowheads="1"/>
          </p:cNvSpPr>
          <p:nvPr/>
        </p:nvSpPr>
        <p:spPr bwMode="auto">
          <a:xfrm>
            <a:off x="684213" y="260350"/>
            <a:ext cx="5070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2800" b="1" dirty="0">
                <a:solidFill>
                  <a:srgbClr val="A2106A"/>
                </a:solidFill>
                <a:latin typeface="Times New Roman" charset="0"/>
              </a:rPr>
              <a:t>La veille stratégique : définition</a:t>
            </a:r>
          </a:p>
        </p:txBody>
      </p:sp>
      <p:pic>
        <p:nvPicPr>
          <p:cNvPr id="151557" name="Picture 2" descr="hapitre 2: Les outils de l’intelligence économique&#10;2 – La veille st"/>
          <p:cNvPicPr>
            <a:picLocks noChangeAspect="1" noChangeArrowheads="1"/>
          </p:cNvPicPr>
          <p:nvPr/>
        </p:nvPicPr>
        <p:blipFill>
          <a:blip r:embed="rId3">
            <a:extLst>
              <a:ext uri="{28A0092B-C50C-407E-A947-70E740481C1C}">
                <a14:useLocalDpi xmlns:a14="http://schemas.microsoft.com/office/drawing/2010/main" val="0"/>
              </a:ext>
            </a:extLst>
          </a:blip>
          <a:srcRect l="25899" t="35799" r="33263" b="15865"/>
          <a:stretch>
            <a:fillRect/>
          </a:stretch>
        </p:blipFill>
        <p:spPr bwMode="auto">
          <a:xfrm>
            <a:off x="5735638" y="0"/>
            <a:ext cx="29527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014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ous-titre 2"/>
          <p:cNvSpPr>
            <a:spLocks noGrp="1"/>
          </p:cNvSpPr>
          <p:nvPr>
            <p:ph type="subTitle" idx="1"/>
          </p:nvPr>
        </p:nvSpPr>
        <p:spPr>
          <a:xfrm>
            <a:off x="395288" y="5484813"/>
            <a:ext cx="8440737" cy="915987"/>
          </a:xfrm>
        </p:spPr>
        <p:txBody>
          <a:bodyPr/>
          <a:lstStyle/>
          <a:p>
            <a:pPr algn="l"/>
            <a:r>
              <a:rPr lang="fr-FR" altLang="fr-FR" sz="1400">
                <a:latin typeface="Times New Roman" charset="0"/>
                <a:ea typeface="Times New Roman" charset="0"/>
                <a:cs typeface="Times New Roman" charset="0"/>
              </a:rPr>
              <a:t>Lesca H. et Schuler M. : Veille stratégique : comment ne pas être noyé sous les informations : concepts, méthodologie, enseignements tires de la mise en application au sein des PME PMI, Colloque Vsst’95 ; Toulouse, 25-27 octobre 1995. </a:t>
            </a:r>
          </a:p>
          <a:p>
            <a:pPr algn="l"/>
            <a:endParaRPr lang="fr-FR" altLang="fr-FR" sz="1400">
              <a:latin typeface="Times New Roman" charset="0"/>
              <a:ea typeface="Times New Roman" charset="0"/>
              <a:cs typeface="Times New Roman" charset="0"/>
            </a:endParaRPr>
          </a:p>
        </p:txBody>
      </p:sp>
      <p:sp>
        <p:nvSpPr>
          <p:cNvPr id="152579" name="Espace réservé du numéro de diapositive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03AD51AE-F103-B84E-B730-B6EE3E9CEBA0}" type="slidenum">
              <a:rPr lang="fr-FR" altLang="fr-FR">
                <a:solidFill>
                  <a:srgbClr val="A2106A"/>
                </a:solidFill>
              </a:rPr>
              <a:pPr>
                <a:spcBef>
                  <a:spcPct val="0"/>
                </a:spcBef>
                <a:buClrTx/>
                <a:buSzTx/>
                <a:buFontTx/>
                <a:buNone/>
              </a:pPr>
              <a:t>8</a:t>
            </a:fld>
            <a:endParaRPr lang="fr-FR" altLang="fr-FR">
              <a:solidFill>
                <a:srgbClr val="A2106A"/>
              </a:solidFill>
            </a:endParaRPr>
          </a:p>
        </p:txBody>
      </p:sp>
      <p:pic>
        <p:nvPicPr>
          <p:cNvPr id="152581" name="Picture 2" descr="hapitre 2: Les outils de l’intelligence économique&#10;2 – La veille st"/>
          <p:cNvPicPr>
            <a:picLocks noChangeAspect="1" noChangeArrowheads="1"/>
          </p:cNvPicPr>
          <p:nvPr/>
        </p:nvPicPr>
        <p:blipFill>
          <a:blip r:embed="rId3">
            <a:extLst>
              <a:ext uri="{28A0092B-C50C-407E-A947-70E740481C1C}">
                <a14:useLocalDpi xmlns:a14="http://schemas.microsoft.com/office/drawing/2010/main" val="0"/>
              </a:ext>
            </a:extLst>
          </a:blip>
          <a:srcRect l="25899" t="35799" r="33263" b="15865"/>
          <a:stretch>
            <a:fillRect/>
          </a:stretch>
        </p:blipFill>
        <p:spPr bwMode="auto">
          <a:xfrm>
            <a:off x="5735638" y="0"/>
            <a:ext cx="29527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re 1"/>
          <p:cNvSpPr>
            <a:spLocks noGrp="1"/>
          </p:cNvSpPr>
          <p:nvPr>
            <p:ph type="ctrTitle"/>
          </p:nvPr>
        </p:nvSpPr>
        <p:spPr>
          <a:xfrm>
            <a:off x="546703" y="2443705"/>
            <a:ext cx="7931150" cy="2361236"/>
          </a:xfrm>
        </p:spPr>
        <p:txBody>
          <a:bodyPr>
            <a:noAutofit/>
          </a:bodyPr>
          <a:lstStyle/>
          <a:p>
            <a:pPr algn="just"/>
            <a:r>
              <a:rPr lang="fr-FR" altLang="fr-FR" sz="2400" b="0" dirty="0">
                <a:solidFill>
                  <a:schemeClr val="tx1"/>
                </a:solidFill>
                <a:latin typeface="Times New Roman" charset="0"/>
                <a:ea typeface="Times New Roman" charset="0"/>
                <a:cs typeface="Times New Roman" charset="0"/>
              </a:rPr>
              <a:t/>
            </a:r>
            <a:br>
              <a:rPr lang="fr-FR" altLang="fr-FR" sz="2400" b="0" dirty="0">
                <a:solidFill>
                  <a:schemeClr val="tx1"/>
                </a:solidFill>
                <a:latin typeface="Times New Roman" charset="0"/>
                <a:ea typeface="Times New Roman" charset="0"/>
                <a:cs typeface="Times New Roman" charset="0"/>
              </a:rPr>
            </a:br>
            <a:r>
              <a:rPr lang="fr-FR" altLang="fr-FR" sz="2400" b="0" dirty="0">
                <a:solidFill>
                  <a:schemeClr val="tx1"/>
                </a:solidFill>
                <a:latin typeface="Times New Roman" charset="0"/>
                <a:ea typeface="Times New Roman" charset="0"/>
                <a:cs typeface="Times New Roman" charset="0"/>
              </a:rPr>
              <a:t>Pour </a:t>
            </a:r>
            <a:r>
              <a:rPr lang="fr-FR" altLang="fr-FR" sz="2400" b="0" dirty="0" err="1">
                <a:solidFill>
                  <a:schemeClr val="tx1"/>
                </a:solidFill>
                <a:latin typeface="Times New Roman" charset="0"/>
                <a:ea typeface="Times New Roman" charset="0"/>
                <a:cs typeface="Times New Roman" charset="0"/>
              </a:rPr>
              <a:t>Lesca</a:t>
            </a:r>
            <a:r>
              <a:rPr lang="fr-FR" altLang="fr-FR" sz="2400" b="0" dirty="0">
                <a:solidFill>
                  <a:schemeClr val="tx1"/>
                </a:solidFill>
                <a:latin typeface="Times New Roman" charset="0"/>
                <a:ea typeface="Times New Roman" charset="0"/>
                <a:cs typeface="Times New Roman" charset="0"/>
              </a:rPr>
              <a:t> (</a:t>
            </a:r>
            <a:r>
              <a:rPr lang="fr-FR" altLang="fr-FR" sz="2400" b="0" dirty="0" err="1">
                <a:solidFill>
                  <a:schemeClr val="tx1"/>
                </a:solidFill>
                <a:latin typeface="Times New Roman" charset="0"/>
                <a:ea typeface="Times New Roman" charset="0"/>
                <a:cs typeface="Times New Roman" charset="0"/>
              </a:rPr>
              <a:t>Lesca</a:t>
            </a:r>
            <a:r>
              <a:rPr lang="fr-FR" altLang="fr-FR" sz="2400" b="0" dirty="0">
                <a:solidFill>
                  <a:schemeClr val="tx1"/>
                </a:solidFill>
                <a:latin typeface="Times New Roman" charset="0"/>
                <a:ea typeface="Times New Roman" charset="0"/>
                <a:cs typeface="Times New Roman" charset="0"/>
              </a:rPr>
              <a:t>, 1995) la veille stratégique est le processus par lequel l’entreprise se met à </a:t>
            </a:r>
            <a:r>
              <a:rPr lang="fr-FR" altLang="fr-FR" sz="2400" b="0" dirty="0">
                <a:solidFill>
                  <a:srgbClr val="FF0000"/>
                </a:solidFill>
                <a:latin typeface="Times New Roman" charset="0"/>
                <a:ea typeface="Times New Roman" charset="0"/>
                <a:cs typeface="Times New Roman" charset="0"/>
              </a:rPr>
              <a:t>l’écoute prospective </a:t>
            </a:r>
            <a:r>
              <a:rPr lang="fr-FR" altLang="fr-FR" sz="2400" b="0" dirty="0">
                <a:solidFill>
                  <a:schemeClr val="tx1"/>
                </a:solidFill>
                <a:latin typeface="Times New Roman" charset="0"/>
                <a:ea typeface="Times New Roman" charset="0"/>
                <a:cs typeface="Times New Roman" charset="0"/>
              </a:rPr>
              <a:t>de son environnement dans le but créatif d’ouvrir des fenêtres d’opportunité et de réduire son incertitude</a:t>
            </a:r>
            <a:r>
              <a:rPr lang="fr-FR" altLang="fr-FR" sz="2400" b="0" dirty="0" smtClean="0">
                <a:solidFill>
                  <a:schemeClr val="tx1"/>
                </a:solidFill>
                <a:latin typeface="Times New Roman" charset="0"/>
                <a:ea typeface="Times New Roman" charset="0"/>
                <a:cs typeface="Times New Roman" charset="0"/>
              </a:rPr>
              <a:t>.</a:t>
            </a:r>
            <a:r>
              <a:rPr lang="fr-FR" altLang="fr-FR" sz="2400" b="0" dirty="0">
                <a:solidFill>
                  <a:schemeClr val="tx1"/>
                </a:solidFill>
                <a:latin typeface="Times New Roman" charset="0"/>
                <a:ea typeface="Times New Roman" charset="0"/>
                <a:cs typeface="Times New Roman" charset="0"/>
              </a:rPr>
              <a:t/>
            </a:r>
            <a:br>
              <a:rPr lang="fr-FR" altLang="fr-FR" sz="2400" b="0" dirty="0">
                <a:solidFill>
                  <a:schemeClr val="tx1"/>
                </a:solidFill>
                <a:latin typeface="Times New Roman" charset="0"/>
                <a:ea typeface="Times New Roman" charset="0"/>
                <a:cs typeface="Times New Roman" charset="0"/>
              </a:rPr>
            </a:br>
            <a:r>
              <a:rPr lang="fr-FR" altLang="fr-FR" sz="2400" b="0" dirty="0">
                <a:solidFill>
                  <a:schemeClr val="tx1"/>
                </a:solidFill>
                <a:latin typeface="Times New Roman" charset="0"/>
                <a:ea typeface="Times New Roman" charset="0"/>
                <a:cs typeface="Times New Roman" charset="0"/>
              </a:rPr>
              <a:t> </a:t>
            </a:r>
            <a:br>
              <a:rPr lang="fr-FR" altLang="fr-FR" sz="2400" b="0" dirty="0">
                <a:solidFill>
                  <a:schemeClr val="tx1"/>
                </a:solidFill>
                <a:latin typeface="Times New Roman" charset="0"/>
                <a:ea typeface="Times New Roman" charset="0"/>
                <a:cs typeface="Times New Roman" charset="0"/>
              </a:rPr>
            </a:br>
            <a:endParaRPr lang="fr-FR" altLang="fr-FR" sz="2400" b="0" dirty="0">
              <a:solidFill>
                <a:schemeClr val="tx1"/>
              </a:solidFill>
              <a:latin typeface="Times New Roman" charset="0"/>
              <a:ea typeface="Times New Roman" charset="0"/>
              <a:cs typeface="Times New Roman" charset="0"/>
            </a:endParaRPr>
          </a:p>
        </p:txBody>
      </p:sp>
      <p:sp>
        <p:nvSpPr>
          <p:cNvPr id="9" name="Rectangle 4"/>
          <p:cNvSpPr>
            <a:spLocks noChangeArrowheads="1"/>
          </p:cNvSpPr>
          <p:nvPr/>
        </p:nvSpPr>
        <p:spPr bwMode="auto">
          <a:xfrm>
            <a:off x="665163" y="437898"/>
            <a:ext cx="5070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2800" b="1" dirty="0">
                <a:solidFill>
                  <a:srgbClr val="A2106A"/>
                </a:solidFill>
                <a:latin typeface="Times New Roman" charset="0"/>
              </a:rPr>
              <a:t>La veille stratégique : définition</a:t>
            </a:r>
          </a:p>
        </p:txBody>
      </p:sp>
    </p:spTree>
    <p:extLst>
      <p:ext uri="{BB962C8B-B14F-4D97-AF65-F5344CB8AC3E}">
        <p14:creationId xmlns:p14="http://schemas.microsoft.com/office/powerpoint/2010/main" val="6167164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Espace réservé du numéro de diapositive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spcBef>
                <a:spcPct val="0"/>
              </a:spcBef>
              <a:buClrTx/>
              <a:buSzTx/>
              <a:buFontTx/>
              <a:buNone/>
            </a:pPr>
            <a:fld id="{949A2C4D-82D0-8540-8180-BFA44947C3F5}" type="slidenum">
              <a:rPr lang="fr-FR" altLang="fr-FR">
                <a:solidFill>
                  <a:srgbClr val="A2106A"/>
                </a:solidFill>
              </a:rPr>
              <a:pPr>
                <a:spcBef>
                  <a:spcPct val="0"/>
                </a:spcBef>
                <a:buClrTx/>
                <a:buSzTx/>
                <a:buFontTx/>
                <a:buNone/>
              </a:pPr>
              <a:t>9</a:t>
            </a:fld>
            <a:endParaRPr lang="fr-FR" altLang="fr-FR">
              <a:solidFill>
                <a:srgbClr val="A2106A"/>
              </a:solidFill>
            </a:endParaRPr>
          </a:p>
        </p:txBody>
      </p:sp>
      <p:pic>
        <p:nvPicPr>
          <p:cNvPr id="153602" name="Picture 2" descr="hapitre 2: Les outils de l’intelligence économique&#10;2 – La veille st"/>
          <p:cNvPicPr>
            <a:picLocks noChangeAspect="1" noChangeArrowheads="1"/>
          </p:cNvPicPr>
          <p:nvPr/>
        </p:nvPicPr>
        <p:blipFill>
          <a:blip r:embed="rId3">
            <a:extLst>
              <a:ext uri="{28A0092B-C50C-407E-A947-70E740481C1C}">
                <a14:useLocalDpi xmlns:a14="http://schemas.microsoft.com/office/drawing/2010/main" val="0"/>
              </a:ext>
            </a:extLst>
          </a:blip>
          <a:srcRect l="25899" t="35799" r="33263" b="15865"/>
          <a:stretch>
            <a:fillRect/>
          </a:stretch>
        </p:blipFill>
        <p:spPr bwMode="auto">
          <a:xfrm>
            <a:off x="5735638" y="0"/>
            <a:ext cx="295275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3" name="Rectangle 4"/>
          <p:cNvSpPr>
            <a:spLocks noChangeArrowheads="1"/>
          </p:cNvSpPr>
          <p:nvPr/>
        </p:nvSpPr>
        <p:spPr bwMode="auto">
          <a:xfrm>
            <a:off x="684213" y="260350"/>
            <a:ext cx="5070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eaLnBrk="1" hangingPunct="1">
              <a:spcBef>
                <a:spcPct val="0"/>
              </a:spcBef>
              <a:buClrTx/>
              <a:buSzTx/>
              <a:buFontTx/>
              <a:buNone/>
            </a:pPr>
            <a:r>
              <a:rPr lang="fr-FR" altLang="fr-FR" sz="2800" b="1">
                <a:solidFill>
                  <a:srgbClr val="A2106A"/>
                </a:solidFill>
                <a:latin typeface="Times New Roman" charset="0"/>
              </a:rPr>
              <a:t>La veille stratégique : définition</a:t>
            </a:r>
          </a:p>
        </p:txBody>
      </p:sp>
      <p:sp>
        <p:nvSpPr>
          <p:cNvPr id="153604" name="Rectangle 1"/>
          <p:cNvSpPr>
            <a:spLocks noChangeArrowheads="1"/>
          </p:cNvSpPr>
          <p:nvPr/>
        </p:nvSpPr>
        <p:spPr bwMode="auto">
          <a:xfrm>
            <a:off x="395288" y="1989138"/>
            <a:ext cx="82931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B0BC00"/>
              </a:buClr>
              <a:buSzPct val="60000"/>
              <a:buBlip>
                <a:blip r:embed="rId2"/>
              </a:buBlip>
              <a:defRPr>
                <a:solidFill>
                  <a:srgbClr val="58585A"/>
                </a:solidFill>
                <a:latin typeface="Arial" charset="0"/>
              </a:defRPr>
            </a:lvl1pPr>
            <a:lvl2pPr marL="742950" indent="-285750">
              <a:spcBef>
                <a:spcPct val="20000"/>
              </a:spcBef>
              <a:buClr>
                <a:srgbClr val="B0BC00"/>
              </a:buClr>
              <a:buSzPct val="50000"/>
              <a:buBlip>
                <a:blip r:embed="rId2"/>
              </a:buBlip>
              <a:defRPr sz="1600">
                <a:solidFill>
                  <a:srgbClr val="58585A"/>
                </a:solidFill>
                <a:latin typeface="Arial" charset="0"/>
              </a:defRPr>
            </a:lvl2pPr>
            <a:lvl3pPr marL="1143000" indent="-228600">
              <a:spcBef>
                <a:spcPct val="20000"/>
              </a:spcBef>
              <a:buClr>
                <a:srgbClr val="B0BC00"/>
              </a:buClr>
              <a:buSzPct val="50000"/>
              <a:buBlip>
                <a:blip r:embed="rId2"/>
              </a:buBlip>
              <a:defRPr sz="1400">
                <a:solidFill>
                  <a:srgbClr val="58585A"/>
                </a:solidFill>
                <a:latin typeface="Arial" charset="0"/>
              </a:defRPr>
            </a:lvl3pPr>
            <a:lvl4pPr marL="1600200" indent="-228600">
              <a:spcBef>
                <a:spcPct val="20000"/>
              </a:spcBef>
              <a:buClr>
                <a:srgbClr val="B0BC00"/>
              </a:buClr>
              <a:defRPr sz="1400">
                <a:solidFill>
                  <a:srgbClr val="58585A"/>
                </a:solidFill>
                <a:latin typeface="Arial" charset="0"/>
              </a:defRPr>
            </a:lvl4pPr>
            <a:lvl5pPr marL="2057400" indent="-228600">
              <a:spcBef>
                <a:spcPct val="20000"/>
              </a:spcBef>
              <a:buChar char="»"/>
              <a:defRPr sz="2000">
                <a:solidFill>
                  <a:schemeClr val="tx1"/>
                </a:solidFill>
                <a:latin typeface="Times New Roman" charset="0"/>
              </a:defRPr>
            </a:lvl5pPr>
            <a:lvl6pPr marL="2514600" indent="-228600" eaLnBrk="0" fontAlgn="base" hangingPunct="0">
              <a:spcBef>
                <a:spcPct val="20000"/>
              </a:spcBef>
              <a:spcAft>
                <a:spcPct val="0"/>
              </a:spcAft>
              <a:buChar char="»"/>
              <a:defRPr sz="2000">
                <a:solidFill>
                  <a:schemeClr val="tx1"/>
                </a:solidFill>
                <a:latin typeface="Times New Roman" charset="0"/>
              </a:defRPr>
            </a:lvl6pPr>
            <a:lvl7pPr marL="2971800" indent="-228600" eaLnBrk="0" fontAlgn="base" hangingPunct="0">
              <a:spcBef>
                <a:spcPct val="20000"/>
              </a:spcBef>
              <a:spcAft>
                <a:spcPct val="0"/>
              </a:spcAft>
              <a:buChar char="»"/>
              <a:defRPr sz="2000">
                <a:solidFill>
                  <a:schemeClr val="tx1"/>
                </a:solidFill>
                <a:latin typeface="Times New Roman" charset="0"/>
              </a:defRPr>
            </a:lvl7pPr>
            <a:lvl8pPr marL="3429000" indent="-228600" eaLnBrk="0" fontAlgn="base" hangingPunct="0">
              <a:spcBef>
                <a:spcPct val="20000"/>
              </a:spcBef>
              <a:spcAft>
                <a:spcPct val="0"/>
              </a:spcAft>
              <a:buChar char="»"/>
              <a:defRPr sz="2000">
                <a:solidFill>
                  <a:schemeClr val="tx1"/>
                </a:solidFill>
                <a:latin typeface="Times New Roman" charset="0"/>
              </a:defRPr>
            </a:lvl8pPr>
            <a:lvl9pPr marL="3886200" indent="-228600" eaLnBrk="0" fontAlgn="base" hangingPunct="0">
              <a:spcBef>
                <a:spcPct val="20000"/>
              </a:spcBef>
              <a:spcAft>
                <a:spcPct val="0"/>
              </a:spcAft>
              <a:buChar char="»"/>
              <a:defRPr sz="2000">
                <a:solidFill>
                  <a:schemeClr val="tx1"/>
                </a:solidFill>
                <a:latin typeface="Times New Roman" charset="0"/>
              </a:defRPr>
            </a:lvl9pPr>
          </a:lstStyle>
          <a:p>
            <a:pPr algn="just">
              <a:spcBef>
                <a:spcPct val="0"/>
              </a:spcBef>
              <a:buClrTx/>
              <a:buSzTx/>
              <a:buFontTx/>
              <a:buNone/>
            </a:pPr>
            <a:r>
              <a:rPr lang="fr-FR" altLang="fr-FR" sz="2400">
                <a:solidFill>
                  <a:schemeClr val="tx1"/>
                </a:solidFill>
                <a:latin typeface="Times New Roman" charset="0"/>
                <a:ea typeface="Times New Roman" charset="0"/>
                <a:cs typeface="Times New Roman" charset="0"/>
              </a:rPr>
              <a:t>Pour Jakobiak et Dou (Jakobiak et Dou, 1992) </a:t>
            </a:r>
          </a:p>
          <a:p>
            <a:pPr algn="just">
              <a:spcBef>
                <a:spcPct val="0"/>
              </a:spcBef>
              <a:buClrTx/>
              <a:buSzTx/>
              <a:buFontTx/>
              <a:buNone/>
            </a:pPr>
            <a:endParaRPr lang="fr-FR" altLang="fr-FR" sz="2400">
              <a:solidFill>
                <a:schemeClr val="tx1"/>
              </a:solidFill>
              <a:latin typeface="Times New Roman" charset="0"/>
              <a:ea typeface="Times New Roman" charset="0"/>
              <a:cs typeface="Times New Roman" charset="0"/>
            </a:endParaRPr>
          </a:p>
          <a:p>
            <a:pPr algn="just">
              <a:spcBef>
                <a:spcPct val="0"/>
              </a:spcBef>
              <a:buClrTx/>
              <a:buSzTx/>
              <a:buFontTx/>
              <a:buNone/>
            </a:pPr>
            <a:r>
              <a:rPr lang="fr-FR" altLang="fr-FR" sz="2400">
                <a:solidFill>
                  <a:schemeClr val="tx1"/>
                </a:solidFill>
                <a:latin typeface="Times New Roman" charset="0"/>
                <a:ea typeface="Times New Roman" charset="0"/>
                <a:cs typeface="Times New Roman" charset="0"/>
              </a:rPr>
              <a:t>« La veille stratégique est l’</a:t>
            </a:r>
            <a:r>
              <a:rPr lang="fr-FR" altLang="fr-FR" sz="2400" b="1">
                <a:solidFill>
                  <a:srgbClr val="FF0000"/>
                </a:solidFill>
                <a:latin typeface="Times New Roman" charset="0"/>
                <a:ea typeface="Times New Roman" charset="0"/>
                <a:cs typeface="Times New Roman" charset="0"/>
              </a:rPr>
              <a:t>observation</a:t>
            </a:r>
            <a:r>
              <a:rPr lang="fr-FR" altLang="fr-FR" sz="2400">
                <a:solidFill>
                  <a:schemeClr val="tx1"/>
                </a:solidFill>
                <a:latin typeface="Times New Roman" charset="0"/>
                <a:ea typeface="Times New Roman" charset="0"/>
                <a:cs typeface="Times New Roman" charset="0"/>
              </a:rPr>
              <a:t> et l’analyse de l’environnement suivies de la diffusion bien ciblées des informations sélectionnées et traitées, utiles à la prise de décision stratégique. »</a:t>
            </a:r>
          </a:p>
        </p:txBody>
      </p:sp>
    </p:spTree>
    <p:extLst>
      <p:ext uri="{BB962C8B-B14F-4D97-AF65-F5344CB8AC3E}">
        <p14:creationId xmlns:p14="http://schemas.microsoft.com/office/powerpoint/2010/main" val="1787189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531</TotalTime>
  <Words>720</Words>
  <Application>Microsoft Macintosh PowerPoint</Application>
  <PresentationFormat>Présentation à l'écran (4:3)</PresentationFormat>
  <Paragraphs>82</Paragraphs>
  <Slides>13</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13</vt:i4>
      </vt:variant>
    </vt:vector>
  </HeadingPairs>
  <TitlesOfParts>
    <vt:vector size="22" baseType="lpstr">
      <vt:lpstr>Apple LiSung</vt:lpstr>
      <vt:lpstr>Calibri</vt:lpstr>
      <vt:lpstr>Calibri Light</vt:lpstr>
      <vt:lpstr>Times New Roman</vt:lpstr>
      <vt:lpstr>Times New Roman,Bold</vt:lpstr>
      <vt:lpstr>TimesNewRomanPS</vt:lpstr>
      <vt:lpstr>TimesNewRomanPSMT</vt:lpstr>
      <vt:lpstr>Arial</vt:lpstr>
      <vt:lpstr>Thème Office</vt:lpstr>
      <vt:lpstr>COURS 5: LA VEILLE STRATÉGIQUE</vt:lpstr>
      <vt:lpstr>Nuage de mots</vt:lpstr>
      <vt:lpstr>Présentation PowerPoint</vt:lpstr>
      <vt:lpstr>Présentation PowerPoint</vt:lpstr>
      <vt:lpstr>Présentation PowerPoint</vt:lpstr>
      <vt:lpstr>Présentation PowerPoint</vt:lpstr>
      <vt:lpstr>Présentation PowerPoint</vt:lpstr>
      <vt:lpstr> Pour Lesca (Lesca, 1995) la veille stratégique est le processus par lequel l’entreprise se met à l’écoute prospective de son environnement dans le but créatif d’ouvrir des fenêtres d’opportunité et de réduire son incertitude.   </vt:lpstr>
      <vt:lpstr>Présentation PowerPoint</vt:lpstr>
      <vt:lpstr>Présentation PowerPoint</vt:lpstr>
      <vt:lpstr>Définition générale de la veille</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Utilisateur de Microsoft Office</cp:lastModifiedBy>
  <cp:revision>12</cp:revision>
  <dcterms:created xsi:type="dcterms:W3CDTF">2025-12-28T14:03:48Z</dcterms:created>
  <dcterms:modified xsi:type="dcterms:W3CDTF">2025-12-28T23:17:48Z</dcterms:modified>
</cp:coreProperties>
</file>