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6" r:id="rId2"/>
    <p:sldId id="257" r:id="rId3"/>
    <p:sldId id="261" r:id="rId4"/>
    <p:sldId id="262" r:id="rId5"/>
    <p:sldId id="264" r:id="rId6"/>
    <p:sldId id="265" r:id="rId7"/>
    <p:sldId id="266" r:id="rId8"/>
    <p:sldId id="267" r:id="rId9"/>
    <p:sldId id="268"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33"/>
    <p:restoredTop sz="94514"/>
  </p:normalViewPr>
  <p:slideViewPr>
    <p:cSldViewPr snapToGrid="0" snapToObjects="1">
      <p:cViewPr>
        <p:scale>
          <a:sx n="100" d="100"/>
          <a:sy n="100" d="100"/>
        </p:scale>
        <p:origin x="1536"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B1EC35-29BA-E047-A8E5-3674C1E427A5}" type="datetimeFigureOut">
              <a:rPr lang="fr-FR" smtClean="0"/>
              <a:t>07/12/2025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595CF-1722-934F-8CD8-85642BB75E4F}" type="slidenum">
              <a:rPr lang="fr-FR" smtClean="0"/>
              <a:t>‹#›</a:t>
            </a:fld>
            <a:endParaRPr lang="fr-FR"/>
          </a:p>
        </p:txBody>
      </p:sp>
    </p:spTree>
    <p:extLst>
      <p:ext uri="{BB962C8B-B14F-4D97-AF65-F5344CB8AC3E}">
        <p14:creationId xmlns:p14="http://schemas.microsoft.com/office/powerpoint/2010/main" val="34536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98306" name="Espace réservé des commentaires 2"/>
          <p:cNvSpPr>
            <a:spLocks noGrp="1"/>
          </p:cNvSpPr>
          <p:nvPr>
            <p:ph type="body" idx="1"/>
          </p:nvPr>
        </p:nvSpPr>
        <p:spPr>
          <a:noFill/>
        </p:spPr>
        <p:txBody>
          <a:bodyPr/>
          <a:lstStyle/>
          <a:p>
            <a:endParaRPr lang="fr-FR" altLang="fr-FR"/>
          </a:p>
          <a:p>
            <a:endParaRPr lang="fr-FR" altLang="fr-FR"/>
          </a:p>
        </p:txBody>
      </p:sp>
      <p:sp>
        <p:nvSpPr>
          <p:cNvPr id="98307" name="Espace réservé du numéro de diapositive 3"/>
          <p:cNvSpPr>
            <a:spLocks noGrp="1"/>
          </p:cNvSpPr>
          <p:nvPr>
            <p:ph type="sldNum" sz="quarter" idx="5"/>
          </p:nvPr>
        </p:nvSpPr>
        <p:spPr>
          <a:noFill/>
        </p:spPr>
        <p:txBody>
          <a:bodyPr/>
          <a:lstStyle>
            <a:lvl1pPr defTabSz="955675">
              <a:spcBef>
                <a:spcPct val="30000"/>
              </a:spcBef>
              <a:defRPr sz="1000">
                <a:solidFill>
                  <a:schemeClr val="tx1"/>
                </a:solidFill>
                <a:latin typeface="Arial" charset="0"/>
              </a:defRPr>
            </a:lvl1pPr>
            <a:lvl2pPr marL="742950" indent="-285750" defTabSz="955675">
              <a:spcBef>
                <a:spcPct val="30000"/>
              </a:spcBef>
              <a:buChar char="•"/>
              <a:defRPr sz="1000">
                <a:solidFill>
                  <a:schemeClr val="tx1"/>
                </a:solidFill>
                <a:latin typeface="Arial" charset="0"/>
              </a:defRPr>
            </a:lvl2pPr>
            <a:lvl3pPr marL="1143000" indent="-228600" defTabSz="955675">
              <a:spcBef>
                <a:spcPct val="30000"/>
              </a:spcBef>
              <a:defRPr sz="1000">
                <a:solidFill>
                  <a:schemeClr val="tx1"/>
                </a:solidFill>
                <a:latin typeface="Arial" charset="0"/>
              </a:defRPr>
            </a:lvl3pPr>
            <a:lvl4pPr marL="1600200" indent="-228600" defTabSz="955675">
              <a:spcBef>
                <a:spcPct val="30000"/>
              </a:spcBef>
              <a:defRPr sz="1000">
                <a:solidFill>
                  <a:schemeClr val="tx1"/>
                </a:solidFill>
                <a:latin typeface="Arial" charset="0"/>
              </a:defRPr>
            </a:lvl4pPr>
            <a:lvl5pPr marL="2057400" indent="-228600" defTabSz="955675">
              <a:spcBef>
                <a:spcPct val="30000"/>
              </a:spcBef>
              <a:defRPr sz="1000">
                <a:solidFill>
                  <a:schemeClr val="tx1"/>
                </a:solidFill>
                <a:latin typeface="Arial" charset="0"/>
              </a:defRPr>
            </a:lvl5pPr>
            <a:lvl6pPr marL="2514600" indent="-228600" defTabSz="955675" eaLnBrk="0" fontAlgn="base" hangingPunct="0">
              <a:spcBef>
                <a:spcPct val="30000"/>
              </a:spcBef>
              <a:spcAft>
                <a:spcPct val="0"/>
              </a:spcAft>
              <a:defRPr sz="1000">
                <a:solidFill>
                  <a:schemeClr val="tx1"/>
                </a:solidFill>
                <a:latin typeface="Arial" charset="0"/>
              </a:defRPr>
            </a:lvl6pPr>
            <a:lvl7pPr marL="2971800" indent="-228600" defTabSz="955675" eaLnBrk="0" fontAlgn="base" hangingPunct="0">
              <a:spcBef>
                <a:spcPct val="30000"/>
              </a:spcBef>
              <a:spcAft>
                <a:spcPct val="0"/>
              </a:spcAft>
              <a:defRPr sz="1000">
                <a:solidFill>
                  <a:schemeClr val="tx1"/>
                </a:solidFill>
                <a:latin typeface="Arial" charset="0"/>
              </a:defRPr>
            </a:lvl7pPr>
            <a:lvl8pPr marL="3429000" indent="-228600" defTabSz="955675" eaLnBrk="0" fontAlgn="base" hangingPunct="0">
              <a:spcBef>
                <a:spcPct val="30000"/>
              </a:spcBef>
              <a:spcAft>
                <a:spcPct val="0"/>
              </a:spcAft>
              <a:defRPr sz="1000">
                <a:solidFill>
                  <a:schemeClr val="tx1"/>
                </a:solidFill>
                <a:latin typeface="Arial" charset="0"/>
              </a:defRPr>
            </a:lvl8pPr>
            <a:lvl9pPr marL="3886200" indent="-228600" defTabSz="955675" eaLnBrk="0" fontAlgn="base" hangingPunct="0">
              <a:spcBef>
                <a:spcPct val="30000"/>
              </a:spcBef>
              <a:spcAft>
                <a:spcPct val="0"/>
              </a:spcAft>
              <a:defRPr sz="1000">
                <a:solidFill>
                  <a:schemeClr val="tx1"/>
                </a:solidFill>
                <a:latin typeface="Arial" charset="0"/>
              </a:defRPr>
            </a:lvl9pPr>
          </a:lstStyle>
          <a:p>
            <a:pPr>
              <a:spcBef>
                <a:spcPct val="0"/>
              </a:spcBef>
            </a:pPr>
            <a:fld id="{3AF26C6A-7DAF-9648-A854-249BAC32D124}" type="slidenum">
              <a:rPr lang="fr-FR" altLang="fr-FR" sz="1300">
                <a:latin typeface="Times New Roman" charset="0"/>
              </a:rPr>
              <a:pPr>
                <a:spcBef>
                  <a:spcPct val="0"/>
                </a:spcBef>
              </a:pPr>
              <a:t>3</a:t>
            </a:fld>
            <a:endParaRPr lang="fr-FR" altLang="fr-FR" sz="1300">
              <a:latin typeface="Times New Roman" charset="0"/>
            </a:endParaRPr>
          </a:p>
        </p:txBody>
      </p:sp>
    </p:spTree>
    <p:extLst>
      <p:ext uri="{BB962C8B-B14F-4D97-AF65-F5344CB8AC3E}">
        <p14:creationId xmlns:p14="http://schemas.microsoft.com/office/powerpoint/2010/main" val="196542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Cliquez et modifiez le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1842C665-5ADD-1049-ACAE-8DB09B34E51B}" type="datetimeFigureOut">
              <a:rPr lang="fr-FR" smtClean="0"/>
              <a:t>07/12/2025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434433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842C665-5ADD-1049-ACAE-8DB09B34E51B}" type="datetimeFigureOut">
              <a:rPr lang="fr-FR" smtClean="0"/>
              <a:t>07/12/2025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14038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842C665-5ADD-1049-ACAE-8DB09B34E51B}" type="datetimeFigureOut">
              <a:rPr lang="fr-FR" smtClean="0"/>
              <a:t>07/12/2025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763794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842C665-5ADD-1049-ACAE-8DB09B34E51B}" type="datetimeFigureOut">
              <a:rPr lang="fr-FR" smtClean="0"/>
              <a:t>07/12/2025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131359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Cliquez et modifiez le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1842C665-5ADD-1049-ACAE-8DB09B34E51B}" type="datetimeFigureOut">
              <a:rPr lang="fr-FR" smtClean="0"/>
              <a:t>07/12/2025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821066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842C665-5ADD-1049-ACAE-8DB09B34E51B}" type="datetimeFigureOut">
              <a:rPr lang="fr-FR" smtClean="0"/>
              <a:t>07/12/2025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537322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842C665-5ADD-1049-ACAE-8DB09B34E51B}" type="datetimeFigureOut">
              <a:rPr lang="fr-FR" smtClean="0"/>
              <a:t>07/12/2025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550245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1842C665-5ADD-1049-ACAE-8DB09B34E51B}" type="datetimeFigureOut">
              <a:rPr lang="fr-FR" smtClean="0"/>
              <a:t>07/12/2025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57272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42C665-5ADD-1049-ACAE-8DB09B34E51B}" type="datetimeFigureOut">
              <a:rPr lang="fr-FR" smtClean="0"/>
              <a:t>07/12/2025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104627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1842C665-5ADD-1049-ACAE-8DB09B34E51B}" type="datetimeFigureOut">
              <a:rPr lang="fr-FR" smtClean="0"/>
              <a:t>07/12/2025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91085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1842C665-5ADD-1049-ACAE-8DB09B34E51B}" type="datetimeFigureOut">
              <a:rPr lang="fr-FR" smtClean="0"/>
              <a:t>07/12/2025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D543E2-C4AA-C042-A2AC-0B6F533993D2}" type="slidenum">
              <a:rPr lang="fr-FR" smtClean="0"/>
              <a:t>‹#›</a:t>
            </a:fld>
            <a:endParaRPr lang="fr-FR"/>
          </a:p>
        </p:txBody>
      </p:sp>
    </p:spTree>
    <p:extLst>
      <p:ext uri="{BB962C8B-B14F-4D97-AF65-F5344CB8AC3E}">
        <p14:creationId xmlns:p14="http://schemas.microsoft.com/office/powerpoint/2010/main" val="13129949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42C665-5ADD-1049-ACAE-8DB09B34E51B}" type="datetimeFigureOut">
              <a:rPr lang="fr-FR" smtClean="0"/>
              <a:t>07/12/2025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D543E2-C4AA-C042-A2AC-0B6F533993D2}" type="slidenum">
              <a:rPr lang="fr-FR" smtClean="0"/>
              <a:t>‹#›</a:t>
            </a:fld>
            <a:endParaRPr lang="fr-FR"/>
          </a:p>
        </p:txBody>
      </p:sp>
    </p:spTree>
    <p:extLst>
      <p:ext uri="{BB962C8B-B14F-4D97-AF65-F5344CB8AC3E}">
        <p14:creationId xmlns:p14="http://schemas.microsoft.com/office/powerpoint/2010/main" val="690367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543324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2" descr="elekte James Bond 25 titel hint naar de dood van Daniel Cra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7787"/>
            <a:ext cx="9120188" cy="693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2"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32" indent="-285744">
              <a:spcBef>
                <a:spcPct val="20000"/>
              </a:spcBef>
              <a:buClr>
                <a:srgbClr val="B0BC00"/>
              </a:buClr>
              <a:buSzPct val="50000"/>
              <a:buBlip>
                <a:blip r:embed="rId3"/>
              </a:buBlip>
              <a:defRPr sz="1600">
                <a:solidFill>
                  <a:srgbClr val="58585A"/>
                </a:solidFill>
                <a:latin typeface="Arial" charset="0"/>
              </a:defRPr>
            </a:lvl2pPr>
            <a:lvl3pPr marL="1142971" indent="-228594">
              <a:spcBef>
                <a:spcPct val="20000"/>
              </a:spcBef>
              <a:buClr>
                <a:srgbClr val="B0BC00"/>
              </a:buClr>
              <a:buSzPct val="50000"/>
              <a:buBlip>
                <a:blip r:embed="rId3"/>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21CE56CC-2399-624A-9E25-0BCC2D549D77}" type="slidenum">
              <a:rPr lang="fr-FR" altLang="fr-FR">
                <a:solidFill>
                  <a:srgbClr val="A2106A"/>
                </a:solidFill>
              </a:rPr>
              <a:pPr>
                <a:spcBef>
                  <a:spcPct val="0"/>
                </a:spcBef>
                <a:buClrTx/>
                <a:buSzTx/>
                <a:buFontTx/>
                <a:buNone/>
              </a:pPr>
              <a:t>2</a:t>
            </a:fld>
            <a:endParaRPr lang="fr-FR" altLang="fr-FR" dirty="0">
              <a:solidFill>
                <a:srgbClr val="A2106A"/>
              </a:solidFill>
            </a:endParaRPr>
          </a:p>
        </p:txBody>
      </p:sp>
      <p:sp>
        <p:nvSpPr>
          <p:cNvPr id="92163" name="Rectangle 2"/>
          <p:cNvSpPr>
            <a:spLocks noChangeArrowheads="1"/>
          </p:cNvSpPr>
          <p:nvPr/>
        </p:nvSpPr>
        <p:spPr bwMode="auto">
          <a:xfrm>
            <a:off x="179391" y="5300666"/>
            <a:ext cx="53914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sz="2400" b="1">
                <a:solidFill>
                  <a:srgbClr val="C00000"/>
                </a:solidFill>
                <a:latin typeface="TimesNewRomanPS" charset="0"/>
              </a:rPr>
              <a:t>INTELLIGENCE ÉCONOMIQUE</a:t>
            </a:r>
          </a:p>
          <a:p>
            <a:pPr>
              <a:spcBef>
                <a:spcPct val="0"/>
              </a:spcBef>
              <a:buClrTx/>
              <a:buSzTx/>
              <a:buFontTx/>
              <a:buNone/>
            </a:pPr>
            <a:r>
              <a:rPr lang="fr-FR" altLang="fr-FR" sz="2400" b="1" dirty="0">
                <a:solidFill>
                  <a:srgbClr val="C00000"/>
                </a:solidFill>
                <a:latin typeface="TimesNewRomanPS" charset="0"/>
              </a:rPr>
              <a:t>C’est quoi?</a:t>
            </a:r>
            <a:endParaRPr lang="fr-FR" altLang="fr-FR" sz="2400" dirty="0">
              <a:solidFill>
                <a:srgbClr val="C00000"/>
              </a:solidFill>
              <a:latin typeface="Times New Roman" charset="0"/>
            </a:endParaRPr>
          </a:p>
        </p:txBody>
      </p:sp>
    </p:spTree>
    <p:extLst>
      <p:ext uri="{BB962C8B-B14F-4D97-AF65-F5344CB8AC3E}">
        <p14:creationId xmlns:p14="http://schemas.microsoft.com/office/powerpoint/2010/main" val="488663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ous-titre 2"/>
          <p:cNvSpPr>
            <a:spLocks noGrp="1"/>
          </p:cNvSpPr>
          <p:nvPr>
            <p:ph type="subTitle" idx="1"/>
          </p:nvPr>
        </p:nvSpPr>
        <p:spPr>
          <a:xfrm>
            <a:off x="755654" y="1484317"/>
            <a:ext cx="7129463" cy="4052884"/>
          </a:xfrm>
          <a:ln w="28575">
            <a:solidFill>
              <a:schemeClr val="tx1"/>
            </a:solidFill>
            <a:miter lim="800000"/>
            <a:headEnd/>
            <a:tailEnd/>
          </a:ln>
        </p:spPr>
        <p:txBody>
          <a:bodyPr/>
          <a:lstStyle/>
          <a:p>
            <a:pPr algn="just"/>
            <a:endParaRPr lang="fr-FR" altLang="fr-FR" sz="2000" b="1" i="1" dirty="0">
              <a:latin typeface="Times New Roman" charset="0"/>
              <a:ea typeface="Times New Roman" charset="0"/>
              <a:cs typeface="Times New Roman" charset="0"/>
            </a:endParaRPr>
          </a:p>
          <a:p>
            <a:pPr algn="just"/>
            <a:r>
              <a:rPr lang="fr-FR" altLang="fr-FR" sz="2000" b="1" i="1" dirty="0">
                <a:latin typeface="Times New Roman" charset="0"/>
                <a:ea typeface="Times New Roman" charset="0"/>
                <a:cs typeface="Times New Roman" charset="0"/>
              </a:rPr>
              <a:t>Extrait de la page 184 - Massé et Thibaut (2001) </a:t>
            </a:r>
            <a:endParaRPr lang="fr-FR" altLang="fr-FR" sz="2000" dirty="0">
              <a:latin typeface="Times New Roman" charset="0"/>
              <a:ea typeface="Times New Roman" charset="0"/>
              <a:cs typeface="Times New Roman" charset="0"/>
            </a:endParaRPr>
          </a:p>
          <a:p>
            <a:pPr algn="just"/>
            <a:r>
              <a:rPr lang="fr-FR" altLang="fr-FR" sz="2000" i="1" dirty="0">
                <a:latin typeface="Times New Roman" charset="0"/>
                <a:ea typeface="Times New Roman" charset="0"/>
                <a:cs typeface="Times New Roman" charset="0"/>
              </a:rPr>
              <a:t>Le chercheur d’or, tout comme celui qui cherche la bonne information, passe par différentes étapes. Il lui faut alors identifier, localiser et extraire la substance précieuse. Après, il faut la filtrer, la laver et la purifier pour obtenir une pépite. </a:t>
            </a:r>
            <a:endParaRPr lang="fr-FR" altLang="fr-FR" sz="2000" i="1" dirty="0">
              <a:latin typeface="Times New Roman" charset="0"/>
              <a:ea typeface="Times New Roman" charset="0"/>
              <a:cs typeface="Times New Roman" charset="0"/>
            </a:endParaRPr>
          </a:p>
          <a:p>
            <a:pPr algn="just"/>
            <a:r>
              <a:rPr lang="fr-FR" altLang="fr-FR" sz="2000" i="1" dirty="0">
                <a:latin typeface="Times New Roman" charset="0"/>
                <a:ea typeface="Times New Roman" charset="0"/>
                <a:cs typeface="Times New Roman" charset="0"/>
              </a:rPr>
              <a:t>Autrement </a:t>
            </a:r>
            <a:r>
              <a:rPr lang="fr-FR" altLang="fr-FR" sz="2000" i="1" dirty="0">
                <a:latin typeface="Times New Roman" charset="0"/>
                <a:ea typeface="Times New Roman" charset="0"/>
                <a:cs typeface="Times New Roman" charset="0"/>
              </a:rPr>
              <a:t>dit, diverses opérations sont indispensables pour obtenir une information utile, en rapport avec son entreprise, sa technologie et son marché. Ce n’est qu’au travers de ce processus et de sa méthodologie que le dispositif de veille aboutit à des résultats à valeur ajoutée. Son efficacité repose aussi sur les utilisateurs, la technologie et l’organisation prévue par l’entreprise. </a:t>
            </a:r>
            <a:endParaRPr lang="fr-FR" altLang="fr-FR" sz="2000" dirty="0">
              <a:latin typeface="Times New Roman" charset="0"/>
              <a:ea typeface="Times New Roman" charset="0"/>
              <a:cs typeface="Times New Roman" charset="0"/>
            </a:endParaRPr>
          </a:p>
          <a:p>
            <a:pPr algn="just"/>
            <a:endParaRPr lang="fr-FR" altLang="fr-FR" sz="2000" dirty="0">
              <a:latin typeface="Times New Roman" charset="0"/>
              <a:ea typeface="Times New Roman" charset="0"/>
              <a:cs typeface="Times New Roman" charset="0"/>
            </a:endParaRPr>
          </a:p>
        </p:txBody>
      </p:sp>
      <p:sp>
        <p:nvSpPr>
          <p:cNvPr id="9728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32" indent="-285744">
              <a:spcBef>
                <a:spcPct val="20000"/>
              </a:spcBef>
              <a:buClr>
                <a:srgbClr val="B0BC00"/>
              </a:buClr>
              <a:buSzPct val="50000"/>
              <a:buBlip>
                <a:blip r:embed="rId3"/>
              </a:buBlip>
              <a:defRPr sz="1600">
                <a:solidFill>
                  <a:srgbClr val="58585A"/>
                </a:solidFill>
                <a:latin typeface="Arial" charset="0"/>
              </a:defRPr>
            </a:lvl2pPr>
            <a:lvl3pPr marL="1142971" indent="-228594">
              <a:spcBef>
                <a:spcPct val="20000"/>
              </a:spcBef>
              <a:buClr>
                <a:srgbClr val="B0BC00"/>
              </a:buClr>
              <a:buSzPct val="50000"/>
              <a:buBlip>
                <a:blip r:embed="rId3"/>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85EDC03D-04F6-4349-90FD-255EFA3D8E38}" type="slidenum">
              <a:rPr lang="fr-FR" altLang="fr-FR">
                <a:solidFill>
                  <a:srgbClr val="A2106A"/>
                </a:solidFill>
              </a:rPr>
              <a:pPr>
                <a:spcBef>
                  <a:spcPct val="0"/>
                </a:spcBef>
                <a:buClrTx/>
                <a:buSzTx/>
                <a:buFontTx/>
                <a:buNone/>
              </a:pPr>
              <a:t>3</a:t>
            </a:fld>
            <a:endParaRPr lang="fr-FR" altLang="fr-FR">
              <a:solidFill>
                <a:srgbClr val="A2106A"/>
              </a:solidFill>
            </a:endParaRPr>
          </a:p>
        </p:txBody>
      </p:sp>
      <p:sp>
        <p:nvSpPr>
          <p:cNvPr id="97283" name="Rectangle 3"/>
          <p:cNvSpPr>
            <a:spLocks noChangeArrowheads="1"/>
          </p:cNvSpPr>
          <p:nvPr/>
        </p:nvSpPr>
        <p:spPr bwMode="auto">
          <a:xfrm>
            <a:off x="755651" y="188916"/>
            <a:ext cx="43497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NewRomanPS" charset="0"/>
              </a:rPr>
              <a:t>INTELLIGENCE ÉCONOMIQUE : QUELLE DEFINITION ?</a:t>
            </a:r>
            <a:endParaRPr lang="fr-FR" altLang="fr-FR">
              <a:solidFill>
                <a:srgbClr val="A2106A"/>
              </a:solidFill>
              <a:latin typeface="Times New Roman" charset="0"/>
            </a:endParaRPr>
          </a:p>
        </p:txBody>
      </p:sp>
    </p:spTree>
    <p:extLst>
      <p:ext uri="{BB962C8B-B14F-4D97-AF65-F5344CB8AC3E}">
        <p14:creationId xmlns:p14="http://schemas.microsoft.com/office/powerpoint/2010/main" val="1392740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32" indent="-285744">
              <a:spcBef>
                <a:spcPct val="20000"/>
              </a:spcBef>
              <a:buClr>
                <a:srgbClr val="B0BC00"/>
              </a:buClr>
              <a:buSzPct val="50000"/>
              <a:buBlip>
                <a:blip r:embed="rId2"/>
              </a:buBlip>
              <a:defRPr sz="1600">
                <a:solidFill>
                  <a:srgbClr val="58585A"/>
                </a:solidFill>
                <a:latin typeface="Arial" charset="0"/>
              </a:defRPr>
            </a:lvl2pPr>
            <a:lvl3pPr marL="1142971" indent="-228594">
              <a:spcBef>
                <a:spcPct val="20000"/>
              </a:spcBef>
              <a:buClr>
                <a:srgbClr val="B0BC00"/>
              </a:buClr>
              <a:buSzPct val="50000"/>
              <a:buBlip>
                <a:blip r:embed="rId2"/>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2E3F766E-A8C8-6D40-9D75-81077E1E2FF0}" type="slidenum">
              <a:rPr lang="fr-FR" altLang="fr-FR">
                <a:solidFill>
                  <a:srgbClr val="A2106A"/>
                </a:solidFill>
              </a:rPr>
              <a:pPr>
                <a:spcBef>
                  <a:spcPct val="0"/>
                </a:spcBef>
                <a:buClrTx/>
                <a:buSzTx/>
                <a:buFontTx/>
                <a:buNone/>
              </a:pPr>
              <a:t>4</a:t>
            </a:fld>
            <a:endParaRPr lang="fr-FR" altLang="fr-FR">
              <a:solidFill>
                <a:srgbClr val="A2106A"/>
              </a:solidFill>
            </a:endParaRPr>
          </a:p>
        </p:txBody>
      </p:sp>
      <p:sp>
        <p:nvSpPr>
          <p:cNvPr id="99330" name="Rectangle 2"/>
          <p:cNvSpPr>
            <a:spLocks noChangeArrowheads="1"/>
          </p:cNvSpPr>
          <p:nvPr/>
        </p:nvSpPr>
        <p:spPr bwMode="auto">
          <a:xfrm>
            <a:off x="533400" y="1839914"/>
            <a:ext cx="814228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000" dirty="0">
                <a:solidFill>
                  <a:schemeClr val="tx1"/>
                </a:solidFill>
                <a:latin typeface="TimesNewRoman,Bold" charset="0"/>
                <a:ea typeface="TimesNewRoman,Bold" charset="0"/>
                <a:cs typeface="TimesNewRoman,Bold" charset="0"/>
              </a:rPr>
              <a:t>Selon</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Michael</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PORTER</a:t>
            </a:r>
            <a:r>
              <a:rPr lang="fr-FR" altLang="fr-FR" sz="2000" b="1" dirty="0">
                <a:solidFill>
                  <a:schemeClr val="tx1"/>
                </a:solidFill>
                <a:latin typeface="TimesNewRoman,Bold" charset="0"/>
                <a:ea typeface="TimesNewRoman,Bold" charset="0"/>
                <a:cs typeface="TimesNewRoman,Bold" charset="0"/>
              </a:rPr>
              <a:t>,</a:t>
            </a:r>
            <a:r>
              <a:rPr lang="fr-FR" altLang="fr-FR" sz="2000" b="1" dirty="0">
                <a:solidFill>
                  <a:srgbClr val="BFBFBF"/>
                </a:solidFill>
                <a:latin typeface="TimesNewRoman,Bold" charset="0"/>
                <a:ea typeface="TimesNewRoman,Bold" charset="0"/>
                <a:cs typeface="TimesNewRoman,Bold" charset="0"/>
              </a:rPr>
              <a:t> </a:t>
            </a:r>
            <a:r>
              <a:rPr lang="fr-FR" altLang="fr-FR" sz="2000" b="1" dirty="0">
                <a:solidFill>
                  <a:schemeClr val="tx1"/>
                </a:solidFill>
                <a:latin typeface="TimesNewRoman,Bold" charset="0"/>
                <a:ea typeface="TimesNewRoman,Bold" charset="0"/>
                <a:cs typeface="TimesNewRoman,Bold" charset="0"/>
              </a:rPr>
              <a:t>«</a:t>
            </a:r>
            <a:r>
              <a:rPr lang="fr-FR" altLang="fr-FR" sz="2000" b="1" i="1" dirty="0">
                <a:solidFill>
                  <a:schemeClr val="tx1"/>
                </a:solidFill>
                <a:latin typeface="TimesNewRoman,Bold" charset="0"/>
                <a:ea typeface="TimesNewRoman,Bold" charset="0"/>
                <a:cs typeface="TimesNewRoman,Bold" charset="0"/>
              </a:rPr>
              <a:t>l’intelligence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économique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consiste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à</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fournir</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la</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bonne information,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au</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bon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moment,</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à</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la</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bonne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personne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pour</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lui</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permettre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de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prendre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la</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bonne décision,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de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bien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agir</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et</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idéalement</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de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faire</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évoluer</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son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environnement</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dans</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un</a:t>
            </a:r>
            <a:r>
              <a:rPr lang="fr-FR" altLang="fr-FR" sz="2000" b="1" i="1" dirty="0">
                <a:solidFill>
                  <a:srgbClr val="BFBFBF"/>
                </a:solidFill>
                <a:latin typeface="TimesNewRoman,Bold" charset="0"/>
                <a:ea typeface="TimesNewRoman,Bold" charset="0"/>
                <a:cs typeface="TimesNewRoman,Bold" charset="0"/>
              </a:rPr>
              <a:t> </a:t>
            </a:r>
            <a:r>
              <a:rPr lang="fr-FR" altLang="fr-FR" sz="2000" b="1" i="1" dirty="0">
                <a:solidFill>
                  <a:schemeClr val="tx1"/>
                </a:solidFill>
                <a:latin typeface="TimesNewRoman,Bold" charset="0"/>
                <a:ea typeface="TimesNewRoman,Bold" charset="0"/>
                <a:cs typeface="TimesNewRoman,Bold" charset="0"/>
              </a:rPr>
              <a:t>sens propice</a:t>
            </a:r>
            <a:r>
              <a:rPr lang="fr-FR" altLang="fr-FR" sz="2000" b="1" i="1" dirty="0">
                <a:solidFill>
                  <a:srgbClr val="BFBFBF"/>
                </a:solidFill>
                <a:latin typeface="TimesNewRoman,Bold" charset="0"/>
                <a:ea typeface="TimesNewRoman,Bold" charset="0"/>
                <a:cs typeface="TimesNewRoman,Bold" charset="0"/>
              </a:rPr>
              <a:t> </a:t>
            </a:r>
            <a:r>
              <a:rPr lang="fr-FR" altLang="fr-FR" sz="2000" b="1" dirty="0">
                <a:solidFill>
                  <a:schemeClr val="tx1"/>
                </a:solidFill>
                <a:latin typeface="TimesNewRoman,Bold" charset="0"/>
                <a:ea typeface="TimesNewRoman,Bold" charset="0"/>
                <a:cs typeface="TimesNewRoman,Bold" charset="0"/>
              </a:rPr>
              <a:t>».</a:t>
            </a:r>
            <a:r>
              <a:rPr lang="fr-FR" altLang="fr-FR" sz="2000" b="1" dirty="0">
                <a:solidFill>
                  <a:srgbClr val="BFBFBF"/>
                </a:solidFill>
                <a:latin typeface="TimesNewRoman,Bold" charset="0"/>
                <a:ea typeface="TimesNewRoman,Bold" charset="0"/>
                <a:cs typeface="TimesNewRoman,Bold" charset="0"/>
              </a:rPr>
              <a:t> </a:t>
            </a:r>
          </a:p>
          <a:p>
            <a:pPr algn="just">
              <a:spcBef>
                <a:spcPct val="0"/>
              </a:spcBef>
              <a:buClrTx/>
              <a:buSzTx/>
              <a:buFontTx/>
              <a:buNone/>
            </a:pPr>
            <a:endParaRPr lang="fr-FR" altLang="fr-FR" sz="2000" b="1" dirty="0">
              <a:solidFill>
                <a:srgbClr val="BFBFBF"/>
              </a:solidFill>
              <a:latin typeface="TimesNewRoman,Bold" charset="0"/>
              <a:ea typeface="TimesNewRoman,Bold" charset="0"/>
              <a:cs typeface="TimesNewRoman,Bold" charset="0"/>
            </a:endParaRPr>
          </a:p>
          <a:p>
            <a:pPr algn="just">
              <a:spcBef>
                <a:spcPct val="0"/>
              </a:spcBef>
              <a:buClrTx/>
              <a:buSzTx/>
              <a:buFontTx/>
              <a:buNone/>
            </a:pPr>
            <a:r>
              <a:rPr lang="fr-FR" altLang="fr-FR" sz="2000" dirty="0">
                <a:solidFill>
                  <a:schemeClr val="tx1"/>
                </a:solidFill>
                <a:latin typeface="TimesNewRoman,Bold" charset="0"/>
                <a:ea typeface="TimesNewRoman,Bold" charset="0"/>
                <a:cs typeface="TimesNewRoman,Bold" charset="0"/>
              </a:rPr>
              <a:t>Cette</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définition</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jugée</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la</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plus</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simpliste</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et</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fondée</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sur</a:t>
            </a:r>
            <a:r>
              <a:rPr lang="fr-FR" altLang="fr-FR" sz="2000" dirty="0">
                <a:solidFill>
                  <a:srgbClr val="BFBFBF"/>
                </a:solidFill>
                <a:latin typeface="TimesNewRoman,Bold" charset="0"/>
                <a:ea typeface="TimesNewRoman,Bold" charset="0"/>
                <a:cs typeface="TimesNewRoman,Bold" charset="0"/>
              </a:rPr>
              <a:t> </a:t>
            </a:r>
            <a:r>
              <a:rPr lang="fr-FR" altLang="fr-FR" sz="2000" b="1" dirty="0">
                <a:solidFill>
                  <a:srgbClr val="FF0000"/>
                </a:solidFill>
                <a:latin typeface="TimesNewRoman,Bold" charset="0"/>
                <a:ea typeface="TimesNewRoman,Bold" charset="0"/>
                <a:cs typeface="TimesNewRoman,Bold" charset="0"/>
              </a:rPr>
              <a:t>l’objet</a:t>
            </a:r>
            <a:r>
              <a:rPr lang="fr-FR" altLang="fr-FR" sz="2000" dirty="0">
                <a:solidFill>
                  <a:srgbClr val="FF0000"/>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de</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l’IE (l’information)</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et</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son</a:t>
            </a:r>
            <a:r>
              <a:rPr lang="fr-FR" altLang="fr-FR" sz="2000" dirty="0">
                <a:solidFill>
                  <a:srgbClr val="BFBFBF"/>
                </a:solidFill>
                <a:latin typeface="TimesNewRoman,Bold" charset="0"/>
                <a:ea typeface="TimesNewRoman,Bold" charset="0"/>
                <a:cs typeface="TimesNewRoman,Bold" charset="0"/>
              </a:rPr>
              <a:t> </a:t>
            </a:r>
            <a:r>
              <a:rPr lang="fr-FR" altLang="fr-FR" sz="2000" b="1" dirty="0">
                <a:solidFill>
                  <a:srgbClr val="FF0000"/>
                </a:solidFill>
                <a:latin typeface="TimesNewRoman,Bold" charset="0"/>
                <a:ea typeface="TimesNewRoman,Bold" charset="0"/>
                <a:cs typeface="TimesNewRoman,Bold" charset="0"/>
              </a:rPr>
              <a:t>objectif</a:t>
            </a:r>
            <a:r>
              <a:rPr lang="fr-FR" altLang="fr-FR" sz="2000" dirty="0">
                <a:solidFill>
                  <a:srgbClr val="FF0000"/>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(la</a:t>
            </a:r>
            <a:r>
              <a:rPr lang="fr-FR" altLang="fr-FR" sz="2000" dirty="0">
                <a:solidFill>
                  <a:srgbClr val="BFBFBF"/>
                </a:solidFill>
                <a:latin typeface="TimesNewRoman,Bold" charset="0"/>
                <a:ea typeface="TimesNewRoman,Bold" charset="0"/>
                <a:cs typeface="TimesNewRoman,Bold" charset="0"/>
              </a:rPr>
              <a:t> </a:t>
            </a:r>
            <a:r>
              <a:rPr lang="fr-FR" altLang="fr-FR" sz="2000" dirty="0">
                <a:solidFill>
                  <a:schemeClr val="tx1"/>
                </a:solidFill>
                <a:latin typeface="TimesNewRoman,Bold" charset="0"/>
                <a:ea typeface="TimesNewRoman,Bold" charset="0"/>
                <a:cs typeface="TimesNewRoman,Bold" charset="0"/>
              </a:rPr>
              <a:t>bonne</a:t>
            </a:r>
            <a:r>
              <a:rPr lang="fr-FR" altLang="fr-FR" sz="2000" dirty="0">
                <a:solidFill>
                  <a:srgbClr val="BFBFBF"/>
                </a:solidFill>
                <a:latin typeface="TimesNewRoman,Bold" charset="0"/>
                <a:ea typeface="TimesNewRoman,Bold" charset="0"/>
                <a:cs typeface="TimesNewRoman,Bold" charset="0"/>
              </a:rPr>
              <a:t> </a:t>
            </a:r>
            <a:r>
              <a:rPr lang="fr-FR" altLang="fr-FR" sz="2000" dirty="0" smtClean="0">
                <a:solidFill>
                  <a:schemeClr val="tx1"/>
                </a:solidFill>
                <a:latin typeface="TimesNewRoman,Bold" charset="0"/>
                <a:ea typeface="TimesNewRoman,Bold" charset="0"/>
                <a:cs typeface="TimesNewRoman,Bold" charset="0"/>
              </a:rPr>
              <a:t>décision).</a:t>
            </a:r>
            <a:endParaRPr lang="fr-FR" altLang="fr-FR" sz="2000" dirty="0">
              <a:solidFill>
                <a:schemeClr val="tx1"/>
              </a:solidFill>
              <a:latin typeface="TimesNewRoman,Bold" charset="0"/>
              <a:ea typeface="TimesNewRoman,Bold" charset="0"/>
              <a:cs typeface="TimesNewRoman,Bold" charset="0"/>
            </a:endParaRPr>
          </a:p>
        </p:txBody>
      </p:sp>
      <p:sp>
        <p:nvSpPr>
          <p:cNvPr id="99331" name="Rectangle 3"/>
          <p:cNvSpPr>
            <a:spLocks noChangeArrowheads="1"/>
          </p:cNvSpPr>
          <p:nvPr/>
        </p:nvSpPr>
        <p:spPr bwMode="auto">
          <a:xfrm>
            <a:off x="533400" y="453247"/>
            <a:ext cx="457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NewRomanPS" charset="0"/>
              </a:rPr>
              <a:t>INTELLIGENCE ÉCONOMIQUE : QUELLE DEFINITION ?</a:t>
            </a:r>
            <a:endParaRPr lang="fr-FR" altLang="fr-FR">
              <a:solidFill>
                <a:srgbClr val="A2106A"/>
              </a:solidFill>
              <a:latin typeface="Times New Roman" charset="0"/>
            </a:endParaRPr>
          </a:p>
        </p:txBody>
      </p:sp>
    </p:spTree>
    <p:extLst>
      <p:ext uri="{BB962C8B-B14F-4D97-AF65-F5344CB8AC3E}">
        <p14:creationId xmlns:p14="http://schemas.microsoft.com/office/powerpoint/2010/main" val="216588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32" indent="-285744">
              <a:spcBef>
                <a:spcPct val="20000"/>
              </a:spcBef>
              <a:buClr>
                <a:srgbClr val="B0BC00"/>
              </a:buClr>
              <a:buSzPct val="50000"/>
              <a:buBlip>
                <a:blip r:embed="rId2"/>
              </a:buBlip>
              <a:defRPr sz="1600">
                <a:solidFill>
                  <a:srgbClr val="58585A"/>
                </a:solidFill>
                <a:latin typeface="Arial" charset="0"/>
              </a:defRPr>
            </a:lvl2pPr>
            <a:lvl3pPr marL="1142971" indent="-228594">
              <a:spcBef>
                <a:spcPct val="20000"/>
              </a:spcBef>
              <a:buClr>
                <a:srgbClr val="B0BC00"/>
              </a:buClr>
              <a:buSzPct val="50000"/>
              <a:buBlip>
                <a:blip r:embed="rId2"/>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AF03B0D3-9FC3-DF4A-9180-BC22CC4B9036}" type="slidenum">
              <a:rPr lang="fr-FR" altLang="fr-FR">
                <a:solidFill>
                  <a:srgbClr val="A2106A"/>
                </a:solidFill>
              </a:rPr>
              <a:pPr>
                <a:spcBef>
                  <a:spcPct val="0"/>
                </a:spcBef>
                <a:buClrTx/>
                <a:buSzTx/>
                <a:buFontTx/>
                <a:buNone/>
              </a:pPr>
              <a:t>5</a:t>
            </a:fld>
            <a:endParaRPr lang="fr-FR" altLang="fr-FR">
              <a:solidFill>
                <a:srgbClr val="A2106A"/>
              </a:solidFill>
            </a:endParaRPr>
          </a:p>
        </p:txBody>
      </p:sp>
      <p:sp>
        <p:nvSpPr>
          <p:cNvPr id="101378" name="Rectangle 3"/>
          <p:cNvSpPr>
            <a:spLocks noChangeArrowheads="1"/>
          </p:cNvSpPr>
          <p:nvPr/>
        </p:nvSpPr>
        <p:spPr bwMode="auto">
          <a:xfrm>
            <a:off x="533401" y="1543052"/>
            <a:ext cx="792638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eaLnBrk="1" hangingPunct="1">
              <a:spcBef>
                <a:spcPct val="0"/>
              </a:spcBef>
              <a:buClrTx/>
              <a:buSzTx/>
              <a:buFontTx/>
              <a:buNone/>
            </a:pPr>
            <a:r>
              <a:rPr lang="fr-FR" altLang="fr-FR" sz="2000" dirty="0">
                <a:solidFill>
                  <a:schemeClr val="tx1"/>
                </a:solidFill>
                <a:latin typeface="Times New Roman" charset="0"/>
                <a:ea typeface="Times New Roman" charset="0"/>
                <a:cs typeface="Times New Roman" charset="0"/>
              </a:rPr>
              <a:t>« L’ensemble des actions coordonnées de </a:t>
            </a:r>
            <a:r>
              <a:rPr lang="fr-FR" altLang="fr-FR" sz="2000" dirty="0">
                <a:solidFill>
                  <a:srgbClr val="FF0000"/>
                </a:solidFill>
                <a:latin typeface="Times New Roman" charset="0"/>
                <a:ea typeface="Times New Roman" charset="0"/>
                <a:cs typeface="Times New Roman" charset="0"/>
              </a:rPr>
              <a:t>recherche</a:t>
            </a:r>
            <a:r>
              <a:rPr lang="fr-FR" altLang="fr-FR" sz="2000" dirty="0">
                <a:solidFill>
                  <a:schemeClr val="tx1"/>
                </a:solidFill>
                <a:latin typeface="Times New Roman" charset="0"/>
                <a:ea typeface="Times New Roman" charset="0"/>
                <a:cs typeface="Times New Roman" charset="0"/>
              </a:rPr>
              <a:t>, de </a:t>
            </a:r>
            <a:r>
              <a:rPr lang="fr-FR" altLang="fr-FR" sz="2000" dirty="0">
                <a:solidFill>
                  <a:srgbClr val="FF0000"/>
                </a:solidFill>
                <a:latin typeface="Times New Roman" charset="0"/>
                <a:ea typeface="Times New Roman" charset="0"/>
                <a:cs typeface="Times New Roman" charset="0"/>
              </a:rPr>
              <a:t>traitement</a:t>
            </a:r>
            <a:r>
              <a:rPr lang="fr-FR" altLang="fr-FR" sz="2000" dirty="0">
                <a:solidFill>
                  <a:schemeClr val="tx1"/>
                </a:solidFill>
                <a:latin typeface="Times New Roman" charset="0"/>
                <a:ea typeface="Times New Roman" charset="0"/>
                <a:cs typeface="Times New Roman" charset="0"/>
              </a:rPr>
              <a:t> et de </a:t>
            </a:r>
            <a:r>
              <a:rPr lang="fr-FR" altLang="fr-FR" sz="2000" dirty="0">
                <a:solidFill>
                  <a:srgbClr val="FF0000"/>
                </a:solidFill>
                <a:latin typeface="Times New Roman" charset="0"/>
                <a:ea typeface="Times New Roman" charset="0"/>
                <a:cs typeface="Times New Roman" charset="0"/>
              </a:rPr>
              <a:t>distribution</a:t>
            </a:r>
            <a:r>
              <a:rPr lang="fr-FR" altLang="fr-FR" sz="2000" dirty="0">
                <a:solidFill>
                  <a:schemeClr val="tx1"/>
                </a:solidFill>
                <a:latin typeface="Times New Roman" charset="0"/>
                <a:ea typeface="Times New Roman" charset="0"/>
                <a:cs typeface="Times New Roman" charset="0"/>
              </a:rPr>
              <a:t> en vue de son exploitation, de l’</a:t>
            </a:r>
            <a:r>
              <a:rPr lang="fr-FR" altLang="fr-FR" sz="2000" dirty="0">
                <a:solidFill>
                  <a:srgbClr val="FF0000"/>
                </a:solidFill>
                <a:latin typeface="Times New Roman" charset="0"/>
                <a:ea typeface="Times New Roman" charset="0"/>
                <a:cs typeface="Times New Roman" charset="0"/>
              </a:rPr>
              <a:t>information</a:t>
            </a:r>
            <a:r>
              <a:rPr lang="fr-FR" altLang="fr-FR" sz="2000" dirty="0">
                <a:solidFill>
                  <a:schemeClr val="tx1"/>
                </a:solidFill>
                <a:latin typeface="Times New Roman" charset="0"/>
                <a:ea typeface="Times New Roman" charset="0"/>
                <a:cs typeface="Times New Roman" charset="0"/>
              </a:rPr>
              <a:t> utile aux acteurs économiques. [...] L’information utile est celle dont ont besoin les différents niveaux de </a:t>
            </a:r>
            <a:r>
              <a:rPr lang="fr-FR" altLang="fr-FR" sz="2000" dirty="0">
                <a:solidFill>
                  <a:srgbClr val="FF0000"/>
                </a:solidFill>
                <a:latin typeface="Times New Roman" charset="0"/>
                <a:ea typeface="Times New Roman" charset="0"/>
                <a:cs typeface="Times New Roman" charset="0"/>
              </a:rPr>
              <a:t>l’entreprise ou de la collectivité</a:t>
            </a:r>
            <a:r>
              <a:rPr lang="fr-FR" altLang="fr-FR" sz="2000" dirty="0">
                <a:solidFill>
                  <a:schemeClr val="tx1"/>
                </a:solidFill>
                <a:latin typeface="Times New Roman" charset="0"/>
                <a:ea typeface="Times New Roman" charset="0"/>
                <a:cs typeface="Times New Roman" charset="0"/>
              </a:rPr>
              <a:t>, pour élaborer et mettre en œuvre de façon cohérente la </a:t>
            </a:r>
            <a:r>
              <a:rPr lang="fr-FR" altLang="fr-FR" sz="2000" dirty="0">
                <a:solidFill>
                  <a:srgbClr val="FF0000"/>
                </a:solidFill>
                <a:latin typeface="Times New Roman" charset="0"/>
                <a:ea typeface="Times New Roman" charset="0"/>
                <a:cs typeface="Times New Roman" charset="0"/>
              </a:rPr>
              <a:t>stratégie et les tactiques</a:t>
            </a:r>
            <a:r>
              <a:rPr lang="fr-FR" altLang="fr-FR" sz="2000" dirty="0">
                <a:solidFill>
                  <a:schemeClr val="tx1"/>
                </a:solidFill>
                <a:latin typeface="Times New Roman" charset="0"/>
                <a:ea typeface="Times New Roman" charset="0"/>
                <a:cs typeface="Times New Roman" charset="0"/>
              </a:rPr>
              <a:t> nécessaires à l’atteinte des objectifs définis par l’entreprise dans le but </a:t>
            </a:r>
            <a:r>
              <a:rPr lang="fr-FR" altLang="fr-FR" sz="2000" dirty="0">
                <a:solidFill>
                  <a:srgbClr val="FF0000"/>
                </a:solidFill>
                <a:latin typeface="Times New Roman" charset="0"/>
                <a:ea typeface="Times New Roman" charset="0"/>
                <a:cs typeface="Times New Roman" charset="0"/>
              </a:rPr>
              <a:t>d’améliorer sa position </a:t>
            </a:r>
            <a:r>
              <a:rPr lang="fr-FR" altLang="fr-FR" sz="2000" dirty="0">
                <a:solidFill>
                  <a:schemeClr val="tx1"/>
                </a:solidFill>
                <a:latin typeface="Times New Roman" charset="0"/>
                <a:ea typeface="Times New Roman" charset="0"/>
                <a:cs typeface="Times New Roman" charset="0"/>
              </a:rPr>
              <a:t>dans son environnement concurrentiel ».</a:t>
            </a:r>
          </a:p>
        </p:txBody>
      </p:sp>
      <p:sp>
        <p:nvSpPr>
          <p:cNvPr id="101379" name="Rectangle 4"/>
          <p:cNvSpPr>
            <a:spLocks noChangeArrowheads="1"/>
          </p:cNvSpPr>
          <p:nvPr/>
        </p:nvSpPr>
        <p:spPr bwMode="auto">
          <a:xfrm>
            <a:off x="4141788" y="4414839"/>
            <a:ext cx="4749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b="1">
                <a:solidFill>
                  <a:srgbClr val="3D3D3D"/>
                </a:solidFill>
                <a:latin typeface="ItcKabel" charset="0"/>
              </a:rPr>
              <a:t>Henri Martre, ingénieur en aéronautique est reconnu comme l’un des précurseurs de l’intelligence économique. </a:t>
            </a:r>
            <a:endParaRPr lang="fr-FR" altLang="fr-FR" b="1">
              <a:solidFill>
                <a:schemeClr val="tx1"/>
              </a:solidFill>
              <a:latin typeface="Times New Roman" charset="0"/>
            </a:endParaRPr>
          </a:p>
        </p:txBody>
      </p:sp>
      <p:sp>
        <p:nvSpPr>
          <p:cNvPr id="101380" name="Rectangle 3"/>
          <p:cNvSpPr>
            <a:spLocks noChangeArrowheads="1"/>
          </p:cNvSpPr>
          <p:nvPr/>
        </p:nvSpPr>
        <p:spPr bwMode="auto">
          <a:xfrm>
            <a:off x="552451" y="6165851"/>
            <a:ext cx="86423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1400" dirty="0">
                <a:solidFill>
                  <a:schemeClr val="tx1"/>
                </a:solidFill>
                <a:latin typeface="Times New Roman" charset="0"/>
              </a:rPr>
              <a:t>Martre H. : Intelligence économique et stratégie des entreprises, Travaux du groupe présidé́ par Henri Martre, La Documentation française, Paris, 1994. </a:t>
            </a:r>
          </a:p>
        </p:txBody>
      </p:sp>
      <p:sp>
        <p:nvSpPr>
          <p:cNvPr id="101381" name="Rectangle 3"/>
          <p:cNvSpPr>
            <a:spLocks noChangeArrowheads="1"/>
          </p:cNvSpPr>
          <p:nvPr/>
        </p:nvSpPr>
        <p:spPr bwMode="auto">
          <a:xfrm>
            <a:off x="533400" y="188916"/>
            <a:ext cx="457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NewRomanPS" charset="0"/>
              </a:rPr>
              <a:t>INTELLIGENCE ÉCONOMIQUE : QUELLE DEFINITION ?</a:t>
            </a:r>
            <a:endParaRPr lang="fr-FR" altLang="fr-FR">
              <a:solidFill>
                <a:srgbClr val="A2106A"/>
              </a:solidFill>
              <a:latin typeface="Times New Roman" charset="0"/>
            </a:endParaRPr>
          </a:p>
        </p:txBody>
      </p:sp>
    </p:spTree>
    <p:extLst>
      <p:ext uri="{BB962C8B-B14F-4D97-AF65-F5344CB8AC3E}">
        <p14:creationId xmlns:p14="http://schemas.microsoft.com/office/powerpoint/2010/main" val="151519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32" indent="-285744">
              <a:spcBef>
                <a:spcPct val="20000"/>
              </a:spcBef>
              <a:buClr>
                <a:srgbClr val="B0BC00"/>
              </a:buClr>
              <a:buSzPct val="50000"/>
              <a:buBlip>
                <a:blip r:embed="rId2"/>
              </a:buBlip>
              <a:defRPr sz="1600">
                <a:solidFill>
                  <a:srgbClr val="58585A"/>
                </a:solidFill>
                <a:latin typeface="Arial" charset="0"/>
              </a:defRPr>
            </a:lvl2pPr>
            <a:lvl3pPr marL="1142971" indent="-228594">
              <a:spcBef>
                <a:spcPct val="20000"/>
              </a:spcBef>
              <a:buClr>
                <a:srgbClr val="B0BC00"/>
              </a:buClr>
              <a:buSzPct val="50000"/>
              <a:buBlip>
                <a:blip r:embed="rId2"/>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2AF78A67-3F7F-604D-9FB6-E329EAC12987}" type="slidenum">
              <a:rPr lang="fr-FR" altLang="fr-FR">
                <a:solidFill>
                  <a:srgbClr val="A2106A"/>
                </a:solidFill>
              </a:rPr>
              <a:pPr>
                <a:spcBef>
                  <a:spcPct val="0"/>
                </a:spcBef>
                <a:buClrTx/>
                <a:buSzTx/>
                <a:buFontTx/>
                <a:buNone/>
              </a:pPr>
              <a:t>6</a:t>
            </a:fld>
            <a:endParaRPr lang="fr-FR" altLang="fr-FR">
              <a:solidFill>
                <a:srgbClr val="A2106A"/>
              </a:solidFill>
            </a:endParaRPr>
          </a:p>
        </p:txBody>
      </p:sp>
      <p:sp>
        <p:nvSpPr>
          <p:cNvPr id="102402" name="Rectangle 2"/>
          <p:cNvSpPr>
            <a:spLocks noChangeArrowheads="1"/>
          </p:cNvSpPr>
          <p:nvPr/>
        </p:nvSpPr>
        <p:spPr bwMode="auto">
          <a:xfrm>
            <a:off x="395288" y="1844677"/>
            <a:ext cx="82804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sz="2000" dirty="0">
                <a:solidFill>
                  <a:schemeClr val="tx1"/>
                </a:solidFill>
                <a:latin typeface="Times New Roman" charset="0"/>
              </a:rPr>
              <a:t>Afin de lever tout équivoque entre la démarche d’IE et l’espionnage industriel, il précise que: «  ses</a:t>
            </a:r>
            <a:r>
              <a:rPr lang="fr-FR" altLang="fr-FR" sz="2000" dirty="0">
                <a:solidFill>
                  <a:schemeClr val="tx1"/>
                </a:solidFill>
                <a:latin typeface="Times New Roman" charset="0"/>
                <a:ea typeface="Times New Roman" charset="0"/>
                <a:cs typeface="Times New Roman" charset="0"/>
              </a:rPr>
              <a:t> </a:t>
            </a:r>
            <a:r>
              <a:rPr lang="fr-FR" altLang="fr-FR" sz="2000" dirty="0">
                <a:solidFill>
                  <a:srgbClr val="3B3835"/>
                </a:solidFill>
                <a:latin typeface="Times New Roman" charset="0"/>
                <a:ea typeface="Times New Roman" charset="0"/>
                <a:cs typeface="Times New Roman" charset="0"/>
              </a:rPr>
              <a:t>diverses actions sont menées </a:t>
            </a:r>
            <a:r>
              <a:rPr lang="fr-FR" altLang="fr-FR" sz="2000" b="1" u="sng" dirty="0">
                <a:solidFill>
                  <a:srgbClr val="FF0000"/>
                </a:solidFill>
                <a:latin typeface="Times New Roman" charset="0"/>
                <a:ea typeface="Times New Roman" charset="0"/>
                <a:cs typeface="Times New Roman" charset="0"/>
              </a:rPr>
              <a:t>légalement</a:t>
            </a:r>
            <a:r>
              <a:rPr lang="fr-FR" altLang="fr-FR" sz="2000" u="sng" dirty="0">
                <a:solidFill>
                  <a:srgbClr val="3B3835"/>
                </a:solidFill>
                <a:latin typeface="Times New Roman" charset="0"/>
                <a:ea typeface="Times New Roman" charset="0"/>
                <a:cs typeface="Times New Roman" charset="0"/>
              </a:rPr>
              <a:t> avec toutes les garanties de protection nécessaires à la </a:t>
            </a:r>
            <a:r>
              <a:rPr lang="fr-FR" altLang="fr-FR" sz="2000" b="1" u="sng" dirty="0">
                <a:solidFill>
                  <a:srgbClr val="FF0000"/>
                </a:solidFill>
                <a:latin typeface="Times New Roman" charset="0"/>
                <a:ea typeface="Times New Roman" charset="0"/>
                <a:cs typeface="Times New Roman" charset="0"/>
              </a:rPr>
              <a:t>préservation du patrimoine </a:t>
            </a:r>
            <a:r>
              <a:rPr lang="fr-FR" altLang="fr-FR" sz="2000" u="sng" dirty="0">
                <a:solidFill>
                  <a:srgbClr val="3B3835"/>
                </a:solidFill>
                <a:latin typeface="Times New Roman" charset="0"/>
                <a:ea typeface="Times New Roman" charset="0"/>
                <a:cs typeface="Times New Roman" charset="0"/>
              </a:rPr>
              <a:t>de l’entreprise, dans les meilleures conditions de </a:t>
            </a:r>
            <a:r>
              <a:rPr lang="fr-FR" altLang="fr-FR" sz="2000" b="1" u="sng" dirty="0">
                <a:solidFill>
                  <a:srgbClr val="FF0000"/>
                </a:solidFill>
                <a:latin typeface="Times New Roman" charset="0"/>
                <a:ea typeface="Times New Roman" charset="0"/>
                <a:cs typeface="Times New Roman" charset="0"/>
              </a:rPr>
              <a:t>qualité, de délai et de coût</a:t>
            </a:r>
            <a:r>
              <a:rPr lang="fr-FR" altLang="fr-FR" sz="2000" dirty="0">
                <a:solidFill>
                  <a:srgbClr val="3B3835"/>
                </a:solidFill>
                <a:latin typeface="Times New Roman" charset="0"/>
                <a:ea typeface="Times New Roman" charset="0"/>
                <a:cs typeface="Times New Roman" charset="0"/>
              </a:rPr>
              <a:t>… </a:t>
            </a:r>
            <a:r>
              <a:rPr lang="fr-FR" altLang="fr-FR" sz="2000" dirty="0">
                <a:solidFill>
                  <a:schemeClr val="tx1"/>
                </a:solidFill>
                <a:latin typeface="Times New Roman" charset="0"/>
                <a:ea typeface="Times New Roman" charset="0"/>
                <a:cs typeface="Times New Roman" charset="0"/>
              </a:rPr>
              <a:t>» (Martre, 1994, p.11). </a:t>
            </a:r>
            <a:endParaRPr lang="fr-FR" altLang="fr-FR" sz="2000" dirty="0">
              <a:solidFill>
                <a:schemeClr val="tx1"/>
              </a:solidFill>
              <a:latin typeface="Times New Roman" charset="0"/>
            </a:endParaRPr>
          </a:p>
        </p:txBody>
      </p:sp>
      <p:sp>
        <p:nvSpPr>
          <p:cNvPr id="102403" name="Rectangle 3"/>
          <p:cNvSpPr>
            <a:spLocks noChangeArrowheads="1"/>
          </p:cNvSpPr>
          <p:nvPr/>
        </p:nvSpPr>
        <p:spPr bwMode="auto">
          <a:xfrm>
            <a:off x="533400" y="188916"/>
            <a:ext cx="457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NewRomanPS" charset="0"/>
              </a:rPr>
              <a:t>INTELLIGENCE ÉCONOMIQUE : QUELLE DEFINITION ? (Suite)</a:t>
            </a:r>
            <a:endParaRPr lang="fr-FR" altLang="fr-FR">
              <a:solidFill>
                <a:srgbClr val="A2106A"/>
              </a:solidFill>
              <a:latin typeface="Times New Roman" charset="0"/>
            </a:endParaRPr>
          </a:p>
        </p:txBody>
      </p:sp>
    </p:spTree>
    <p:extLst>
      <p:ext uri="{BB962C8B-B14F-4D97-AF65-F5344CB8AC3E}">
        <p14:creationId xmlns:p14="http://schemas.microsoft.com/office/powerpoint/2010/main" val="845563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32" indent="-285744">
              <a:spcBef>
                <a:spcPct val="20000"/>
              </a:spcBef>
              <a:buClr>
                <a:srgbClr val="B0BC00"/>
              </a:buClr>
              <a:buSzPct val="50000"/>
              <a:buBlip>
                <a:blip r:embed="rId2"/>
              </a:buBlip>
              <a:defRPr sz="1600">
                <a:solidFill>
                  <a:srgbClr val="58585A"/>
                </a:solidFill>
                <a:latin typeface="Arial" charset="0"/>
              </a:defRPr>
            </a:lvl2pPr>
            <a:lvl3pPr marL="1142971" indent="-228594">
              <a:spcBef>
                <a:spcPct val="20000"/>
              </a:spcBef>
              <a:buClr>
                <a:srgbClr val="B0BC00"/>
              </a:buClr>
              <a:buSzPct val="50000"/>
              <a:buBlip>
                <a:blip r:embed="rId2"/>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CD2A2A4C-4E5A-2645-B06E-1FEF8DCF6BD1}" type="slidenum">
              <a:rPr lang="fr-FR" altLang="fr-FR">
                <a:solidFill>
                  <a:srgbClr val="A2106A"/>
                </a:solidFill>
              </a:rPr>
              <a:pPr>
                <a:spcBef>
                  <a:spcPct val="0"/>
                </a:spcBef>
                <a:buClrTx/>
                <a:buSzTx/>
                <a:buFontTx/>
                <a:buNone/>
              </a:pPr>
              <a:t>7</a:t>
            </a:fld>
            <a:endParaRPr lang="fr-FR" altLang="fr-FR">
              <a:solidFill>
                <a:srgbClr val="A2106A"/>
              </a:solidFill>
            </a:endParaRPr>
          </a:p>
        </p:txBody>
      </p:sp>
      <p:sp>
        <p:nvSpPr>
          <p:cNvPr id="103426" name="Rectangle 2"/>
          <p:cNvSpPr>
            <a:spLocks noChangeArrowheads="1"/>
          </p:cNvSpPr>
          <p:nvPr/>
        </p:nvSpPr>
        <p:spPr bwMode="auto">
          <a:xfrm>
            <a:off x="144464" y="422278"/>
            <a:ext cx="8820151" cy="64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a:solidFill>
                  <a:schemeClr val="tx1"/>
                </a:solidFill>
                <a:latin typeface="Times New Roman" charset="0"/>
              </a:rPr>
              <a:t>Cette première définition nous permet de tirer les conclusions suivantes : </a:t>
            </a:r>
          </a:p>
          <a:p>
            <a:pPr algn="just">
              <a:spcBef>
                <a:spcPct val="0"/>
              </a:spcBef>
              <a:buClrTx/>
              <a:buSzTx/>
              <a:buFontTx/>
              <a:buNone/>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L’IE est une approche globale qui concerne aussi bien l’entreprise que </a:t>
            </a:r>
            <a:r>
              <a:rPr lang="fr-FR" altLang="fr-FR" b="1">
                <a:solidFill>
                  <a:srgbClr val="FF0000"/>
                </a:solidFill>
                <a:latin typeface="Times New Roman" charset="0"/>
              </a:rPr>
              <a:t>les acteurs économiques et les collectivités</a:t>
            </a:r>
            <a:r>
              <a:rPr lang="fr-FR" altLang="fr-FR">
                <a:solidFill>
                  <a:schemeClr val="tx1"/>
                </a:solidFill>
                <a:latin typeface="Times New Roman" charset="0"/>
              </a:rPr>
              <a:t>.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la réussite d’un système d’IE nécessite une coordination entre ses différentes </a:t>
            </a:r>
            <a:r>
              <a:rPr lang="fr-FR" altLang="fr-FR" b="1">
                <a:solidFill>
                  <a:srgbClr val="FF0000"/>
                </a:solidFill>
                <a:latin typeface="Times New Roman" charset="0"/>
              </a:rPr>
              <a:t>phases</a:t>
            </a:r>
            <a:r>
              <a:rPr lang="fr-FR" altLang="fr-FR">
                <a:solidFill>
                  <a:schemeClr val="tx1"/>
                </a:solidFill>
                <a:latin typeface="Times New Roman" charset="0"/>
              </a:rPr>
              <a:t> (recherche, traitement, diffusion et exploitation) ;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L’IE est différente de l’espionnage, elle s’inscrit dans une démarche </a:t>
            </a:r>
            <a:r>
              <a:rPr lang="fr-FR" altLang="fr-FR" b="1">
                <a:solidFill>
                  <a:srgbClr val="FF0000"/>
                </a:solidFill>
                <a:latin typeface="Times New Roman" charset="0"/>
              </a:rPr>
              <a:t>légale</a:t>
            </a:r>
            <a:r>
              <a:rPr lang="fr-FR" altLang="fr-FR">
                <a:solidFill>
                  <a:schemeClr val="tx1"/>
                </a:solidFill>
                <a:latin typeface="Times New Roman" charset="0"/>
              </a:rPr>
              <a:t> de recherche d’informations ;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Ce processus doit être mené dans les meilleures conditions de </a:t>
            </a:r>
            <a:r>
              <a:rPr lang="fr-FR" altLang="fr-FR" b="1">
                <a:solidFill>
                  <a:srgbClr val="FF0000"/>
                </a:solidFill>
                <a:latin typeface="Times New Roman" charset="0"/>
              </a:rPr>
              <a:t>qualité, de délai et de coût </a:t>
            </a:r>
            <a:r>
              <a:rPr lang="fr-FR" altLang="fr-FR">
                <a:solidFill>
                  <a:schemeClr val="tx1"/>
                </a:solidFill>
                <a:latin typeface="Times New Roman" charset="0"/>
              </a:rPr>
              <a:t>;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L’opération de recherche doit être orientée vers les informations de qualité, utiles pour prendre des </a:t>
            </a:r>
            <a:r>
              <a:rPr lang="fr-FR" altLang="fr-FR" b="1">
                <a:solidFill>
                  <a:srgbClr val="FF0000"/>
                </a:solidFill>
                <a:latin typeface="Times New Roman" charset="0"/>
              </a:rPr>
              <a:t>décisions stratégiques ; </a:t>
            </a:r>
          </a:p>
          <a:p>
            <a:pPr algn="just">
              <a:spcBef>
                <a:spcPct val="0"/>
              </a:spcBef>
              <a:buClrTx/>
              <a:buSzTx/>
              <a:buFontTx/>
              <a:buNone/>
            </a:pPr>
            <a:endParaRPr lang="fr-FR" altLang="fr-FR" b="1">
              <a:solidFill>
                <a:srgbClr val="FF0000"/>
              </a:solidFill>
              <a:latin typeface="Times New Roman" charset="0"/>
            </a:endParaRPr>
          </a:p>
          <a:p>
            <a:pPr algn="just">
              <a:spcBef>
                <a:spcPct val="0"/>
              </a:spcBef>
              <a:buClrTx/>
              <a:buSzTx/>
              <a:buFontTx/>
              <a:buChar char="-"/>
            </a:pPr>
            <a:r>
              <a:rPr lang="fr-FR" altLang="fr-FR">
                <a:solidFill>
                  <a:schemeClr val="tx1"/>
                </a:solidFill>
                <a:latin typeface="Times New Roman" charset="0"/>
              </a:rPr>
              <a:t> La nécessité de protection et de sécurisation des informations contre les actions illégales ;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 L’IE est une pratique ayant pour objectif d’aider les décideurs à améliorer la position concurrentielle de l’entreprise ; </a:t>
            </a:r>
          </a:p>
          <a:p>
            <a:pPr algn="just">
              <a:spcBef>
                <a:spcPct val="0"/>
              </a:spcBef>
              <a:buClrTx/>
              <a:buSzTx/>
              <a:buFontTx/>
              <a:buChar char="-"/>
            </a:pPr>
            <a:endParaRPr lang="fr-FR" altLang="fr-FR">
              <a:solidFill>
                <a:schemeClr val="tx1"/>
              </a:solidFill>
              <a:latin typeface="Times New Roman" charset="0"/>
            </a:endParaRPr>
          </a:p>
          <a:p>
            <a:pPr algn="just">
              <a:spcBef>
                <a:spcPct val="0"/>
              </a:spcBef>
              <a:buClrTx/>
              <a:buSzTx/>
              <a:buFontTx/>
              <a:buChar char="-"/>
            </a:pPr>
            <a:r>
              <a:rPr lang="fr-FR" altLang="fr-FR">
                <a:solidFill>
                  <a:schemeClr val="tx1"/>
                </a:solidFill>
                <a:latin typeface="Times New Roman" charset="0"/>
              </a:rPr>
              <a:t>L’IE dépasse la veille stratégique car il y a intention stratégique et tactique et </a:t>
            </a:r>
            <a:r>
              <a:rPr lang="fr-FR" altLang="fr-FR" b="1">
                <a:solidFill>
                  <a:srgbClr val="FF0000"/>
                </a:solidFill>
                <a:latin typeface="Times New Roman" charset="0"/>
              </a:rPr>
              <a:t>d’interaction</a:t>
            </a:r>
            <a:r>
              <a:rPr lang="fr-FR" altLang="fr-FR">
                <a:solidFill>
                  <a:schemeClr val="tx1"/>
                </a:solidFill>
                <a:latin typeface="Times New Roman" charset="0"/>
              </a:rPr>
              <a:t> entre tous les nivaux de l’activité. </a:t>
            </a:r>
          </a:p>
        </p:txBody>
      </p:sp>
    </p:spTree>
    <p:extLst>
      <p:ext uri="{BB962C8B-B14F-4D97-AF65-F5344CB8AC3E}">
        <p14:creationId xmlns:p14="http://schemas.microsoft.com/office/powerpoint/2010/main" val="1066077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à coins arrondis 1"/>
          <p:cNvSpPr>
            <a:spLocks noChangeArrowheads="1"/>
          </p:cNvSpPr>
          <p:nvPr/>
        </p:nvSpPr>
        <p:spPr bwMode="auto">
          <a:xfrm>
            <a:off x="539755" y="2314575"/>
            <a:ext cx="8235946" cy="2160588"/>
          </a:xfrm>
          <a:prstGeom prst="roundRect">
            <a:avLst>
              <a:gd name="adj" fmla="val 16667"/>
            </a:avLst>
          </a:prstGeom>
          <a:noFill/>
          <a:ln w="63500" cmpd="dbl">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ClrTx/>
              <a:buSzTx/>
              <a:buFontTx/>
              <a:buNone/>
            </a:pPr>
            <a:endParaRPr lang="fr-FR" altLang="fr-FR" sz="1400">
              <a:solidFill>
                <a:schemeClr val="tx1"/>
              </a:solidFill>
              <a:latin typeface="Times New Roman" charset="0"/>
            </a:endParaRPr>
          </a:p>
        </p:txBody>
      </p:sp>
      <p:sp>
        <p:nvSpPr>
          <p:cNvPr id="104450" name="Rectangle 2"/>
          <p:cNvSpPr>
            <a:spLocks noGrp="1" noChangeArrowheads="1"/>
          </p:cNvSpPr>
          <p:nvPr>
            <p:ph type="title"/>
          </p:nvPr>
        </p:nvSpPr>
        <p:spPr>
          <a:xfrm>
            <a:off x="685800" y="330200"/>
            <a:ext cx="7620000" cy="747714"/>
          </a:xfrm>
        </p:spPr>
        <p:txBody>
          <a:bodyPr>
            <a:normAutofit/>
          </a:bodyPr>
          <a:lstStyle/>
          <a:p>
            <a:r>
              <a:rPr lang="fr-FR" altLang="fr-FR" sz="2800" b="1" dirty="0">
                <a:solidFill>
                  <a:srgbClr val="C00000"/>
                </a:solidFill>
                <a:latin typeface="TimesNewRoman,Bold" charset="0"/>
                <a:ea typeface="TimesNewRoman,Bold" charset="0"/>
                <a:cs typeface="TimesNewRoman,Bold" charset="0"/>
              </a:rPr>
              <a:t>Le champ de l’IE </a:t>
            </a:r>
          </a:p>
        </p:txBody>
      </p:sp>
      <p:sp>
        <p:nvSpPr>
          <p:cNvPr id="57346" name="Rectangle 3"/>
          <p:cNvSpPr>
            <a:spLocks noGrp="1" noChangeArrowheads="1"/>
          </p:cNvSpPr>
          <p:nvPr>
            <p:ph idx="1"/>
          </p:nvPr>
        </p:nvSpPr>
        <p:spPr>
          <a:xfrm>
            <a:off x="539754" y="1282701"/>
            <a:ext cx="8134351" cy="5199066"/>
          </a:xfrm>
        </p:spPr>
        <p:txBody>
          <a:bodyPr>
            <a:normAutofit lnSpcReduction="10000"/>
          </a:bodyPr>
          <a:lstStyle/>
          <a:p>
            <a:pPr algn="just">
              <a:spcBef>
                <a:spcPts val="500"/>
              </a:spcBef>
              <a:spcAft>
                <a:spcPts val="500"/>
              </a:spcAft>
              <a:buNone/>
              <a:defRPr/>
            </a:pPr>
            <a:r>
              <a:rPr lang="fr-FR" altLang="fr-FR" sz="2400" b="1" dirty="0">
                <a:solidFill>
                  <a:srgbClr val="FF0000"/>
                </a:solidFill>
                <a:latin typeface="Times New Roman" charset="0"/>
                <a:sym typeface="Webdings" charset="2"/>
              </a:rPr>
              <a:t>L’intelligence </a:t>
            </a:r>
            <a:r>
              <a:rPr lang="fr-FR" altLang="fr-FR" sz="2400" b="1" dirty="0">
                <a:solidFill>
                  <a:srgbClr val="FF0000"/>
                </a:solidFill>
                <a:latin typeface="Times New Roman" charset="0"/>
                <a:sym typeface="Webdings" charset="2"/>
              </a:rPr>
              <a:t>économique couvre l’information dite « ouverte » c’est-à-dire 95 % de l’information </a:t>
            </a:r>
            <a:endParaRPr lang="fr-FR" altLang="fr-FR" sz="2400" b="1" dirty="0" smtClean="0">
              <a:solidFill>
                <a:srgbClr val="FF0000"/>
              </a:solidFill>
              <a:latin typeface="Times New Roman" charset="0"/>
              <a:sym typeface="Webdings" charset="2"/>
            </a:endParaRPr>
          </a:p>
          <a:p>
            <a:pPr algn="just">
              <a:spcBef>
                <a:spcPts val="500"/>
              </a:spcBef>
              <a:spcAft>
                <a:spcPts val="500"/>
              </a:spcAft>
              <a:buNone/>
              <a:defRPr/>
            </a:pPr>
            <a:endParaRPr lang="fr-FR" altLang="fr-FR" sz="2400" b="1" dirty="0">
              <a:solidFill>
                <a:srgbClr val="FF0000"/>
              </a:solidFill>
              <a:latin typeface="Times New Roman" charset="0"/>
              <a:sym typeface="Webdings" charset="2"/>
            </a:endParaRPr>
          </a:p>
          <a:p>
            <a:pPr algn="just">
              <a:spcBef>
                <a:spcPts val="500"/>
              </a:spcBef>
              <a:spcAft>
                <a:spcPts val="500"/>
              </a:spcAft>
              <a:defRPr/>
            </a:pPr>
            <a:endParaRPr lang="fr-FR" altLang="fr-FR" sz="2000" b="1" dirty="0">
              <a:solidFill>
                <a:srgbClr val="A2106A"/>
              </a:solidFill>
              <a:latin typeface="Times New Roman" charset="0"/>
            </a:endParaRPr>
          </a:p>
          <a:p>
            <a:pPr algn="just">
              <a:spcBef>
                <a:spcPts val="500"/>
              </a:spcBef>
              <a:spcAft>
                <a:spcPts val="500"/>
              </a:spcAft>
              <a:buClr>
                <a:srgbClr val="A2106A"/>
              </a:buClr>
              <a:buSzPct val="80000"/>
              <a:buFont typeface="Wingdings" charset="2"/>
              <a:buChar char="Ø"/>
              <a:defRPr/>
            </a:pPr>
            <a:r>
              <a:rPr lang="fr-FR" altLang="fr-FR" sz="2000" b="1" dirty="0">
                <a:solidFill>
                  <a:srgbClr val="A2106A"/>
                </a:solidFill>
                <a:latin typeface="Times New Roman" charset="0"/>
              </a:rPr>
              <a:t>Information blanche (80%)</a:t>
            </a:r>
            <a:r>
              <a:rPr lang="fr-FR" altLang="fr-FR" sz="2000" b="1" dirty="0">
                <a:latin typeface="Times New Roman" charset="0"/>
              </a:rPr>
              <a:t> </a:t>
            </a:r>
            <a:r>
              <a:rPr lang="fr-FR" altLang="fr-FR" sz="2000" dirty="0">
                <a:latin typeface="Times New Roman" charset="0"/>
              </a:rPr>
              <a:t>: Information aisément et licitement </a:t>
            </a:r>
            <a:r>
              <a:rPr lang="fr-FR" altLang="fr-FR" sz="2000" dirty="0">
                <a:latin typeface="Times New Roman" charset="0"/>
              </a:rPr>
              <a:t>accessible.</a:t>
            </a:r>
            <a:endParaRPr lang="fr-FR" altLang="fr-FR" sz="2000" dirty="0">
              <a:latin typeface="Times New Roman" charset="0"/>
            </a:endParaRPr>
          </a:p>
          <a:p>
            <a:pPr algn="just">
              <a:spcBef>
                <a:spcPts val="500"/>
              </a:spcBef>
              <a:spcAft>
                <a:spcPts val="500"/>
              </a:spcAft>
              <a:buClr>
                <a:srgbClr val="A2106A"/>
              </a:buClr>
              <a:buSzPct val="80000"/>
              <a:buFont typeface="Wingdings" charset="2"/>
              <a:buChar char="Ø"/>
              <a:defRPr/>
            </a:pPr>
            <a:r>
              <a:rPr lang="fr-FR" altLang="fr-FR" sz="2000" b="1" dirty="0">
                <a:solidFill>
                  <a:srgbClr val="A2106A"/>
                </a:solidFill>
                <a:latin typeface="Times New Roman" charset="0"/>
              </a:rPr>
              <a:t>Information grise (15%)</a:t>
            </a:r>
            <a:r>
              <a:rPr lang="fr-FR" altLang="fr-FR" sz="2000" b="1" dirty="0">
                <a:latin typeface="Times New Roman" charset="0"/>
              </a:rPr>
              <a:t> </a:t>
            </a:r>
            <a:r>
              <a:rPr lang="fr-FR" altLang="fr-FR" sz="2000" dirty="0">
                <a:latin typeface="Times New Roman" charset="0"/>
              </a:rPr>
              <a:t>: Information licitement accessible, mais caractérisée par des difficultés dans la connaissance de son existence ou de son </a:t>
            </a:r>
            <a:r>
              <a:rPr lang="fr-FR" altLang="fr-FR" sz="2000" dirty="0">
                <a:latin typeface="Times New Roman" charset="0"/>
              </a:rPr>
              <a:t>accès.</a:t>
            </a:r>
          </a:p>
          <a:p>
            <a:pPr marL="0" indent="0" algn="just">
              <a:spcBef>
                <a:spcPts val="500"/>
              </a:spcBef>
              <a:spcAft>
                <a:spcPts val="500"/>
              </a:spcAft>
              <a:buClr>
                <a:srgbClr val="A2106A"/>
              </a:buClr>
              <a:buSzPct val="80000"/>
              <a:buNone/>
              <a:defRPr/>
            </a:pPr>
            <a:endParaRPr lang="fr-FR" altLang="fr-FR" sz="2000" dirty="0">
              <a:latin typeface="Times New Roman" charset="0"/>
            </a:endParaRPr>
          </a:p>
          <a:p>
            <a:pPr algn="just">
              <a:spcBef>
                <a:spcPts val="500"/>
              </a:spcBef>
              <a:spcAft>
                <a:spcPts val="500"/>
              </a:spcAft>
              <a:buClr>
                <a:srgbClr val="A2106A"/>
              </a:buClr>
              <a:buSzPct val="80000"/>
              <a:buFont typeface="Wingdings" charset="2"/>
              <a:buChar char="Ø"/>
              <a:defRPr/>
            </a:pPr>
            <a:r>
              <a:rPr lang="fr-FR" altLang="fr-FR" sz="2000" b="1" dirty="0">
                <a:solidFill>
                  <a:srgbClr val="A2106A"/>
                </a:solidFill>
                <a:latin typeface="Times New Roman" charset="0"/>
              </a:rPr>
              <a:t>Information noire (5%)</a:t>
            </a:r>
            <a:r>
              <a:rPr lang="fr-FR" altLang="fr-FR" sz="2000" b="1" dirty="0">
                <a:latin typeface="Times New Roman" charset="0"/>
              </a:rPr>
              <a:t> </a:t>
            </a:r>
            <a:r>
              <a:rPr lang="fr-FR" altLang="fr-FR" sz="2000" dirty="0">
                <a:latin typeface="Times New Roman" charset="0"/>
              </a:rPr>
              <a:t>: </a:t>
            </a:r>
            <a:r>
              <a:rPr lang="fr-FR" altLang="fr-FR" sz="2000" dirty="0">
                <a:solidFill>
                  <a:schemeClr val="bg1">
                    <a:lumMod val="65000"/>
                  </a:schemeClr>
                </a:solidFill>
                <a:latin typeface="Times New Roman" charset="0"/>
              </a:rPr>
              <a:t>Information à diffusion restreinte et dont l'accès ou l'usage est explicitement protégé. collectées de manière illégale, illégitime, voire par espionnage. Champ hors de </a:t>
            </a:r>
            <a:r>
              <a:rPr lang="fr-FR" altLang="fr-FR" sz="2000" dirty="0">
                <a:solidFill>
                  <a:schemeClr val="bg1">
                    <a:lumMod val="65000"/>
                  </a:schemeClr>
                </a:solidFill>
                <a:latin typeface="Times New Roman" charset="0"/>
              </a:rPr>
              <a:t>l’IE</a:t>
            </a:r>
            <a:endParaRPr lang="fr-FR" altLang="fr-FR" sz="2000" dirty="0">
              <a:solidFill>
                <a:schemeClr val="bg1">
                  <a:lumMod val="65000"/>
                </a:schemeClr>
              </a:solidFill>
              <a:latin typeface="Times New Roman" charset="0"/>
            </a:endParaRPr>
          </a:p>
          <a:p>
            <a:pPr algn="just">
              <a:buFontTx/>
              <a:buNone/>
              <a:defRPr/>
            </a:pPr>
            <a:r>
              <a:rPr lang="fr-FR" altLang="fr-FR" sz="2000" dirty="0">
                <a:latin typeface="Times New Roman" charset="0"/>
              </a:rPr>
              <a:t>=&gt; En revanche, l’intelligence économique permet de se protéger des actions illégales</a:t>
            </a:r>
          </a:p>
          <a:p>
            <a:pPr algn="just">
              <a:spcBef>
                <a:spcPts val="500"/>
              </a:spcBef>
              <a:spcAft>
                <a:spcPts val="500"/>
              </a:spcAft>
              <a:buNone/>
              <a:defRPr/>
            </a:pPr>
            <a:endParaRPr lang="fr-FR" altLang="fr-FR" sz="2000" b="1" dirty="0">
              <a:latin typeface="Times New Roman" charset="0"/>
            </a:endParaRPr>
          </a:p>
          <a:p>
            <a:pPr algn="just">
              <a:defRPr/>
            </a:pPr>
            <a:endParaRPr lang="fr-FR" altLang="fr-FR" sz="2000" dirty="0"/>
          </a:p>
        </p:txBody>
      </p:sp>
    </p:spTree>
    <p:extLst>
      <p:ext uri="{BB962C8B-B14F-4D97-AF65-F5344CB8AC3E}">
        <p14:creationId xmlns:p14="http://schemas.microsoft.com/office/powerpoint/2010/main" val="937558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re 1"/>
          <p:cNvSpPr>
            <a:spLocks noGrp="1"/>
          </p:cNvSpPr>
          <p:nvPr>
            <p:ph type="title"/>
          </p:nvPr>
        </p:nvSpPr>
        <p:spPr>
          <a:xfrm>
            <a:off x="457203" y="342899"/>
            <a:ext cx="7643813" cy="611185"/>
          </a:xfrm>
        </p:spPr>
        <p:txBody>
          <a:bodyPr/>
          <a:lstStyle/>
          <a:p>
            <a:r>
              <a:rPr lang="fr-FR" altLang="fr-FR" sz="2400" b="1" dirty="0" smtClean="0">
                <a:solidFill>
                  <a:srgbClr val="C00000"/>
                </a:solidFill>
                <a:latin typeface="Times New Roman" charset="0"/>
                <a:ea typeface="Times New Roman" charset="0"/>
                <a:cs typeface="Times New Roman" charset="0"/>
              </a:rPr>
              <a:t>Les </a:t>
            </a:r>
            <a:r>
              <a:rPr lang="fr-FR" altLang="fr-FR" sz="2400" b="1" smtClean="0">
                <a:solidFill>
                  <a:srgbClr val="C00000"/>
                </a:solidFill>
                <a:latin typeface="Times New Roman" charset="0"/>
                <a:ea typeface="Times New Roman" charset="0"/>
                <a:cs typeface="Times New Roman" charset="0"/>
              </a:rPr>
              <a:t>trois piliers de l’intelligence </a:t>
            </a:r>
            <a:r>
              <a:rPr lang="fr-FR" altLang="fr-FR" sz="2400" b="1">
                <a:solidFill>
                  <a:srgbClr val="C00000"/>
                </a:solidFill>
                <a:latin typeface="Times New Roman" charset="0"/>
                <a:ea typeface="Times New Roman" charset="0"/>
                <a:cs typeface="Times New Roman" charset="0"/>
              </a:rPr>
              <a:t>économique </a:t>
            </a:r>
            <a:endParaRPr lang="fr-FR" altLang="fr-FR" sz="2400" b="1" dirty="0">
              <a:solidFill>
                <a:srgbClr val="C00000"/>
              </a:solidFill>
            </a:endParaRPr>
          </a:p>
        </p:txBody>
      </p:sp>
      <p:pic>
        <p:nvPicPr>
          <p:cNvPr id="105474"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19703" y="1582737"/>
            <a:ext cx="3695700" cy="3556000"/>
          </a:xfrm>
        </p:spPr>
      </p:pic>
      <p:sp>
        <p:nvSpPr>
          <p:cNvPr id="105475" name="Espace réservé du texte 3"/>
          <p:cNvSpPr>
            <a:spLocks noGrp="1"/>
          </p:cNvSpPr>
          <p:nvPr>
            <p:ph type="body" sz="half" idx="2"/>
          </p:nvPr>
        </p:nvSpPr>
        <p:spPr>
          <a:xfrm>
            <a:off x="250828" y="1181101"/>
            <a:ext cx="4968875" cy="4713290"/>
          </a:xfrm>
        </p:spPr>
        <p:txBody>
          <a:bodyPr/>
          <a:lstStyle/>
          <a:p>
            <a:pPr algn="just" eaLnBrk="1" hangingPunct="1">
              <a:spcBef>
                <a:spcPct val="0"/>
              </a:spcBef>
              <a:buClrTx/>
              <a:buSzTx/>
            </a:pPr>
            <a:r>
              <a:rPr lang="fr-FR" altLang="fr-FR" sz="2000" dirty="0">
                <a:latin typeface="Times New Roman" charset="0"/>
                <a:ea typeface="Times New Roman" charset="0"/>
                <a:cs typeface="Times New Roman" charset="0"/>
              </a:rPr>
              <a:t>L’intelligence économique combine trois grands domaines ou fonctions :</a:t>
            </a:r>
          </a:p>
          <a:p>
            <a:pPr algn="just" eaLnBrk="1" hangingPunct="1">
              <a:spcBef>
                <a:spcPct val="0"/>
              </a:spcBef>
              <a:buClrTx/>
              <a:buSzTx/>
            </a:pPr>
            <a:r>
              <a:rPr lang="fr-FR" altLang="fr-FR" sz="2000" dirty="0">
                <a:latin typeface="Times New Roman" charset="0"/>
                <a:ea typeface="Times New Roman" charset="0"/>
                <a:cs typeface="Times New Roman" charset="0"/>
              </a:rPr>
              <a:t/>
            </a:r>
            <a:br>
              <a:rPr lang="fr-FR" altLang="fr-FR" sz="2000" dirty="0">
                <a:latin typeface="Times New Roman" charset="0"/>
                <a:ea typeface="Times New Roman" charset="0"/>
                <a:cs typeface="Times New Roman" charset="0"/>
              </a:rPr>
            </a:br>
            <a:r>
              <a:rPr lang="fr-FR" altLang="fr-FR" sz="2000" b="1" dirty="0">
                <a:latin typeface="Times New Roman" charset="0"/>
                <a:ea typeface="Times New Roman" charset="0"/>
                <a:cs typeface="Times New Roman" charset="0"/>
              </a:rPr>
              <a:t>La veille </a:t>
            </a:r>
            <a:r>
              <a:rPr lang="fr-FR" altLang="fr-FR" sz="2000" dirty="0">
                <a:latin typeface="Times New Roman" charset="0"/>
                <a:ea typeface="Times New Roman" charset="0"/>
                <a:cs typeface="Times New Roman" charset="0"/>
              </a:rPr>
              <a:t>; il s’agit de l’information utile et non de l’espionnage industriel ;</a:t>
            </a:r>
          </a:p>
          <a:p>
            <a:pPr algn="just" eaLnBrk="1" hangingPunct="1">
              <a:spcBef>
                <a:spcPct val="0"/>
              </a:spcBef>
              <a:buClrTx/>
              <a:buSzTx/>
            </a:pPr>
            <a:endParaRPr lang="fr-FR" altLang="fr-FR" sz="2000" dirty="0">
              <a:latin typeface="Times New Roman" charset="0"/>
              <a:ea typeface="Times New Roman" charset="0"/>
              <a:cs typeface="Times New Roman" charset="0"/>
            </a:endParaRPr>
          </a:p>
          <a:p>
            <a:pPr algn="just" eaLnBrk="1" hangingPunct="1">
              <a:spcBef>
                <a:spcPct val="0"/>
              </a:spcBef>
              <a:buClrTx/>
              <a:buSzTx/>
            </a:pPr>
            <a:r>
              <a:rPr lang="fr-FR" altLang="fr-FR" sz="2000" b="1" dirty="0">
                <a:latin typeface="Times New Roman" charset="0"/>
                <a:ea typeface="Times New Roman" charset="0"/>
                <a:cs typeface="Times New Roman" charset="0"/>
              </a:rPr>
              <a:t>La sécurisation de l’information </a:t>
            </a:r>
            <a:r>
              <a:rPr lang="fr-FR" altLang="fr-FR" sz="2000" dirty="0">
                <a:latin typeface="Times New Roman" charset="0"/>
                <a:ea typeface="Times New Roman" charset="0"/>
                <a:cs typeface="Times New Roman" charset="0"/>
              </a:rPr>
              <a:t>: il s’agit de prendre les dispositions nécessaires pour sécuriser son patrimoine informationnel ;</a:t>
            </a:r>
          </a:p>
          <a:p>
            <a:pPr algn="just" eaLnBrk="1" hangingPunct="1">
              <a:spcBef>
                <a:spcPct val="0"/>
              </a:spcBef>
              <a:buClrTx/>
              <a:buSzTx/>
            </a:pPr>
            <a:endParaRPr lang="fr-FR" altLang="fr-FR" sz="2000" dirty="0">
              <a:latin typeface="Times New Roman" charset="0"/>
              <a:ea typeface="Times New Roman" charset="0"/>
              <a:cs typeface="Times New Roman" charset="0"/>
            </a:endParaRPr>
          </a:p>
          <a:p>
            <a:pPr algn="just" eaLnBrk="1" hangingPunct="1">
              <a:spcBef>
                <a:spcPct val="0"/>
              </a:spcBef>
              <a:buClrTx/>
              <a:buSzTx/>
            </a:pPr>
            <a:r>
              <a:rPr lang="fr-FR" altLang="fr-FR" sz="2000" b="1" dirty="0">
                <a:latin typeface="Times New Roman" charset="0"/>
                <a:ea typeface="Times New Roman" charset="0"/>
                <a:cs typeface="Times New Roman" charset="0"/>
              </a:rPr>
              <a:t>L’influence par les actions de lobbying </a:t>
            </a:r>
            <a:r>
              <a:rPr lang="fr-FR" altLang="fr-FR" sz="2000" dirty="0">
                <a:latin typeface="Times New Roman" charset="0"/>
                <a:ea typeface="Times New Roman" charset="0"/>
                <a:cs typeface="Times New Roman" charset="0"/>
              </a:rPr>
              <a:t>: il s’agit d’agir sur l’environnement pour l’influencer à son avantage. </a:t>
            </a:r>
          </a:p>
        </p:txBody>
      </p:sp>
      <p:sp>
        <p:nvSpPr>
          <p:cNvPr id="10547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32" indent="-285744">
              <a:spcBef>
                <a:spcPct val="20000"/>
              </a:spcBef>
              <a:buClr>
                <a:srgbClr val="B0BC00"/>
              </a:buClr>
              <a:buSzPct val="50000"/>
              <a:buBlip>
                <a:blip r:embed="rId3"/>
              </a:buBlip>
              <a:defRPr sz="1600">
                <a:solidFill>
                  <a:srgbClr val="58585A"/>
                </a:solidFill>
                <a:latin typeface="Arial" charset="0"/>
              </a:defRPr>
            </a:lvl2pPr>
            <a:lvl3pPr marL="1142971" indent="-228594">
              <a:spcBef>
                <a:spcPct val="20000"/>
              </a:spcBef>
              <a:buClr>
                <a:srgbClr val="B0BC00"/>
              </a:buClr>
              <a:buSzPct val="50000"/>
              <a:buBlip>
                <a:blip r:embed="rId3"/>
              </a:buBlip>
              <a:defRPr sz="1400">
                <a:solidFill>
                  <a:srgbClr val="58585A"/>
                </a:solidFill>
                <a:latin typeface="Arial" charset="0"/>
              </a:defRPr>
            </a:lvl3pPr>
            <a:lvl4pPr marL="1600160" indent="-228594">
              <a:spcBef>
                <a:spcPct val="20000"/>
              </a:spcBef>
              <a:buClr>
                <a:srgbClr val="B0BC00"/>
              </a:buClr>
              <a:defRPr sz="1400">
                <a:solidFill>
                  <a:srgbClr val="58585A"/>
                </a:solidFill>
                <a:latin typeface="Arial" charset="0"/>
              </a:defRPr>
            </a:lvl4pPr>
            <a:lvl5pPr marL="2057349" indent="-228594">
              <a:spcBef>
                <a:spcPct val="20000"/>
              </a:spcBef>
              <a:buChar char="»"/>
              <a:defRPr sz="2000">
                <a:solidFill>
                  <a:schemeClr val="tx1"/>
                </a:solidFill>
                <a:latin typeface="Times New Roman" charset="0"/>
              </a:defRPr>
            </a:lvl5pPr>
            <a:lvl6pPr marL="2514537" indent="-228594" eaLnBrk="0" fontAlgn="base" hangingPunct="0">
              <a:spcBef>
                <a:spcPct val="20000"/>
              </a:spcBef>
              <a:spcAft>
                <a:spcPct val="0"/>
              </a:spcAft>
              <a:buChar char="»"/>
              <a:defRPr sz="2000">
                <a:solidFill>
                  <a:schemeClr val="tx1"/>
                </a:solidFill>
                <a:latin typeface="Times New Roman" charset="0"/>
              </a:defRPr>
            </a:lvl6pPr>
            <a:lvl7pPr marL="2971726" indent="-228594" eaLnBrk="0" fontAlgn="base" hangingPunct="0">
              <a:spcBef>
                <a:spcPct val="20000"/>
              </a:spcBef>
              <a:spcAft>
                <a:spcPct val="0"/>
              </a:spcAft>
              <a:buChar char="»"/>
              <a:defRPr sz="2000">
                <a:solidFill>
                  <a:schemeClr val="tx1"/>
                </a:solidFill>
                <a:latin typeface="Times New Roman" charset="0"/>
              </a:defRPr>
            </a:lvl7pPr>
            <a:lvl8pPr marL="3428914" indent="-228594" eaLnBrk="0" fontAlgn="base" hangingPunct="0">
              <a:spcBef>
                <a:spcPct val="20000"/>
              </a:spcBef>
              <a:spcAft>
                <a:spcPct val="0"/>
              </a:spcAft>
              <a:buChar char="»"/>
              <a:defRPr sz="2000">
                <a:solidFill>
                  <a:schemeClr val="tx1"/>
                </a:solidFill>
                <a:latin typeface="Times New Roman" charset="0"/>
              </a:defRPr>
            </a:lvl8pPr>
            <a:lvl9pPr marL="3886103" indent="-228594"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CAE0BA07-9761-2C4B-BF7F-6F8A109B8FDA}" type="slidenum">
              <a:rPr lang="fr-FR" altLang="fr-FR">
                <a:solidFill>
                  <a:srgbClr val="A2106A"/>
                </a:solidFill>
              </a:rPr>
              <a:pPr>
                <a:spcBef>
                  <a:spcPct val="0"/>
                </a:spcBef>
                <a:buClrTx/>
                <a:buSzTx/>
                <a:buFontTx/>
                <a:buNone/>
              </a:pPr>
              <a:t>9</a:t>
            </a:fld>
            <a:endParaRPr lang="fr-FR" altLang="fr-FR">
              <a:solidFill>
                <a:srgbClr val="A2106A"/>
              </a:solidFill>
            </a:endParaRPr>
          </a:p>
        </p:txBody>
      </p:sp>
    </p:spTree>
    <p:extLst>
      <p:ext uri="{BB962C8B-B14F-4D97-AF65-F5344CB8AC3E}">
        <p14:creationId xmlns:p14="http://schemas.microsoft.com/office/powerpoint/2010/main" val="524133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TotalTime>
  <Words>557</Words>
  <Application>Microsoft Macintosh PowerPoint</Application>
  <PresentationFormat>Présentation à l'écran (4:3)</PresentationFormat>
  <Paragraphs>58</Paragraphs>
  <Slides>9</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9</vt:i4>
      </vt:variant>
    </vt:vector>
  </HeadingPairs>
  <TitlesOfParts>
    <vt:vector size="19" baseType="lpstr">
      <vt:lpstr>Calibri</vt:lpstr>
      <vt:lpstr>Calibri Light</vt:lpstr>
      <vt:lpstr>ItcKabel</vt:lpstr>
      <vt:lpstr>Times New Roman</vt:lpstr>
      <vt:lpstr>TimesNewRoman,Bold</vt:lpstr>
      <vt:lpstr>TimesNewRomanPS</vt:lpstr>
      <vt:lpstr>Webdings</vt:lpstr>
      <vt:lpstr>Wingdings</vt: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champ de l’IE </vt:lpstr>
      <vt:lpstr>Les trois piliers de l’intelligence économique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de Microsoft Office</cp:lastModifiedBy>
  <cp:revision>4</cp:revision>
  <dcterms:created xsi:type="dcterms:W3CDTF">2025-12-07T21:53:05Z</dcterms:created>
  <dcterms:modified xsi:type="dcterms:W3CDTF">2025-12-07T22:05:01Z</dcterms:modified>
</cp:coreProperties>
</file>