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oleObject"/>
  <Default Extension="vml" ContentType="application/vnd.openxmlformats-officedocument.vmlDrawin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  <p:sldMasterId id="2147483660" r:id="rId2"/>
  </p:sldMasterIdLst>
  <p:notesMasterIdLst>
    <p:notesMasterId r:id="rId11"/>
  </p:notesMasterIdLst>
  <p:handoutMasterIdLst>
    <p:handoutMasterId r:id="rId12"/>
  </p:handoutMasterIdLst>
  <p:sldIdLst>
    <p:sldId id="256" r:id="rId3"/>
    <p:sldId id="257" r:id="rId4"/>
    <p:sldId id="258" r:id="rId5"/>
    <p:sldId id="259" r:id="rId6"/>
    <p:sldId id="261" r:id="rId7"/>
    <p:sldId id="262" r:id="rId8"/>
    <p:sldId id="264" r:id="rId9"/>
    <p:sldId id="265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4471"/>
    <p:restoredTop sz="86364"/>
  </p:normalViewPr>
  <p:slideViewPr>
    <p:cSldViewPr snapToGrid="0" snapToObjects="1">
      <p:cViewPr varScale="1">
        <p:scale>
          <a:sx n="90" d="100"/>
          <a:sy n="90" d="100"/>
        </p:scale>
        <p:origin x="1192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3" d="100"/>
          <a:sy n="83" d="100"/>
        </p:scale>
        <p:origin x="3352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18FA9F-6B84-4845-9428-3F5939A2EC68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90C0BA-D2B5-EB4E-A1E2-3F952A62DC2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76551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9E75C8-408D-604E-8BC6-A54EBF8CC60D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AD5320-4AA2-FF4B-AF71-F3BE702C9F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593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AD5320-4AA2-FF4B-AF71-F3BE702C9F4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1504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4818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altLang="fr-FR" dirty="0"/>
          </a:p>
        </p:txBody>
      </p:sp>
      <p:sp>
        <p:nvSpPr>
          <p:cNvPr id="34819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5675">
              <a:spcBef>
                <a:spcPct val="30000"/>
              </a:spcBef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55675">
              <a:spcBef>
                <a:spcPct val="30000"/>
              </a:spcBef>
              <a:buChar char="•"/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55675">
              <a:spcBef>
                <a:spcPct val="30000"/>
              </a:spcBef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55675">
              <a:spcBef>
                <a:spcPct val="30000"/>
              </a:spcBef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55675">
              <a:spcBef>
                <a:spcPct val="30000"/>
              </a:spcBef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076805E9-C757-7040-95AD-FAB166FE8A73}" type="slidenum">
              <a:rPr lang="fr-FR" altLang="fr-FR" sz="1300">
                <a:latin typeface="Times New Roman" charset="0"/>
              </a:rPr>
              <a:pPr>
                <a:spcBef>
                  <a:spcPct val="0"/>
                </a:spcBef>
              </a:pPr>
              <a:t>2</a:t>
            </a:fld>
            <a:endParaRPr lang="fr-FR" altLang="fr-FR" sz="13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021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numéro de diapositiv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181370-2C48-264C-B094-3A20D55BA81E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88103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400800" y="228600"/>
            <a:ext cx="1905000" cy="55118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562600" cy="55118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numéro de diapositiv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1C6B6E-017D-0B4C-B1D6-C74260E1B0EE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66459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u numéro de diapositiv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30A40F-098E-8347-83A1-98CFCAC75226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458753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re et diagramme ou organi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620000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graphique SmartArt 2"/>
          <p:cNvSpPr>
            <a:spLocks noGrp="1"/>
          </p:cNvSpPr>
          <p:nvPr>
            <p:ph type="dgm" idx="1"/>
          </p:nvPr>
        </p:nvSpPr>
        <p:spPr>
          <a:xfrm>
            <a:off x="685800" y="1625600"/>
            <a:ext cx="7620000" cy="4114800"/>
          </a:xfrm>
        </p:spPr>
        <p:txBody>
          <a:bodyPr/>
          <a:lstStyle/>
          <a:p>
            <a:pPr lvl="0"/>
            <a:endParaRPr lang="fr-FR" noProof="0"/>
          </a:p>
        </p:txBody>
      </p:sp>
      <p:sp>
        <p:nvSpPr>
          <p:cNvPr id="4" name="Espace réservé du numéro de diapositiv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4BEF62-6374-C746-95F0-BD7A2EC19B67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847556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18A72-4720-5240-9ADA-BEF04AC8486D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9B8D-5B06-DC4E-8EB0-E7B60D05CF9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6599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18A72-4720-5240-9ADA-BEF04AC8486D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9B8D-5B06-DC4E-8EB0-E7B60D05CF9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81388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18A72-4720-5240-9ADA-BEF04AC8486D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9B8D-5B06-DC4E-8EB0-E7B60D05CF9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14819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18A72-4720-5240-9ADA-BEF04AC8486D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9B8D-5B06-DC4E-8EB0-E7B60D05CF9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39344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18A72-4720-5240-9ADA-BEF04AC8486D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9B8D-5B06-DC4E-8EB0-E7B60D05CF9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53665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18A72-4720-5240-9ADA-BEF04AC8486D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9B8D-5B06-DC4E-8EB0-E7B60D05CF9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6586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18A72-4720-5240-9ADA-BEF04AC8486D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9B8D-5B06-DC4E-8EB0-E7B60D05CF9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3180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numéro de diapositiv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457802-3FB3-9C47-AA1A-38A76B3E16DB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149905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18A72-4720-5240-9ADA-BEF04AC8486D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9B8D-5B06-DC4E-8EB0-E7B60D05CF9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59992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18A72-4720-5240-9ADA-BEF04AC8486D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9B8D-5B06-DC4E-8EB0-E7B60D05CF9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2654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18A72-4720-5240-9ADA-BEF04AC8486D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9B8D-5B06-DC4E-8EB0-E7B60D05CF9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66260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18A72-4720-5240-9ADA-BEF04AC8486D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9B8D-5B06-DC4E-8EB0-E7B60D05CF9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9672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625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0" y="1625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numéro de diapositiv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3F6A03-4BA4-5949-9FA9-192AA2B73DDB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6605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u numéro de diapositiv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BFEA56-B59A-0447-BC7D-E25C78526400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28215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numéro de diapositiv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FBDE0E-F77D-6345-A532-8716AE3F6DC4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3204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AF5336-D022-E149-8890-81563776B226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59566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u numéro de diapositiv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88D708-A490-D340-A923-131ED8B77BAD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4299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u numéro de diapositiv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6D6C9F-CA89-BF48-B2E8-C668A3CB4B66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22824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numéro de diapositiv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AF9255-DB95-2946-8082-04485781096C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66686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vmlDrawing" Target="../drawings/vmlDrawing1.vml"/><Relationship Id="rId15" Type="http://schemas.openxmlformats.org/officeDocument/2006/relationships/oleObject" Target="../embeddings/oleObject1.bin"/><Relationship Id="rId16" Type="http://schemas.openxmlformats.org/officeDocument/2006/relationships/image" Target="../media/image1.png"/><Relationship Id="rId17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620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 du masque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25600"/>
            <a:ext cx="7620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masque, xxxxxxxxxxxxxxxxxxxxxxxxxxxxxxxxxxxxxxxxx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endParaRPr lang="fr-FR" altLang="fr-FR"/>
          </a:p>
          <a:p>
            <a:pPr lvl="3"/>
            <a:endParaRPr lang="fr-FR" altLang="fr-FR"/>
          </a:p>
          <a:p>
            <a:pPr lvl="2"/>
            <a:endParaRPr lang="fr-FR" altLang="fr-FR"/>
          </a:p>
        </p:txBody>
      </p:sp>
      <p:sp>
        <p:nvSpPr>
          <p:cNvPr id="11" name="Espace réservé du numéro de diapositiv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-1371600" y="64008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A2106A"/>
                </a:solidFill>
                <a:latin typeface="Arial" charset="0"/>
              </a:defRPr>
            </a:lvl1pPr>
          </a:lstStyle>
          <a:p>
            <a:fld id="{18F79583-4545-6047-80BE-5EC416E06C62}" type="slidenum">
              <a:rPr lang="fr-FR" altLang="fr-FR"/>
              <a:pPr/>
              <a:t>‹#›</a:t>
            </a:fld>
            <a:endParaRPr lang="fr-FR" altLang="fr-FR"/>
          </a:p>
        </p:txBody>
      </p:sp>
      <p:graphicFrame>
        <p:nvGraphicFramePr>
          <p:cNvPr id="1029" name="Objet 29"/>
          <p:cNvGraphicFramePr>
            <a:graphicFrameLocks noChangeAspect="1"/>
          </p:cNvGraphicFramePr>
          <p:nvPr/>
        </p:nvGraphicFramePr>
        <p:xfrm>
          <a:off x="685800" y="911225"/>
          <a:ext cx="57150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hoto Editor Photo" r:id="rId15" imgW="5714286" imgH="190426" progId="MSPhotoEd.3">
                  <p:embed/>
                </p:oleObj>
              </mc:Choice>
              <mc:Fallback>
                <p:oleObj name="Photo Editor Photo" r:id="rId15" imgW="5714286" imgH="190426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911225"/>
                        <a:ext cx="5715000" cy="190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30242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defRPr sz="2400" b="1">
          <a:solidFill>
            <a:srgbClr val="A2106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defRPr sz="2400" b="1">
          <a:solidFill>
            <a:srgbClr val="A2106A"/>
          </a:solidFill>
          <a:latin typeface="Arial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defRPr sz="2400" b="1">
          <a:solidFill>
            <a:srgbClr val="A2106A"/>
          </a:solidFill>
          <a:latin typeface="Arial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defRPr sz="2400" b="1">
          <a:solidFill>
            <a:srgbClr val="A2106A"/>
          </a:solidFill>
          <a:latin typeface="Arial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defRPr sz="2400" b="1">
          <a:solidFill>
            <a:srgbClr val="A2106A"/>
          </a:solidFill>
          <a:latin typeface="Arial" charset="0"/>
        </a:defRPr>
      </a:lvl5pPr>
      <a:lvl6pPr marL="457200" algn="l" rtl="0" fontAlgn="base">
        <a:spcBef>
          <a:spcPct val="20000"/>
        </a:spcBef>
        <a:spcAft>
          <a:spcPct val="0"/>
        </a:spcAft>
        <a:defRPr sz="2400" b="1">
          <a:solidFill>
            <a:srgbClr val="A2106A"/>
          </a:solidFill>
          <a:latin typeface="Arial" charset="0"/>
        </a:defRPr>
      </a:lvl6pPr>
      <a:lvl7pPr marL="914400" algn="l" rtl="0" fontAlgn="base">
        <a:spcBef>
          <a:spcPct val="20000"/>
        </a:spcBef>
        <a:spcAft>
          <a:spcPct val="0"/>
        </a:spcAft>
        <a:defRPr sz="2400" b="1">
          <a:solidFill>
            <a:srgbClr val="A2106A"/>
          </a:solidFill>
          <a:latin typeface="Arial" charset="0"/>
        </a:defRPr>
      </a:lvl7pPr>
      <a:lvl8pPr marL="1371600" algn="l" rtl="0" fontAlgn="base">
        <a:spcBef>
          <a:spcPct val="20000"/>
        </a:spcBef>
        <a:spcAft>
          <a:spcPct val="0"/>
        </a:spcAft>
        <a:defRPr sz="2400" b="1">
          <a:solidFill>
            <a:srgbClr val="A2106A"/>
          </a:solidFill>
          <a:latin typeface="Arial" charset="0"/>
        </a:defRPr>
      </a:lvl8pPr>
      <a:lvl9pPr marL="1828800" algn="l" rtl="0" fontAlgn="base">
        <a:spcBef>
          <a:spcPct val="20000"/>
        </a:spcBef>
        <a:spcAft>
          <a:spcPct val="0"/>
        </a:spcAft>
        <a:defRPr sz="2400" b="1">
          <a:solidFill>
            <a:srgbClr val="A2106A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B0BC00"/>
        </a:buClr>
        <a:buSzPct val="60000"/>
        <a:buBlip>
          <a:blip r:embed="rId17"/>
        </a:buBlip>
        <a:defRPr>
          <a:solidFill>
            <a:srgbClr val="58585A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B0BC00"/>
        </a:buClr>
        <a:buSzPct val="50000"/>
        <a:buBlip>
          <a:blip r:embed="rId17"/>
        </a:buBlip>
        <a:defRPr sz="1600">
          <a:solidFill>
            <a:srgbClr val="58585A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B0BC00"/>
        </a:buClr>
        <a:buSzPct val="50000"/>
        <a:buBlip>
          <a:blip r:embed="rId17"/>
        </a:buBlip>
        <a:defRPr sz="1400">
          <a:solidFill>
            <a:srgbClr val="58585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B0BC00"/>
        </a:buClr>
        <a:defRPr sz="1400">
          <a:solidFill>
            <a:srgbClr val="58585A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18A72-4720-5240-9ADA-BEF04AC8486D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F9B8D-5B06-DC4E-8EB0-E7B60D05CF9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37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l"/>
            <a:r>
              <a:rPr lang="fr-FR" sz="3200" b="1" dirty="0" smtClean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Cours 1: Les </a:t>
            </a:r>
            <a:r>
              <a:rPr lang="fr-FR" sz="3200" b="1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mutations de l’environnement de l’entreprise</a:t>
            </a:r>
            <a:r>
              <a:rPr lang="fr-FR" sz="3200" b="1" dirty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fr-FR" sz="3200" b="1" dirty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fr-FR" sz="2400" b="1" dirty="0" smtClean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fr-FR" sz="2400" b="1" dirty="0" smtClean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fr-FR" sz="2400" dirty="0" smtClean="0">
                <a:latin typeface="Times New Roman" charset="0"/>
                <a:ea typeface="Times New Roman" charset="0"/>
                <a:cs typeface="Times New Roman" charset="0"/>
              </a:rPr>
              <a:t>Comprendre </a:t>
            </a:r>
            <a:r>
              <a:rPr lang="fr-FR" sz="2400" dirty="0">
                <a:latin typeface="Times New Roman" charset="0"/>
                <a:ea typeface="Times New Roman" charset="0"/>
                <a:cs typeface="Times New Roman" charset="0"/>
              </a:rPr>
              <a:t>le contexte global dans lequel s’inscrit l’Intelligence Économique</a:t>
            </a:r>
            <a:r>
              <a:rPr lang="fr-FR" sz="3200" dirty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fr-FR" sz="3200" dirty="0">
                <a:latin typeface="Times New Roman" charset="0"/>
                <a:ea typeface="Times New Roman" charset="0"/>
                <a:cs typeface="Times New Roman" charset="0"/>
              </a:rPr>
            </a:br>
            <a:endParaRPr lang="fr-FR" sz="3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5800" y="3702051"/>
            <a:ext cx="7872413" cy="1655762"/>
          </a:xfrm>
        </p:spPr>
        <p:txBody>
          <a:bodyPr/>
          <a:lstStyle/>
          <a:p>
            <a:pPr algn="just"/>
            <a:r>
              <a:rPr lang="fr-FR" b="1" dirty="0">
                <a:latin typeface="Times New Roman" charset="0"/>
                <a:ea typeface="Times New Roman" charset="0"/>
                <a:cs typeface="Times New Roman" charset="0"/>
              </a:rPr>
              <a:t>Objectif</a:t>
            </a:r>
            <a:r>
              <a:rPr lang="fr-F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fr-FR">
                <a:latin typeface="Times New Roman" charset="0"/>
                <a:ea typeface="Times New Roman" charset="0"/>
                <a:cs typeface="Times New Roman" charset="0"/>
              </a:rPr>
              <a:t>: </a:t>
            </a:r>
            <a:endParaRPr lang="fr-FR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fr-FR" dirty="0" smtClean="0">
                <a:latin typeface="Times New Roman" charset="0"/>
                <a:ea typeface="Times New Roman" charset="0"/>
                <a:cs typeface="Times New Roman" charset="0"/>
              </a:rPr>
              <a:t>Identifier </a:t>
            </a:r>
            <a:r>
              <a:rPr lang="fr-FR" dirty="0">
                <a:latin typeface="Times New Roman" charset="0"/>
                <a:ea typeface="Times New Roman" charset="0"/>
                <a:cs typeface="Times New Roman" charset="0"/>
              </a:rPr>
              <a:t>les transformations majeures (géopolitiques, économiques, technologiques) qui redéfinissent les stratégies d’entreprise.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5357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Espace réservé du numéro de diapositive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B0BC00"/>
              </a:buClr>
              <a:buSzPct val="60000"/>
              <a:buBlip>
                <a:blip r:embed="rId3"/>
              </a:buBlip>
              <a:defRPr>
                <a:solidFill>
                  <a:srgbClr val="58585A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3"/>
              </a:buBlip>
              <a:defRPr sz="1600">
                <a:solidFill>
                  <a:srgbClr val="58585A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3"/>
              </a:buBlip>
              <a:defRPr sz="1400">
                <a:solidFill>
                  <a:srgbClr val="58585A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B0BC00"/>
              </a:buClr>
              <a:defRPr sz="1400">
                <a:solidFill>
                  <a:srgbClr val="58585A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FE99C85-D14E-0845-9B66-54B87894C199}" type="slidenum">
              <a:rPr lang="fr-FR" altLang="fr-FR">
                <a:solidFill>
                  <a:srgbClr val="A2106A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fr-FR" altLang="fr-FR">
              <a:solidFill>
                <a:srgbClr val="A2106A"/>
              </a:solidFill>
            </a:endParaRPr>
          </a:p>
        </p:txBody>
      </p:sp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755650" y="1284288"/>
            <a:ext cx="66246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B0BC00"/>
              </a:buClr>
              <a:buSzPct val="60000"/>
              <a:buBlip>
                <a:blip r:embed="rId3"/>
              </a:buBlip>
              <a:defRPr>
                <a:solidFill>
                  <a:srgbClr val="58585A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3"/>
              </a:buBlip>
              <a:defRPr sz="1600">
                <a:solidFill>
                  <a:srgbClr val="58585A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3"/>
              </a:buBlip>
              <a:defRPr sz="1400">
                <a:solidFill>
                  <a:srgbClr val="58585A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B0BC00"/>
              </a:buClr>
              <a:defRPr sz="1400">
                <a:solidFill>
                  <a:srgbClr val="58585A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b="1" dirty="0">
                <a:solidFill>
                  <a:srgbClr val="A2106A"/>
                </a:solidFill>
                <a:latin typeface="Times New Roman" charset="0"/>
              </a:rPr>
              <a:t>1.1 La mutation de l’environnement des entreprises</a:t>
            </a:r>
          </a:p>
        </p:txBody>
      </p:sp>
      <p:sp>
        <p:nvSpPr>
          <p:cNvPr id="33795" name="Rectangle 1"/>
          <p:cNvSpPr>
            <a:spLocks noChangeArrowheads="1"/>
          </p:cNvSpPr>
          <p:nvPr/>
        </p:nvSpPr>
        <p:spPr bwMode="auto">
          <a:xfrm>
            <a:off x="722313" y="188913"/>
            <a:ext cx="81708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B0BC00"/>
              </a:buClr>
              <a:buSzPct val="60000"/>
              <a:buBlip>
                <a:blip r:embed="rId3"/>
              </a:buBlip>
              <a:defRPr>
                <a:solidFill>
                  <a:srgbClr val="58585A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3"/>
              </a:buBlip>
              <a:defRPr sz="1600">
                <a:solidFill>
                  <a:srgbClr val="58585A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3"/>
              </a:buBlip>
              <a:defRPr sz="1400">
                <a:solidFill>
                  <a:srgbClr val="58585A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B0BC00"/>
              </a:buClr>
              <a:defRPr sz="1400">
                <a:solidFill>
                  <a:srgbClr val="58585A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b="1">
                <a:solidFill>
                  <a:srgbClr val="A2106A"/>
                </a:solidFill>
                <a:latin typeface="Times New Roman" charset="0"/>
              </a:rPr>
              <a:t>1. Les enjeux de la veille et de l’intelligence économique (lE) : l’information est une nouvelle arme offensive de la stratégie d’entreprise.</a:t>
            </a:r>
          </a:p>
        </p:txBody>
      </p:sp>
      <p:pic>
        <p:nvPicPr>
          <p:cNvPr id="33796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3860800"/>
            <a:ext cx="8677275" cy="274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Rectangle 2"/>
          <p:cNvSpPr>
            <a:spLocks noChangeArrowheads="1"/>
          </p:cNvSpPr>
          <p:nvPr/>
        </p:nvSpPr>
        <p:spPr bwMode="auto">
          <a:xfrm>
            <a:off x="611188" y="1844675"/>
            <a:ext cx="7993062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rgbClr val="B0BC00"/>
              </a:buClr>
              <a:buSzPct val="60000"/>
              <a:buBlip>
                <a:blip r:embed="rId3"/>
              </a:buBlip>
              <a:defRPr>
                <a:solidFill>
                  <a:srgbClr val="58585A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3"/>
              </a:buBlip>
              <a:defRPr sz="1600">
                <a:solidFill>
                  <a:srgbClr val="58585A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3"/>
              </a:buBlip>
              <a:defRPr sz="1400">
                <a:solidFill>
                  <a:srgbClr val="58585A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B0BC00"/>
              </a:buClr>
              <a:defRPr sz="1400">
                <a:solidFill>
                  <a:srgbClr val="58585A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fr-FR" altLang="fr-FR" b="1" dirty="0">
                <a:solidFill>
                  <a:schemeClr val="tx1"/>
                </a:solidFill>
                <a:latin typeface="Calibri,BoldItalic" charset="0"/>
              </a:rPr>
              <a:t>Sur le plan géopolitique, </a:t>
            </a:r>
            <a:r>
              <a:rPr lang="fr-FR" altLang="fr-FR" dirty="0">
                <a:solidFill>
                  <a:schemeClr val="tx1"/>
                </a:solidFill>
                <a:latin typeface="Times New Roman" charset="0"/>
              </a:rPr>
              <a:t>avec l’éclatement du bloc communiste et le rôle croissant joué par l’Union Européenne.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fr-FR" altLang="fr-FR" b="1" dirty="0">
                <a:solidFill>
                  <a:schemeClr val="tx1"/>
                </a:solidFill>
                <a:latin typeface="Times New Roman" charset="0"/>
              </a:rPr>
              <a:t>Sur le plan économique, </a:t>
            </a:r>
            <a:r>
              <a:rPr lang="fr-FR" altLang="fr-FR" dirty="0">
                <a:solidFill>
                  <a:schemeClr val="tx1"/>
                </a:solidFill>
                <a:latin typeface="Times New Roman" charset="0"/>
              </a:rPr>
              <a:t>marquées à la fois par </a:t>
            </a:r>
            <a:r>
              <a:rPr lang="fr-FR" altLang="fr-FR" dirty="0">
                <a:solidFill>
                  <a:srgbClr val="FF0000"/>
                </a:solidFill>
                <a:latin typeface="Times New Roman" charset="0"/>
              </a:rPr>
              <a:t>la globalisation </a:t>
            </a:r>
            <a:r>
              <a:rPr lang="fr-FR" altLang="fr-FR" dirty="0">
                <a:solidFill>
                  <a:schemeClr val="tx1"/>
                </a:solidFill>
                <a:latin typeface="Times New Roman" charset="0"/>
              </a:rPr>
              <a:t>des échanges et une segmentation plus fine des marchés</a:t>
            </a:r>
            <a:r>
              <a:rPr lang="fr-FR" altLang="fr-FR" b="1" dirty="0">
                <a:solidFill>
                  <a:schemeClr val="tx1"/>
                </a:solidFill>
                <a:latin typeface="Times New Roman" charset="0"/>
              </a:rPr>
              <a:t>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fr-FR" altLang="fr-FR" b="1" dirty="0">
                <a:solidFill>
                  <a:schemeClr val="tx1"/>
                </a:solidFill>
                <a:latin typeface="Times New Roman" charset="0"/>
              </a:rPr>
              <a:t>Sur le plan technologique, </a:t>
            </a:r>
            <a:r>
              <a:rPr lang="fr-FR" altLang="fr-FR" dirty="0">
                <a:solidFill>
                  <a:schemeClr val="tx1"/>
                </a:solidFill>
                <a:latin typeface="Times New Roman" charset="0"/>
              </a:rPr>
              <a:t>marquées par une accélération de l’innovation. Parallèlement, le développement </a:t>
            </a:r>
            <a:r>
              <a:rPr lang="fr-FR" altLang="fr-FR" i="1" dirty="0">
                <a:solidFill>
                  <a:schemeClr val="tx1"/>
                </a:solidFill>
                <a:latin typeface="Times New Roman" charset="0"/>
              </a:rPr>
              <a:t>des nouvelles technologies de l’information et de la communication</a:t>
            </a:r>
            <a:r>
              <a:rPr lang="fr-FR" altLang="fr-FR" dirty="0">
                <a:solidFill>
                  <a:schemeClr val="tx1"/>
                </a:solidFill>
                <a:latin typeface="Times New Roman" charset="0"/>
              </a:rPr>
              <a:t>, qui contractent l’espace et le temps, conduit à une </a:t>
            </a:r>
            <a:r>
              <a:rPr lang="fr-FR" altLang="fr-FR" dirty="0">
                <a:solidFill>
                  <a:srgbClr val="FF0000"/>
                </a:solidFill>
                <a:latin typeface="Times New Roman" charset="0"/>
              </a:rPr>
              <a:t>dématérialisation de l’économie</a:t>
            </a:r>
            <a:r>
              <a:rPr lang="fr-FR" altLang="fr-FR" dirty="0">
                <a:solidFill>
                  <a:schemeClr val="tx1"/>
                </a:solidFill>
                <a:latin typeface="Times New Roman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0341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5" name="Espace réservé du numéro de diapositive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9pPr>
          </a:lstStyle>
          <a:p>
            <a:fld id="{C2A000F8-B79E-FB4D-A373-DE2F53081092}" type="slidenum">
              <a:rPr lang="fr-FR" altLang="fr-FR" sz="1000">
                <a:solidFill>
                  <a:srgbClr val="A2106A"/>
                </a:solidFill>
                <a:latin typeface="Arial" charset="0"/>
              </a:rPr>
              <a:pPr/>
              <a:t>3</a:t>
            </a:fld>
            <a:endParaRPr lang="fr-FR" altLang="fr-FR" sz="1000">
              <a:solidFill>
                <a:srgbClr val="A2106A"/>
              </a:solidFill>
              <a:latin typeface="Arial" charset="0"/>
            </a:endParaRPr>
          </a:p>
        </p:txBody>
      </p:sp>
      <p:sp>
        <p:nvSpPr>
          <p:cNvPr id="246786" name="Rectangle 2"/>
          <p:cNvSpPr>
            <a:spLocks noChangeArrowheads="1"/>
          </p:cNvSpPr>
          <p:nvPr/>
        </p:nvSpPr>
        <p:spPr bwMode="auto">
          <a:xfrm>
            <a:off x="683568" y="1700808"/>
            <a:ext cx="8064822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9pPr>
          </a:lstStyle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altLang="fr-FR" dirty="0">
                <a:solidFill>
                  <a:srgbClr val="000000"/>
                </a:solidFill>
                <a:ea typeface="Calibri" charset="0"/>
                <a:cs typeface="Calibri" charset="0"/>
              </a:rPr>
              <a:t>Le monde a été dominé par les Européens, notamment par les colonisations (</a:t>
            </a:r>
            <a:r>
              <a:rPr lang="fr-FR" altLang="fr-FR" dirty="0">
                <a:solidFill>
                  <a:srgbClr val="FF0000"/>
                </a:solidFill>
                <a:ea typeface="Calibri" charset="0"/>
                <a:cs typeface="Calibri" charset="0"/>
              </a:rPr>
              <a:t>unipolaire</a:t>
            </a:r>
            <a:r>
              <a:rPr lang="fr-FR" altLang="fr-FR" dirty="0">
                <a:solidFill>
                  <a:srgbClr val="000000"/>
                </a:solidFill>
                <a:ea typeface="Calibri" charset="0"/>
                <a:cs typeface="Calibri" charset="0"/>
              </a:rPr>
              <a:t>).  Après les deux guerres mondiales, le pouvoir va être partagé entre les États Unis et l’URSS – les deux superpuissances qui coupent tout le monde en deux (</a:t>
            </a:r>
            <a:r>
              <a:rPr lang="fr-FR" altLang="fr-FR" dirty="0">
                <a:solidFill>
                  <a:srgbClr val="FF0000"/>
                </a:solidFill>
                <a:ea typeface="Calibri" charset="0"/>
                <a:cs typeface="Calibri" charset="0"/>
              </a:rPr>
              <a:t>bipolaire</a:t>
            </a:r>
            <a:r>
              <a:rPr lang="fr-FR" altLang="fr-FR" dirty="0">
                <a:solidFill>
                  <a:srgbClr val="000000"/>
                </a:solidFill>
                <a:ea typeface="Calibri" charset="0"/>
                <a:cs typeface="Calibri" charset="0"/>
              </a:rPr>
              <a:t>). La dernière phase se déroule à partir de 1990, après l’effondrement de l’URSS et consiste dans une montée en puissance de plusieurs pays et donc de la mise en place d’un monde </a:t>
            </a:r>
            <a:r>
              <a:rPr lang="fr-FR" altLang="fr-FR" dirty="0">
                <a:solidFill>
                  <a:srgbClr val="FF0000"/>
                </a:solidFill>
                <a:ea typeface="Calibri" charset="0"/>
                <a:cs typeface="Calibri" charset="0"/>
              </a:rPr>
              <a:t>multipolaire</a:t>
            </a:r>
            <a:r>
              <a:rPr lang="fr-FR" altLang="fr-FR" dirty="0">
                <a:solidFill>
                  <a:srgbClr val="000000"/>
                </a:solidFill>
                <a:ea typeface="Calibri" charset="0"/>
                <a:cs typeface="Calibri" charset="0"/>
              </a:rPr>
              <a:t>.</a:t>
            </a:r>
            <a:endParaRPr lang="fr-FR" altLang="fr-FR" dirty="0">
              <a:ea typeface="Calibri" charset="0"/>
              <a:cs typeface="Calibri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83568" y="332656"/>
            <a:ext cx="38411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fr-FR" sz="2400" b="1" dirty="0" smtClean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1. Le contexte géopolitique  </a:t>
            </a:r>
            <a:endParaRPr lang="fr-FR" sz="2400" dirty="0">
              <a:solidFill>
                <a:srgbClr val="C0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15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09" name="Espace réservé du numéro de diapositive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9pPr>
          </a:lstStyle>
          <a:p>
            <a:fld id="{7F42300E-5FBC-BF46-9110-B241DF9E4288}" type="slidenum">
              <a:rPr lang="fr-FR" altLang="fr-FR" sz="1000">
                <a:solidFill>
                  <a:srgbClr val="A2106A"/>
                </a:solidFill>
                <a:latin typeface="Arial" charset="0"/>
              </a:rPr>
              <a:pPr/>
              <a:t>4</a:t>
            </a:fld>
            <a:endParaRPr lang="fr-FR" altLang="fr-FR" sz="1000">
              <a:solidFill>
                <a:srgbClr val="A2106A"/>
              </a:solidFill>
              <a:latin typeface="Arial" charset="0"/>
            </a:endParaRPr>
          </a:p>
        </p:txBody>
      </p:sp>
      <p:sp>
        <p:nvSpPr>
          <p:cNvPr id="247810" name="Rectangle 2"/>
          <p:cNvSpPr>
            <a:spLocks noChangeArrowheads="1"/>
          </p:cNvSpPr>
          <p:nvPr/>
        </p:nvSpPr>
        <p:spPr bwMode="auto">
          <a:xfrm>
            <a:off x="179512" y="318710"/>
            <a:ext cx="8856984" cy="6278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9pPr>
          </a:lstStyle>
          <a:p>
            <a:pPr algn="just"/>
            <a:r>
              <a:rPr lang="fr-FR" altLang="fr-FR" sz="2400" b="1" dirty="0" smtClean="0">
                <a:solidFill>
                  <a:srgbClr val="C00000"/>
                </a:solidFill>
              </a:rPr>
              <a:t>2. Le </a:t>
            </a:r>
            <a:r>
              <a:rPr lang="fr-FR" altLang="fr-FR" sz="2400" b="1" dirty="0">
                <a:solidFill>
                  <a:srgbClr val="C00000"/>
                </a:solidFill>
              </a:rPr>
              <a:t>contexte </a:t>
            </a:r>
            <a:r>
              <a:rPr lang="fr-FR" altLang="fr-FR" sz="2400" b="1" dirty="0" smtClean="0">
                <a:solidFill>
                  <a:srgbClr val="C00000"/>
                </a:solidFill>
              </a:rPr>
              <a:t>économique</a:t>
            </a:r>
          </a:p>
          <a:p>
            <a:pPr algn="just"/>
            <a:endParaRPr lang="fr-FR" altLang="fr-FR" dirty="0" smtClean="0"/>
          </a:p>
          <a:p>
            <a:pPr algn="just"/>
            <a:r>
              <a:rPr lang="fr-FR" altLang="fr-FR" sz="2400" dirty="0" smtClean="0"/>
              <a:t>Le contexte économique est marqué par la coexistence de plusieurs </a:t>
            </a:r>
            <a:r>
              <a:rPr lang="fr-FR" altLang="fr-FR" sz="2200" dirty="0" smtClean="0"/>
              <a:t>modèles économiques qui influencent les stratégies des entreprises. Chacun de ces modèles présente des opportunités et des défis spécifiques.</a:t>
            </a:r>
          </a:p>
          <a:p>
            <a:pPr algn="just"/>
            <a:endParaRPr lang="fr-FR" altLang="fr-FR" sz="2200" dirty="0" smtClean="0"/>
          </a:p>
          <a:p>
            <a:pPr algn="just"/>
            <a:r>
              <a:rPr lang="fr-FR" altLang="fr-FR" sz="2200" b="1" dirty="0" smtClean="0"/>
              <a:t>Économie de production, de masse </a:t>
            </a:r>
            <a:r>
              <a:rPr lang="fr-FR" altLang="fr-FR" sz="2200" dirty="0" smtClean="0"/>
              <a:t>: Ce modèle repose sur la production à grande échelle pour réduire les coûts unitaires. </a:t>
            </a:r>
          </a:p>
          <a:p>
            <a:pPr algn="just"/>
            <a:r>
              <a:rPr lang="fr-FR" altLang="fr-FR" sz="2200" dirty="0" smtClean="0"/>
              <a:t>Exemple concret : L'industrie automobile, notamment avec Ford au début du XXe siècle, a popularisé ce modèle avec la production en série. Aujourd'hui, Tesla utilise des méthodes de production de masse pour rendre ses véhicules électriques plus accessibles.</a:t>
            </a:r>
          </a:p>
          <a:p>
            <a:pPr algn="just"/>
            <a:endParaRPr lang="fr-FR" altLang="fr-FR" sz="2200" dirty="0" smtClean="0"/>
          </a:p>
          <a:p>
            <a:pPr algn="just"/>
            <a:r>
              <a:rPr lang="fr-FR" altLang="fr-FR" sz="2200" b="1" dirty="0" smtClean="0"/>
              <a:t>Économie de marché </a:t>
            </a:r>
            <a:r>
              <a:rPr lang="fr-FR" altLang="fr-FR" sz="2200" dirty="0" smtClean="0"/>
              <a:t>: Ce modèle est basé sur l'offre et la demande, où les prix sont déterminés par le marché. Exemple concret : Les plateformes de commerce électronique comme eBay et Amazon sont des illustrations parfaites de l'économie de marché, où les prix fluctuent en fonction de la concurrence et de la demande.</a:t>
            </a:r>
          </a:p>
        </p:txBody>
      </p:sp>
    </p:spTree>
    <p:extLst>
      <p:ext uri="{BB962C8B-B14F-4D97-AF65-F5344CB8AC3E}">
        <p14:creationId xmlns:p14="http://schemas.microsoft.com/office/powerpoint/2010/main" val="1532530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F5336-D022-E149-8890-81563776B226}" type="slidenum">
              <a:rPr lang="fr-FR" altLang="fr-FR" smtClean="0"/>
              <a:pPr/>
              <a:t>5</a:t>
            </a:fld>
            <a:endParaRPr lang="fr-FR" altLang="fr-FR"/>
          </a:p>
        </p:txBody>
      </p:sp>
      <p:sp>
        <p:nvSpPr>
          <p:cNvPr id="3" name="Rectangle 2"/>
          <p:cNvSpPr/>
          <p:nvPr/>
        </p:nvSpPr>
        <p:spPr>
          <a:xfrm>
            <a:off x="179512" y="1268760"/>
            <a:ext cx="871824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altLang="fr-FR" sz="2200" b="1" dirty="0" smtClean="0">
                <a:latin typeface="Times New Roman" charset="0"/>
                <a:ea typeface="Times New Roman" charset="0"/>
                <a:cs typeface="Times New Roman" charset="0"/>
              </a:rPr>
              <a:t>Économie verte et économie circulaire </a:t>
            </a:r>
            <a:r>
              <a:rPr lang="fr-FR" altLang="fr-FR" sz="2200" dirty="0" smtClean="0">
                <a:latin typeface="Times New Roman" charset="0"/>
                <a:ea typeface="Times New Roman" charset="0"/>
                <a:cs typeface="Times New Roman" charset="0"/>
              </a:rPr>
              <a:t>:</a:t>
            </a:r>
          </a:p>
          <a:p>
            <a:pPr algn="just"/>
            <a:r>
              <a:rPr lang="fr-FR" altLang="fr-FR" sz="2200" dirty="0" smtClean="0">
                <a:latin typeface="Times New Roman" charset="0"/>
                <a:ea typeface="Times New Roman" charset="0"/>
                <a:cs typeface="Times New Roman" charset="0"/>
              </a:rPr>
              <a:t>Ces modèles se concentrent sur la durabilité, en minimisant l'impact environnemental et en optimisant l'utilisation des ressources. Exemple concret : IKEA s'engage à devenir entièrement circulaire d'ici 2030 en utilisant uniquement des matériaux renouvelables et recyclés. De plus, l'entreprise propose des services de reprise de meubles pour encourager la réutilisation.</a:t>
            </a:r>
          </a:p>
          <a:p>
            <a:pPr algn="just"/>
            <a:endParaRPr lang="fr-FR" altLang="fr-FR" sz="22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fr-FR" altLang="fr-FR" sz="2200" b="1" dirty="0" smtClean="0">
                <a:latin typeface="Times New Roman" charset="0"/>
                <a:ea typeface="Times New Roman" charset="0"/>
                <a:cs typeface="Times New Roman" charset="0"/>
              </a:rPr>
              <a:t>Économie de la connaissance </a:t>
            </a:r>
            <a:r>
              <a:rPr lang="fr-FR" altLang="fr-FR" sz="2200" dirty="0" smtClean="0">
                <a:latin typeface="Times New Roman" charset="0"/>
                <a:ea typeface="Times New Roman" charset="0"/>
                <a:cs typeface="Times New Roman" charset="0"/>
              </a:rPr>
              <a:t>:</a:t>
            </a:r>
          </a:p>
          <a:p>
            <a:pPr algn="just"/>
            <a:r>
              <a:rPr lang="fr-FR" altLang="fr-FR" sz="2200" dirty="0" smtClean="0">
                <a:latin typeface="Times New Roman" charset="0"/>
                <a:ea typeface="Times New Roman" charset="0"/>
                <a:cs typeface="Times New Roman" charset="0"/>
              </a:rPr>
              <a:t>Ce modèle met l'accent sur l'importance des connaissances et de l'innovation comme moteurs de la croissance économique. </a:t>
            </a:r>
          </a:p>
          <a:p>
            <a:pPr algn="just"/>
            <a:r>
              <a:rPr lang="fr-FR" altLang="fr-FR" sz="2200" dirty="0" smtClean="0">
                <a:latin typeface="Times New Roman" charset="0"/>
                <a:ea typeface="Times New Roman" charset="0"/>
                <a:cs typeface="Times New Roman" charset="0"/>
              </a:rPr>
              <a:t>Exemple concret : Google et Microsoft sont des leaders dans l'économie de la connaissance, où </a:t>
            </a:r>
            <a:r>
              <a:rPr lang="fr-FR" altLang="fr-FR" sz="2200" i="1" dirty="0" smtClean="0">
                <a:latin typeface="Times New Roman" charset="0"/>
                <a:ea typeface="Times New Roman" charset="0"/>
                <a:cs typeface="Times New Roman" charset="0"/>
              </a:rPr>
              <a:t>l'innovation technologique </a:t>
            </a:r>
            <a:r>
              <a:rPr lang="fr-FR" altLang="fr-FR" sz="2200" dirty="0" smtClean="0">
                <a:latin typeface="Times New Roman" charset="0"/>
                <a:ea typeface="Times New Roman" charset="0"/>
                <a:cs typeface="Times New Roman" charset="0"/>
              </a:rPr>
              <a:t>et les </a:t>
            </a:r>
            <a:r>
              <a:rPr lang="fr-FR" altLang="fr-FR" sz="2200" i="1" dirty="0" smtClean="0">
                <a:latin typeface="Times New Roman" charset="0"/>
                <a:ea typeface="Times New Roman" charset="0"/>
                <a:cs typeface="Times New Roman" charset="0"/>
              </a:rPr>
              <a:t>brevets</a:t>
            </a:r>
            <a:r>
              <a:rPr lang="fr-FR" altLang="fr-FR" sz="2200" dirty="0" smtClean="0">
                <a:latin typeface="Times New Roman" charset="0"/>
                <a:ea typeface="Times New Roman" charset="0"/>
                <a:cs typeface="Times New Roman" charset="0"/>
              </a:rPr>
              <a:t> sont des éléments clés de leur succès.</a:t>
            </a:r>
            <a:endParaRPr lang="fr-FR" altLang="fr-FR" sz="2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755576" y="260648"/>
            <a:ext cx="45512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altLang="fr-FR" sz="2400" b="1" dirty="0" smtClean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2. Le contexte économique (suite</a:t>
            </a:r>
            <a:r>
              <a:rPr lang="fr-FR" altLang="fr-FR" sz="2400" b="1" dirty="0" smtClean="0">
                <a:solidFill>
                  <a:srgbClr val="C00000"/>
                </a:solidFill>
              </a:rPr>
              <a:t>)</a:t>
            </a:r>
            <a:endParaRPr lang="fr-FR" altLang="fr-FR" sz="2400" dirty="0" smtClean="0">
              <a:solidFill>
                <a:srgbClr val="C00000"/>
              </a:solidFill>
            </a:endParaRPr>
          </a:p>
          <a:p>
            <a:endParaRPr lang="fr-FR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589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F5336-D022-E149-8890-81563776B226}" type="slidenum">
              <a:rPr lang="fr-FR" altLang="fr-FR" smtClean="0"/>
              <a:pPr/>
              <a:t>6</a:t>
            </a:fld>
            <a:endParaRPr lang="fr-FR" altLang="fr-FR"/>
          </a:p>
        </p:txBody>
      </p:sp>
      <p:sp>
        <p:nvSpPr>
          <p:cNvPr id="3" name="Rectangle 2"/>
          <p:cNvSpPr/>
          <p:nvPr/>
        </p:nvSpPr>
        <p:spPr>
          <a:xfrm>
            <a:off x="533400" y="1382286"/>
            <a:ext cx="84310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latin typeface="Times New Roman" charset="0"/>
                <a:ea typeface="Times New Roman" charset="0"/>
                <a:cs typeface="Times New Roman" charset="0"/>
              </a:rPr>
              <a:t>L’innovation comme moteur de compétitivité</a:t>
            </a:r>
          </a:p>
          <a:p>
            <a:r>
              <a:rPr lang="fr-FR" sz="2400" b="1" dirty="0" smtClean="0">
                <a:latin typeface="Times New Roman" charset="0"/>
                <a:ea typeface="Times New Roman" charset="0"/>
                <a:cs typeface="Times New Roman" charset="0"/>
              </a:rPr>
              <a:t>Accélération du progrès technologique :</a:t>
            </a:r>
          </a:p>
          <a:p>
            <a:r>
              <a:rPr lang="fr-FR" sz="2400" dirty="0" smtClean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fr-FR" sz="2400" dirty="0" smtClean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fr-FR" sz="2400" dirty="0" smtClean="0">
                <a:latin typeface="Times New Roman" charset="0"/>
                <a:ea typeface="Times New Roman" charset="0"/>
                <a:cs typeface="Times New Roman" charset="0"/>
              </a:rPr>
              <a:t>→ Cycles d’innovation de plus en plus courts.</a:t>
            </a:r>
            <a:br>
              <a:rPr lang="fr-FR" sz="2400" dirty="0" smtClean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fr-FR" sz="2400" dirty="0" smtClean="0">
                <a:latin typeface="Times New Roman" charset="0"/>
                <a:ea typeface="Times New Roman" charset="0"/>
                <a:cs typeface="Times New Roman" charset="0"/>
              </a:rPr>
              <a:t>→ Obsolescence rapide des produits.</a:t>
            </a:r>
          </a:p>
          <a:p>
            <a:endParaRPr lang="fr-FR" sz="24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fr-FR" sz="2400" b="1" dirty="0" smtClean="0">
                <a:latin typeface="Times New Roman" charset="0"/>
                <a:ea typeface="Times New Roman" charset="0"/>
                <a:cs typeface="Times New Roman" charset="0"/>
              </a:rPr>
              <a:t>Course à la R&amp;D :</a:t>
            </a:r>
            <a:r>
              <a:rPr lang="fr-FR" sz="2400" dirty="0" smtClean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fr-FR" sz="2400" dirty="0" smtClean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fr-FR" sz="2400" dirty="0" smtClean="0">
                <a:latin typeface="Times New Roman" charset="0"/>
                <a:ea typeface="Times New Roman" charset="0"/>
                <a:cs typeface="Times New Roman" charset="0"/>
              </a:rPr>
              <a:t>→ Avantage concurrentiel fondé sur la maîtrise technologique.</a:t>
            </a:r>
          </a:p>
          <a:p>
            <a:endParaRPr lang="fr-FR" sz="2400" i="1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fr-FR" sz="2400" i="1" dirty="0" smtClean="0">
                <a:latin typeface="Times New Roman" charset="0"/>
                <a:ea typeface="Times New Roman" charset="0"/>
                <a:cs typeface="Times New Roman" charset="0"/>
              </a:rPr>
              <a:t>Conséquence : l’entreprise doit surveiller en continu les technologies émergentes (veille technologique).</a:t>
            </a:r>
            <a:endParaRPr lang="fr-FR" sz="24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00" y="332372"/>
            <a:ext cx="39869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fr-FR" sz="2400" b="1" dirty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3</a:t>
            </a:r>
            <a:r>
              <a:rPr lang="fr-FR" altLang="fr-FR" sz="2400" b="1" dirty="0" smtClean="0">
                <a:solidFill>
                  <a:srgbClr val="C00000"/>
                </a:solidFill>
                <a:latin typeface="Times New Roman" charset="0"/>
                <a:ea typeface="Times New Roman" charset="0"/>
                <a:cs typeface="Times New Roman" charset="0"/>
              </a:rPr>
              <a:t>. Le contexte technologique </a:t>
            </a:r>
            <a:endParaRPr lang="fr-FR" sz="24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556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B0BC00"/>
              </a:buClr>
              <a:buSzPct val="60000"/>
              <a:buBlip>
                <a:blip r:embed="rId2"/>
              </a:buBlip>
              <a:defRPr>
                <a:solidFill>
                  <a:srgbClr val="58585A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600">
                <a:solidFill>
                  <a:srgbClr val="58585A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400">
                <a:solidFill>
                  <a:srgbClr val="58585A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B0BC00"/>
              </a:buClr>
              <a:defRPr sz="1400">
                <a:solidFill>
                  <a:srgbClr val="58585A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9069686-2401-7549-A8E2-436D1BF2A698}" type="slidenum">
              <a:rPr lang="fr-FR" altLang="fr-FR">
                <a:solidFill>
                  <a:srgbClr val="A2106A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fr-FR" altLang="fr-FR">
              <a:solidFill>
                <a:srgbClr val="A2106A"/>
              </a:solidFill>
            </a:endParaRPr>
          </a:p>
        </p:txBody>
      </p:sp>
      <p:sp>
        <p:nvSpPr>
          <p:cNvPr id="41986" name="Rectangle 4"/>
          <p:cNvSpPr>
            <a:spLocks noChangeArrowheads="1"/>
          </p:cNvSpPr>
          <p:nvPr/>
        </p:nvSpPr>
        <p:spPr bwMode="auto">
          <a:xfrm>
            <a:off x="255166" y="2708920"/>
            <a:ext cx="8858250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B0BC00"/>
              </a:buClr>
              <a:buSzPct val="60000"/>
              <a:buBlip>
                <a:blip r:embed="rId2"/>
              </a:buBlip>
              <a:defRPr>
                <a:solidFill>
                  <a:srgbClr val="58585A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600">
                <a:solidFill>
                  <a:srgbClr val="58585A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400">
                <a:solidFill>
                  <a:srgbClr val="58585A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B0BC00"/>
              </a:buClr>
              <a:defRPr sz="1400">
                <a:solidFill>
                  <a:srgbClr val="58585A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</a:pPr>
            <a:r>
              <a:rPr lang="fr-FR" altLang="fr-FR" sz="2400" b="1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L’environnement des entreprises devient plus complexes, plus riche en opportunités et menaces  et les changements plus rapides. </a:t>
            </a:r>
          </a:p>
        </p:txBody>
      </p:sp>
    </p:spTree>
    <p:extLst>
      <p:ext uri="{BB962C8B-B14F-4D97-AF65-F5344CB8AC3E}">
        <p14:creationId xmlns:p14="http://schemas.microsoft.com/office/powerpoint/2010/main" val="916350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B0BC00"/>
              </a:buClr>
              <a:buSzPct val="60000"/>
              <a:buBlip>
                <a:blip r:embed="rId2"/>
              </a:buBlip>
              <a:defRPr>
                <a:solidFill>
                  <a:srgbClr val="58585A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600">
                <a:solidFill>
                  <a:srgbClr val="58585A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400">
                <a:solidFill>
                  <a:srgbClr val="58585A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B0BC00"/>
              </a:buClr>
              <a:defRPr sz="1400">
                <a:solidFill>
                  <a:srgbClr val="58585A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16DE029-0D86-774B-BF02-9FB60DF299E4}" type="slidenum">
              <a:rPr lang="fr-FR" altLang="fr-FR">
                <a:solidFill>
                  <a:srgbClr val="A2106A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fr-FR" altLang="fr-FR">
              <a:solidFill>
                <a:srgbClr val="A2106A"/>
              </a:solidFill>
            </a:endParaRPr>
          </a:p>
        </p:txBody>
      </p:sp>
      <p:sp>
        <p:nvSpPr>
          <p:cNvPr id="43010" name="Rectangle 4"/>
          <p:cNvSpPr>
            <a:spLocks noChangeArrowheads="1"/>
          </p:cNvSpPr>
          <p:nvPr/>
        </p:nvSpPr>
        <p:spPr bwMode="auto">
          <a:xfrm>
            <a:off x="733425" y="1735138"/>
            <a:ext cx="4738688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rgbClr val="B0BC00"/>
              </a:buClr>
              <a:buSzPct val="60000"/>
              <a:buBlip>
                <a:blip r:embed="rId2"/>
              </a:buBlip>
              <a:defRPr>
                <a:solidFill>
                  <a:srgbClr val="58585A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600">
                <a:solidFill>
                  <a:srgbClr val="58585A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400">
                <a:solidFill>
                  <a:srgbClr val="58585A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B0BC00"/>
              </a:buClr>
              <a:defRPr sz="1400">
                <a:solidFill>
                  <a:srgbClr val="58585A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Courier New" charset="0"/>
              <a:buChar char="o"/>
            </a:pPr>
            <a:r>
              <a:rPr lang="fr-FR" altLang="fr-FR" sz="2400" b="1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Passive</a:t>
            </a:r>
            <a:r>
              <a:rPr lang="fr-FR" altLang="fr-FR" sz="240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: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fr-FR" altLang="fr-FR" sz="2400">
                <a:solidFill>
                  <a:srgbClr val="444444"/>
                </a:solidFill>
                <a:latin typeface="Times New Roman" charset="0"/>
                <a:ea typeface="Times New Roman" charset="0"/>
                <a:cs typeface="Times New Roman" charset="0"/>
              </a:rPr>
              <a:t> ne fait rien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>
              <a:solidFill>
                <a:srgbClr val="444444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Courier New" charset="0"/>
              <a:buChar char="o"/>
            </a:pPr>
            <a:r>
              <a:rPr lang="fr-FR" altLang="fr-FR" sz="2400" b="1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Ré-active :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fr-FR" altLang="fr-FR" sz="2400">
                <a:solidFill>
                  <a:srgbClr val="444444"/>
                </a:solidFill>
                <a:latin typeface="Times New Roman" charset="0"/>
                <a:ea typeface="Times New Roman" charset="0"/>
                <a:cs typeface="Times New Roman" charset="0"/>
              </a:rPr>
              <a:t>veille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fr-FR" altLang="fr-FR" sz="2400">
                <a:solidFill>
                  <a:srgbClr val="444444"/>
                </a:solidFill>
                <a:latin typeface="Times New Roman" charset="0"/>
                <a:ea typeface="Times New Roman" charset="0"/>
                <a:cs typeface="Times New Roman" charset="0"/>
              </a:rPr>
              <a:t>évite les dangers</a:t>
            </a:r>
          </a:p>
        </p:txBody>
      </p:sp>
      <p:sp>
        <p:nvSpPr>
          <p:cNvPr id="43011" name="Rectangle 5"/>
          <p:cNvSpPr>
            <a:spLocks noChangeArrowheads="1"/>
          </p:cNvSpPr>
          <p:nvPr/>
        </p:nvSpPr>
        <p:spPr bwMode="auto">
          <a:xfrm>
            <a:off x="733425" y="434975"/>
            <a:ext cx="68627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B0BC00"/>
              </a:buClr>
              <a:buSzPct val="60000"/>
              <a:buBlip>
                <a:blip r:embed="rId2"/>
              </a:buBlip>
              <a:defRPr>
                <a:solidFill>
                  <a:srgbClr val="58585A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600">
                <a:solidFill>
                  <a:srgbClr val="58585A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400">
                <a:solidFill>
                  <a:srgbClr val="58585A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B0BC00"/>
              </a:buClr>
              <a:defRPr sz="1400">
                <a:solidFill>
                  <a:srgbClr val="58585A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>
                <a:solidFill>
                  <a:srgbClr val="A2106A"/>
                </a:solidFill>
                <a:latin typeface="Times New Roman" charset="0"/>
                <a:ea typeface="Times New Roman" charset="0"/>
                <a:cs typeface="Times New Roman" charset="0"/>
              </a:rPr>
              <a:t>Les différents comportements de l’entreprise</a:t>
            </a:r>
            <a:endParaRPr lang="fr-FR" altLang="fr-FR" sz="2400">
              <a:solidFill>
                <a:srgbClr val="A2106A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5472113" y="1790700"/>
            <a:ext cx="3148012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rgbClr val="B0BC00"/>
              </a:buClr>
              <a:buSzPct val="60000"/>
              <a:buBlip>
                <a:blip r:embed="rId2"/>
              </a:buBlip>
              <a:defRPr>
                <a:solidFill>
                  <a:srgbClr val="58585A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600">
                <a:solidFill>
                  <a:srgbClr val="58585A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B0BC00"/>
              </a:buClr>
              <a:buSzPct val="50000"/>
              <a:buBlip>
                <a:blip r:embed="rId2"/>
              </a:buBlip>
              <a:defRPr sz="1400">
                <a:solidFill>
                  <a:srgbClr val="58585A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B0BC00"/>
              </a:buClr>
              <a:defRPr sz="1400">
                <a:solidFill>
                  <a:srgbClr val="58585A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Courier New" charset="0"/>
              <a:buChar char="o"/>
            </a:pPr>
            <a:r>
              <a:rPr lang="fr-FR" altLang="fr-FR" sz="2400" b="1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Pré-active :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fr-FR" altLang="fr-FR" sz="2400">
                <a:solidFill>
                  <a:srgbClr val="444444"/>
                </a:solidFill>
                <a:latin typeface="Open Sans" charset="0"/>
              </a:rPr>
              <a:t>évite les dangers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fr-FR" altLang="fr-FR" sz="2400">
                <a:solidFill>
                  <a:srgbClr val="444444"/>
                </a:solidFill>
                <a:latin typeface="Open Sans" charset="0"/>
              </a:rPr>
              <a:t>en tire parti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Courier New" charset="0"/>
              <a:buChar char="o"/>
            </a:pPr>
            <a:r>
              <a:rPr lang="fr-FR" altLang="fr-FR" sz="2400" b="1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Pro-active :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fr-FR" altLang="fr-FR" sz="2400">
                <a:solidFill>
                  <a:srgbClr val="444444"/>
                </a:solidFill>
                <a:latin typeface="Open Sans" charset="0"/>
              </a:rPr>
              <a:t>influence le marché</a:t>
            </a:r>
            <a:endParaRPr lang="fr-FR" altLang="fr-FR" sz="2400">
              <a:solidFill>
                <a:schemeClr val="tx1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854062"/>
      </p:ext>
    </p:extLst>
  </p:cSld>
  <p:clrMapOvr>
    <a:masterClrMapping/>
  </p:clrMapOvr>
</p:sld>
</file>

<file path=ppt/theme/theme1.xml><?xml version="1.0" encoding="utf-8"?>
<a:theme xmlns:a="http://schemas.openxmlformats.org/drawingml/2006/main" name="Modèle par défaut">
  <a:themeElements>
    <a:clrScheme name="Modèle par défau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0"/>
        </a:gradFill>
        <a:ln w="9525" cap="flat" cmpd="sng" algn="ctr">
          <a:solidFill>
            <a:srgbClr val="A2106A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rtlCol="0" anchor="t" anchorCtr="0" compatLnSpc="1">
        <a:prstTxWarp prst="textNoShape">
          <a:avLst/>
        </a:prstTxWarp>
      </a:bodyPr>
      <a:lstStyle>
        <a:defPPr algn="ctr">
          <a:defRPr sz="1400" dirty="0" smtClean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1"/>
            </a:gs>
            <a:gs pos="100000">
              <a:srgbClr val="99CC00"/>
            </a:gs>
          </a:gsLst>
          <a:lin ang="2700000" scaled="1"/>
        </a:gradFill>
        <a:ln w="9525" cap="flat" cmpd="sng" algn="ctr">
          <a:solidFill>
            <a:srgbClr val="A2106A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</TotalTime>
  <Words>582</Words>
  <Application>Microsoft Macintosh PowerPoint</Application>
  <PresentationFormat>Présentation à l'écran (4:3)</PresentationFormat>
  <Paragraphs>55</Paragraphs>
  <Slides>8</Slides>
  <Notes>2</Notes>
  <HiddenSlides>0</HiddenSlides>
  <MMClips>0</MMClips>
  <ScaleCrop>false</ScaleCrop>
  <HeadingPairs>
    <vt:vector size="8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8" baseType="lpstr">
      <vt:lpstr>Calibri Light</vt:lpstr>
      <vt:lpstr>Arial</vt:lpstr>
      <vt:lpstr>Calibri</vt:lpstr>
      <vt:lpstr>Calibri,BoldItalic</vt:lpstr>
      <vt:lpstr>Courier New</vt:lpstr>
      <vt:lpstr>Open Sans</vt:lpstr>
      <vt:lpstr>Times New Roman</vt:lpstr>
      <vt:lpstr>Modèle par défaut</vt:lpstr>
      <vt:lpstr>Thème Office</vt:lpstr>
      <vt:lpstr>Photo Editor Photo</vt:lpstr>
      <vt:lpstr>Cours 1: Les mutations de l’environnement de l’entreprise  Comprendre le contexte global dans lequel s’inscrit l’Intelligence Économique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de Microsoft Office</dc:creator>
  <cp:lastModifiedBy>Utilisateur de Microsoft Office</cp:lastModifiedBy>
  <cp:revision>3</cp:revision>
  <dcterms:created xsi:type="dcterms:W3CDTF">2025-10-20T19:14:12Z</dcterms:created>
  <dcterms:modified xsi:type="dcterms:W3CDTF">2025-10-20T20:01:25Z</dcterms:modified>
</cp:coreProperties>
</file>