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7" r:id="rId1"/>
    <p:sldMasterId id="2147484063" r:id="rId2"/>
  </p:sldMasterIdLst>
  <p:notesMasterIdLst>
    <p:notesMasterId r:id="rId69"/>
  </p:notesMasterIdLst>
  <p:handoutMasterIdLst>
    <p:handoutMasterId r:id="rId70"/>
  </p:handoutMasterIdLst>
  <p:sldIdLst>
    <p:sldId id="256" r:id="rId3"/>
    <p:sldId id="442" r:id="rId4"/>
    <p:sldId id="273" r:id="rId5"/>
    <p:sldId id="648" r:id="rId6"/>
    <p:sldId id="443" r:id="rId7"/>
    <p:sldId id="650" r:id="rId8"/>
    <p:sldId id="651" r:id="rId9"/>
    <p:sldId id="455" r:id="rId10"/>
    <p:sldId id="474" r:id="rId11"/>
    <p:sldId id="457" r:id="rId12"/>
    <p:sldId id="458" r:id="rId13"/>
    <p:sldId id="461" r:id="rId14"/>
    <p:sldId id="463" r:id="rId15"/>
    <p:sldId id="462" r:id="rId16"/>
    <p:sldId id="649" r:id="rId17"/>
    <p:sldId id="465" r:id="rId18"/>
    <p:sldId id="468" r:id="rId19"/>
    <p:sldId id="467" r:id="rId20"/>
    <p:sldId id="466" r:id="rId21"/>
    <p:sldId id="469" r:id="rId22"/>
    <p:sldId id="464" r:id="rId23"/>
    <p:sldId id="470" r:id="rId24"/>
    <p:sldId id="473" r:id="rId25"/>
    <p:sldId id="477" r:id="rId26"/>
    <p:sldId id="471" r:id="rId27"/>
    <p:sldId id="478" r:id="rId28"/>
    <p:sldId id="484" r:id="rId29"/>
    <p:sldId id="475" r:id="rId30"/>
    <p:sldId id="483" r:id="rId31"/>
    <p:sldId id="481" r:id="rId32"/>
    <p:sldId id="479" r:id="rId33"/>
    <p:sldId id="480" r:id="rId34"/>
    <p:sldId id="459" r:id="rId35"/>
    <p:sldId id="485" r:id="rId36"/>
    <p:sldId id="487" r:id="rId37"/>
    <p:sldId id="460" r:id="rId38"/>
    <p:sldId id="456" r:id="rId39"/>
    <p:sldId id="314" r:id="rId40"/>
    <p:sldId id="489" r:id="rId41"/>
    <p:sldId id="488" r:id="rId42"/>
    <p:sldId id="490" r:id="rId43"/>
    <p:sldId id="310" r:id="rId44"/>
    <p:sldId id="495" r:id="rId45"/>
    <p:sldId id="496" r:id="rId46"/>
    <p:sldId id="497" r:id="rId47"/>
    <p:sldId id="499" r:id="rId48"/>
    <p:sldId id="501" r:id="rId49"/>
    <p:sldId id="500" r:id="rId50"/>
    <p:sldId id="502" r:id="rId51"/>
    <p:sldId id="503" r:id="rId52"/>
    <p:sldId id="504" r:id="rId53"/>
    <p:sldId id="505" r:id="rId54"/>
    <p:sldId id="506" r:id="rId55"/>
    <p:sldId id="507" r:id="rId56"/>
    <p:sldId id="508" r:id="rId57"/>
    <p:sldId id="519" r:id="rId58"/>
    <p:sldId id="509" r:id="rId59"/>
    <p:sldId id="510" r:id="rId60"/>
    <p:sldId id="516" r:id="rId61"/>
    <p:sldId id="511" r:id="rId62"/>
    <p:sldId id="494" r:id="rId63"/>
    <p:sldId id="311" r:id="rId64"/>
    <p:sldId id="512" r:id="rId65"/>
    <p:sldId id="513" r:id="rId66"/>
    <p:sldId id="517" r:id="rId67"/>
    <p:sldId id="520" r:id="rId68"/>
  </p:sldIdLst>
  <p:sldSz cx="9144000" cy="6858000" type="screen4x3"/>
  <p:notesSz cx="6742113" cy="9872663"/>
  <p:defaultTextStyle>
    <a:defPPr>
      <a:defRPr lang="fr-FR"/>
    </a:defPPr>
    <a:lvl1pPr algn="l" rtl="0" eaLnBrk="0" fontAlgn="base" hangingPunct="0">
      <a:spcBef>
        <a:spcPct val="0"/>
      </a:spcBef>
      <a:spcAft>
        <a:spcPct val="0"/>
      </a:spcAft>
      <a:defRPr kern="1200">
        <a:solidFill>
          <a:srgbClr val="000000"/>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rgbClr val="000000"/>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rgbClr val="000000"/>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rgbClr val="000000"/>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rgbClr val="000000"/>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rgbClr val="000000"/>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rgbClr val="000000"/>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rgbClr val="000000"/>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rgbClr val="000000"/>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1"/>
    <a:srgbClr val="0000FF"/>
    <a:srgbClr val="FFCC99"/>
    <a:srgbClr val="800000"/>
    <a:srgbClr val="FF3300"/>
    <a:srgbClr val="CC0000"/>
    <a:srgbClr val="FF0000"/>
    <a:srgbClr val="66FF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7.wmf"/><Relationship Id="rId3" Type="http://schemas.openxmlformats.org/officeDocument/2006/relationships/image" Target="../media/image37.wmf"/><Relationship Id="rId7" Type="http://schemas.openxmlformats.org/officeDocument/2006/relationships/image" Target="../media/image41.wmf"/><Relationship Id="rId12" Type="http://schemas.openxmlformats.org/officeDocument/2006/relationships/image" Target="../media/image46.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8.wmf"/><Relationship Id="rId3" Type="http://schemas.openxmlformats.org/officeDocument/2006/relationships/image" Target="../media/image58.wmf"/><Relationship Id="rId7" Type="http://schemas.openxmlformats.org/officeDocument/2006/relationships/image" Target="../media/image62.wmf"/><Relationship Id="rId12" Type="http://schemas.openxmlformats.org/officeDocument/2006/relationships/image" Target="../media/image67.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11" Type="http://schemas.openxmlformats.org/officeDocument/2006/relationships/image" Target="../media/image66.wmf"/><Relationship Id="rId5" Type="http://schemas.openxmlformats.org/officeDocument/2006/relationships/image" Target="../media/image60.wmf"/><Relationship Id="rId10" Type="http://schemas.openxmlformats.org/officeDocument/2006/relationships/image" Target="../media/image65.wmf"/><Relationship Id="rId4" Type="http://schemas.openxmlformats.org/officeDocument/2006/relationships/image" Target="../media/image59.wmf"/><Relationship Id="rId9" Type="http://schemas.openxmlformats.org/officeDocument/2006/relationships/image" Target="../media/image64.wmf"/><Relationship Id="rId14" Type="http://schemas.openxmlformats.org/officeDocument/2006/relationships/image" Target="../media/image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22588" cy="493713"/>
          </a:xfrm>
          <a:prstGeom prst="rect">
            <a:avLst/>
          </a:prstGeom>
          <a:noFill/>
          <a:ln w="9525">
            <a:noFill/>
            <a:miter lim="800000"/>
            <a:headEnd/>
            <a:tailEnd/>
          </a:ln>
          <a:effectLst/>
        </p:spPr>
        <p:txBody>
          <a:bodyPr vert="horz" wrap="square" lIns="91462" tIns="45732" rIns="91462" bIns="45732"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fr-FR"/>
          </a:p>
        </p:txBody>
      </p:sp>
      <p:sp>
        <p:nvSpPr>
          <p:cNvPr id="5123" name="Rectangle 3"/>
          <p:cNvSpPr>
            <a:spLocks noGrp="1" noChangeArrowheads="1"/>
          </p:cNvSpPr>
          <p:nvPr>
            <p:ph type="dt" sz="quarter" idx="1"/>
          </p:nvPr>
        </p:nvSpPr>
        <p:spPr bwMode="auto">
          <a:xfrm>
            <a:off x="3817939" y="1"/>
            <a:ext cx="2922587" cy="493713"/>
          </a:xfrm>
          <a:prstGeom prst="rect">
            <a:avLst/>
          </a:prstGeom>
          <a:noFill/>
          <a:ln w="9525">
            <a:noFill/>
            <a:miter lim="800000"/>
            <a:headEnd/>
            <a:tailEnd/>
          </a:ln>
          <a:effectLst/>
        </p:spPr>
        <p:txBody>
          <a:bodyPr vert="horz" wrap="square" lIns="91462" tIns="45732" rIns="91462" bIns="45732"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fr-FR"/>
          </a:p>
        </p:txBody>
      </p:sp>
      <p:sp>
        <p:nvSpPr>
          <p:cNvPr id="5124" name="Rectangle 4"/>
          <p:cNvSpPr>
            <a:spLocks noGrp="1" noChangeArrowheads="1"/>
          </p:cNvSpPr>
          <p:nvPr>
            <p:ph type="ftr" sz="quarter" idx="2"/>
          </p:nvPr>
        </p:nvSpPr>
        <p:spPr bwMode="auto">
          <a:xfrm>
            <a:off x="0" y="9377363"/>
            <a:ext cx="2922588" cy="493712"/>
          </a:xfrm>
          <a:prstGeom prst="rect">
            <a:avLst/>
          </a:prstGeom>
          <a:noFill/>
          <a:ln w="9525">
            <a:noFill/>
            <a:miter lim="800000"/>
            <a:headEnd/>
            <a:tailEnd/>
          </a:ln>
          <a:effectLst/>
        </p:spPr>
        <p:txBody>
          <a:bodyPr vert="horz" wrap="square" lIns="91462" tIns="45732" rIns="91462" bIns="45732"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r>
              <a:rPr lang="fr-FR"/>
              <a:t>Conférence Nationale sur l'Ingénierie de l'Electronique; CNIE'04; 22-23 Novembre 2004; USTO Oran</a:t>
            </a:r>
          </a:p>
        </p:txBody>
      </p:sp>
      <p:sp>
        <p:nvSpPr>
          <p:cNvPr id="5125" name="Rectangle 5"/>
          <p:cNvSpPr>
            <a:spLocks noGrp="1" noChangeArrowheads="1"/>
          </p:cNvSpPr>
          <p:nvPr>
            <p:ph type="sldNum" sz="quarter" idx="3"/>
          </p:nvPr>
        </p:nvSpPr>
        <p:spPr bwMode="auto">
          <a:xfrm>
            <a:off x="3817939" y="9377363"/>
            <a:ext cx="2922587" cy="493712"/>
          </a:xfrm>
          <a:prstGeom prst="rect">
            <a:avLst/>
          </a:prstGeom>
          <a:noFill/>
          <a:ln w="9525">
            <a:noFill/>
            <a:miter lim="800000"/>
            <a:headEnd/>
            <a:tailEnd/>
          </a:ln>
          <a:effectLst/>
        </p:spPr>
        <p:txBody>
          <a:bodyPr vert="horz" wrap="square" lIns="91462" tIns="45732" rIns="91462" bIns="45732"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2279D43F-1F7B-4452-AC23-3A49833611FD}" type="slidenum">
              <a:rPr lang="fr-FR"/>
              <a:pPr>
                <a:defRPr/>
              </a:pPr>
              <a:t>‹N°›</a:t>
            </a:fld>
            <a:endParaRPr lang="fr-FR"/>
          </a:p>
        </p:txBody>
      </p:sp>
    </p:spTree>
    <p:extLst>
      <p:ext uri="{BB962C8B-B14F-4D97-AF65-F5344CB8AC3E}">
        <p14:creationId xmlns:p14="http://schemas.microsoft.com/office/powerpoint/2010/main" val="415116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22588" cy="493713"/>
          </a:xfrm>
          <a:prstGeom prst="rect">
            <a:avLst/>
          </a:prstGeom>
          <a:noFill/>
          <a:ln w="9525">
            <a:noFill/>
            <a:miter lim="800000"/>
            <a:headEnd/>
            <a:tailEnd/>
          </a:ln>
          <a:effectLst/>
        </p:spPr>
        <p:txBody>
          <a:bodyPr vert="horz" wrap="square" lIns="91462" tIns="45732" rIns="91462" bIns="45732"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fr-FR"/>
          </a:p>
        </p:txBody>
      </p:sp>
      <p:sp>
        <p:nvSpPr>
          <p:cNvPr id="3075" name="Rectangle 3"/>
          <p:cNvSpPr>
            <a:spLocks noGrp="1" noChangeArrowheads="1"/>
          </p:cNvSpPr>
          <p:nvPr>
            <p:ph type="dt" idx="1"/>
          </p:nvPr>
        </p:nvSpPr>
        <p:spPr bwMode="auto">
          <a:xfrm>
            <a:off x="3817939" y="1"/>
            <a:ext cx="2922587" cy="493713"/>
          </a:xfrm>
          <a:prstGeom prst="rect">
            <a:avLst/>
          </a:prstGeom>
          <a:noFill/>
          <a:ln w="9525">
            <a:noFill/>
            <a:miter lim="800000"/>
            <a:headEnd/>
            <a:tailEnd/>
          </a:ln>
          <a:effectLst/>
        </p:spPr>
        <p:txBody>
          <a:bodyPr vert="horz" wrap="square" lIns="91462" tIns="45732" rIns="91462" bIns="45732"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fr-FR"/>
          </a:p>
        </p:txBody>
      </p:sp>
      <p:sp>
        <p:nvSpPr>
          <p:cNvPr id="5124" name="Rectangle 4"/>
          <p:cNvSpPr>
            <a:spLocks noGrp="1" noRot="1" noChangeAspect="1" noChangeArrowheads="1" noTextEdit="1"/>
          </p:cNvSpPr>
          <p:nvPr>
            <p:ph type="sldImg" idx="2"/>
          </p:nvPr>
        </p:nvSpPr>
        <p:spPr bwMode="auto">
          <a:xfrm>
            <a:off x="901700" y="739775"/>
            <a:ext cx="4938713"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1" y="4689475"/>
            <a:ext cx="5395913" cy="4443413"/>
          </a:xfrm>
          <a:prstGeom prst="rect">
            <a:avLst/>
          </a:prstGeom>
          <a:noFill/>
          <a:ln w="9525">
            <a:noFill/>
            <a:miter lim="800000"/>
            <a:headEnd/>
            <a:tailEnd/>
          </a:ln>
          <a:effectLst/>
        </p:spPr>
        <p:txBody>
          <a:bodyPr vert="horz" wrap="square" lIns="91462" tIns="45732" rIns="91462" bIns="45732"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9377363"/>
            <a:ext cx="2922588" cy="493712"/>
          </a:xfrm>
          <a:prstGeom prst="rect">
            <a:avLst/>
          </a:prstGeom>
          <a:noFill/>
          <a:ln w="9525">
            <a:noFill/>
            <a:miter lim="800000"/>
            <a:headEnd/>
            <a:tailEnd/>
          </a:ln>
          <a:effectLst/>
        </p:spPr>
        <p:txBody>
          <a:bodyPr vert="horz" wrap="square" lIns="91462" tIns="45732" rIns="91462" bIns="45732"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r>
              <a:rPr lang="fr-FR"/>
              <a:t>Conférence Nationale sur l'Ingénierie de l'Electronique; CNIE'04; 22-23 Novembre 2004; USTO Oran</a:t>
            </a:r>
          </a:p>
        </p:txBody>
      </p:sp>
      <p:sp>
        <p:nvSpPr>
          <p:cNvPr id="3079" name="Rectangle 7"/>
          <p:cNvSpPr>
            <a:spLocks noGrp="1" noChangeArrowheads="1"/>
          </p:cNvSpPr>
          <p:nvPr>
            <p:ph type="sldNum" sz="quarter" idx="5"/>
          </p:nvPr>
        </p:nvSpPr>
        <p:spPr bwMode="auto">
          <a:xfrm>
            <a:off x="3817939" y="9377363"/>
            <a:ext cx="2922587" cy="493712"/>
          </a:xfrm>
          <a:prstGeom prst="rect">
            <a:avLst/>
          </a:prstGeom>
          <a:noFill/>
          <a:ln w="9525">
            <a:noFill/>
            <a:miter lim="800000"/>
            <a:headEnd/>
            <a:tailEnd/>
          </a:ln>
          <a:effectLst/>
        </p:spPr>
        <p:txBody>
          <a:bodyPr vert="horz" wrap="square" lIns="91462" tIns="45732" rIns="91462" bIns="45732"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60CD418C-FDCF-4506-9C3D-DE2E294137E7}" type="slidenum">
              <a:rPr lang="fr-FR"/>
              <a:pPr>
                <a:defRPr/>
              </a:pPr>
              <a:t>‹N°›</a:t>
            </a:fld>
            <a:endParaRPr lang="fr-FR"/>
          </a:p>
        </p:txBody>
      </p:sp>
    </p:spTree>
    <p:extLst>
      <p:ext uri="{BB962C8B-B14F-4D97-AF65-F5344CB8AC3E}">
        <p14:creationId xmlns:p14="http://schemas.microsoft.com/office/powerpoint/2010/main" val="124126163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875" indent="-285722">
              <a:spcBef>
                <a:spcPct val="30000"/>
              </a:spcBef>
              <a:defRPr sz="1200">
                <a:solidFill>
                  <a:schemeClr val="tx1"/>
                </a:solidFill>
                <a:latin typeface="Arial" panose="020B0604020202020204" pitchFamily="34" charset="0"/>
                <a:cs typeface="Arial" panose="020B0604020202020204" pitchFamily="34" charset="0"/>
              </a:defRPr>
            </a:lvl2pPr>
            <a:lvl3pPr marL="1142885" indent="-228577">
              <a:spcBef>
                <a:spcPct val="30000"/>
              </a:spcBef>
              <a:defRPr sz="1200">
                <a:solidFill>
                  <a:schemeClr val="tx1"/>
                </a:solidFill>
                <a:latin typeface="Arial" panose="020B0604020202020204" pitchFamily="34" charset="0"/>
                <a:cs typeface="Arial" panose="020B0604020202020204" pitchFamily="34" charset="0"/>
              </a:defRPr>
            </a:lvl3pPr>
            <a:lvl4pPr marL="1600040" indent="-228577">
              <a:spcBef>
                <a:spcPct val="30000"/>
              </a:spcBef>
              <a:defRPr sz="1200">
                <a:solidFill>
                  <a:schemeClr val="tx1"/>
                </a:solidFill>
                <a:latin typeface="Arial" panose="020B0604020202020204" pitchFamily="34" charset="0"/>
                <a:cs typeface="Arial" panose="020B0604020202020204" pitchFamily="34" charset="0"/>
              </a:defRPr>
            </a:lvl4pPr>
            <a:lvl5pPr marL="2057194" indent="-228577">
              <a:spcBef>
                <a:spcPct val="30000"/>
              </a:spcBef>
              <a:defRPr sz="1200">
                <a:solidFill>
                  <a:schemeClr val="tx1"/>
                </a:solidFill>
                <a:latin typeface="Arial" panose="020B0604020202020204" pitchFamily="34" charset="0"/>
                <a:cs typeface="Arial" panose="020B0604020202020204" pitchFamily="34" charset="0"/>
              </a:defRPr>
            </a:lvl5pPr>
            <a:lvl6pPr marL="2514348"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502"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656"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810"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fr-FR" altLang="fr-FR"/>
              <a:t>Conférence Nationale sur l'Ingénierie de l'Electronique; CNIE'04; 22-23 Novembre 2004; USTO Oran</a:t>
            </a:r>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875" indent="-285722">
              <a:spcBef>
                <a:spcPct val="30000"/>
              </a:spcBef>
              <a:defRPr sz="1200">
                <a:solidFill>
                  <a:schemeClr val="tx1"/>
                </a:solidFill>
                <a:latin typeface="Arial" panose="020B0604020202020204" pitchFamily="34" charset="0"/>
                <a:cs typeface="Arial" panose="020B0604020202020204" pitchFamily="34" charset="0"/>
              </a:defRPr>
            </a:lvl2pPr>
            <a:lvl3pPr marL="1142885" indent="-228577">
              <a:spcBef>
                <a:spcPct val="30000"/>
              </a:spcBef>
              <a:defRPr sz="1200">
                <a:solidFill>
                  <a:schemeClr val="tx1"/>
                </a:solidFill>
                <a:latin typeface="Arial" panose="020B0604020202020204" pitchFamily="34" charset="0"/>
                <a:cs typeface="Arial" panose="020B0604020202020204" pitchFamily="34" charset="0"/>
              </a:defRPr>
            </a:lvl3pPr>
            <a:lvl4pPr marL="1600040" indent="-228577">
              <a:spcBef>
                <a:spcPct val="30000"/>
              </a:spcBef>
              <a:defRPr sz="1200">
                <a:solidFill>
                  <a:schemeClr val="tx1"/>
                </a:solidFill>
                <a:latin typeface="Arial" panose="020B0604020202020204" pitchFamily="34" charset="0"/>
                <a:cs typeface="Arial" panose="020B0604020202020204" pitchFamily="34" charset="0"/>
              </a:defRPr>
            </a:lvl4pPr>
            <a:lvl5pPr marL="2057194" indent="-228577">
              <a:spcBef>
                <a:spcPct val="30000"/>
              </a:spcBef>
              <a:defRPr sz="1200">
                <a:solidFill>
                  <a:schemeClr val="tx1"/>
                </a:solidFill>
                <a:latin typeface="Arial" panose="020B0604020202020204" pitchFamily="34" charset="0"/>
                <a:cs typeface="Arial" panose="020B0604020202020204" pitchFamily="34" charset="0"/>
              </a:defRPr>
            </a:lvl5pPr>
            <a:lvl6pPr marL="2514348"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502"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656"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810"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81D8D6-E69A-45E3-9948-343D2A690839}" type="slidenum">
              <a:rPr lang="fr-FR" altLang="fr-FR" smtClean="0"/>
              <a:pPr>
                <a:spcBef>
                  <a:spcPct val="0"/>
                </a:spcBef>
              </a:pPr>
              <a:t>1</a:t>
            </a:fld>
            <a:endParaRPr lang="fr-FR" altLang="fr-F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10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875" indent="-285722">
              <a:spcBef>
                <a:spcPct val="30000"/>
              </a:spcBef>
              <a:defRPr sz="1200">
                <a:solidFill>
                  <a:schemeClr val="tx1"/>
                </a:solidFill>
                <a:latin typeface="Arial" panose="020B0604020202020204" pitchFamily="34" charset="0"/>
                <a:cs typeface="Arial" panose="020B0604020202020204" pitchFamily="34" charset="0"/>
              </a:defRPr>
            </a:lvl2pPr>
            <a:lvl3pPr marL="1142885" indent="-228577">
              <a:spcBef>
                <a:spcPct val="30000"/>
              </a:spcBef>
              <a:defRPr sz="1200">
                <a:solidFill>
                  <a:schemeClr val="tx1"/>
                </a:solidFill>
                <a:latin typeface="Arial" panose="020B0604020202020204" pitchFamily="34" charset="0"/>
                <a:cs typeface="Arial" panose="020B0604020202020204" pitchFamily="34" charset="0"/>
              </a:defRPr>
            </a:lvl3pPr>
            <a:lvl4pPr marL="1600040" indent="-228577">
              <a:spcBef>
                <a:spcPct val="30000"/>
              </a:spcBef>
              <a:defRPr sz="1200">
                <a:solidFill>
                  <a:schemeClr val="tx1"/>
                </a:solidFill>
                <a:latin typeface="Arial" panose="020B0604020202020204" pitchFamily="34" charset="0"/>
                <a:cs typeface="Arial" panose="020B0604020202020204" pitchFamily="34" charset="0"/>
              </a:defRPr>
            </a:lvl4pPr>
            <a:lvl5pPr marL="2057194" indent="-228577">
              <a:spcBef>
                <a:spcPct val="30000"/>
              </a:spcBef>
              <a:defRPr sz="1200">
                <a:solidFill>
                  <a:schemeClr val="tx1"/>
                </a:solidFill>
                <a:latin typeface="Arial" panose="020B0604020202020204" pitchFamily="34" charset="0"/>
                <a:cs typeface="Arial" panose="020B0604020202020204" pitchFamily="34" charset="0"/>
              </a:defRPr>
            </a:lvl5pPr>
            <a:lvl6pPr marL="2514348"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502"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656"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810"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fr-FR" altLang="fr-FR"/>
              <a:t>Conférence Nationale sur l'Ingénierie de l'Electronique; CNIE'04; 22-23 Novembre 2004; USTO Oran</a:t>
            </a:r>
          </a:p>
        </p:txBody>
      </p:sp>
      <p:sp>
        <p:nvSpPr>
          <p:cNvPr id="11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875" indent="-285722">
              <a:spcBef>
                <a:spcPct val="30000"/>
              </a:spcBef>
              <a:defRPr sz="1200">
                <a:solidFill>
                  <a:schemeClr val="tx1"/>
                </a:solidFill>
                <a:latin typeface="Arial" panose="020B0604020202020204" pitchFamily="34" charset="0"/>
                <a:cs typeface="Arial" panose="020B0604020202020204" pitchFamily="34" charset="0"/>
              </a:defRPr>
            </a:lvl2pPr>
            <a:lvl3pPr marL="1142885" indent="-228577">
              <a:spcBef>
                <a:spcPct val="30000"/>
              </a:spcBef>
              <a:defRPr sz="1200">
                <a:solidFill>
                  <a:schemeClr val="tx1"/>
                </a:solidFill>
                <a:latin typeface="Arial" panose="020B0604020202020204" pitchFamily="34" charset="0"/>
                <a:cs typeface="Arial" panose="020B0604020202020204" pitchFamily="34" charset="0"/>
              </a:defRPr>
            </a:lvl3pPr>
            <a:lvl4pPr marL="1600040" indent="-228577">
              <a:spcBef>
                <a:spcPct val="30000"/>
              </a:spcBef>
              <a:defRPr sz="1200">
                <a:solidFill>
                  <a:schemeClr val="tx1"/>
                </a:solidFill>
                <a:latin typeface="Arial" panose="020B0604020202020204" pitchFamily="34" charset="0"/>
                <a:cs typeface="Arial" panose="020B0604020202020204" pitchFamily="34" charset="0"/>
              </a:defRPr>
            </a:lvl4pPr>
            <a:lvl5pPr marL="2057194" indent="-228577">
              <a:spcBef>
                <a:spcPct val="30000"/>
              </a:spcBef>
              <a:defRPr sz="1200">
                <a:solidFill>
                  <a:schemeClr val="tx1"/>
                </a:solidFill>
                <a:latin typeface="Arial" panose="020B0604020202020204" pitchFamily="34" charset="0"/>
                <a:cs typeface="Arial" panose="020B0604020202020204" pitchFamily="34" charset="0"/>
              </a:defRPr>
            </a:lvl5pPr>
            <a:lvl6pPr marL="2514348"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502"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656"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810"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96BFAA-E02E-4F3C-894E-CD1A10014B33}" type="slidenum">
              <a:rPr lang="fr-FR" altLang="fr-FR" smtClean="0"/>
              <a:pPr>
                <a:spcBef>
                  <a:spcPct val="0"/>
                </a:spcBef>
              </a:pPr>
              <a:t>3</a:t>
            </a:fld>
            <a:endParaRPr lang="fr-FR" altLang="fr-F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72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algn="ctr" eaLnBrk="1" hangingPunct="1">
                <a:defRPr/>
              </a:pPr>
              <a:endParaRPr lang="ar-DZ" altLang="fr-FR" sz="2400">
                <a:solidFill>
                  <a:schemeClr val="tx1"/>
                </a:solidFill>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grpSp>
      </p:grpSp>
      <p:sp>
        <p:nvSpPr>
          <p:cNvPr id="17000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fr-FR"/>
              <a:t>Cliquez pour modifier le style du titre</a:t>
            </a:r>
          </a:p>
        </p:txBody>
      </p:sp>
      <p:sp>
        <p:nvSpPr>
          <p:cNvPr id="17000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fr-FR"/>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4CEA1899-F522-466E-817C-6CCE21081AE0}" type="datetime1">
              <a:rPr lang="fr-FR"/>
              <a:pPr>
                <a:defRPr/>
              </a:pPr>
              <a:t>17/06/2023</a:t>
            </a:fld>
            <a:endParaRPr lang="fr-FR"/>
          </a:p>
        </p:txBody>
      </p:sp>
      <p:sp>
        <p:nvSpPr>
          <p:cNvPr id="19" name="Rectangle 17"/>
          <p:cNvSpPr>
            <a:spLocks noGrp="1" noChangeArrowheads="1"/>
          </p:cNvSpPr>
          <p:nvPr>
            <p:ph type="ftr" sz="quarter" idx="11"/>
          </p:nvPr>
        </p:nvSpPr>
        <p:spPr/>
        <p:txBody>
          <a:bodyPr/>
          <a:lstStyle>
            <a:lvl1pPr>
              <a:defRPr/>
            </a:lvl1pPr>
          </a:lstStyle>
          <a:p>
            <a:pPr>
              <a:defRPr/>
            </a:pPr>
            <a:endParaRPr lang="fr-FR"/>
          </a:p>
        </p:txBody>
      </p:sp>
      <p:sp>
        <p:nvSpPr>
          <p:cNvPr id="20" name="Rectangle 18"/>
          <p:cNvSpPr>
            <a:spLocks noGrp="1" noChangeArrowheads="1"/>
          </p:cNvSpPr>
          <p:nvPr>
            <p:ph type="sldNum" sz="quarter" idx="12"/>
          </p:nvPr>
        </p:nvSpPr>
        <p:spPr/>
        <p:txBody>
          <a:bodyPr/>
          <a:lstStyle>
            <a:lvl1pPr>
              <a:defRPr/>
            </a:lvl1pPr>
          </a:lstStyle>
          <a:p>
            <a:pPr>
              <a:defRPr/>
            </a:pPr>
            <a:fld id="{F0F9C9CE-BC13-479C-8A3A-91B5044FD732}" type="slidenum">
              <a:rPr lang="fr-FR"/>
              <a:pPr>
                <a:defRPr/>
              </a:pPr>
              <a:t>‹N°›</a:t>
            </a:fld>
            <a:endParaRPr lang="fr-FR"/>
          </a:p>
        </p:txBody>
      </p:sp>
    </p:spTree>
    <p:extLst>
      <p:ext uri="{BB962C8B-B14F-4D97-AF65-F5344CB8AC3E}">
        <p14:creationId xmlns:p14="http://schemas.microsoft.com/office/powerpoint/2010/main" val="390821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1B3017B3-EAD6-4F2C-9E11-03CE833CCE2B}"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F9113C26-F232-453F-8EFA-00164821B110}" type="datetime1">
              <a:rPr lang="fr-FR"/>
              <a:pPr>
                <a:defRPr/>
              </a:pPr>
              <a:t>17/06/2023</a:t>
            </a:fld>
            <a:endParaRPr lang="fr-FR"/>
          </a:p>
        </p:txBody>
      </p:sp>
    </p:spTree>
    <p:extLst>
      <p:ext uri="{BB962C8B-B14F-4D97-AF65-F5344CB8AC3E}">
        <p14:creationId xmlns:p14="http://schemas.microsoft.com/office/powerpoint/2010/main" val="118720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a:t>Cliquez pour modifier le style du titre</a:t>
            </a:r>
            <a:endParaRPr lang="ar-DZ"/>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48F6E2CB-F3DF-4246-975D-6BDBB4672827}"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0317165E-207C-44F9-A254-ADD92A160AC4}" type="datetime1">
              <a:rPr lang="fr-FR"/>
              <a:pPr>
                <a:defRPr/>
              </a:pPr>
              <a:t>17/06/2023</a:t>
            </a:fld>
            <a:endParaRPr lang="fr-FR"/>
          </a:p>
        </p:txBody>
      </p:sp>
    </p:spTree>
    <p:extLst>
      <p:ext uri="{BB962C8B-B14F-4D97-AF65-F5344CB8AC3E}">
        <p14:creationId xmlns:p14="http://schemas.microsoft.com/office/powerpoint/2010/main" val="170510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457200"/>
            <a:ext cx="8229600" cy="541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2F7B9FA7-08B6-4C65-AECF-98A39D82AD45}"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fld id="{C3B1280D-985B-4353-9313-8DC9F570B57C}" type="datetime1">
              <a:rPr lang="fr-FR"/>
              <a:pPr>
                <a:defRPr/>
              </a:pPr>
              <a:t>17/06/2023</a:t>
            </a:fld>
            <a:endParaRPr lang="fr-FR"/>
          </a:p>
        </p:txBody>
      </p:sp>
    </p:spTree>
    <p:extLst>
      <p:ext uri="{BB962C8B-B14F-4D97-AF65-F5344CB8AC3E}">
        <p14:creationId xmlns:p14="http://schemas.microsoft.com/office/powerpoint/2010/main" val="2626267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Cliquez pour modifier le style du titre</a:t>
            </a:r>
            <a:endParaRPr lang="ar-DZ"/>
          </a:p>
        </p:txBody>
      </p:sp>
      <p:sp>
        <p:nvSpPr>
          <p:cNvPr id="3" name="Espace réservé du texte 2"/>
          <p:cNvSpPr>
            <a:spLocks noGrp="1"/>
          </p:cNvSpPr>
          <p:nvPr>
            <p:ph type="body" sz="half" idx="1"/>
          </p:nvPr>
        </p:nvSpPr>
        <p:spPr>
          <a:xfrm>
            <a:off x="457200" y="1981200"/>
            <a:ext cx="40386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p:cNvSpPr>
            <a:spLocks noGrp="1"/>
          </p:cNvSpPr>
          <p:nvPr>
            <p:ph sz="half" idx="2"/>
          </p:nvPr>
        </p:nvSpPr>
        <p:spPr>
          <a:xfrm>
            <a:off x="4648200" y="1981200"/>
            <a:ext cx="40386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808AF372-92C8-49B7-963D-F4F6E979F7EB}"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9EB5B86A-81B5-442D-823E-F9C9C25692F2}" type="datetime1">
              <a:rPr lang="fr-FR"/>
              <a:pPr>
                <a:defRPr/>
              </a:pPr>
              <a:t>17/06/2023</a:t>
            </a:fld>
            <a:endParaRPr lang="fr-FR"/>
          </a:p>
        </p:txBody>
      </p:sp>
    </p:spTree>
    <p:extLst>
      <p:ext uri="{BB962C8B-B14F-4D97-AF65-F5344CB8AC3E}">
        <p14:creationId xmlns:p14="http://schemas.microsoft.com/office/powerpoint/2010/main" val="122222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Cliquez pour modifier le style du titre</a:t>
            </a:r>
            <a:endParaRPr lang="ar-DZ"/>
          </a:p>
        </p:txBody>
      </p:sp>
      <p:sp>
        <p:nvSpPr>
          <p:cNvPr id="3" name="Espace réservé du contenu 2"/>
          <p:cNvSpPr>
            <a:spLocks noGrp="1"/>
          </p:cNvSpPr>
          <p:nvPr>
            <p:ph sz="half" idx="1"/>
          </p:nvPr>
        </p:nvSpPr>
        <p:spPr>
          <a:xfrm>
            <a:off x="457200" y="1981200"/>
            <a:ext cx="40386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p:cNvSpPr>
            <a:spLocks noGrp="1"/>
          </p:cNvSpPr>
          <p:nvPr>
            <p:ph sz="quarter" idx="2"/>
          </p:nvPr>
        </p:nvSpPr>
        <p:spPr>
          <a:xfrm>
            <a:off x="4648200" y="1981200"/>
            <a:ext cx="4038600" cy="18669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u contenu 4"/>
          <p:cNvSpPr>
            <a:spLocks noGrp="1"/>
          </p:cNvSpPr>
          <p:nvPr>
            <p:ph sz="quarter" idx="3"/>
          </p:nvPr>
        </p:nvSpPr>
        <p:spPr>
          <a:xfrm>
            <a:off x="4648200" y="4000500"/>
            <a:ext cx="4038600" cy="18669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6" name="Rectangle 2"/>
          <p:cNvSpPr>
            <a:spLocks noGrp="1" noChangeArrowheads="1"/>
          </p:cNvSpPr>
          <p:nvPr>
            <p:ph type="ftr" sz="quarter" idx="10"/>
          </p:nvPr>
        </p:nvSpPr>
        <p:spPr>
          <a:ln/>
        </p:spPr>
        <p:txBody>
          <a:bodyPr/>
          <a:lstStyle>
            <a:lvl1pPr>
              <a:defRPr/>
            </a:lvl1pPr>
          </a:lstStyle>
          <a:p>
            <a:pPr>
              <a:defRPr/>
            </a:pPr>
            <a:endParaRPr lang="fr-FR"/>
          </a:p>
        </p:txBody>
      </p:sp>
      <p:sp>
        <p:nvSpPr>
          <p:cNvPr id="7" name="Rectangle 3"/>
          <p:cNvSpPr>
            <a:spLocks noGrp="1" noChangeArrowheads="1"/>
          </p:cNvSpPr>
          <p:nvPr>
            <p:ph type="sldNum" sz="quarter" idx="11"/>
          </p:nvPr>
        </p:nvSpPr>
        <p:spPr>
          <a:ln/>
        </p:spPr>
        <p:txBody>
          <a:bodyPr/>
          <a:lstStyle>
            <a:lvl1pPr>
              <a:defRPr/>
            </a:lvl1pPr>
          </a:lstStyle>
          <a:p>
            <a:pPr>
              <a:defRPr/>
            </a:pPr>
            <a:fld id="{0EC00D12-CB0F-4906-B8A5-0FD38A76A789}" type="slidenum">
              <a:rPr lang="fr-FR"/>
              <a:pPr>
                <a:defRPr/>
              </a:pPr>
              <a:t>‹N°›</a:t>
            </a:fld>
            <a:endParaRPr lang="fr-FR"/>
          </a:p>
        </p:txBody>
      </p:sp>
      <p:sp>
        <p:nvSpPr>
          <p:cNvPr id="8" name="Rectangle 16"/>
          <p:cNvSpPr>
            <a:spLocks noGrp="1" noChangeArrowheads="1"/>
          </p:cNvSpPr>
          <p:nvPr>
            <p:ph type="dt" sz="half" idx="12"/>
          </p:nvPr>
        </p:nvSpPr>
        <p:spPr>
          <a:ln/>
        </p:spPr>
        <p:txBody>
          <a:bodyPr/>
          <a:lstStyle>
            <a:lvl1pPr>
              <a:defRPr/>
            </a:lvl1pPr>
          </a:lstStyle>
          <a:p>
            <a:pPr>
              <a:defRPr/>
            </a:pPr>
            <a:fld id="{471427CB-A242-478D-A7F7-86AF6C123BE2}" type="datetime1">
              <a:rPr lang="fr-FR"/>
              <a:pPr>
                <a:defRPr/>
              </a:pPr>
              <a:t>17/06/2023</a:t>
            </a:fld>
            <a:endParaRPr lang="fr-FR"/>
          </a:p>
        </p:txBody>
      </p:sp>
    </p:spTree>
    <p:extLst>
      <p:ext uri="{BB962C8B-B14F-4D97-AF65-F5344CB8AC3E}">
        <p14:creationId xmlns:p14="http://schemas.microsoft.com/office/powerpoint/2010/main" val="3393127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Cliquez pour modifier le style du titre</a:t>
            </a:r>
            <a:endParaRPr lang="ar-DZ"/>
          </a:p>
        </p:txBody>
      </p:sp>
      <p:sp>
        <p:nvSpPr>
          <p:cNvPr id="3" name="Espace réservé du tableau 2"/>
          <p:cNvSpPr>
            <a:spLocks noGrp="1"/>
          </p:cNvSpPr>
          <p:nvPr>
            <p:ph type="tbl" idx="1"/>
          </p:nvPr>
        </p:nvSpPr>
        <p:spPr>
          <a:xfrm>
            <a:off x="457200" y="1981200"/>
            <a:ext cx="8229600" cy="3886200"/>
          </a:xfrm>
        </p:spPr>
        <p:txBody>
          <a:bodyPr/>
          <a:lstStyle/>
          <a:p>
            <a:pPr lvl="0"/>
            <a:endParaRPr lang="ar-DZ"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CF083B5C-BFC3-4774-9993-A355F666EB94}"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7021AD0D-1356-4496-911B-EB268E961404}" type="datetime1">
              <a:rPr lang="fr-FR"/>
              <a:pPr>
                <a:defRPr/>
              </a:pPr>
              <a:t>17/06/2023</a:t>
            </a:fld>
            <a:endParaRPr lang="fr-FR"/>
          </a:p>
        </p:txBody>
      </p:sp>
    </p:spTree>
    <p:extLst>
      <p:ext uri="{BB962C8B-B14F-4D97-AF65-F5344CB8AC3E}">
        <p14:creationId xmlns:p14="http://schemas.microsoft.com/office/powerpoint/2010/main" val="3659021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fr-FR">
                <a:cs typeface="Arial" charset="0"/>
              </a:endParaRPr>
            </a:p>
          </p:txBody>
        </p:sp>
        <p:sp>
          <p:nvSpPr>
            <p:cNvPr id="6" name="Freeform 4"/>
            <p:cNvSpPr>
              <a:spLocks/>
            </p:cNvSpPr>
            <p:nvPr/>
          </p:nvSpPr>
          <p:spPr bwMode="hidden">
            <a:xfrm>
              <a:off x="0" y="2496"/>
              <a:ext cx="2112" cy="1604"/>
            </a:xfrm>
            <a:custGeom>
              <a:avLst/>
              <a:gdLst>
                <a:gd name="T0" fmla="*/ 514 w 2123"/>
                <a:gd name="T1" fmla="*/ 305 h 1696"/>
                <a:gd name="T2" fmla="*/ 479 w 2123"/>
                <a:gd name="T3" fmla="*/ 201 h 1696"/>
                <a:gd name="T4" fmla="*/ 604 w 2123"/>
                <a:gd name="T5" fmla="*/ 117 h 1696"/>
                <a:gd name="T6" fmla="*/ 827 w 2123"/>
                <a:gd name="T7" fmla="*/ 173 h 1696"/>
                <a:gd name="T8" fmla="*/ 1082 w 2123"/>
                <a:gd name="T9" fmla="*/ 255 h 1696"/>
                <a:gd name="T10" fmla="*/ 1324 w 2123"/>
                <a:gd name="T11" fmla="*/ 324 h 1696"/>
                <a:gd name="T12" fmla="*/ 1606 w 2123"/>
                <a:gd name="T13" fmla="*/ 398 h 1696"/>
                <a:gd name="T14" fmla="*/ 1680 w 2123"/>
                <a:gd name="T15" fmla="*/ 415 h 1696"/>
                <a:gd name="T16" fmla="*/ 1637 w 2123"/>
                <a:gd name="T17" fmla="*/ 396 h 1696"/>
                <a:gd name="T18" fmla="*/ 1257 w 2123"/>
                <a:gd name="T19" fmla="*/ 293 h 1696"/>
                <a:gd name="T20" fmla="*/ 973 w 2123"/>
                <a:gd name="T21" fmla="*/ 201 h 1696"/>
                <a:gd name="T22" fmla="*/ 645 w 2123"/>
                <a:gd name="T23" fmla="*/ 96 h 1696"/>
                <a:gd name="T24" fmla="*/ 889 w 2123"/>
                <a:gd name="T25" fmla="*/ 91 h 1696"/>
                <a:gd name="T26" fmla="*/ 1149 w 2123"/>
                <a:gd name="T27" fmla="*/ 94 h 1696"/>
                <a:gd name="T28" fmla="*/ 1439 w 2123"/>
                <a:gd name="T29" fmla="*/ 79 h 1696"/>
                <a:gd name="T30" fmla="*/ 1894 w 2123"/>
                <a:gd name="T31" fmla="*/ 58 h 1696"/>
                <a:gd name="T32" fmla="*/ 1850 w 2123"/>
                <a:gd name="T33" fmla="*/ 51 h 1696"/>
                <a:gd name="T34" fmla="*/ 1377 w 2123"/>
                <a:gd name="T35" fmla="*/ 76 h 1696"/>
                <a:gd name="T36" fmla="*/ 1076 w 2123"/>
                <a:gd name="T37" fmla="*/ 80 h 1696"/>
                <a:gd name="T38" fmla="*/ 672 w 2123"/>
                <a:gd name="T39" fmla="*/ 76 h 1696"/>
                <a:gd name="T40" fmla="*/ 731 w 2123"/>
                <a:gd name="T41" fmla="*/ 67 h 1696"/>
                <a:gd name="T42" fmla="*/ 1018 w 2123"/>
                <a:gd name="T43" fmla="*/ 0 h 1696"/>
                <a:gd name="T44" fmla="*/ 973 w 2123"/>
                <a:gd name="T45" fmla="*/ 9 h 1696"/>
                <a:gd name="T46" fmla="*/ 900 w 2123"/>
                <a:gd name="T47" fmla="*/ 25 h 1696"/>
                <a:gd name="T48" fmla="*/ 767 w 2123"/>
                <a:gd name="T49" fmla="*/ 56 h 1696"/>
                <a:gd name="T50" fmla="*/ 604 w 2123"/>
                <a:gd name="T51" fmla="*/ 82 h 1696"/>
                <a:gd name="T52" fmla="*/ 568 w 2123"/>
                <a:gd name="T53" fmla="*/ 106 h 1696"/>
                <a:gd name="T54" fmla="*/ 275 w 2123"/>
                <a:gd name="T55" fmla="*/ 173 h 1696"/>
                <a:gd name="T56" fmla="*/ 0 w 2123"/>
                <a:gd name="T57" fmla="*/ 213 h 1696"/>
                <a:gd name="T58" fmla="*/ 0 w 2123"/>
                <a:gd name="T59" fmla="*/ 216 h 1696"/>
                <a:gd name="T60" fmla="*/ 0 w 2123"/>
                <a:gd name="T61" fmla="*/ 225 h 1696"/>
                <a:gd name="T62" fmla="*/ 272 w 2123"/>
                <a:gd name="T63" fmla="*/ 184 h 1696"/>
                <a:gd name="T64" fmla="*/ 526 w 2123"/>
                <a:gd name="T65" fmla="*/ 125 h 1696"/>
                <a:gd name="T66" fmla="*/ 455 w 2123"/>
                <a:gd name="T67" fmla="*/ 195 h 1696"/>
                <a:gd name="T68" fmla="*/ 467 w 2123"/>
                <a:gd name="T69" fmla="*/ 290 h 1696"/>
                <a:gd name="T70" fmla="*/ 416 w 2123"/>
                <a:gd name="T71" fmla="*/ 342 h 1696"/>
                <a:gd name="T72" fmla="*/ 287 w 2123"/>
                <a:gd name="T73" fmla="*/ 434 h 1696"/>
                <a:gd name="T74" fmla="*/ 284 w 2123"/>
                <a:gd name="T75" fmla="*/ 496 h 1696"/>
                <a:gd name="T76" fmla="*/ 287 w 2123"/>
                <a:gd name="T77" fmla="*/ 496 h 1696"/>
                <a:gd name="T78" fmla="*/ 303 w 2123"/>
                <a:gd name="T79" fmla="*/ 455 h 1696"/>
                <a:gd name="T80" fmla="*/ 514 w 2123"/>
                <a:gd name="T81" fmla="*/ 305 h 1696"/>
                <a:gd name="T82" fmla="*/ 514 w 2123"/>
                <a:gd name="T83" fmla="*/ 305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6"/>
            <p:cNvSpPr>
              <a:spLocks/>
            </p:cNvSpPr>
            <p:nvPr/>
          </p:nvSpPr>
          <p:spPr bwMode="hidden">
            <a:xfrm>
              <a:off x="0" y="524"/>
              <a:ext cx="973" cy="1195"/>
            </a:xfrm>
            <a:custGeom>
              <a:avLst/>
              <a:gdLst>
                <a:gd name="T0" fmla="*/ 345 w 969"/>
                <a:gd name="T1" fmla="*/ 1252 h 1192"/>
                <a:gd name="T2" fmla="*/ 534 w 969"/>
                <a:gd name="T3" fmla="*/ 1258 h 1192"/>
                <a:gd name="T4" fmla="*/ 633 w 969"/>
                <a:gd name="T5" fmla="*/ 1216 h 1192"/>
                <a:gd name="T6" fmla="*/ 889 w 969"/>
                <a:gd name="T7" fmla="*/ 1151 h 1192"/>
                <a:gd name="T8" fmla="*/ 1021 w 969"/>
                <a:gd name="T9" fmla="*/ 1121 h 1192"/>
                <a:gd name="T10" fmla="*/ 825 w 969"/>
                <a:gd name="T11" fmla="*/ 1052 h 1192"/>
                <a:gd name="T12" fmla="*/ 600 w 969"/>
                <a:gd name="T13" fmla="*/ 998 h 1192"/>
                <a:gd name="T14" fmla="*/ 219 w 969"/>
                <a:gd name="T15" fmla="*/ 1025 h 1192"/>
                <a:gd name="T16" fmla="*/ 321 w 969"/>
                <a:gd name="T17" fmla="*/ 937 h 1192"/>
                <a:gd name="T18" fmla="*/ 540 w 969"/>
                <a:gd name="T19" fmla="*/ 847 h 1192"/>
                <a:gd name="T20" fmla="*/ 760 w 969"/>
                <a:gd name="T21" fmla="*/ 715 h 1192"/>
                <a:gd name="T22" fmla="*/ 766 w 969"/>
                <a:gd name="T23" fmla="*/ 715 h 1192"/>
                <a:gd name="T24" fmla="*/ 778 w 969"/>
                <a:gd name="T25" fmla="*/ 709 h 1192"/>
                <a:gd name="T26" fmla="*/ 819 w 969"/>
                <a:gd name="T27" fmla="*/ 691 h 1192"/>
                <a:gd name="T28" fmla="*/ 843 w 969"/>
                <a:gd name="T29" fmla="*/ 685 h 1192"/>
                <a:gd name="T30" fmla="*/ 857 w 969"/>
                <a:gd name="T31" fmla="*/ 673 h 1192"/>
                <a:gd name="T32" fmla="*/ 865 w 969"/>
                <a:gd name="T33" fmla="*/ 661 h 1192"/>
                <a:gd name="T34" fmla="*/ 857 w 969"/>
                <a:gd name="T35" fmla="*/ 655 h 1192"/>
                <a:gd name="T36" fmla="*/ 849 w 969"/>
                <a:gd name="T37" fmla="*/ 643 h 1192"/>
                <a:gd name="T38" fmla="*/ 849 w 969"/>
                <a:gd name="T39" fmla="*/ 598 h 1192"/>
                <a:gd name="T40" fmla="*/ 865 w 969"/>
                <a:gd name="T41" fmla="*/ 567 h 1192"/>
                <a:gd name="T42" fmla="*/ 881 w 969"/>
                <a:gd name="T43" fmla="*/ 537 h 1192"/>
                <a:gd name="T44" fmla="*/ 905 w 969"/>
                <a:gd name="T45" fmla="*/ 507 h 1192"/>
                <a:gd name="T46" fmla="*/ 921 w 969"/>
                <a:gd name="T47" fmla="*/ 477 h 1192"/>
                <a:gd name="T48" fmla="*/ 929 w 969"/>
                <a:gd name="T49" fmla="*/ 459 h 1192"/>
                <a:gd name="T50" fmla="*/ 937 w 969"/>
                <a:gd name="T51" fmla="*/ 453 h 1192"/>
                <a:gd name="T52" fmla="*/ 937 w 969"/>
                <a:gd name="T53" fmla="*/ 369 h 1192"/>
                <a:gd name="T54" fmla="*/ 937 w 969"/>
                <a:gd name="T55" fmla="*/ 363 h 1192"/>
                <a:gd name="T56" fmla="*/ 943 w 969"/>
                <a:gd name="T57" fmla="*/ 357 h 1192"/>
                <a:gd name="T58" fmla="*/ 961 w 969"/>
                <a:gd name="T59" fmla="*/ 327 h 1192"/>
                <a:gd name="T60" fmla="*/ 973 w 969"/>
                <a:gd name="T61" fmla="*/ 291 h 1192"/>
                <a:gd name="T62" fmla="*/ 985 w 969"/>
                <a:gd name="T63" fmla="*/ 261 h 1192"/>
                <a:gd name="T64" fmla="*/ 991 w 969"/>
                <a:gd name="T65" fmla="*/ 249 h 1192"/>
                <a:gd name="T66" fmla="*/ 997 w 969"/>
                <a:gd name="T67" fmla="*/ 237 h 1192"/>
                <a:gd name="T68" fmla="*/ 1015 w 969"/>
                <a:gd name="T69" fmla="*/ 173 h 1192"/>
                <a:gd name="T70" fmla="*/ 1033 w 969"/>
                <a:gd name="T71" fmla="*/ 137 h 1192"/>
                <a:gd name="T72" fmla="*/ 1039 w 969"/>
                <a:gd name="T73" fmla="*/ 125 h 1192"/>
                <a:gd name="T74" fmla="*/ 1039 w 969"/>
                <a:gd name="T75" fmla="*/ 119 h 1192"/>
                <a:gd name="T76" fmla="*/ 1057 w 969"/>
                <a:gd name="T77" fmla="*/ 0 h 1192"/>
                <a:gd name="T78" fmla="*/ 1033 w 969"/>
                <a:gd name="T79" fmla="*/ 47 h 1192"/>
                <a:gd name="T80" fmla="*/ 849 w 969"/>
                <a:gd name="T81" fmla="*/ 113 h 1192"/>
                <a:gd name="T82" fmla="*/ 772 w 969"/>
                <a:gd name="T83" fmla="*/ 161 h 1192"/>
                <a:gd name="T84" fmla="*/ 504 w 969"/>
                <a:gd name="T85" fmla="*/ 255 h 1192"/>
                <a:gd name="T86" fmla="*/ 303 w 969"/>
                <a:gd name="T87" fmla="*/ 309 h 1192"/>
                <a:gd name="T88" fmla="*/ 195 w 969"/>
                <a:gd name="T89" fmla="*/ 315 h 1192"/>
                <a:gd name="T90" fmla="*/ 12 w 969"/>
                <a:gd name="T91" fmla="*/ 507 h 1192"/>
                <a:gd name="T92" fmla="*/ 0 w 969"/>
                <a:gd name="T93" fmla="*/ 531 h 1192"/>
                <a:gd name="T94" fmla="*/ 0 w 969"/>
                <a:gd name="T95" fmla="*/ 1252 h 1192"/>
                <a:gd name="T96" fmla="*/ 96 w 969"/>
                <a:gd name="T97" fmla="*/ 1246 h 1192"/>
                <a:gd name="T98" fmla="*/ 345 w 969"/>
                <a:gd name="T99" fmla="*/ 1252 h 1192"/>
                <a:gd name="T100" fmla="*/ 345 w 969"/>
                <a:gd name="T101" fmla="*/ 125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8"/>
            <p:cNvSpPr>
              <a:spLocks/>
            </p:cNvSpPr>
            <p:nvPr/>
          </p:nvSpPr>
          <p:spPr bwMode="hidden">
            <a:xfrm>
              <a:off x="3525" y="1"/>
              <a:ext cx="2185" cy="1508"/>
            </a:xfrm>
            <a:custGeom>
              <a:avLst/>
              <a:gdLst>
                <a:gd name="T0" fmla="*/ 1130 w 2176"/>
                <a:gd name="T1" fmla="*/ 811 h 1505"/>
                <a:gd name="T2" fmla="*/ 1300 w 2176"/>
                <a:gd name="T3" fmla="*/ 1291 h 1505"/>
                <a:gd name="T4" fmla="*/ 1044 w 2176"/>
                <a:gd name="T5" fmla="*/ 1237 h 1505"/>
                <a:gd name="T6" fmla="*/ 789 w 2176"/>
                <a:gd name="T7" fmla="*/ 1171 h 1505"/>
                <a:gd name="T8" fmla="*/ 486 w 2176"/>
                <a:gd name="T9" fmla="*/ 1153 h 1505"/>
                <a:gd name="T10" fmla="*/ 0 w 2176"/>
                <a:gd name="T11" fmla="*/ 1123 h 1505"/>
                <a:gd name="T12" fmla="*/ 30 w 2176"/>
                <a:gd name="T13" fmla="*/ 1159 h 1505"/>
                <a:gd name="T14" fmla="*/ 540 w 2176"/>
                <a:gd name="T15" fmla="*/ 1177 h 1505"/>
                <a:gd name="T16" fmla="*/ 843 w 2176"/>
                <a:gd name="T17" fmla="*/ 1231 h 1505"/>
                <a:gd name="T18" fmla="*/ 1240 w 2176"/>
                <a:gd name="T19" fmla="*/ 1367 h 1505"/>
                <a:gd name="T20" fmla="*/ 1175 w 2176"/>
                <a:gd name="T21" fmla="*/ 1385 h 1505"/>
                <a:gd name="T22" fmla="*/ 777 w 2176"/>
                <a:gd name="T23" fmla="*/ 1571 h 1505"/>
                <a:gd name="T24" fmla="*/ 831 w 2176"/>
                <a:gd name="T25" fmla="*/ 1547 h 1505"/>
                <a:gd name="T26" fmla="*/ 949 w 2176"/>
                <a:gd name="T27" fmla="*/ 1505 h 1505"/>
                <a:gd name="T28" fmla="*/ 1115 w 2176"/>
                <a:gd name="T29" fmla="*/ 1421 h 1505"/>
                <a:gd name="T30" fmla="*/ 1324 w 2176"/>
                <a:gd name="T31" fmla="*/ 1361 h 1505"/>
                <a:gd name="T32" fmla="*/ 1386 w 2176"/>
                <a:gd name="T33" fmla="*/ 1273 h 1505"/>
                <a:gd name="T34" fmla="*/ 1786 w 2176"/>
                <a:gd name="T35" fmla="*/ 1087 h 1505"/>
                <a:gd name="T36" fmla="*/ 2113 w 2176"/>
                <a:gd name="T37" fmla="*/ 997 h 1505"/>
                <a:gd name="T38" fmla="*/ 2382 w 2176"/>
                <a:gd name="T39" fmla="*/ 865 h 1505"/>
                <a:gd name="T40" fmla="*/ 2147 w 2176"/>
                <a:gd name="T41" fmla="*/ 955 h 1505"/>
                <a:gd name="T42" fmla="*/ 1810 w 2176"/>
                <a:gd name="T43" fmla="*/ 1033 h 1505"/>
                <a:gd name="T44" fmla="*/ 1471 w 2176"/>
                <a:gd name="T45" fmla="*/ 1195 h 1505"/>
                <a:gd name="T46" fmla="*/ 1643 w 2176"/>
                <a:gd name="T47" fmla="*/ 949 h 1505"/>
                <a:gd name="T48" fmla="*/ 1774 w 2176"/>
                <a:gd name="T49" fmla="*/ 567 h 1505"/>
                <a:gd name="T50" fmla="*/ 1905 w 2176"/>
                <a:gd name="T51" fmla="*/ 394 h 1505"/>
                <a:gd name="T52" fmla="*/ 2167 w 2176"/>
                <a:gd name="T53" fmla="*/ 60 h 1505"/>
                <a:gd name="T54" fmla="*/ 2194 w 2176"/>
                <a:gd name="T55" fmla="*/ 0 h 1505"/>
                <a:gd name="T56" fmla="*/ 2160 w 2176"/>
                <a:gd name="T57" fmla="*/ 0 h 1505"/>
                <a:gd name="T58" fmla="*/ 1750 w 2176"/>
                <a:gd name="T59" fmla="*/ 502 h 1505"/>
                <a:gd name="T60" fmla="*/ 1615 w 2176"/>
                <a:gd name="T61" fmla="*/ 931 h 1505"/>
                <a:gd name="T62" fmla="*/ 1372 w 2176"/>
                <a:gd name="T63" fmla="*/ 1219 h 1505"/>
                <a:gd name="T64" fmla="*/ 1240 w 2176"/>
                <a:gd name="T65" fmla="*/ 949 h 1505"/>
                <a:gd name="T66" fmla="*/ 1100 w 2176"/>
                <a:gd name="T67" fmla="*/ 562 h 1505"/>
                <a:gd name="T68" fmla="*/ 973 w 2176"/>
                <a:gd name="T69" fmla="*/ 222 h 1505"/>
                <a:gd name="T70" fmla="*/ 857 w 2176"/>
                <a:gd name="T71" fmla="*/ 0 h 1505"/>
                <a:gd name="T72" fmla="*/ 819 w 2176"/>
                <a:gd name="T73" fmla="*/ 0 h 1505"/>
                <a:gd name="T74" fmla="*/ 991 w 2176"/>
                <a:gd name="T75" fmla="*/ 376 h 1505"/>
                <a:gd name="T76" fmla="*/ 1130 w 2176"/>
                <a:gd name="T77" fmla="*/ 811 h 1505"/>
                <a:gd name="T78" fmla="*/ 1130 w 2176"/>
                <a:gd name="T79" fmla="*/ 81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9"/>
            <p:cNvSpPr>
              <a:spLocks/>
            </p:cNvSpPr>
            <p:nvPr/>
          </p:nvSpPr>
          <p:spPr bwMode="hidden">
            <a:xfrm>
              <a:off x="0" y="649"/>
              <a:ext cx="816" cy="806"/>
            </a:xfrm>
            <a:custGeom>
              <a:avLst/>
              <a:gdLst>
                <a:gd name="T0" fmla="*/ 183 w 813"/>
                <a:gd name="T1" fmla="*/ 586 h 804"/>
                <a:gd name="T2" fmla="*/ 351 w 813"/>
                <a:gd name="T3" fmla="*/ 460 h 804"/>
                <a:gd name="T4" fmla="*/ 696 w 813"/>
                <a:gd name="T5" fmla="*/ 238 h 804"/>
                <a:gd name="T6" fmla="*/ 879 w 813"/>
                <a:gd name="T7" fmla="*/ 0 h 804"/>
                <a:gd name="T8" fmla="*/ 741 w 813"/>
                <a:gd name="T9" fmla="*/ 150 h 804"/>
                <a:gd name="T10" fmla="*/ 166 w 813"/>
                <a:gd name="T11" fmla="*/ 526 h 804"/>
                <a:gd name="T12" fmla="*/ 0 w 813"/>
                <a:gd name="T13" fmla="*/ 776 h 804"/>
                <a:gd name="T14" fmla="*/ 0 w 813"/>
                <a:gd name="T15" fmla="*/ 848 h 804"/>
                <a:gd name="T16" fmla="*/ 183 w 813"/>
                <a:gd name="T17" fmla="*/ 586 h 804"/>
                <a:gd name="T18" fmla="*/ 183 w 813"/>
                <a:gd name="T19" fmla="*/ 58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0"/>
            <p:cNvSpPr>
              <a:spLocks/>
            </p:cNvSpPr>
            <p:nvPr/>
          </p:nvSpPr>
          <p:spPr bwMode="hidden">
            <a:xfrm>
              <a:off x="0" y="1545"/>
              <a:ext cx="762" cy="107"/>
            </a:xfrm>
            <a:custGeom>
              <a:avLst/>
              <a:gdLst>
                <a:gd name="T0" fmla="*/ 504 w 759"/>
                <a:gd name="T1" fmla="*/ 66 h 107"/>
                <a:gd name="T2" fmla="*/ 825 w 759"/>
                <a:gd name="T3" fmla="*/ 0 h 107"/>
                <a:gd name="T4" fmla="*/ 540 w 759"/>
                <a:gd name="T5" fmla="*/ 36 h 107"/>
                <a:gd name="T6" fmla="*/ 160 w 759"/>
                <a:gd name="T7" fmla="*/ 48 h 107"/>
                <a:gd name="T8" fmla="*/ 0 w 759"/>
                <a:gd name="T9" fmla="*/ 78 h 107"/>
                <a:gd name="T10" fmla="*/ 0 w 759"/>
                <a:gd name="T11" fmla="*/ 107 h 107"/>
                <a:gd name="T12" fmla="*/ 96 w 759"/>
                <a:gd name="T13" fmla="*/ 89 h 107"/>
                <a:gd name="T14" fmla="*/ 504 w 759"/>
                <a:gd name="T15" fmla="*/ 66 h 107"/>
                <a:gd name="T16" fmla="*/ 50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1"/>
            <p:cNvSpPr>
              <a:spLocks/>
            </p:cNvSpPr>
            <p:nvPr/>
          </p:nvSpPr>
          <p:spPr bwMode="hidden">
            <a:xfrm>
              <a:off x="2314" y="3431"/>
              <a:ext cx="3182" cy="745"/>
            </a:xfrm>
            <a:custGeom>
              <a:avLst/>
              <a:gdLst>
                <a:gd name="T0" fmla="*/ 1519 w 3169"/>
                <a:gd name="T1" fmla="*/ 261 h 743"/>
                <a:gd name="T2" fmla="*/ 1896 w 3169"/>
                <a:gd name="T3" fmla="*/ 255 h 743"/>
                <a:gd name="T4" fmla="*/ 2285 w 3169"/>
                <a:gd name="T5" fmla="*/ 273 h 743"/>
                <a:gd name="T6" fmla="*/ 2741 w 3169"/>
                <a:gd name="T7" fmla="*/ 255 h 743"/>
                <a:gd name="T8" fmla="*/ 3467 w 3169"/>
                <a:gd name="T9" fmla="*/ 226 h 743"/>
                <a:gd name="T10" fmla="*/ 3409 w 3169"/>
                <a:gd name="T11" fmla="*/ 208 h 743"/>
                <a:gd name="T12" fmla="*/ 2650 w 3169"/>
                <a:gd name="T13" fmla="*/ 243 h 743"/>
                <a:gd name="T14" fmla="*/ 2192 w 3169"/>
                <a:gd name="T15" fmla="*/ 243 h 743"/>
                <a:gd name="T16" fmla="*/ 1592 w 3169"/>
                <a:gd name="T17" fmla="*/ 208 h 743"/>
                <a:gd name="T18" fmla="*/ 1690 w 3169"/>
                <a:gd name="T19" fmla="*/ 168 h 743"/>
                <a:gd name="T20" fmla="*/ 2232 w 3169"/>
                <a:gd name="T21" fmla="*/ 0 h 743"/>
                <a:gd name="T22" fmla="*/ 2145 w 3169"/>
                <a:gd name="T23" fmla="*/ 24 h 743"/>
                <a:gd name="T24" fmla="*/ 2012 w 3169"/>
                <a:gd name="T25" fmla="*/ 66 h 743"/>
                <a:gd name="T26" fmla="*/ 1756 w 3169"/>
                <a:gd name="T27" fmla="*/ 138 h 743"/>
                <a:gd name="T28" fmla="*/ 1470 w 3169"/>
                <a:gd name="T29" fmla="*/ 220 h 743"/>
                <a:gd name="T30" fmla="*/ 1385 w 3169"/>
                <a:gd name="T31" fmla="*/ 273 h 743"/>
                <a:gd name="T32" fmla="*/ 831 w 3169"/>
                <a:gd name="T33" fmla="*/ 435 h 743"/>
                <a:gd name="T34" fmla="*/ 357 w 3169"/>
                <a:gd name="T35" fmla="*/ 525 h 743"/>
                <a:gd name="T36" fmla="*/ 0 w 3169"/>
                <a:gd name="T37" fmla="*/ 661 h 743"/>
                <a:gd name="T38" fmla="*/ 321 w 3169"/>
                <a:gd name="T39" fmla="*/ 564 h 743"/>
                <a:gd name="T40" fmla="*/ 801 w 3169"/>
                <a:gd name="T41" fmla="*/ 471 h 743"/>
                <a:gd name="T42" fmla="*/ 1288 w 3169"/>
                <a:gd name="T43" fmla="*/ 333 h 743"/>
                <a:gd name="T44" fmla="*/ 1069 w 3169"/>
                <a:gd name="T45" fmla="*/ 513 h 743"/>
                <a:gd name="T46" fmla="*/ 955 w 3169"/>
                <a:gd name="T47" fmla="*/ 787 h 743"/>
                <a:gd name="T48" fmla="*/ 949 w 3169"/>
                <a:gd name="T49" fmla="*/ 787 h 743"/>
                <a:gd name="T50" fmla="*/ 1021 w 3169"/>
                <a:gd name="T51" fmla="*/ 787 h 743"/>
                <a:gd name="T52" fmla="*/ 1113 w 3169"/>
                <a:gd name="T53" fmla="*/ 519 h 743"/>
                <a:gd name="T54" fmla="*/ 1420 w 3169"/>
                <a:gd name="T55" fmla="*/ 303 h 743"/>
                <a:gd name="T56" fmla="*/ 1676 w 3169"/>
                <a:gd name="T57" fmla="*/ 471 h 743"/>
                <a:gd name="T58" fmla="*/ 1937 w 3169"/>
                <a:gd name="T59" fmla="*/ 721 h 743"/>
                <a:gd name="T60" fmla="*/ 2030 w 3169"/>
                <a:gd name="T61" fmla="*/ 787 h 743"/>
                <a:gd name="T62" fmla="*/ 2097 w 3169"/>
                <a:gd name="T63" fmla="*/ 787 h 743"/>
                <a:gd name="T64" fmla="*/ 1848 w 3169"/>
                <a:gd name="T65" fmla="*/ 549 h 743"/>
                <a:gd name="T66" fmla="*/ 1519 w 3169"/>
                <a:gd name="T67" fmla="*/ 261 h 743"/>
                <a:gd name="T68" fmla="*/ 1519 w 3169"/>
                <a:gd name="T69" fmla="*/ 26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fr-FR" altLang="fr-F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fr-FR" altLang="fr-F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fr-FR">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fr-FR">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1" hangingPunct="1">
                <a:defRPr/>
              </a:pPr>
              <a:endParaRPr lang="fr-FR">
                <a:cs typeface="Arial"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fr-FR">
                <a:cs typeface="Arial" charset="0"/>
              </a:endParaRPr>
            </a:p>
          </p:txBody>
        </p:sp>
        <p:sp>
          <p:nvSpPr>
            <p:cNvPr id="22" name="Freeform 20"/>
            <p:cNvSpPr>
              <a:spLocks/>
            </p:cNvSpPr>
            <p:nvPr/>
          </p:nvSpPr>
          <p:spPr bwMode="hidden">
            <a:xfrm>
              <a:off x="3160" y="1860"/>
              <a:ext cx="2162" cy="1934"/>
            </a:xfrm>
            <a:custGeom>
              <a:avLst/>
              <a:gdLst>
                <a:gd name="T0" fmla="*/ 2018 w 2153"/>
                <a:gd name="T1" fmla="*/ 895 h 1930"/>
                <a:gd name="T2" fmla="*/ 2122 w 2153"/>
                <a:gd name="T3" fmla="*/ 1063 h 1930"/>
                <a:gd name="T4" fmla="*/ 2249 w 2153"/>
                <a:gd name="T5" fmla="*/ 1214 h 1930"/>
                <a:gd name="T6" fmla="*/ 2319 w 2153"/>
                <a:gd name="T7" fmla="*/ 1312 h 1930"/>
                <a:gd name="T8" fmla="*/ 2359 w 2153"/>
                <a:gd name="T9" fmla="*/ 1360 h 1930"/>
                <a:gd name="T10" fmla="*/ 2068 w 2153"/>
                <a:gd name="T11" fmla="*/ 1021 h 1930"/>
                <a:gd name="T12" fmla="*/ 2036 w 2153"/>
                <a:gd name="T13" fmla="*/ 973 h 1930"/>
                <a:gd name="T14" fmla="*/ 1956 w 2153"/>
                <a:gd name="T15" fmla="*/ 1306 h 1930"/>
                <a:gd name="T16" fmla="*/ 1942 w 2153"/>
                <a:gd name="T17" fmla="*/ 1552 h 1930"/>
                <a:gd name="T18" fmla="*/ 1994 w 2153"/>
                <a:gd name="T19" fmla="*/ 1994 h 1930"/>
                <a:gd name="T20" fmla="*/ 1963 w 2153"/>
                <a:gd name="T21" fmla="*/ 2018 h 1930"/>
                <a:gd name="T22" fmla="*/ 1915 w 2153"/>
                <a:gd name="T23" fmla="*/ 1600 h 1930"/>
                <a:gd name="T24" fmla="*/ 1894 w 2153"/>
                <a:gd name="T25" fmla="*/ 1354 h 1930"/>
                <a:gd name="T26" fmla="*/ 1935 w 2153"/>
                <a:gd name="T27" fmla="*/ 1129 h 1930"/>
                <a:gd name="T28" fmla="*/ 1942 w 2153"/>
                <a:gd name="T29" fmla="*/ 919 h 1930"/>
                <a:gd name="T30" fmla="*/ 1390 w 2153"/>
                <a:gd name="T31" fmla="*/ 1051 h 1930"/>
                <a:gd name="T32" fmla="*/ 908 w 2153"/>
                <a:gd name="T33" fmla="*/ 1176 h 1930"/>
                <a:gd name="T34" fmla="*/ 345 w 2153"/>
                <a:gd name="T35" fmla="*/ 1378 h 1930"/>
                <a:gd name="T36" fmla="*/ 18 w 2153"/>
                <a:gd name="T37" fmla="*/ 1486 h 1930"/>
                <a:gd name="T38" fmla="*/ 333 w 2153"/>
                <a:gd name="T39" fmla="*/ 1348 h 1930"/>
                <a:gd name="T40" fmla="*/ 748 w 2153"/>
                <a:gd name="T41" fmla="*/ 1188 h 1930"/>
                <a:gd name="T42" fmla="*/ 1118 w 2153"/>
                <a:gd name="T43" fmla="*/ 1081 h 1930"/>
                <a:gd name="T44" fmla="*/ 1543 w 2153"/>
                <a:gd name="T45" fmla="*/ 973 h 1930"/>
                <a:gd name="T46" fmla="*/ 1853 w 2153"/>
                <a:gd name="T47" fmla="*/ 859 h 1930"/>
                <a:gd name="T48" fmla="*/ 1465 w 2153"/>
                <a:gd name="T49" fmla="*/ 645 h 1930"/>
                <a:gd name="T50" fmla="*/ 949 w 2153"/>
                <a:gd name="T51" fmla="*/ 537 h 1930"/>
                <a:gd name="T52" fmla="*/ 249 w 2153"/>
                <a:gd name="T53" fmla="*/ 161 h 1930"/>
                <a:gd name="T54" fmla="*/ 0 w 2153"/>
                <a:gd name="T55" fmla="*/ 83 h 1930"/>
                <a:gd name="T56" fmla="*/ 351 w 2153"/>
                <a:gd name="T57" fmla="*/ 179 h 1930"/>
                <a:gd name="T58" fmla="*/ 778 w 2153"/>
                <a:gd name="T59" fmla="*/ 405 h 1930"/>
                <a:gd name="T60" fmla="*/ 1021 w 2153"/>
                <a:gd name="T61" fmla="*/ 513 h 1930"/>
                <a:gd name="T62" fmla="*/ 1483 w 2153"/>
                <a:gd name="T63" fmla="*/ 615 h 1930"/>
                <a:gd name="T64" fmla="*/ 1805 w 2153"/>
                <a:gd name="T65" fmla="*/ 787 h 1930"/>
                <a:gd name="T66" fmla="*/ 1555 w 2153"/>
                <a:gd name="T67" fmla="*/ 483 h 1930"/>
                <a:gd name="T68" fmla="*/ 1412 w 2153"/>
                <a:gd name="T69" fmla="*/ 191 h 1930"/>
                <a:gd name="T70" fmla="*/ 1264 w 2153"/>
                <a:gd name="T71" fmla="*/ 0 h 1930"/>
                <a:gd name="T72" fmla="*/ 1471 w 2153"/>
                <a:gd name="T73" fmla="*/ 215 h 1930"/>
                <a:gd name="T74" fmla="*/ 1632 w 2153"/>
                <a:gd name="T75" fmla="*/ 507 h 1930"/>
                <a:gd name="T76" fmla="*/ 1915 w 2153"/>
                <a:gd name="T77" fmla="*/ 847 h 1930"/>
                <a:gd name="T78" fmla="*/ 2018 w 2153"/>
                <a:gd name="T79" fmla="*/ 895 h 1930"/>
                <a:gd name="T80" fmla="*/ 2018 w 2153"/>
                <a:gd name="T81" fmla="*/ 89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535573" name="Rectangle 21"/>
          <p:cNvSpPr>
            <a:spLocks noGrp="1" noChangeArrowheads="1"/>
          </p:cNvSpPr>
          <p:nvPr>
            <p:ph type="ctrTitle" sz="quarter"/>
          </p:nvPr>
        </p:nvSpPr>
        <p:spPr>
          <a:xfrm>
            <a:off x="685800" y="1828800"/>
            <a:ext cx="7772400" cy="1736725"/>
          </a:xfrm>
        </p:spPr>
        <p:txBody>
          <a:bodyPr/>
          <a:lstStyle>
            <a:lvl1pPr>
              <a:defRPr sz="5400"/>
            </a:lvl1pPr>
          </a:lstStyle>
          <a:p>
            <a:r>
              <a:rPr lang="fr-FR"/>
              <a:t>Cliquez pour modifier le style du titre</a:t>
            </a:r>
          </a:p>
        </p:txBody>
      </p:sp>
      <p:sp>
        <p:nvSpPr>
          <p:cNvPr id="53557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23" name="Rectangle 23"/>
          <p:cNvSpPr>
            <a:spLocks noGrp="1" noChangeArrowheads="1"/>
          </p:cNvSpPr>
          <p:nvPr>
            <p:ph type="dt" sz="quarter" idx="10"/>
          </p:nvPr>
        </p:nvSpPr>
        <p:spPr/>
        <p:txBody>
          <a:bodyPr/>
          <a:lstStyle>
            <a:lvl1pPr>
              <a:defRPr/>
            </a:lvl1pPr>
          </a:lstStyle>
          <a:p>
            <a:pPr>
              <a:defRPr/>
            </a:pPr>
            <a:fld id="{90D1466B-5083-492A-A92D-3694EC4A1D5A}" type="datetime1">
              <a:rPr lang="fr-FR"/>
              <a:pPr>
                <a:defRPr/>
              </a:pPr>
              <a:t>17/06/2023</a:t>
            </a:fld>
            <a:endParaRPr lang="fr-FR"/>
          </a:p>
        </p:txBody>
      </p:sp>
      <p:sp>
        <p:nvSpPr>
          <p:cNvPr id="24" name="Rectangle 24"/>
          <p:cNvSpPr>
            <a:spLocks noGrp="1" noChangeArrowheads="1"/>
          </p:cNvSpPr>
          <p:nvPr>
            <p:ph type="ftr" sz="quarter" idx="11"/>
          </p:nvPr>
        </p:nvSpPr>
        <p:spPr/>
        <p:txBody>
          <a:bodyPr/>
          <a:lstStyle>
            <a:lvl1pPr>
              <a:defRPr/>
            </a:lvl1pPr>
          </a:lstStyle>
          <a:p>
            <a:pPr>
              <a:defRPr/>
            </a:pPr>
            <a:endParaRPr lang="fr-FR"/>
          </a:p>
        </p:txBody>
      </p:sp>
      <p:sp>
        <p:nvSpPr>
          <p:cNvPr id="25" name="Rectangle 25"/>
          <p:cNvSpPr>
            <a:spLocks noGrp="1" noChangeArrowheads="1"/>
          </p:cNvSpPr>
          <p:nvPr>
            <p:ph type="sldNum" sz="quarter" idx="12"/>
          </p:nvPr>
        </p:nvSpPr>
        <p:spPr/>
        <p:txBody>
          <a:bodyPr/>
          <a:lstStyle>
            <a:lvl1pPr>
              <a:defRPr/>
            </a:lvl1pPr>
          </a:lstStyle>
          <a:p>
            <a:pPr>
              <a:defRPr/>
            </a:pPr>
            <a:fld id="{007234CB-1B69-4E34-A7A1-5ECD4F558E59}" type="slidenum">
              <a:rPr lang="fr-FR"/>
              <a:pPr>
                <a:defRPr/>
              </a:pPr>
              <a:t>‹N°›</a:t>
            </a:fld>
            <a:endParaRPr lang="fr-FR"/>
          </a:p>
        </p:txBody>
      </p:sp>
    </p:spTree>
    <p:extLst>
      <p:ext uri="{BB962C8B-B14F-4D97-AF65-F5344CB8AC3E}">
        <p14:creationId xmlns:p14="http://schemas.microsoft.com/office/powerpoint/2010/main" val="276502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7DE16559-85B2-4F4A-9DF2-E6503C84D76D}"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BD11CF7A-B32C-4C86-BDD3-178A3C1987EF}" type="datetime1">
              <a:rPr lang="fr-FR"/>
              <a:pPr>
                <a:defRPr/>
              </a:pPr>
              <a:t>17/06/2023</a:t>
            </a:fld>
            <a:endParaRPr lang="fr-FR"/>
          </a:p>
        </p:txBody>
      </p:sp>
    </p:spTree>
    <p:extLst>
      <p:ext uri="{BB962C8B-B14F-4D97-AF65-F5344CB8AC3E}">
        <p14:creationId xmlns:p14="http://schemas.microsoft.com/office/powerpoint/2010/main" val="212256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a:t>Cliquez pour modifier le style du titre</a:t>
            </a:r>
            <a:endParaRPr lang="ar-DZ"/>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27767D67-1A08-4620-8492-1B42640705D5}"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9F1579A9-A0D3-4780-8916-997B63E4676E}" type="datetime1">
              <a:rPr lang="fr-FR"/>
              <a:pPr>
                <a:defRPr/>
              </a:pPr>
              <a:t>17/06/2023</a:t>
            </a:fld>
            <a:endParaRPr lang="fr-FR"/>
          </a:p>
        </p:txBody>
      </p:sp>
    </p:spTree>
    <p:extLst>
      <p:ext uri="{BB962C8B-B14F-4D97-AF65-F5344CB8AC3E}">
        <p14:creationId xmlns:p14="http://schemas.microsoft.com/office/powerpoint/2010/main" val="300015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7F9FC96A-AF29-48B6-A0B1-9DE2A2F9B09F}"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86FF451A-1494-4E91-B781-60A0DCE26F8F}" type="datetime1">
              <a:rPr lang="fr-FR"/>
              <a:pPr>
                <a:defRPr/>
              </a:pPr>
              <a:t>17/06/2023</a:t>
            </a:fld>
            <a:endParaRPr lang="fr-FR"/>
          </a:p>
        </p:txBody>
      </p:sp>
    </p:spTree>
    <p:extLst>
      <p:ext uri="{BB962C8B-B14F-4D97-AF65-F5344CB8AC3E}">
        <p14:creationId xmlns:p14="http://schemas.microsoft.com/office/powerpoint/2010/main" val="207614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ar-DZ"/>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BF29A7EC-E39E-4C04-8CF3-A0EA1536DBF6}" type="slidenum">
              <a:rPr lang="fr-FR"/>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fld id="{CC10A2D7-AFDE-40BD-9A23-A59098C4639D}" type="datetime1">
              <a:rPr lang="fr-FR"/>
              <a:pPr>
                <a:defRPr/>
              </a:pPr>
              <a:t>17/06/2023</a:t>
            </a:fld>
            <a:endParaRPr lang="fr-FR"/>
          </a:p>
        </p:txBody>
      </p:sp>
    </p:spTree>
    <p:extLst>
      <p:ext uri="{BB962C8B-B14F-4D97-AF65-F5344CB8AC3E}">
        <p14:creationId xmlns:p14="http://schemas.microsoft.com/office/powerpoint/2010/main" val="18181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3EAA205D-D436-4830-8A81-92EFFD162B17}"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fld id="{9FDC019A-F95B-43B4-B59D-79D8C8A0C992}" type="datetime1">
              <a:rPr lang="fr-FR"/>
              <a:pPr>
                <a:defRPr/>
              </a:pPr>
              <a:t>17/06/2023</a:t>
            </a:fld>
            <a:endParaRPr lang="fr-FR"/>
          </a:p>
        </p:txBody>
      </p:sp>
    </p:spTree>
    <p:extLst>
      <p:ext uri="{BB962C8B-B14F-4D97-AF65-F5344CB8AC3E}">
        <p14:creationId xmlns:p14="http://schemas.microsoft.com/office/powerpoint/2010/main" val="211832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74C383D0-3DF5-4192-A1E0-5903EB34604B}"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fld id="{1ABF17AD-6CD6-43CC-9CD4-799938CBAC9D}" type="datetime1">
              <a:rPr lang="fr-FR"/>
              <a:pPr>
                <a:defRPr/>
              </a:pPr>
              <a:t>17/06/2023</a:t>
            </a:fld>
            <a:endParaRPr lang="fr-FR"/>
          </a:p>
        </p:txBody>
      </p:sp>
    </p:spTree>
    <p:extLst>
      <p:ext uri="{BB962C8B-B14F-4D97-AF65-F5344CB8AC3E}">
        <p14:creationId xmlns:p14="http://schemas.microsoft.com/office/powerpoint/2010/main" val="208363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a:t>Cliquez pour modifier le style du titre</a:t>
            </a:r>
            <a:endParaRPr lang="ar-DZ"/>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5026D91E-FA93-4194-838C-AC357124924B}"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3D9A2BD4-2FD6-4512-863F-9BC3C791B0CC}" type="datetime1">
              <a:rPr lang="fr-FR"/>
              <a:pPr>
                <a:defRPr/>
              </a:pPr>
              <a:t>17/06/2023</a:t>
            </a:fld>
            <a:endParaRPr lang="fr-FR"/>
          </a:p>
        </p:txBody>
      </p:sp>
    </p:spTree>
    <p:extLst>
      <p:ext uri="{BB962C8B-B14F-4D97-AF65-F5344CB8AC3E}">
        <p14:creationId xmlns:p14="http://schemas.microsoft.com/office/powerpoint/2010/main" val="215300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a:t>Cliquez pour modifier le style du titre</a:t>
            </a:r>
            <a:endParaRPr lang="ar-DZ"/>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DZ"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EE2F9A10-21A4-4418-B202-1E9162EAE729}"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18AEBDB5-2E6B-436D-9617-B7443374CB57}" type="datetime1">
              <a:rPr lang="fr-FR"/>
              <a:pPr>
                <a:defRPr/>
              </a:pPr>
              <a:t>17/06/2023</a:t>
            </a:fld>
            <a:endParaRPr lang="fr-FR"/>
          </a:p>
        </p:txBody>
      </p:sp>
    </p:spTree>
    <p:extLst>
      <p:ext uri="{BB962C8B-B14F-4D97-AF65-F5344CB8AC3E}">
        <p14:creationId xmlns:p14="http://schemas.microsoft.com/office/powerpoint/2010/main" val="63024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mn-lt"/>
                <a:cs typeface="Arial" pitchFamily="34" charset="0"/>
              </a:defRPr>
            </a:lvl1pPr>
          </a:lstStyle>
          <a:p>
            <a:pPr>
              <a:defRPr/>
            </a:pPr>
            <a:endParaRPr lang="fr-FR"/>
          </a:p>
        </p:txBody>
      </p:sp>
      <p:sp>
        <p:nvSpPr>
          <p:cNvPr id="16896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Black" panose="020B0A04020102020204" pitchFamily="34" charset="0"/>
              </a:defRPr>
            </a:lvl1pPr>
          </a:lstStyle>
          <a:p>
            <a:pPr>
              <a:defRPr/>
            </a:pPr>
            <a:fld id="{A3C3234E-672A-4120-82AE-647E1CAC028E}" type="slidenum">
              <a:rPr lang="fr-FR"/>
              <a:pPr>
                <a:defRPr/>
              </a:pPr>
              <a:t>‹N°›</a:t>
            </a:fld>
            <a:endParaRPr lang="fr-F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algn="ctr" eaLnBrk="1" hangingPunct="1">
                <a:defRPr/>
              </a:pPr>
              <a:endParaRPr lang="ar-DZ" altLang="fr-FR" sz="2400">
                <a:solidFill>
                  <a:schemeClr val="tx1"/>
                </a:solidFill>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hlink"/>
                </a:solidFill>
                <a:latin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hlink"/>
                </a:solidFill>
                <a:latin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hlink"/>
                </a:solidFill>
                <a:latin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6897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mn-lt"/>
                <a:cs typeface="Arial" pitchFamily="34" charset="0"/>
              </a:defRPr>
            </a:lvl1pPr>
          </a:lstStyle>
          <a:p>
            <a:pPr>
              <a:defRPr/>
            </a:pPr>
            <a:fld id="{988C85FE-7497-469A-9620-6C0CB65162D7}" type="datetime1">
              <a:rPr lang="fr-FR"/>
              <a:pPr>
                <a:defRPr/>
              </a:pPr>
              <a:t>17/06/2023</a:t>
            </a:fld>
            <a:endParaRPr lang="fr-FR"/>
          </a:p>
        </p:txBody>
      </p:sp>
    </p:spTree>
  </p:cSld>
  <p:clrMap bg1="lt1" tx1="dk1" bg2="lt2" tx2="dk2" accent1="accent1" accent2="accent2" accent3="accent3" accent4="accent4" accent5="accent5" accent6="accent6" hlink="hlink" folHlink="folHlink"/>
  <p:sldLayoutIdLst>
    <p:sldLayoutId id="2147484711"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 id="2147484707" r:id="rId12"/>
    <p:sldLayoutId id="2147484708" r:id="rId13"/>
    <p:sldLayoutId id="2147484709" r:id="rId14"/>
    <p:sldLayoutId id="2147484710" r:id="rId15"/>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cs typeface="Arial" pitchFamily="34" charset="0"/>
        </a:defRPr>
      </a:lvl2pPr>
      <a:lvl3pPr algn="l" rtl="0" eaLnBrk="0" fontAlgn="base" hangingPunct="0">
        <a:spcBef>
          <a:spcPct val="0"/>
        </a:spcBef>
        <a:spcAft>
          <a:spcPct val="0"/>
        </a:spcAft>
        <a:defRPr sz="4400">
          <a:solidFill>
            <a:schemeClr val="tx1"/>
          </a:solidFill>
          <a:latin typeface="Arial" pitchFamily="34" charset="0"/>
          <a:cs typeface="Arial" pitchFamily="34" charset="0"/>
        </a:defRPr>
      </a:lvl3pPr>
      <a:lvl4pPr algn="l" rtl="0" eaLnBrk="0" fontAlgn="base" hangingPunct="0">
        <a:spcBef>
          <a:spcPct val="0"/>
        </a:spcBef>
        <a:spcAft>
          <a:spcPct val="0"/>
        </a:spcAft>
        <a:defRPr sz="4400">
          <a:solidFill>
            <a:schemeClr val="tx1"/>
          </a:solidFill>
          <a:latin typeface="Arial" pitchFamily="34" charset="0"/>
          <a:cs typeface="Arial" pitchFamily="34" charset="0"/>
        </a:defRPr>
      </a:lvl4pPr>
      <a:lvl5pPr algn="l"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53454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53455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5" name="Rectangle 23"/>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cs typeface="Arial" pitchFamily="34" charset="0"/>
              </a:defRPr>
            </a:lvl1pPr>
          </a:lstStyle>
          <a:p>
            <a:pPr>
              <a:defRPr/>
            </a:pPr>
            <a:fld id="{DE375D31-F089-498B-9971-CF5BB4C16C51}" type="datetime1">
              <a:rPr lang="fr-FR"/>
              <a:pPr>
                <a:defRPr/>
              </a:pPr>
              <a:t>17/06/2023</a:t>
            </a:fld>
            <a:endParaRPr lang="fr-FR"/>
          </a:p>
        </p:txBody>
      </p:sp>
      <p:sp>
        <p:nvSpPr>
          <p:cNvPr id="46" name="Rectangle 24"/>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cs typeface="Arial" pitchFamily="34" charset="0"/>
              </a:defRPr>
            </a:lvl1pPr>
          </a:lstStyle>
          <a:p>
            <a:pPr>
              <a:defRPr/>
            </a:pPr>
            <a:endParaRPr lang="fr-FR"/>
          </a:p>
        </p:txBody>
      </p:sp>
      <p:sp>
        <p:nvSpPr>
          <p:cNvPr id="47"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defRPr>
            </a:lvl1pPr>
          </a:lstStyle>
          <a:p>
            <a:pPr>
              <a:defRPr/>
            </a:pPr>
            <a:fld id="{CB522136-511D-4F00-BD1D-4A499CCC025A}" type="slidenum">
              <a:rPr lang="fr-FR"/>
              <a:pPr>
                <a:defRPr/>
              </a:pPr>
              <a:t>‹N°›</a:t>
            </a:fld>
            <a:endParaRPr lang="fr-FR"/>
          </a:p>
        </p:txBody>
      </p:sp>
    </p:spTree>
  </p:cSld>
  <p:clrMap bg1="dk2" tx1="lt1" bg2="dk1" tx2="lt2" accent1="accent1" accent2="accent2" accent3="accent3" accent4="accent4" accent5="accent5" accent6="accent6" hlink="hlink" folHlink="folHlink"/>
  <p:sldLayoutIdLst>
    <p:sldLayoutId id="2147484712" r:id="rId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Arial" pitchFamily="34" charset="0"/>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Arial" pitchFamily="34" charset="0"/>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Arial" pitchFamily="34" charset="0"/>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Arial" pitchFamily="34" charset="0"/>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sreddine.hamdadou@enp-oran.dz"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6.bin"/><Relationship Id="rId18" Type="http://schemas.openxmlformats.org/officeDocument/2006/relationships/image" Target="../media/image42.wmf"/><Relationship Id="rId26" Type="http://schemas.openxmlformats.org/officeDocument/2006/relationships/image" Target="../media/image46.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39.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12.xml"/><Relationship Id="rId16" Type="http://schemas.openxmlformats.org/officeDocument/2006/relationships/image" Target="../media/image41.wmf"/><Relationship Id="rId20" Type="http://schemas.openxmlformats.org/officeDocument/2006/relationships/image" Target="../media/image43.wmf"/><Relationship Id="rId1" Type="http://schemas.openxmlformats.org/officeDocument/2006/relationships/vmlDrawing" Target="../drawings/vmlDrawing1.vml"/><Relationship Id="rId6" Type="http://schemas.openxmlformats.org/officeDocument/2006/relationships/image" Target="../media/image36.wmf"/><Relationship Id="rId11" Type="http://schemas.openxmlformats.org/officeDocument/2006/relationships/oleObject" Target="../embeddings/oleObject5.bin"/><Relationship Id="rId24" Type="http://schemas.openxmlformats.org/officeDocument/2006/relationships/image" Target="../media/image45.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47.wmf"/><Relationship Id="rId10" Type="http://schemas.openxmlformats.org/officeDocument/2006/relationships/image" Target="../media/image38.wmf"/><Relationship Id="rId19" Type="http://schemas.openxmlformats.org/officeDocument/2006/relationships/oleObject" Target="../embeddings/oleObject9.bin"/><Relationship Id="rId4" Type="http://schemas.openxmlformats.org/officeDocument/2006/relationships/image" Target="../media/image35.wmf"/><Relationship Id="rId9" Type="http://schemas.openxmlformats.org/officeDocument/2006/relationships/oleObject" Target="../embeddings/oleObject4.bin"/><Relationship Id="rId14" Type="http://schemas.openxmlformats.org/officeDocument/2006/relationships/image" Target="../media/image40.wmf"/><Relationship Id="rId22" Type="http://schemas.openxmlformats.org/officeDocument/2006/relationships/image" Target="../media/image44.wmf"/><Relationship Id="rId27" Type="http://schemas.openxmlformats.org/officeDocument/2006/relationships/oleObject" Target="../embeddings/oleObject13.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8.wmf"/></Relationships>
</file>

<file path=ppt/slides/_rels/slide55.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0.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18.bin"/><Relationship Id="rId14" Type="http://schemas.openxmlformats.org/officeDocument/2006/relationships/image" Target="../media/image54.wmf"/></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26.bin"/><Relationship Id="rId18" Type="http://schemas.openxmlformats.org/officeDocument/2006/relationships/image" Target="../media/image63.wmf"/><Relationship Id="rId26" Type="http://schemas.openxmlformats.org/officeDocument/2006/relationships/image" Target="../media/image67.wmf"/><Relationship Id="rId3" Type="http://schemas.openxmlformats.org/officeDocument/2006/relationships/oleObject" Target="../embeddings/oleObject21.bin"/><Relationship Id="rId21" Type="http://schemas.openxmlformats.org/officeDocument/2006/relationships/oleObject" Target="../embeddings/oleObject30.bin"/><Relationship Id="rId7" Type="http://schemas.openxmlformats.org/officeDocument/2006/relationships/oleObject" Target="../embeddings/oleObject23.bin"/><Relationship Id="rId12" Type="http://schemas.openxmlformats.org/officeDocument/2006/relationships/image" Target="../media/image60.wmf"/><Relationship Id="rId17" Type="http://schemas.openxmlformats.org/officeDocument/2006/relationships/oleObject" Target="../embeddings/oleObject28.bin"/><Relationship Id="rId25"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62.wmf"/><Relationship Id="rId20" Type="http://schemas.openxmlformats.org/officeDocument/2006/relationships/image" Target="../media/image64.wmf"/><Relationship Id="rId29" Type="http://schemas.openxmlformats.org/officeDocument/2006/relationships/oleObject" Target="../embeddings/oleObject34.bin"/><Relationship Id="rId1" Type="http://schemas.openxmlformats.org/officeDocument/2006/relationships/vmlDrawing" Target="../drawings/vmlDrawing4.vml"/><Relationship Id="rId6" Type="http://schemas.openxmlformats.org/officeDocument/2006/relationships/image" Target="../media/image57.wmf"/><Relationship Id="rId11" Type="http://schemas.openxmlformats.org/officeDocument/2006/relationships/oleObject" Target="../embeddings/oleObject25.bin"/><Relationship Id="rId24" Type="http://schemas.openxmlformats.org/officeDocument/2006/relationships/image" Target="../media/image66.wmf"/><Relationship Id="rId5" Type="http://schemas.openxmlformats.org/officeDocument/2006/relationships/oleObject" Target="../embeddings/oleObject22.bin"/><Relationship Id="rId15" Type="http://schemas.openxmlformats.org/officeDocument/2006/relationships/oleObject" Target="../embeddings/oleObject27.bin"/><Relationship Id="rId23" Type="http://schemas.openxmlformats.org/officeDocument/2006/relationships/oleObject" Target="../embeddings/oleObject31.bin"/><Relationship Id="rId28" Type="http://schemas.openxmlformats.org/officeDocument/2006/relationships/image" Target="../media/image68.wmf"/><Relationship Id="rId10" Type="http://schemas.openxmlformats.org/officeDocument/2006/relationships/image" Target="../media/image59.wmf"/><Relationship Id="rId19" Type="http://schemas.openxmlformats.org/officeDocument/2006/relationships/oleObject" Target="../embeddings/oleObject29.bin"/><Relationship Id="rId4" Type="http://schemas.openxmlformats.org/officeDocument/2006/relationships/image" Target="../media/image56.wmf"/><Relationship Id="rId9" Type="http://schemas.openxmlformats.org/officeDocument/2006/relationships/oleObject" Target="../embeddings/oleObject24.bin"/><Relationship Id="rId14" Type="http://schemas.openxmlformats.org/officeDocument/2006/relationships/image" Target="../media/image61.wmf"/><Relationship Id="rId22" Type="http://schemas.openxmlformats.org/officeDocument/2006/relationships/image" Target="../media/image65.wmf"/><Relationship Id="rId27" Type="http://schemas.openxmlformats.org/officeDocument/2006/relationships/oleObject" Target="../embeddings/oleObject33.bin"/><Relationship Id="rId30" Type="http://schemas.openxmlformats.org/officeDocument/2006/relationships/image" Target="../media/image69.wmf"/></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9BB0D0F-F7B0-43D7-9F95-0590A11AD361}" type="slidenum">
              <a:rPr lang="fr-FR" altLang="fr-FR" sz="1200" smtClean="0">
                <a:latin typeface="Arial Black" panose="020B0A04020102020204" pitchFamily="34" charset="0"/>
              </a:rPr>
              <a:pPr>
                <a:spcBef>
                  <a:spcPct val="0"/>
                </a:spcBef>
                <a:buClrTx/>
                <a:buSzTx/>
                <a:buFontTx/>
                <a:buNone/>
              </a:pPr>
              <a:t>1</a:t>
            </a:fld>
            <a:endParaRPr lang="fr-FR" altLang="fr-FR" sz="1200">
              <a:latin typeface="Arial Black" panose="020B0A04020102020204" pitchFamily="34" charset="0"/>
            </a:endParaRPr>
          </a:p>
        </p:txBody>
      </p:sp>
      <p:sp>
        <p:nvSpPr>
          <p:cNvPr id="4" name="Espace réservé du numéro de diapositive 3"/>
          <p:cNvSpPr txBox="1">
            <a:spLocks noGrp="1"/>
          </p:cNvSpPr>
          <p:nvPr/>
        </p:nvSpPr>
        <p:spPr bwMode="auto">
          <a:xfrm>
            <a:off x="6553200" y="6248400"/>
            <a:ext cx="2133600" cy="457200"/>
          </a:xfrm>
          <a:prstGeom prst="rect">
            <a:avLst/>
          </a:prstGeom>
          <a:noFill/>
          <a:ln>
            <a:miter lim="800000"/>
            <a:headEnd/>
            <a:tailEnd/>
          </a:ln>
        </p:spPr>
        <p:txBody>
          <a:bodyPr/>
          <a:lstStyle/>
          <a:p>
            <a:pPr algn="r" eaLnBrk="1" hangingPunct="1">
              <a:defRPr/>
            </a:pPr>
            <a:endParaRPr lang="ar-DZ" sz="1400">
              <a:solidFill>
                <a:schemeClr val="tx1"/>
              </a:solidFill>
              <a:effectLst>
                <a:outerShdw blurRad="38100" dist="38100" dir="2700000" algn="tl">
                  <a:srgbClr val="C0C0C0"/>
                </a:outerShdw>
              </a:effectLst>
            </a:endParaRPr>
          </a:p>
        </p:txBody>
      </p:sp>
      <p:sp>
        <p:nvSpPr>
          <p:cNvPr id="7172" name="Text Box 4"/>
          <p:cNvSpPr txBox="1">
            <a:spLocks noChangeArrowheads="1"/>
          </p:cNvSpPr>
          <p:nvPr/>
        </p:nvSpPr>
        <p:spPr bwMode="auto">
          <a:xfrm>
            <a:off x="0" y="1966913"/>
            <a:ext cx="91440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fr-FR" altLang="fr-FR" sz="2400" b="1"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fr-FR" altLang="fr-FR" sz="3000" b="1" dirty="0">
              <a:solidFill>
                <a:srgbClr val="66FF33"/>
              </a:solidFill>
            </a:endParaRPr>
          </a:p>
          <a:p>
            <a:pPr algn="ctr" eaLnBrk="1" hangingPunct="1">
              <a:spcBef>
                <a:spcPct val="0"/>
              </a:spcBef>
              <a:buClrTx/>
              <a:buSzTx/>
              <a:buFontTx/>
              <a:buNone/>
            </a:pPr>
            <a:r>
              <a:rPr lang="fr-FR" altLang="fr-FR" sz="2800" b="1" dirty="0"/>
              <a:t>Ingénierie des Matériaux</a:t>
            </a:r>
          </a:p>
          <a:p>
            <a:pPr algn="ctr" eaLnBrk="1" hangingPunct="1">
              <a:spcBef>
                <a:spcPct val="0"/>
              </a:spcBef>
              <a:buClrTx/>
              <a:buSzTx/>
              <a:buFontTx/>
              <a:buNone/>
            </a:pPr>
            <a:endParaRPr lang="en-US" altLang="fr-FR" sz="2200" b="1" dirty="0"/>
          </a:p>
          <a:p>
            <a:pPr algn="ctr" eaLnBrk="1" hangingPunct="1">
              <a:spcBef>
                <a:spcPct val="0"/>
              </a:spcBef>
              <a:buClrTx/>
              <a:buSzTx/>
              <a:buFontTx/>
              <a:buNone/>
            </a:pPr>
            <a:r>
              <a:rPr lang="en-US" altLang="fr-FR" sz="2200" b="1" dirty="0">
                <a:solidFill>
                  <a:srgbClr val="FF0000"/>
                </a:solidFill>
              </a:rPr>
              <a:t>Prof. N. HAMDADOU</a:t>
            </a:r>
          </a:p>
          <a:p>
            <a:pPr algn="ctr" eaLnBrk="1" hangingPunct="1">
              <a:spcBef>
                <a:spcPct val="0"/>
              </a:spcBef>
              <a:buClrTx/>
              <a:buSzTx/>
              <a:buFontTx/>
              <a:buNone/>
            </a:pPr>
            <a:endParaRPr lang="en-US" altLang="fr-FR" sz="2200" b="1" dirty="0">
              <a:solidFill>
                <a:srgbClr val="FF0000"/>
              </a:solidFill>
            </a:endParaRPr>
          </a:p>
          <a:p>
            <a:pPr algn="ctr" eaLnBrk="1" hangingPunct="1">
              <a:spcBef>
                <a:spcPct val="0"/>
              </a:spcBef>
              <a:buClrTx/>
              <a:buSzTx/>
              <a:buFontTx/>
              <a:buNone/>
            </a:pPr>
            <a:endParaRPr lang="en-US" altLang="fr-FR" sz="2200" b="1" dirty="0"/>
          </a:p>
          <a:p>
            <a:pPr algn="ctr" eaLnBrk="1" hangingPunct="1">
              <a:spcBef>
                <a:spcPct val="0"/>
              </a:spcBef>
              <a:buClrTx/>
              <a:buSzTx/>
              <a:buFontTx/>
              <a:buNone/>
            </a:pPr>
            <a:r>
              <a:rPr lang="fr-FR" sz="2000" b="1" dirty="0">
                <a:hlinkClick r:id="rId3"/>
              </a:rPr>
              <a:t>nasreddine.hamdadou@enp-oran.dz</a:t>
            </a:r>
            <a:endParaRPr lang="fr-FR" altLang="fr-FR" sz="2200" b="1" u="sng" dirty="0">
              <a:solidFill>
                <a:srgbClr val="FF0000"/>
              </a:solidFill>
            </a:endParaRPr>
          </a:p>
        </p:txBody>
      </p:sp>
      <p:sp>
        <p:nvSpPr>
          <p:cNvPr id="7173"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7174" name="Rectangle 9"/>
          <p:cNvSpPr>
            <a:spLocks noChangeArrowheads="1"/>
          </p:cNvSpPr>
          <p:nvPr/>
        </p:nvSpPr>
        <p:spPr bwMode="auto">
          <a:xfrm>
            <a:off x="0" y="2671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DZ" altLang="fr-FR" sz="1800">
              <a:solidFill>
                <a:srgbClr val="000000"/>
              </a:solidFill>
              <a:latin typeface="Times New Roman" panose="02020603050405020304" pitchFamily="18" charset="0"/>
            </a:endParaRPr>
          </a:p>
        </p:txBody>
      </p:sp>
      <p:sp>
        <p:nvSpPr>
          <p:cNvPr id="9" name="Rectangle 10"/>
          <p:cNvSpPr>
            <a:spLocks noChangeArrowheads="1"/>
          </p:cNvSpPr>
          <p:nvPr/>
        </p:nvSpPr>
        <p:spPr bwMode="auto">
          <a:xfrm>
            <a:off x="-13652" y="603265"/>
            <a:ext cx="676875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bg2"/>
              </a:buClr>
              <a:buSzPct val="75000"/>
              <a:buFont typeface="Wingdings" panose="05000000000000000000" pitchFamily="2" charset="2"/>
              <a:buChar char="n"/>
              <a:tabLst>
                <a:tab pos="114300" algn="r"/>
                <a:tab pos="228600"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114300" algn="r"/>
                <a:tab pos="228600"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114300" algn="r"/>
                <a:tab pos="228600"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ClrTx/>
              <a:buSzTx/>
              <a:buFontTx/>
              <a:buNone/>
            </a:pPr>
            <a:r>
              <a:rPr lang="fr-FR" altLang="fr-FR" sz="2000" b="1" dirty="0">
                <a:solidFill>
                  <a:srgbClr val="000000"/>
                </a:solidFill>
                <a:cs typeface="Times New Roman" panose="02020603050405020304" pitchFamily="18" charset="0"/>
              </a:rPr>
              <a:t>École Nationale Polytechnique d’Oran – </a:t>
            </a:r>
          </a:p>
          <a:p>
            <a:pPr>
              <a:spcBef>
                <a:spcPct val="0"/>
              </a:spcBef>
              <a:spcAft>
                <a:spcPts val="600"/>
              </a:spcAft>
              <a:buClrTx/>
              <a:buSzTx/>
              <a:buFontTx/>
              <a:buNone/>
            </a:pPr>
            <a:r>
              <a:rPr lang="fr-FR" altLang="fr-FR" sz="2000" b="1" dirty="0">
                <a:solidFill>
                  <a:srgbClr val="000000"/>
                </a:solidFill>
                <a:cs typeface="Times New Roman" panose="02020603050405020304" pitchFamily="18" charset="0"/>
              </a:rPr>
              <a:t>Maurice AUDIN</a:t>
            </a:r>
          </a:p>
          <a:p>
            <a:pPr>
              <a:spcBef>
                <a:spcPct val="0"/>
              </a:spcBef>
              <a:spcAft>
                <a:spcPts val="600"/>
              </a:spcAft>
              <a:buClrTx/>
              <a:buSzTx/>
              <a:buFontTx/>
              <a:buNone/>
            </a:pPr>
            <a:r>
              <a:rPr lang="fr-FR" altLang="fr-FR" sz="2000" b="1" dirty="0">
                <a:solidFill>
                  <a:srgbClr val="000000"/>
                </a:solidFill>
                <a:cs typeface="Times New Roman" panose="02020603050405020304" pitchFamily="18" charset="0"/>
              </a:rPr>
              <a:t>Département de Génie des Procédés et Matériaux</a:t>
            </a:r>
            <a:endParaRPr lang="fr-FR" altLang="fr-FR" sz="2000" b="1" dirty="0">
              <a:solidFill>
                <a:srgbClr val="000000"/>
              </a:solidFill>
            </a:endParaRPr>
          </a:p>
        </p:txBody>
      </p:sp>
      <p:pic>
        <p:nvPicPr>
          <p:cNvPr id="10" name="Image 2"/>
          <p:cNvPicPr preferRelativeResize="0">
            <a:picLocks noChangeAspect="1" noChangeArrowheads="1"/>
          </p:cNvPicPr>
          <p:nvPr/>
        </p:nvPicPr>
        <p:blipFill>
          <a:blip r:embed="rId4">
            <a:lum contrast="10000"/>
            <a:extLst>
              <a:ext uri="{28A0092B-C50C-407E-A947-70E740481C1C}">
                <a14:useLocalDpi xmlns:a14="http://schemas.microsoft.com/office/drawing/2010/main" val="0"/>
              </a:ext>
            </a:extLst>
          </a:blip>
          <a:srcRect/>
          <a:stretch>
            <a:fillRect/>
          </a:stretch>
        </p:blipFill>
        <p:spPr bwMode="auto">
          <a:xfrm>
            <a:off x="6089270" y="476672"/>
            <a:ext cx="3019234" cy="205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DA1572B2-019A-4461-8B81-53F709B9D8F1}" type="slidenum">
              <a:rPr lang="fr-FR" altLang="fr-FR" sz="1200" smtClean="0">
                <a:latin typeface="Arial Black" panose="020B0A04020102020204" pitchFamily="34" charset="0"/>
              </a:rPr>
              <a:pPr>
                <a:spcBef>
                  <a:spcPct val="0"/>
                </a:spcBef>
                <a:buClrTx/>
                <a:buSzTx/>
                <a:buFontTx/>
                <a:buNone/>
              </a:pPr>
              <a:t>10</a:t>
            </a:fld>
            <a:endParaRPr lang="fr-FR" altLang="fr-FR" sz="1200">
              <a:latin typeface="Arial Black" panose="020B0A04020102020204" pitchFamily="34" charset="0"/>
            </a:endParaRPr>
          </a:p>
        </p:txBody>
      </p:sp>
      <p:sp>
        <p:nvSpPr>
          <p:cNvPr id="25603"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
        <p:nvSpPr>
          <p:cNvPr id="25604" name="Rectangle 2"/>
          <p:cNvSpPr>
            <a:spLocks noChangeArrowheads="1"/>
          </p:cNvSpPr>
          <p:nvPr/>
        </p:nvSpPr>
        <p:spPr bwMode="auto">
          <a:xfrm>
            <a:off x="-25400" y="1291982"/>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ctr">
              <a:spcBef>
                <a:spcPct val="0"/>
              </a:spcBef>
              <a:buClrTx/>
              <a:buSzTx/>
              <a:buFont typeface="Wingdings" panose="05000000000000000000" pitchFamily="2" charset="2"/>
              <a:buNone/>
            </a:pPr>
            <a:endParaRPr lang="fr-FR" altLang="fr-FR" sz="1800" b="1" dirty="0">
              <a:solidFill>
                <a:srgbClr val="111111"/>
              </a:solidFill>
            </a:endParaRPr>
          </a:p>
          <a:p>
            <a:pPr algn="ctr">
              <a:lnSpc>
                <a:spcPct val="150000"/>
              </a:lnSpc>
              <a:spcBef>
                <a:spcPts val="1200"/>
              </a:spcBef>
              <a:buClrTx/>
              <a:buSzTx/>
              <a:buFont typeface="Wingdings" panose="05000000000000000000" pitchFamily="2" charset="2"/>
              <a:buNone/>
            </a:pPr>
            <a:r>
              <a:rPr lang="fr-FR" altLang="fr-FR" sz="1800" b="1" dirty="0">
                <a:solidFill>
                  <a:srgbClr val="111111"/>
                </a:solidFill>
              </a:rPr>
              <a:t>Tableau 2- Les trois catégories de propriétés des matériaux</a:t>
            </a:r>
            <a:endParaRPr lang="fr-CA" altLang="fr-FR" sz="1800" b="1" dirty="0">
              <a:solidFill>
                <a:srgbClr val="111111"/>
              </a:solidFill>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p:txBody>
      </p:sp>
      <p:graphicFrame>
        <p:nvGraphicFramePr>
          <p:cNvPr id="5" name="Tableau 4"/>
          <p:cNvGraphicFramePr>
            <a:graphicFrameLocks noGrp="1"/>
          </p:cNvGraphicFramePr>
          <p:nvPr>
            <p:extLst>
              <p:ext uri="{D42A27DB-BD31-4B8C-83A1-F6EECF244321}">
                <p14:modId xmlns:p14="http://schemas.microsoft.com/office/powerpoint/2010/main" val="2263104068"/>
              </p:ext>
            </p:extLst>
          </p:nvPr>
        </p:nvGraphicFramePr>
        <p:xfrm>
          <a:off x="611560" y="1556792"/>
          <a:ext cx="7931150" cy="3190875"/>
        </p:xfrm>
        <a:graphic>
          <a:graphicData uri="http://schemas.openxmlformats.org/drawingml/2006/table">
            <a:tbl>
              <a:tblPr firstRow="1" bandRow="1">
                <a:tableStyleId>{5940675A-B579-460E-94D1-54222C63F5DA}</a:tableStyleId>
              </a:tblPr>
              <a:tblGrid>
                <a:gridCol w="2520178">
                  <a:extLst>
                    <a:ext uri="{9D8B030D-6E8A-4147-A177-3AD203B41FA5}">
                      <a16:colId xmlns:a16="http://schemas.microsoft.com/office/drawing/2014/main" xmlns="" val="20000"/>
                    </a:ext>
                  </a:extLst>
                </a:gridCol>
                <a:gridCol w="3039038">
                  <a:extLst>
                    <a:ext uri="{9D8B030D-6E8A-4147-A177-3AD203B41FA5}">
                      <a16:colId xmlns:a16="http://schemas.microsoft.com/office/drawing/2014/main" xmlns="" val="20001"/>
                    </a:ext>
                  </a:extLst>
                </a:gridCol>
                <a:gridCol w="2371934">
                  <a:extLst>
                    <a:ext uri="{9D8B030D-6E8A-4147-A177-3AD203B41FA5}">
                      <a16:colId xmlns:a16="http://schemas.microsoft.com/office/drawing/2014/main" xmlns="" val="20002"/>
                    </a:ext>
                  </a:extLst>
                </a:gridCol>
              </a:tblGrid>
              <a:tr h="538473">
                <a:tc>
                  <a:txBody>
                    <a:bodyPr/>
                    <a:lstStyle/>
                    <a:p>
                      <a:pPr algn="ctr" rtl="0"/>
                      <a:r>
                        <a:rPr lang="fr-FR" sz="1500" b="1" dirty="0"/>
                        <a:t>Propriétés mécaniques</a:t>
                      </a:r>
                    </a:p>
                  </a:txBody>
                  <a:tcPr marL="91416" marR="91416" marT="45721" marB="45721" anchor="ctr">
                    <a:lnTlToBr w="12700" cap="flat" cmpd="sng" algn="ctr">
                      <a:noFill/>
                      <a:prstDash val="solid"/>
                      <a:round/>
                      <a:headEnd type="none" w="med" len="med"/>
                      <a:tailEnd type="none" w="med" len="med"/>
                    </a:lnTlToBr>
                  </a:tcPr>
                </a:tc>
                <a:tc>
                  <a:txBody>
                    <a:bodyPr/>
                    <a:lstStyle/>
                    <a:p>
                      <a:pPr algn="ctr" rtl="0"/>
                      <a:r>
                        <a:rPr lang="fr-FR" sz="1500" b="1" dirty="0"/>
                        <a:t>Propriétés physiques</a:t>
                      </a:r>
                    </a:p>
                  </a:txBody>
                  <a:tcPr marL="91416" marR="91416" marT="45721" marB="45721" anchor="ctr" anchorCtr="1"/>
                </a:tc>
                <a:tc>
                  <a:txBody>
                    <a:bodyPr/>
                    <a:lstStyle/>
                    <a:p>
                      <a:pPr algn="ctr" rtl="0"/>
                      <a:r>
                        <a:rPr lang="fr-FR" sz="1500" b="1" dirty="0"/>
                        <a:t>Propriétés chimiques</a:t>
                      </a:r>
                    </a:p>
                  </a:txBody>
                  <a:tcPr marL="91416" marR="91416" marT="45721" marB="45721" anchor="ctr" anchorCtr="1"/>
                </a:tc>
                <a:extLst>
                  <a:ext uri="{0D108BD9-81ED-4DB2-BD59-A6C34878D82A}">
                    <a16:rowId xmlns:a16="http://schemas.microsoft.com/office/drawing/2014/main" xmlns="" val="10000"/>
                  </a:ext>
                </a:extLst>
              </a:tr>
              <a:tr h="2652402">
                <a:tc>
                  <a:txBody>
                    <a:bodyPr/>
                    <a:lstStyle/>
                    <a:p>
                      <a:pPr marL="0" indent="0" algn="l" rtl="0">
                        <a:lnSpc>
                          <a:spcPct val="150000"/>
                        </a:lnSpc>
                        <a:spcBef>
                          <a:spcPts val="0"/>
                        </a:spcBef>
                        <a:spcAft>
                          <a:spcPts val="0"/>
                        </a:spcAft>
                        <a:buSzPct val="120000"/>
                        <a:buFontTx/>
                        <a:buNone/>
                      </a:pPr>
                      <a:r>
                        <a:rPr lang="fr-FR" altLang="fr-FR" sz="1600" b="1" dirty="0">
                          <a:latin typeface="Arial" panose="020B0604020202020204" pitchFamily="34" charset="0"/>
                        </a:rPr>
                        <a:t>- Elasticité</a:t>
                      </a:r>
                    </a:p>
                    <a:p>
                      <a:pPr marL="0" marR="0" lvl="0" indent="0" algn="l" defTabSz="914400" rtl="0" eaLnBrk="1" fontAlgn="auto" latinLnBrk="0" hangingPunct="1">
                        <a:lnSpc>
                          <a:spcPct val="150000"/>
                        </a:lnSpc>
                        <a:spcBef>
                          <a:spcPts val="0"/>
                        </a:spcBef>
                        <a:spcAft>
                          <a:spcPts val="0"/>
                        </a:spcAft>
                        <a:buClrTx/>
                        <a:buSzPct val="120000"/>
                        <a:buFontTx/>
                        <a:buNone/>
                        <a:tabLst/>
                        <a:defRPr/>
                      </a:pPr>
                      <a:r>
                        <a:rPr lang="fr-FR" altLang="fr-FR" sz="1600" b="1" dirty="0">
                          <a:latin typeface="Arial" panose="020B0604020202020204" pitchFamily="34" charset="0"/>
                        </a:rPr>
                        <a:t>- Rigidité </a:t>
                      </a:r>
                    </a:p>
                    <a:p>
                      <a:pPr algn="l" rtl="0">
                        <a:lnSpc>
                          <a:spcPct val="150000"/>
                        </a:lnSpc>
                        <a:spcBef>
                          <a:spcPts val="0"/>
                        </a:spcBef>
                        <a:spcAft>
                          <a:spcPts val="0"/>
                        </a:spcAft>
                        <a:buSzPct val="120000"/>
                      </a:pPr>
                      <a:r>
                        <a:rPr lang="fr-FR" altLang="fr-FR" sz="1600" b="1" dirty="0">
                          <a:latin typeface="Arial" panose="020B0604020202020204" pitchFamily="34" charset="0"/>
                        </a:rPr>
                        <a:t>- Dureté		</a:t>
                      </a:r>
                    </a:p>
                    <a:p>
                      <a:pPr marL="0" marR="0" lvl="0" indent="0" algn="l" defTabSz="914400" rtl="0" eaLnBrk="1" fontAlgn="auto" latinLnBrk="0" hangingPunct="1">
                        <a:lnSpc>
                          <a:spcPct val="150000"/>
                        </a:lnSpc>
                        <a:spcBef>
                          <a:spcPts val="0"/>
                        </a:spcBef>
                        <a:spcAft>
                          <a:spcPts val="0"/>
                        </a:spcAft>
                        <a:buClrTx/>
                        <a:buSzPct val="120000"/>
                        <a:buFontTx/>
                        <a:buNone/>
                        <a:tabLst/>
                        <a:defRPr/>
                      </a:pPr>
                      <a:r>
                        <a:rPr lang="fr-FR" altLang="fr-FR" sz="1600" b="1" dirty="0">
                          <a:latin typeface="Arial" panose="020B0604020202020204" pitchFamily="34" charset="0"/>
                        </a:rPr>
                        <a:t>- Ductilité</a:t>
                      </a:r>
                    </a:p>
                    <a:p>
                      <a:pPr marL="0" marR="0" lvl="0" indent="0" algn="l" defTabSz="914400" rtl="0" eaLnBrk="1" fontAlgn="auto" latinLnBrk="0" hangingPunct="1">
                        <a:lnSpc>
                          <a:spcPct val="150000"/>
                        </a:lnSpc>
                        <a:spcBef>
                          <a:spcPts val="0"/>
                        </a:spcBef>
                        <a:spcAft>
                          <a:spcPts val="0"/>
                        </a:spcAft>
                        <a:buClrTx/>
                        <a:buSzPct val="120000"/>
                        <a:buFontTx/>
                        <a:buNone/>
                        <a:tabLst/>
                        <a:defRPr/>
                      </a:pPr>
                      <a:r>
                        <a:rPr lang="fr-FR" altLang="fr-FR" sz="1600" b="1" dirty="0">
                          <a:latin typeface="Arial" panose="020B0604020202020204" pitchFamily="34" charset="0"/>
                        </a:rPr>
                        <a:t>…….</a:t>
                      </a:r>
                    </a:p>
                  </a:txBody>
                  <a:tcPr marL="91416" marR="91416" marT="45721" marB="45721"/>
                </a:tc>
                <a:tc>
                  <a:txBody>
                    <a:bodyPr/>
                    <a:lstStyle/>
                    <a:p>
                      <a:pPr algn="l" rtl="0">
                        <a:lnSpc>
                          <a:spcPct val="150000"/>
                        </a:lnSpc>
                        <a:spcBef>
                          <a:spcPts val="0"/>
                        </a:spcBef>
                        <a:spcAft>
                          <a:spcPts val="0"/>
                        </a:spcAft>
                        <a:buSzPct val="120000"/>
                      </a:pPr>
                      <a:r>
                        <a:rPr lang="fr-FR" altLang="fr-FR" sz="1600" b="1" dirty="0">
                          <a:latin typeface="Arial" panose="020B0604020202020204" pitchFamily="34" charset="0"/>
                        </a:rPr>
                        <a:t>- Structure cristallographique</a:t>
                      </a:r>
                    </a:p>
                    <a:p>
                      <a:pPr algn="l" rtl="0">
                        <a:lnSpc>
                          <a:spcPct val="150000"/>
                        </a:lnSpc>
                        <a:spcBef>
                          <a:spcPts val="0"/>
                        </a:spcBef>
                        <a:spcAft>
                          <a:spcPts val="0"/>
                        </a:spcAft>
                        <a:buSzPct val="120000"/>
                      </a:pPr>
                      <a:r>
                        <a:rPr lang="fr-FR" altLang="fr-FR" sz="1600" b="1" dirty="0">
                          <a:latin typeface="Arial" panose="020B0604020202020204" pitchFamily="34" charset="0"/>
                        </a:rPr>
                        <a:t>- Conductivité électrique</a:t>
                      </a:r>
                    </a:p>
                    <a:p>
                      <a:pPr algn="l" rtl="0">
                        <a:lnSpc>
                          <a:spcPct val="150000"/>
                        </a:lnSpc>
                        <a:spcBef>
                          <a:spcPts val="0"/>
                        </a:spcBef>
                        <a:spcAft>
                          <a:spcPts val="0"/>
                        </a:spcAft>
                        <a:buSzPct val="120000"/>
                      </a:pPr>
                      <a:r>
                        <a:rPr lang="fr-FR" altLang="fr-FR" sz="1600" b="1" dirty="0">
                          <a:latin typeface="Arial" panose="020B0604020202020204" pitchFamily="34" charset="0"/>
                        </a:rPr>
                        <a:t>- Permittivité électrique </a:t>
                      </a:r>
                    </a:p>
                    <a:p>
                      <a:pPr algn="l" rtl="0">
                        <a:lnSpc>
                          <a:spcPct val="150000"/>
                        </a:lnSpc>
                        <a:spcBef>
                          <a:spcPts val="0"/>
                        </a:spcBef>
                        <a:spcAft>
                          <a:spcPts val="0"/>
                        </a:spcAft>
                        <a:buSzPct val="120000"/>
                      </a:pPr>
                      <a:r>
                        <a:rPr lang="fr-FR" altLang="fr-FR" sz="1600" b="1" dirty="0">
                          <a:latin typeface="Arial" panose="020B0604020202020204" pitchFamily="34" charset="0"/>
                        </a:rPr>
                        <a:t>- Conductivité thermique	</a:t>
                      </a:r>
                    </a:p>
                    <a:p>
                      <a:pPr algn="l" rtl="0">
                        <a:lnSpc>
                          <a:spcPct val="150000"/>
                        </a:lnSpc>
                        <a:spcBef>
                          <a:spcPts val="0"/>
                        </a:spcBef>
                        <a:spcAft>
                          <a:spcPts val="0"/>
                        </a:spcAft>
                        <a:buSzPct val="120000"/>
                      </a:pPr>
                      <a:r>
                        <a:rPr lang="fr-FR" altLang="fr-FR" sz="1600" b="1" dirty="0">
                          <a:latin typeface="Arial" panose="020B0604020202020204" pitchFamily="34" charset="0"/>
                        </a:rPr>
                        <a:t>- Perméabilité magnétique</a:t>
                      </a:r>
                    </a:p>
                    <a:p>
                      <a:pPr algn="l" rtl="0">
                        <a:lnSpc>
                          <a:spcPct val="150000"/>
                        </a:lnSpc>
                        <a:spcBef>
                          <a:spcPts val="0"/>
                        </a:spcBef>
                        <a:spcAft>
                          <a:spcPts val="0"/>
                        </a:spcAft>
                        <a:buSzPct val="120000"/>
                      </a:pPr>
                      <a:r>
                        <a:rPr lang="fr-FR" sz="1600" b="1" dirty="0">
                          <a:latin typeface="Arial" panose="020B0604020202020204" pitchFamily="34" charset="0"/>
                        </a:rPr>
                        <a:t>- Absorption optique</a:t>
                      </a:r>
                    </a:p>
                    <a:p>
                      <a:pPr marL="0" marR="0" lvl="0" indent="0" algn="l" defTabSz="914400" rtl="0" eaLnBrk="1" fontAlgn="auto" latinLnBrk="0" hangingPunct="1">
                        <a:lnSpc>
                          <a:spcPct val="150000"/>
                        </a:lnSpc>
                        <a:spcBef>
                          <a:spcPts val="0"/>
                        </a:spcBef>
                        <a:spcAft>
                          <a:spcPts val="0"/>
                        </a:spcAft>
                        <a:buClrTx/>
                        <a:buSzPct val="120000"/>
                        <a:buFontTx/>
                        <a:buNone/>
                        <a:tabLst/>
                        <a:defRPr/>
                      </a:pPr>
                      <a:r>
                        <a:rPr lang="fr-FR" altLang="fr-FR" sz="1600" b="1" dirty="0">
                          <a:latin typeface="Arial" panose="020B0604020202020204" pitchFamily="34" charset="0"/>
                        </a:rPr>
                        <a:t>…….</a:t>
                      </a:r>
                    </a:p>
                  </a:txBody>
                  <a:tcPr marL="91416" marR="91416" marT="45721" marB="45721"/>
                </a:tc>
                <a:tc>
                  <a:txBody>
                    <a:bodyPr/>
                    <a:lstStyle/>
                    <a:p>
                      <a:pPr algn="l" rtl="0">
                        <a:lnSpc>
                          <a:spcPct val="150000"/>
                        </a:lnSpc>
                        <a:spcBef>
                          <a:spcPts val="0"/>
                        </a:spcBef>
                        <a:spcAft>
                          <a:spcPts val="0"/>
                        </a:spcAft>
                        <a:buSzPct val="120000"/>
                      </a:pPr>
                      <a:r>
                        <a:rPr lang="fr-FR" altLang="fr-FR" sz="1600" b="1" dirty="0">
                          <a:latin typeface="Arial" panose="020B0604020202020204" pitchFamily="34" charset="0"/>
                        </a:rPr>
                        <a:t>-</a:t>
                      </a:r>
                      <a:r>
                        <a:rPr lang="fr-FR" altLang="fr-FR" sz="1600" b="1" baseline="0" dirty="0">
                          <a:latin typeface="Arial" panose="020B0604020202020204" pitchFamily="34" charset="0"/>
                        </a:rPr>
                        <a:t> Oxydation</a:t>
                      </a:r>
                      <a:endParaRPr lang="fr-FR" altLang="fr-FR" sz="1600" b="1" dirty="0">
                        <a:latin typeface="Arial" panose="020B0604020202020204" pitchFamily="34" charset="0"/>
                      </a:endParaRPr>
                    </a:p>
                    <a:p>
                      <a:pPr algn="l" rtl="0">
                        <a:lnSpc>
                          <a:spcPct val="150000"/>
                        </a:lnSpc>
                        <a:spcBef>
                          <a:spcPts val="0"/>
                        </a:spcBef>
                        <a:spcAft>
                          <a:spcPts val="0"/>
                        </a:spcAft>
                        <a:buSzPct val="120000"/>
                      </a:pPr>
                      <a:r>
                        <a:rPr lang="fr-FR" altLang="fr-FR" sz="1600" b="1" dirty="0">
                          <a:latin typeface="Arial" panose="020B0604020202020204" pitchFamily="34" charset="0"/>
                        </a:rPr>
                        <a:t>- Enthalpie	</a:t>
                      </a:r>
                    </a:p>
                    <a:p>
                      <a:pPr algn="l" rtl="0">
                        <a:lnSpc>
                          <a:spcPct val="150000"/>
                        </a:lnSpc>
                        <a:spcBef>
                          <a:spcPts val="0"/>
                        </a:spcBef>
                        <a:spcAft>
                          <a:spcPts val="0"/>
                        </a:spcAft>
                        <a:buSzPct val="120000"/>
                      </a:pPr>
                      <a:r>
                        <a:rPr lang="fr-FR" altLang="fr-FR" sz="1600" b="1" dirty="0">
                          <a:latin typeface="Arial" panose="020B0604020202020204" pitchFamily="34" charset="0"/>
                        </a:rPr>
                        <a:t>- Electronégativité</a:t>
                      </a:r>
                    </a:p>
                    <a:p>
                      <a:pPr algn="l" rtl="0">
                        <a:lnSpc>
                          <a:spcPct val="150000"/>
                        </a:lnSpc>
                        <a:spcBef>
                          <a:spcPts val="0"/>
                        </a:spcBef>
                        <a:spcAft>
                          <a:spcPts val="0"/>
                        </a:spcAft>
                        <a:buSzPct val="120000"/>
                      </a:pPr>
                      <a:r>
                        <a:rPr lang="fr-FR" altLang="fr-FR" sz="1600" b="1" dirty="0">
                          <a:latin typeface="Arial" panose="020B0604020202020204" pitchFamily="34" charset="0"/>
                        </a:rPr>
                        <a:t>- Energie de liaison</a:t>
                      </a:r>
                    </a:p>
                    <a:p>
                      <a:pPr marL="0" marR="0" lvl="0" indent="0" algn="l" defTabSz="914400" rtl="0" eaLnBrk="1" fontAlgn="auto" latinLnBrk="0" hangingPunct="1">
                        <a:lnSpc>
                          <a:spcPct val="150000"/>
                        </a:lnSpc>
                        <a:spcBef>
                          <a:spcPts val="0"/>
                        </a:spcBef>
                        <a:spcAft>
                          <a:spcPts val="0"/>
                        </a:spcAft>
                        <a:buClrTx/>
                        <a:buSzPct val="120000"/>
                        <a:buFontTx/>
                        <a:buNone/>
                        <a:tabLst/>
                        <a:defRPr/>
                      </a:pPr>
                      <a:r>
                        <a:rPr lang="fr-FR" altLang="fr-FR" sz="1600" b="1" dirty="0">
                          <a:latin typeface="Arial" panose="020B0604020202020204" pitchFamily="34" charset="0"/>
                        </a:rPr>
                        <a:t>…….</a:t>
                      </a:r>
                    </a:p>
                    <a:p>
                      <a:pPr algn="l" rtl="0">
                        <a:lnSpc>
                          <a:spcPct val="150000"/>
                        </a:lnSpc>
                        <a:spcBef>
                          <a:spcPts val="0"/>
                        </a:spcBef>
                        <a:spcAft>
                          <a:spcPts val="0"/>
                        </a:spcAft>
                        <a:buSzPct val="120000"/>
                      </a:pPr>
                      <a:endParaRPr lang="fr-FR" sz="1600" b="1" dirty="0"/>
                    </a:p>
                  </a:txBody>
                  <a:tcPr marL="91416" marR="91416" marT="45721" marB="45721"/>
                </a:tc>
                <a:extLst>
                  <a:ext uri="{0D108BD9-81ED-4DB2-BD59-A6C34878D82A}">
                    <a16:rowId xmlns:a16="http://schemas.microsoft.com/office/drawing/2014/main" xmlns=""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FA39283F-29F9-4525-A423-BC114D24058B}" type="slidenum">
              <a:rPr lang="fr-FR" altLang="fr-FR" sz="1200" smtClean="0">
                <a:latin typeface="Arial Black" panose="020B0A04020102020204" pitchFamily="34" charset="0"/>
              </a:rPr>
              <a:pPr>
                <a:spcBef>
                  <a:spcPct val="0"/>
                </a:spcBef>
                <a:buClrTx/>
                <a:buSzTx/>
                <a:buFontTx/>
                <a:buNone/>
              </a:pPr>
              <a:t>11</a:t>
            </a:fld>
            <a:endParaRPr lang="fr-FR" altLang="fr-FR" sz="1200">
              <a:latin typeface="Arial Black" panose="020B0A04020102020204" pitchFamily="34" charset="0"/>
            </a:endParaRPr>
          </a:p>
        </p:txBody>
      </p:sp>
      <p:sp>
        <p:nvSpPr>
          <p:cNvPr id="26627" name="Rectangle 2"/>
          <p:cNvSpPr>
            <a:spLocks noChangeArrowheads="1"/>
          </p:cNvSpPr>
          <p:nvPr/>
        </p:nvSpPr>
        <p:spPr bwMode="auto">
          <a:xfrm>
            <a:off x="0" y="476672"/>
            <a:ext cx="9144000" cy="62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ts val="0"/>
              </a:spcBef>
              <a:buClrTx/>
              <a:buSzTx/>
              <a:buFontTx/>
              <a:buNone/>
            </a:pPr>
            <a:r>
              <a:rPr lang="fr-FR" altLang="fr-FR" sz="1800" b="1" dirty="0" smtClean="0">
                <a:solidFill>
                  <a:srgbClr val="000000"/>
                </a:solidFill>
              </a:rPr>
              <a:t>II.1.2- </a:t>
            </a:r>
            <a:r>
              <a:rPr lang="fr-FR" altLang="fr-FR" sz="1800" b="1" dirty="0">
                <a:solidFill>
                  <a:srgbClr val="000000"/>
                </a:solidFill>
              </a:rPr>
              <a:t>Elasticité et rigidité</a:t>
            </a:r>
          </a:p>
          <a:p>
            <a:pPr algn="just">
              <a:lnSpc>
                <a:spcPct val="150000"/>
              </a:lnSpc>
              <a:spcBef>
                <a:spcPts val="600"/>
              </a:spcBef>
              <a:buClrTx/>
              <a:buSzTx/>
              <a:buFontTx/>
              <a:buNone/>
            </a:pPr>
            <a:r>
              <a:rPr lang="fr-FR" altLang="fr-FR" sz="1800" b="1" dirty="0">
                <a:solidFill>
                  <a:srgbClr val="000000"/>
                </a:solidFill>
              </a:rPr>
              <a:t>   ‘‘La science de l’élasticité’’ a été fondée par R. Hooke (1635-1703), elle consiste à l’analyse du comportement des matériaux et des structures sous l’influence des forces appliquées.</a:t>
            </a:r>
          </a:p>
          <a:p>
            <a:pPr algn="just">
              <a:lnSpc>
                <a:spcPct val="150000"/>
              </a:lnSpc>
              <a:spcBef>
                <a:spcPts val="600"/>
              </a:spcBef>
              <a:buClrTx/>
              <a:buSzTx/>
              <a:buFontTx/>
              <a:buNone/>
            </a:pPr>
            <a:r>
              <a:rPr lang="fr-FR" altLang="fr-FR" sz="1800" b="1" dirty="0">
                <a:solidFill>
                  <a:srgbClr val="000000"/>
                </a:solidFill>
              </a:rPr>
              <a:t>   La loi de Hooke: ‘‘Quand un objet est soumis à une force, il peut être comprimé, étiré ou courbé. Dès que la force est supprimée, l’objet revient rapidement à sa configuration initiale. Nous disons qu’il est </a:t>
            </a:r>
            <a:r>
              <a:rPr lang="fr-FR" altLang="fr-FR" sz="1800" b="1" i="1" dirty="0">
                <a:solidFill>
                  <a:srgbClr val="000000"/>
                </a:solidFill>
              </a:rPr>
              <a:t>élastique’’</a:t>
            </a:r>
            <a:r>
              <a:rPr lang="fr-FR" altLang="fr-FR" sz="1800" b="1" dirty="0">
                <a:solidFill>
                  <a:srgbClr val="000000"/>
                </a:solidFill>
              </a:rPr>
              <a:t>. </a:t>
            </a:r>
          </a:p>
          <a:p>
            <a:pPr algn="just">
              <a:lnSpc>
                <a:spcPct val="150000"/>
              </a:lnSpc>
              <a:spcBef>
                <a:spcPts val="600"/>
              </a:spcBef>
              <a:buClrTx/>
              <a:buSzTx/>
              <a:buFontTx/>
              <a:buNone/>
            </a:pPr>
            <a:r>
              <a:rPr lang="fr-FR" altLang="fr-FR" sz="1800" b="1" dirty="0">
                <a:solidFill>
                  <a:srgbClr val="000000"/>
                </a:solidFill>
              </a:rPr>
              <a:t>   Si la force qu’il subissent n’est pas trop grande, des matériaux tels que l’acier, l’os, le verre ou le caoutchouc sont élastiques. Un matériau de faible élasticité est dit rigide.</a:t>
            </a:r>
          </a:p>
          <a:p>
            <a:pPr algn="just">
              <a:lnSpc>
                <a:spcPct val="150000"/>
              </a:lnSpc>
              <a:spcBef>
                <a:spcPts val="600"/>
              </a:spcBef>
              <a:buClrTx/>
              <a:buSzTx/>
              <a:buFontTx/>
              <a:buNone/>
            </a:pPr>
            <a:r>
              <a:rPr lang="fr-FR" altLang="fr-FR" sz="1800" b="1" dirty="0">
                <a:solidFill>
                  <a:srgbClr val="000000"/>
                </a:solidFill>
              </a:rPr>
              <a:t>   Par contre des solides tels que le plomb, l’argile le mastic ne reviennent plus à leurs configuration initiale s’ils sont déformés. On dit que ces matériaux sont plastiques. </a:t>
            </a:r>
          </a:p>
          <a:p>
            <a:pPr algn="just">
              <a:lnSpc>
                <a:spcPct val="150000"/>
              </a:lnSpc>
              <a:spcBef>
                <a:spcPts val="600"/>
              </a:spcBef>
              <a:buClrTx/>
              <a:buSzTx/>
              <a:buFontTx/>
              <a:buNone/>
            </a:pPr>
            <a:endParaRPr lang="fr-FR" altLang="fr-FR" sz="1800" b="1" dirty="0">
              <a:solidFill>
                <a:srgbClr val="000000"/>
              </a:solidFill>
            </a:endParaRPr>
          </a:p>
        </p:txBody>
      </p:sp>
      <p:sp>
        <p:nvSpPr>
          <p:cNvPr id="26628"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F55DF6E5-6872-40EF-8637-66BD95D920A9}" type="slidenum">
              <a:rPr lang="fr-FR" altLang="fr-FR" sz="1200" smtClean="0">
                <a:latin typeface="Arial Black" panose="020B0A04020102020204" pitchFamily="34" charset="0"/>
              </a:rPr>
              <a:pPr>
                <a:spcBef>
                  <a:spcPct val="0"/>
                </a:spcBef>
                <a:buClrTx/>
                <a:buSzTx/>
                <a:buFontTx/>
                <a:buNone/>
              </a:pPr>
              <a:t>12</a:t>
            </a:fld>
            <a:endParaRPr lang="fr-FR" altLang="fr-FR" sz="1200">
              <a:latin typeface="Arial Black" panose="020B0A04020102020204" pitchFamily="34" charset="0"/>
            </a:endParaRPr>
          </a:p>
        </p:txBody>
      </p:sp>
      <p:sp>
        <p:nvSpPr>
          <p:cNvPr id="3" name="Rectangle 2"/>
          <p:cNvSpPr>
            <a:spLocks noRot="1" noChangeAspect="1" noMove="1" noResize="1" noEditPoints="1" noAdjustHandles="1" noChangeArrowheads="1" noChangeShapeType="1" noTextEdit="1"/>
          </p:cNvSpPr>
          <p:nvPr/>
        </p:nvSpPr>
        <p:spPr>
          <a:xfrm>
            <a:off x="14287" y="692696"/>
            <a:ext cx="9109075" cy="5432256"/>
          </a:xfrm>
          <a:prstGeom prst="rect">
            <a:avLst/>
          </a:prstGeom>
          <a:blipFill rotWithShape="0">
            <a:blip r:embed="rId2"/>
            <a:stretch>
              <a:fillRect l="-535" r="-535"/>
            </a:stretch>
          </a:blipFill>
        </p:spPr>
        <p:txBody>
          <a:bodyPr/>
          <a:lstStyle/>
          <a:p>
            <a:pPr>
              <a:defRPr/>
            </a:pPr>
            <a:r>
              <a:rPr lang="fr-FR">
                <a:noFill/>
              </a:rPr>
              <a:t> </a:t>
            </a:r>
          </a:p>
        </p:txBody>
      </p:sp>
      <p:sp>
        <p:nvSpPr>
          <p:cNvPr id="27652"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88C8B6F6-6909-45FC-A8CE-456FBB1E4C44}" type="slidenum">
              <a:rPr lang="fr-FR" altLang="fr-FR" sz="1200" smtClean="0">
                <a:latin typeface="Arial Black" panose="020B0A04020102020204" pitchFamily="34" charset="0"/>
              </a:rPr>
              <a:pPr>
                <a:spcBef>
                  <a:spcPct val="0"/>
                </a:spcBef>
                <a:buClrTx/>
                <a:buSzTx/>
                <a:buFontTx/>
                <a:buNone/>
              </a:pPr>
              <a:t>13</a:t>
            </a:fld>
            <a:endParaRPr lang="fr-FR" altLang="fr-FR" sz="1200">
              <a:latin typeface="Arial Black" panose="020B0A04020102020204" pitchFamily="34" charset="0"/>
            </a:endParaRPr>
          </a:p>
        </p:txBody>
      </p:sp>
      <p:sp>
        <p:nvSpPr>
          <p:cNvPr id="2867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36" name="Text Box 36"/>
          <p:cNvSpPr txBox="1">
            <a:spLocks noRot="1" noChangeAspect="1" noMove="1" noResize="1" noEditPoints="1" noAdjustHandles="1" noChangeArrowheads="1" noChangeShapeType="1" noTextEdit="1"/>
          </p:cNvSpPr>
          <p:nvPr/>
        </p:nvSpPr>
        <p:spPr bwMode="auto">
          <a:xfrm>
            <a:off x="14288" y="4149080"/>
            <a:ext cx="9109075" cy="2169825"/>
          </a:xfrm>
          <a:prstGeom prst="rect">
            <a:avLst/>
          </a:prstGeom>
          <a:blipFill rotWithShape="0">
            <a:blip r:embed="rId2"/>
            <a:stretch>
              <a:fillRect l="-535" t="-1685" r="-535" b="-140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p:grpSp>
        <p:nvGrpSpPr>
          <p:cNvPr id="28677" name="Groupe 1"/>
          <p:cNvGrpSpPr>
            <a:grpSpLocks/>
          </p:cNvGrpSpPr>
          <p:nvPr/>
        </p:nvGrpSpPr>
        <p:grpSpPr bwMode="auto">
          <a:xfrm>
            <a:off x="2268538" y="549275"/>
            <a:ext cx="3816350" cy="3570288"/>
            <a:chOff x="2268538" y="548681"/>
            <a:chExt cx="3816350" cy="3570286"/>
          </a:xfrm>
        </p:grpSpPr>
        <p:grpSp>
          <p:nvGrpSpPr>
            <p:cNvPr id="28678" name="Groupe 20"/>
            <p:cNvGrpSpPr>
              <a:grpSpLocks/>
            </p:cNvGrpSpPr>
            <p:nvPr/>
          </p:nvGrpSpPr>
          <p:grpSpPr bwMode="auto">
            <a:xfrm rot="5400000">
              <a:off x="2581420" y="811545"/>
              <a:ext cx="3046198" cy="2520469"/>
              <a:chOff x="2339752" y="908720"/>
              <a:chExt cx="3046804" cy="2520280"/>
            </a:xfrm>
          </p:grpSpPr>
          <p:cxnSp>
            <p:nvCxnSpPr>
              <p:cNvPr id="22" name="Connecteur droit 21"/>
              <p:cNvCxnSpPr/>
              <p:nvPr/>
            </p:nvCxnSpPr>
            <p:spPr>
              <a:xfrm>
                <a:off x="2339753" y="3425310"/>
                <a:ext cx="3024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361982" y="906136"/>
                <a:ext cx="3024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361982" y="1266472"/>
                <a:ext cx="3024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339753" y="1625220"/>
                <a:ext cx="3024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339753" y="1985555"/>
                <a:ext cx="3024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339753" y="2345891"/>
                <a:ext cx="3024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339753" y="2706226"/>
                <a:ext cx="3024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339753" y="3064974"/>
                <a:ext cx="302478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 name="Connecteur droit avec flèche 3"/>
            <p:cNvCxnSpPr/>
            <p:nvPr/>
          </p:nvCxnSpPr>
          <p:spPr bwMode="auto">
            <a:xfrm>
              <a:off x="2844800" y="3595092"/>
              <a:ext cx="3240088" cy="0"/>
            </a:xfrm>
            <a:prstGeom prst="straightConnector1">
              <a:avLst/>
            </a:prstGeom>
            <a:ln w="19050">
              <a:solidFill>
                <a:srgbClr val="11111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bwMode="auto">
            <a:xfrm rot="16200000">
              <a:off x="1404938" y="2155231"/>
              <a:ext cx="2879723" cy="0"/>
            </a:xfrm>
            <a:prstGeom prst="straightConnector1">
              <a:avLst/>
            </a:prstGeom>
            <a:ln w="19050">
              <a:solidFill>
                <a:srgbClr val="111111"/>
              </a:solidFill>
              <a:tailEnd type="triangle"/>
            </a:ln>
          </p:spPr>
          <p:style>
            <a:lnRef idx="1">
              <a:schemeClr val="accent1"/>
            </a:lnRef>
            <a:fillRef idx="0">
              <a:schemeClr val="accent1"/>
            </a:fillRef>
            <a:effectRef idx="0">
              <a:schemeClr val="accent1"/>
            </a:effectRef>
            <a:fontRef idx="minor">
              <a:schemeClr val="tx1"/>
            </a:fontRef>
          </p:style>
        </p:cxnSp>
        <p:sp>
          <p:nvSpPr>
            <p:cNvPr id="28681" name="ZoneTexte 6"/>
            <p:cNvSpPr txBox="1">
              <a:spLocks noChangeArrowheads="1"/>
            </p:cNvSpPr>
            <p:nvPr/>
          </p:nvSpPr>
          <p:spPr bwMode="auto">
            <a:xfrm>
              <a:off x="3636613" y="3811251"/>
              <a:ext cx="1656308" cy="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400" b="1">
                  <a:solidFill>
                    <a:srgbClr val="000000"/>
                  </a:solidFill>
                </a:rPr>
                <a:t>Déplacement s</a:t>
              </a:r>
            </a:p>
          </p:txBody>
        </p:sp>
        <p:sp>
          <p:nvSpPr>
            <p:cNvPr id="8" name="ZoneTexte 7"/>
            <p:cNvSpPr txBox="1"/>
            <p:nvPr/>
          </p:nvSpPr>
          <p:spPr bwMode="auto">
            <a:xfrm>
              <a:off x="2268538" y="1147485"/>
              <a:ext cx="400140" cy="1655855"/>
            </a:xfrm>
            <a:prstGeom prst="rect">
              <a:avLst/>
            </a:prstGeom>
            <a:noFill/>
          </p:spPr>
          <p:txBody>
            <a:bodyPr vert="vert270">
              <a:spAutoFit/>
            </a:bodyPr>
            <a:lstStyle/>
            <a:p>
              <a:pPr>
                <a:defRPr/>
              </a:pPr>
              <a:r>
                <a:rPr lang="fr-FR" sz="1400" b="1" dirty="0">
                  <a:latin typeface="Arial" panose="020B0604020202020204" pitchFamily="34" charset="0"/>
                </a:rPr>
                <a:t>Force appliquée F</a:t>
              </a:r>
            </a:p>
          </p:txBody>
        </p:sp>
        <p:cxnSp>
          <p:nvCxnSpPr>
            <p:cNvPr id="10" name="Connecteur droit 9"/>
            <p:cNvCxnSpPr/>
            <p:nvPr/>
          </p:nvCxnSpPr>
          <p:spPr bwMode="auto">
            <a:xfrm>
              <a:off x="2844800" y="3234729"/>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bwMode="auto">
            <a:xfrm>
              <a:off x="2867025" y="715369"/>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bwMode="auto">
            <a:xfrm>
              <a:off x="2867025" y="1075731"/>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bwMode="auto">
            <a:xfrm>
              <a:off x="2844800" y="1434506"/>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bwMode="auto">
            <a:xfrm>
              <a:off x="2844800" y="1794868"/>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bwMode="auto">
            <a:xfrm>
              <a:off x="2844800" y="2155230"/>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bwMode="auto">
            <a:xfrm>
              <a:off x="2844800" y="2515593"/>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bwMode="auto">
            <a:xfrm>
              <a:off x="2844800" y="2874368"/>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bwMode="auto">
            <a:xfrm flipV="1">
              <a:off x="2855913" y="1291631"/>
              <a:ext cx="792162" cy="2281237"/>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bwMode="auto">
            <a:xfrm flipV="1">
              <a:off x="2867025" y="1794868"/>
              <a:ext cx="1417638" cy="180022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bwMode="auto">
            <a:xfrm flipV="1">
              <a:off x="2844800" y="2299693"/>
              <a:ext cx="2133600" cy="1306511"/>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
          <p:nvSpPr>
            <p:cNvPr id="28694" name="ZoneTexte 37"/>
            <p:cNvSpPr txBox="1">
              <a:spLocks noChangeArrowheads="1"/>
            </p:cNvSpPr>
            <p:nvPr/>
          </p:nvSpPr>
          <p:spPr bwMode="auto">
            <a:xfrm>
              <a:off x="3570460" y="970162"/>
              <a:ext cx="1224228" cy="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400" b="1">
                  <a:solidFill>
                    <a:srgbClr val="000000"/>
                  </a:solidFill>
                </a:rPr>
                <a:t>Rigide</a:t>
              </a:r>
            </a:p>
          </p:txBody>
        </p:sp>
        <p:sp>
          <p:nvSpPr>
            <p:cNvPr id="28695" name="ZoneTexte 38"/>
            <p:cNvSpPr txBox="1">
              <a:spLocks noChangeArrowheads="1"/>
            </p:cNvSpPr>
            <p:nvPr/>
          </p:nvSpPr>
          <p:spPr bwMode="auto">
            <a:xfrm>
              <a:off x="4285626" y="1526604"/>
              <a:ext cx="1224228" cy="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400" b="1">
                  <a:solidFill>
                    <a:srgbClr val="000000"/>
                  </a:solidFill>
                </a:rPr>
                <a:t>Moyen</a:t>
              </a:r>
            </a:p>
          </p:txBody>
        </p:sp>
        <p:sp>
          <p:nvSpPr>
            <p:cNvPr id="28696" name="ZoneTexte 39"/>
            <p:cNvSpPr txBox="1">
              <a:spLocks noChangeArrowheads="1"/>
            </p:cNvSpPr>
            <p:nvPr/>
          </p:nvSpPr>
          <p:spPr bwMode="auto">
            <a:xfrm>
              <a:off x="4835476" y="1960897"/>
              <a:ext cx="1224228" cy="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400" b="1">
                  <a:solidFill>
                    <a:srgbClr val="000000"/>
                  </a:solidFill>
                </a:rPr>
                <a:t>Souple</a:t>
              </a:r>
            </a:p>
          </p:txBody>
        </p:sp>
        <p:cxnSp>
          <p:nvCxnSpPr>
            <p:cNvPr id="37" name="Connecteur droit 36"/>
            <p:cNvCxnSpPr/>
            <p:nvPr/>
          </p:nvCxnSpPr>
          <p:spPr bwMode="auto">
            <a:xfrm rot="16200000">
              <a:off x="4212432" y="2060774"/>
              <a:ext cx="3024186"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D04DE5D-DE8E-468F-B828-838E33DB20D0}" type="slidenum">
              <a:rPr lang="fr-FR" altLang="fr-FR" sz="1200" smtClean="0">
                <a:latin typeface="Arial Black" panose="020B0A04020102020204" pitchFamily="34" charset="0"/>
              </a:rPr>
              <a:pPr>
                <a:spcBef>
                  <a:spcPct val="0"/>
                </a:spcBef>
                <a:buClrTx/>
                <a:buSzTx/>
                <a:buFontTx/>
                <a:buNone/>
              </a:pPr>
              <a:t>14</a:t>
            </a:fld>
            <a:endParaRPr lang="fr-FR" altLang="fr-FR" sz="1200">
              <a:latin typeface="Arial Black" panose="020B0A04020102020204" pitchFamily="34" charset="0"/>
            </a:endParaRPr>
          </a:p>
        </p:txBody>
      </p:sp>
      <p:sp>
        <p:nvSpPr>
          <p:cNvPr id="29699" name="Rectangle 2"/>
          <p:cNvSpPr>
            <a:spLocks noRot="1" noChangeAspect="1" noMove="1" noResize="1" noEditPoints="1" noAdjustHandles="1" noChangeArrowheads="1" noChangeShapeType="1" noTextEdit="1"/>
          </p:cNvSpPr>
          <p:nvPr/>
        </p:nvSpPr>
        <p:spPr bwMode="auto">
          <a:xfrm>
            <a:off x="0" y="763493"/>
            <a:ext cx="9144000" cy="4609723"/>
          </a:xfrm>
          <a:prstGeom prst="rect">
            <a:avLst/>
          </a:prstGeom>
          <a:blipFill rotWithShape="0">
            <a:blip r:embed="rId2"/>
            <a:stretch>
              <a:fillRect l="-533" r="-533" b="-13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p:sp>
        <p:nvSpPr>
          <p:cNvPr id="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15</a:t>
            </a:fld>
            <a:endParaRPr lang="fr-FR"/>
          </a:p>
        </p:txBody>
      </p:sp>
      <p:sp>
        <p:nvSpPr>
          <p:cNvPr id="3" name="ZoneTexte 2"/>
          <p:cNvSpPr txBox="1"/>
          <p:nvPr/>
        </p:nvSpPr>
        <p:spPr>
          <a:xfrm>
            <a:off x="0" y="836712"/>
            <a:ext cx="9144000" cy="4401205"/>
          </a:xfrm>
          <a:prstGeom prst="rect">
            <a:avLst/>
          </a:prstGeom>
          <a:noFill/>
        </p:spPr>
        <p:txBody>
          <a:bodyPr wrap="square" rtlCol="0">
            <a:spAutoFit/>
          </a:bodyPr>
          <a:lstStyle/>
          <a:p>
            <a:pPr>
              <a:lnSpc>
                <a:spcPct val="150000"/>
              </a:lnSpc>
            </a:pPr>
            <a:r>
              <a:rPr lang="fr-FR" b="1" dirty="0" smtClean="0">
                <a:latin typeface="Arial" panose="020B0604020202020204" pitchFamily="34" charset="0"/>
              </a:rPr>
              <a:t>   Un corps de constante d’élasticité k, étiré ou comprimé de s, emmagasine une énergie potentielle, donnée par:</a:t>
            </a:r>
          </a:p>
          <a:p>
            <a:pPr>
              <a:lnSpc>
                <a:spcPct val="150000"/>
              </a:lnSpc>
            </a:pPr>
            <a:endParaRPr lang="fr-FR" b="1" dirty="0" smtClean="0">
              <a:latin typeface="Arial" panose="020B0604020202020204" pitchFamily="34" charset="0"/>
            </a:endParaRPr>
          </a:p>
          <a:p>
            <a:pPr>
              <a:lnSpc>
                <a:spcPct val="150000"/>
              </a:lnSpc>
            </a:pPr>
            <a:r>
              <a:rPr lang="fr-FR" b="1" dirty="0" smtClean="0">
                <a:latin typeface="Arial" panose="020B0604020202020204" pitchFamily="34" charset="0"/>
              </a:rPr>
              <a:t>  Si une force de traction croissante F est appliquée à un échantillon d’un matériau élastique, son allongement </a:t>
            </a:r>
            <a:r>
              <a:rPr lang="el-GR" b="1" dirty="0" smtClean="0">
                <a:latin typeface="Arial" panose="020B0604020202020204" pitchFamily="34" charset="0"/>
              </a:rPr>
              <a:t>Δ</a:t>
            </a:r>
            <a:r>
              <a:rPr lang="fr-FR" b="1" dirty="0" smtClean="0">
                <a:latin typeface="Arial" panose="020B0604020202020204" pitchFamily="34" charset="0"/>
              </a:rPr>
              <a:t>L varie comme indiqué sur la fig,7,</a:t>
            </a:r>
          </a:p>
          <a:p>
            <a:pPr>
              <a:lnSpc>
                <a:spcPct val="150000"/>
              </a:lnSpc>
              <a:spcBef>
                <a:spcPts val="600"/>
              </a:spcBef>
            </a:pPr>
            <a:r>
              <a:rPr lang="fr-FR" b="1" dirty="0" smtClean="0">
                <a:latin typeface="Arial" panose="020B0604020202020204" pitchFamily="34" charset="0"/>
              </a:rPr>
              <a:t>   Un tissu vivant, humain ou animal, s’étire élastiquement suivant une courbe en forme de ‘‘J’’ et revient à sa forme initiale en suivant la même courbe, lorsque la force devient moins importante.</a:t>
            </a:r>
          </a:p>
          <a:p>
            <a:pPr>
              <a:lnSpc>
                <a:spcPct val="150000"/>
              </a:lnSpc>
              <a:spcBef>
                <a:spcPts val="600"/>
              </a:spcBef>
            </a:pPr>
            <a:r>
              <a:rPr lang="fr-FR" b="1" dirty="0">
                <a:latin typeface="Arial" panose="020B0604020202020204" pitchFamily="34" charset="0"/>
              </a:rPr>
              <a:t> </a:t>
            </a:r>
            <a:r>
              <a:rPr lang="fr-FR" b="1" dirty="0" smtClean="0">
                <a:latin typeface="Arial" panose="020B0604020202020204" pitchFamily="34" charset="0"/>
              </a:rPr>
              <a:t>  Les solides synthétiques s’étirent élastiquement en suivant une courbe en ‘‘S’’, ils reviennent à leur forme initiales, lorsque la force devient modérée.   </a:t>
            </a:r>
            <a:endParaRPr lang="fr-FR" b="1" dirty="0">
              <a:latin typeface="Arial" panose="020B0604020202020204" pitchFamily="34" charset="0"/>
            </a:endParaRP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229339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imes New Roman" panose="02020603050405020304" pitchFamily="18" charset="0"/>
                <a:cs typeface="Arial" panose="020B0604020202020204" pitchFamily="34" charset="0"/>
              </a:defRPr>
            </a:lvl1pPr>
            <a:lvl2pPr marL="742950" indent="-285750">
              <a:defRPr>
                <a:solidFill>
                  <a:srgbClr val="000000"/>
                </a:solidFill>
                <a:latin typeface="Times New Roman" panose="02020603050405020304" pitchFamily="18" charset="0"/>
                <a:cs typeface="Arial" panose="020B0604020202020204" pitchFamily="34" charset="0"/>
              </a:defRPr>
            </a:lvl2pPr>
            <a:lvl3pPr marL="1143000" indent="-228600">
              <a:defRPr>
                <a:solidFill>
                  <a:srgbClr val="000000"/>
                </a:solidFill>
                <a:latin typeface="Times New Roman" panose="02020603050405020304" pitchFamily="18" charset="0"/>
                <a:cs typeface="Arial" panose="020B0604020202020204" pitchFamily="34" charset="0"/>
              </a:defRPr>
            </a:lvl3pPr>
            <a:lvl4pPr marL="1600200" indent="-228600">
              <a:defRPr>
                <a:solidFill>
                  <a:srgbClr val="000000"/>
                </a:solidFill>
                <a:latin typeface="Times New Roman" panose="02020603050405020304" pitchFamily="18" charset="0"/>
                <a:cs typeface="Arial" panose="020B0604020202020204" pitchFamily="34" charset="0"/>
              </a:defRPr>
            </a:lvl4pPr>
            <a:lvl5pPr marL="2057400" indent="-228600">
              <a:defRPr>
                <a:solidFill>
                  <a:srgbClr val="00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9pPr>
          </a:lstStyle>
          <a:p>
            <a:fld id="{345CF03C-34B7-40F8-980C-935AEEC1BC06}" type="slidenum">
              <a:rPr lang="fr-FR" altLang="fr-FR" smtClean="0">
                <a:solidFill>
                  <a:schemeClr val="tx1"/>
                </a:solidFill>
                <a:latin typeface="Arial Black" panose="020B0A04020102020204" pitchFamily="34" charset="0"/>
              </a:rPr>
              <a:pPr/>
              <a:t>16</a:t>
            </a:fld>
            <a:endParaRPr lang="fr-FR" altLang="fr-FR">
              <a:solidFill>
                <a:schemeClr val="tx1"/>
              </a:solidFill>
              <a:latin typeface="Arial Black" panose="020B0A04020102020204" pitchFamily="34" charset="0"/>
            </a:endParaRPr>
          </a:p>
        </p:txBody>
      </p:sp>
      <p:sp>
        <p:nvSpPr>
          <p:cNvPr id="30725" name="Text Box 36"/>
          <p:cNvSpPr txBox="1">
            <a:spLocks noChangeArrowheads="1"/>
          </p:cNvSpPr>
          <p:nvPr/>
        </p:nvSpPr>
        <p:spPr bwMode="auto">
          <a:xfrm>
            <a:off x="539552" y="5219908"/>
            <a:ext cx="809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 typeface="Wingdings" panose="05000000000000000000" pitchFamily="2" charset="2"/>
              <a:buNone/>
            </a:pPr>
            <a:r>
              <a:rPr lang="fr-FR" altLang="fr-FR" sz="1800" b="1" dirty="0">
                <a:solidFill>
                  <a:srgbClr val="111111"/>
                </a:solidFill>
              </a:rPr>
              <a:t>Figure 7- Etirements d’un tissu vivant (a), et d’un solide synthétique (b)</a:t>
            </a:r>
            <a:endParaRPr lang="fr-CA" altLang="fr-FR" sz="1800" b="1" dirty="0">
              <a:solidFill>
                <a:srgbClr val="111111"/>
              </a:solidFill>
            </a:endParaRPr>
          </a:p>
        </p:txBody>
      </p:sp>
      <p:sp>
        <p:nvSpPr>
          <p:cNvPr id="30726"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grpSp>
        <p:nvGrpSpPr>
          <p:cNvPr id="3" name="Groupe 2"/>
          <p:cNvGrpSpPr/>
          <p:nvPr/>
        </p:nvGrpSpPr>
        <p:grpSpPr>
          <a:xfrm>
            <a:off x="449907" y="929536"/>
            <a:ext cx="8010525" cy="4083640"/>
            <a:chOff x="323850" y="908050"/>
            <a:chExt cx="8010525" cy="4083640"/>
          </a:xfrm>
        </p:grpSpPr>
        <p:grpSp>
          <p:nvGrpSpPr>
            <p:cNvPr id="30723" name="Groupe 70"/>
            <p:cNvGrpSpPr>
              <a:grpSpLocks/>
            </p:cNvGrpSpPr>
            <p:nvPr/>
          </p:nvGrpSpPr>
          <p:grpSpPr bwMode="auto">
            <a:xfrm>
              <a:off x="323850" y="938213"/>
              <a:ext cx="3816350" cy="3570287"/>
              <a:chOff x="323528" y="938773"/>
              <a:chExt cx="3816350" cy="3570347"/>
            </a:xfrm>
          </p:grpSpPr>
          <p:grpSp>
            <p:nvGrpSpPr>
              <p:cNvPr id="30752" name="Groupe 20"/>
              <p:cNvGrpSpPr>
                <a:grpSpLocks/>
              </p:cNvGrpSpPr>
              <p:nvPr/>
            </p:nvGrpSpPr>
            <p:grpSpPr bwMode="auto">
              <a:xfrm rot="5400000">
                <a:off x="636410" y="1201637"/>
                <a:ext cx="3046198" cy="2520469"/>
                <a:chOff x="2339752" y="908720"/>
                <a:chExt cx="3046804" cy="2520280"/>
              </a:xfrm>
            </p:grpSpPr>
            <p:cxnSp>
              <p:nvCxnSpPr>
                <p:cNvPr id="24" name="Connecteur droit 23"/>
                <p:cNvCxnSpPr/>
                <p:nvPr/>
              </p:nvCxnSpPr>
              <p:spPr>
                <a:xfrm>
                  <a:off x="2339754" y="3425310"/>
                  <a:ext cx="30248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361983" y="906137"/>
                  <a:ext cx="30248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361983" y="1266472"/>
                  <a:ext cx="30248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339754" y="1625220"/>
                  <a:ext cx="30248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339754" y="1985556"/>
                  <a:ext cx="30248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339754" y="2345891"/>
                  <a:ext cx="30248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339754" y="2706227"/>
                  <a:ext cx="30248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2339754" y="3064975"/>
                  <a:ext cx="302483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 name="Connecteur droit avec flèche 4"/>
              <p:cNvCxnSpPr/>
              <p:nvPr/>
            </p:nvCxnSpPr>
            <p:spPr bwMode="auto">
              <a:xfrm>
                <a:off x="899791" y="3985236"/>
                <a:ext cx="3240087" cy="0"/>
              </a:xfrm>
              <a:prstGeom prst="straightConnector1">
                <a:avLst/>
              </a:prstGeom>
              <a:ln w="19050">
                <a:solidFill>
                  <a:srgbClr val="11111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bwMode="auto">
              <a:xfrm rot="16200000">
                <a:off x="-540096" y="2545350"/>
                <a:ext cx="2879773" cy="0"/>
              </a:xfrm>
              <a:prstGeom prst="straightConnector1">
                <a:avLst/>
              </a:prstGeom>
              <a:ln w="19050">
                <a:solidFill>
                  <a:srgbClr val="111111"/>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a:spLocks noRot="1" noChangeAspect="1" noMove="1" noResize="1" noEditPoints="1" noAdjustHandles="1" noChangeArrowheads="1" noChangeShapeType="1" noTextEdit="1"/>
              </p:cNvSpPr>
              <p:nvPr/>
            </p:nvSpPr>
            <p:spPr bwMode="auto">
              <a:xfrm>
                <a:off x="1691603" y="4201343"/>
                <a:ext cx="1656308" cy="307777"/>
              </a:xfrm>
              <a:prstGeom prst="rect">
                <a:avLst/>
              </a:prstGeom>
              <a:blipFill rotWithShape="0">
                <a:blip r:embed="rId2"/>
                <a:stretch>
                  <a:fillRect l="-1103" t="-3922" b="-1960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p:sp>
            <p:nvSpPr>
              <p:cNvPr id="8" name="ZoneTexte 7"/>
              <p:cNvSpPr txBox="1"/>
              <p:nvPr/>
            </p:nvSpPr>
            <p:spPr bwMode="auto">
              <a:xfrm>
                <a:off x="323528" y="1537577"/>
                <a:ext cx="400140" cy="1655855"/>
              </a:xfrm>
              <a:prstGeom prst="rect">
                <a:avLst/>
              </a:prstGeom>
              <a:noFill/>
            </p:spPr>
            <p:txBody>
              <a:bodyPr vert="vert270">
                <a:spAutoFit/>
              </a:bodyPr>
              <a:lstStyle/>
              <a:p>
                <a:pPr>
                  <a:defRPr/>
                </a:pPr>
                <a:r>
                  <a:rPr lang="fr-FR" sz="1400" b="1" dirty="0">
                    <a:latin typeface="Arial" panose="020B0604020202020204" pitchFamily="34" charset="0"/>
                  </a:rPr>
                  <a:t>Force appliquée F</a:t>
                </a:r>
              </a:p>
            </p:txBody>
          </p:sp>
          <p:cxnSp>
            <p:nvCxnSpPr>
              <p:cNvPr id="9" name="Connecteur droit 8"/>
              <p:cNvCxnSpPr/>
              <p:nvPr/>
            </p:nvCxnSpPr>
            <p:spPr bwMode="auto">
              <a:xfrm>
                <a:off x="899791" y="3624868"/>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bwMode="auto">
              <a:xfrm>
                <a:off x="922016" y="1105463"/>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bwMode="auto">
              <a:xfrm>
                <a:off x="922016" y="1465832"/>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bwMode="auto">
              <a:xfrm>
                <a:off x="899791" y="1824613"/>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bwMode="auto">
              <a:xfrm>
                <a:off x="899791" y="2184981"/>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bwMode="auto">
              <a:xfrm>
                <a:off x="899791" y="2545350"/>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bwMode="auto">
              <a:xfrm>
                <a:off x="899791" y="2905718"/>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bwMode="auto">
              <a:xfrm>
                <a:off x="899791" y="3264499"/>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bwMode="auto">
              <a:xfrm rot="16200000">
                <a:off x="2267397" y="2450892"/>
                <a:ext cx="3024238"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Forme libre 64"/>
              <p:cNvSpPr/>
              <p:nvPr/>
            </p:nvSpPr>
            <p:spPr>
              <a:xfrm>
                <a:off x="902966" y="1454719"/>
                <a:ext cx="2574925" cy="2511467"/>
              </a:xfrm>
              <a:custGeom>
                <a:avLst/>
                <a:gdLst>
                  <a:gd name="connsiteX0" fmla="*/ 0 w 2686050"/>
                  <a:gd name="connsiteY0" fmla="*/ 2343150 h 2343150"/>
                  <a:gd name="connsiteX1" fmla="*/ 1554480 w 2686050"/>
                  <a:gd name="connsiteY1" fmla="*/ 1908810 h 2343150"/>
                  <a:gd name="connsiteX2" fmla="*/ 2686050 w 2686050"/>
                  <a:gd name="connsiteY2" fmla="*/ 0 h 2343150"/>
                  <a:gd name="connsiteX3" fmla="*/ 2686050 w 2686050"/>
                  <a:gd name="connsiteY3" fmla="*/ 0 h 2343150"/>
                </a:gdLst>
                <a:ahLst/>
                <a:cxnLst>
                  <a:cxn ang="0">
                    <a:pos x="connsiteX0" y="connsiteY0"/>
                  </a:cxn>
                  <a:cxn ang="0">
                    <a:pos x="connsiteX1" y="connsiteY1"/>
                  </a:cxn>
                  <a:cxn ang="0">
                    <a:pos x="connsiteX2" y="connsiteY2"/>
                  </a:cxn>
                  <a:cxn ang="0">
                    <a:pos x="connsiteX3" y="connsiteY3"/>
                  </a:cxn>
                </a:cxnLst>
                <a:rect l="l" t="t" r="r" b="b"/>
                <a:pathLst>
                  <a:path w="2686050" h="2343150">
                    <a:moveTo>
                      <a:pt x="0" y="2343150"/>
                    </a:moveTo>
                    <a:cubicBezTo>
                      <a:pt x="553402" y="2321242"/>
                      <a:pt x="1106805" y="2299335"/>
                      <a:pt x="1554480" y="1908810"/>
                    </a:cubicBezTo>
                    <a:cubicBezTo>
                      <a:pt x="2002155" y="1518285"/>
                      <a:pt x="2686050" y="0"/>
                      <a:pt x="2686050" y="0"/>
                    </a:cubicBezTo>
                    <a:lnTo>
                      <a:pt x="2686050" y="0"/>
                    </a:lnTo>
                  </a:path>
                </a:pathLst>
              </a:cu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7" name="Flèche droite 66"/>
              <p:cNvSpPr>
                <a:spLocks noChangeAspect="1"/>
              </p:cNvSpPr>
              <p:nvPr/>
            </p:nvSpPr>
            <p:spPr>
              <a:xfrm rot="17760000">
                <a:off x="3095301" y="1556322"/>
                <a:ext cx="255592" cy="15398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9" name="Flèche droite 68"/>
              <p:cNvSpPr>
                <a:spLocks noChangeAspect="1"/>
              </p:cNvSpPr>
              <p:nvPr/>
            </p:nvSpPr>
            <p:spPr>
              <a:xfrm rot="8160000" flipV="1">
                <a:off x="2360291" y="3496278"/>
                <a:ext cx="255587" cy="15399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30724" name="Groupe 71"/>
            <p:cNvGrpSpPr>
              <a:grpSpLocks/>
            </p:cNvGrpSpPr>
            <p:nvPr/>
          </p:nvGrpSpPr>
          <p:grpSpPr bwMode="auto">
            <a:xfrm>
              <a:off x="4518025" y="908050"/>
              <a:ext cx="3816350" cy="3538538"/>
              <a:chOff x="4517951" y="802580"/>
              <a:chExt cx="3816350" cy="3537643"/>
            </a:xfrm>
          </p:grpSpPr>
          <p:grpSp>
            <p:nvGrpSpPr>
              <p:cNvPr id="30727" name="Groupe 20"/>
              <p:cNvGrpSpPr>
                <a:grpSpLocks/>
              </p:cNvGrpSpPr>
              <p:nvPr/>
            </p:nvGrpSpPr>
            <p:grpSpPr bwMode="auto">
              <a:xfrm rot="5400000">
                <a:off x="4830833" y="1065444"/>
                <a:ext cx="3046198" cy="2520469"/>
                <a:chOff x="2339752" y="908720"/>
                <a:chExt cx="3046804" cy="2520280"/>
              </a:xfrm>
            </p:grpSpPr>
            <p:cxnSp>
              <p:nvCxnSpPr>
                <p:cNvPr id="53" name="Connecteur droit 52"/>
                <p:cNvCxnSpPr/>
                <p:nvPr/>
              </p:nvCxnSpPr>
              <p:spPr>
                <a:xfrm>
                  <a:off x="2339753" y="3425309"/>
                  <a:ext cx="3024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2361977" y="906136"/>
                  <a:ext cx="3024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2361977" y="1266471"/>
                  <a:ext cx="3024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2339753" y="1625219"/>
                  <a:ext cx="3024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2339753" y="1985555"/>
                  <a:ext cx="3024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2339753" y="2345890"/>
                  <a:ext cx="3024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2339753" y="2706226"/>
                  <a:ext cx="3024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2339753" y="3064974"/>
                  <a:ext cx="302402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 name="Connecteur droit avec flèche 33"/>
              <p:cNvCxnSpPr/>
              <p:nvPr/>
            </p:nvCxnSpPr>
            <p:spPr bwMode="auto">
              <a:xfrm>
                <a:off x="5094214" y="3848222"/>
                <a:ext cx="3240087" cy="0"/>
              </a:xfrm>
              <a:prstGeom prst="straightConnector1">
                <a:avLst/>
              </a:prstGeom>
              <a:ln w="19050">
                <a:solidFill>
                  <a:srgbClr val="11111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bwMode="auto">
              <a:xfrm rot="16200000">
                <a:off x="3654715" y="2408725"/>
                <a:ext cx="2878997" cy="0"/>
              </a:xfrm>
              <a:prstGeom prst="straightConnector1">
                <a:avLst/>
              </a:prstGeom>
              <a:ln w="19050">
                <a:solidFill>
                  <a:srgbClr val="111111"/>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bwMode="auto">
              <a:xfrm>
                <a:off x="4517951" y="1401384"/>
                <a:ext cx="400140" cy="1655855"/>
              </a:xfrm>
              <a:prstGeom prst="rect">
                <a:avLst/>
              </a:prstGeom>
              <a:noFill/>
            </p:spPr>
            <p:txBody>
              <a:bodyPr vert="vert270">
                <a:spAutoFit/>
              </a:bodyPr>
              <a:lstStyle/>
              <a:p>
                <a:pPr>
                  <a:defRPr/>
                </a:pPr>
                <a:r>
                  <a:rPr lang="fr-FR" sz="1400" b="1" dirty="0">
                    <a:latin typeface="Arial" panose="020B0604020202020204" pitchFamily="34" charset="0"/>
                  </a:rPr>
                  <a:t>Force appliquée F</a:t>
                </a:r>
              </a:p>
            </p:txBody>
          </p:sp>
          <p:cxnSp>
            <p:nvCxnSpPr>
              <p:cNvPr id="38" name="Connecteur droit 37"/>
              <p:cNvCxnSpPr/>
              <p:nvPr/>
            </p:nvCxnSpPr>
            <p:spPr bwMode="auto">
              <a:xfrm>
                <a:off x="5094214" y="3487951"/>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bwMode="auto">
              <a:xfrm>
                <a:off x="5116439" y="969226"/>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bwMode="auto">
              <a:xfrm>
                <a:off x="5116439" y="1329497"/>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bwMode="auto">
              <a:xfrm>
                <a:off x="5094214" y="1688181"/>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bwMode="auto">
              <a:xfrm>
                <a:off x="5094214" y="2048453"/>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bwMode="auto">
              <a:xfrm>
                <a:off x="5094214" y="2408724"/>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bwMode="auto">
              <a:xfrm>
                <a:off x="5094214" y="2768996"/>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bwMode="auto">
              <a:xfrm>
                <a:off x="5094214" y="3127680"/>
                <a:ext cx="3024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bwMode="auto">
              <a:xfrm rot="16200000">
                <a:off x="6461434" y="2315085"/>
                <a:ext cx="302501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ZoneTexte 60"/>
              <p:cNvSpPr txBox="1">
                <a:spLocks noRot="1" noChangeAspect="1" noMove="1" noResize="1" noEditPoints="1" noAdjustHandles="1" noChangeArrowheads="1" noChangeShapeType="1" noTextEdit="1"/>
              </p:cNvSpPr>
              <p:nvPr/>
            </p:nvSpPr>
            <p:spPr bwMode="auto">
              <a:xfrm>
                <a:off x="5825257" y="4032446"/>
                <a:ext cx="1656308" cy="307777"/>
              </a:xfrm>
              <a:prstGeom prst="rect">
                <a:avLst/>
              </a:prstGeom>
              <a:blipFill rotWithShape="0">
                <a:blip r:embed="rId3"/>
                <a:stretch>
                  <a:fillRect l="-1107" t="-4000" b="-20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p:sp>
            <p:nvSpPr>
              <p:cNvPr id="66" name="Forme libre 65"/>
              <p:cNvSpPr/>
              <p:nvPr/>
            </p:nvSpPr>
            <p:spPr>
              <a:xfrm>
                <a:off x="5108501" y="1364413"/>
                <a:ext cx="2168525" cy="2499681"/>
              </a:xfrm>
              <a:custGeom>
                <a:avLst/>
                <a:gdLst>
                  <a:gd name="connsiteX0" fmla="*/ 0 w 2354580"/>
                  <a:gd name="connsiteY0" fmla="*/ 2400300 h 2400300"/>
                  <a:gd name="connsiteX1" fmla="*/ 365760 w 2354580"/>
                  <a:gd name="connsiteY1" fmla="*/ 1828800 h 2400300"/>
                  <a:gd name="connsiteX2" fmla="*/ 1451610 w 2354580"/>
                  <a:gd name="connsiteY2" fmla="*/ 1577340 h 2400300"/>
                  <a:gd name="connsiteX3" fmla="*/ 2354580 w 2354580"/>
                  <a:gd name="connsiteY3" fmla="*/ 0 h 2400300"/>
                  <a:gd name="connsiteX4" fmla="*/ 2354580 w 2354580"/>
                  <a:gd name="connsiteY4" fmla="*/ 0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580" h="2400300">
                    <a:moveTo>
                      <a:pt x="0" y="2400300"/>
                    </a:moveTo>
                    <a:cubicBezTo>
                      <a:pt x="61912" y="2183130"/>
                      <a:pt x="123825" y="1965960"/>
                      <a:pt x="365760" y="1828800"/>
                    </a:cubicBezTo>
                    <a:cubicBezTo>
                      <a:pt x="607695" y="1691640"/>
                      <a:pt x="1120140" y="1882140"/>
                      <a:pt x="1451610" y="1577340"/>
                    </a:cubicBezTo>
                    <a:cubicBezTo>
                      <a:pt x="1783080" y="1272540"/>
                      <a:pt x="2354580" y="0"/>
                      <a:pt x="2354580" y="0"/>
                    </a:cubicBezTo>
                    <a:lnTo>
                      <a:pt x="2354580" y="0"/>
                    </a:lnTo>
                  </a:path>
                </a:pathLst>
              </a:cu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8" name="Flèche droite 67"/>
              <p:cNvSpPr>
                <a:spLocks noChangeAspect="1"/>
              </p:cNvSpPr>
              <p:nvPr/>
            </p:nvSpPr>
            <p:spPr>
              <a:xfrm rot="17760000">
                <a:off x="6935746" y="1421529"/>
                <a:ext cx="255523" cy="15398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0" name="Flèche droite 69"/>
              <p:cNvSpPr>
                <a:spLocks noChangeAspect="1"/>
              </p:cNvSpPr>
              <p:nvPr/>
            </p:nvSpPr>
            <p:spPr>
              <a:xfrm rot="7500000" flipV="1">
                <a:off x="6530933" y="2919750"/>
                <a:ext cx="255523" cy="15398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 name="ZoneTexte 1"/>
            <p:cNvSpPr txBox="1"/>
            <p:nvPr/>
          </p:nvSpPr>
          <p:spPr>
            <a:xfrm>
              <a:off x="2120769" y="4653136"/>
              <a:ext cx="651031" cy="338554"/>
            </a:xfrm>
            <a:prstGeom prst="rect">
              <a:avLst/>
            </a:prstGeom>
            <a:noFill/>
          </p:spPr>
          <p:txBody>
            <a:bodyPr wrap="square" rtlCol="0">
              <a:spAutoFit/>
            </a:bodyPr>
            <a:lstStyle/>
            <a:p>
              <a:r>
                <a:rPr lang="fr-FR" sz="1600" b="1" dirty="0">
                  <a:latin typeface="Arial" panose="020B0604020202020204" pitchFamily="34" charset="0"/>
                </a:rPr>
                <a:t>(a)</a:t>
              </a:r>
            </a:p>
          </p:txBody>
        </p:sp>
        <p:sp>
          <p:nvSpPr>
            <p:cNvPr id="62" name="ZoneTexte 61"/>
            <p:cNvSpPr txBox="1"/>
            <p:nvPr/>
          </p:nvSpPr>
          <p:spPr>
            <a:xfrm>
              <a:off x="6327969" y="4575077"/>
              <a:ext cx="651031" cy="338554"/>
            </a:xfrm>
            <a:prstGeom prst="rect">
              <a:avLst/>
            </a:prstGeom>
            <a:noFill/>
          </p:spPr>
          <p:txBody>
            <a:bodyPr wrap="square" rtlCol="0">
              <a:spAutoFit/>
            </a:bodyPr>
            <a:lstStyle/>
            <a:p>
              <a:r>
                <a:rPr lang="fr-FR" sz="1600" b="1" dirty="0">
                  <a:latin typeface="Arial" panose="020B0604020202020204" pitchFamily="34" charset="0"/>
                </a:rPr>
                <a:t>(b)</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17</a:t>
            </a:fld>
            <a:endParaRPr lang="fr-FR"/>
          </a:p>
        </p:txBody>
      </p:sp>
      <p:sp>
        <p:nvSpPr>
          <p:cNvPr id="3" name="ZoneTexte 2"/>
          <p:cNvSpPr txBox="1"/>
          <p:nvPr/>
        </p:nvSpPr>
        <p:spPr>
          <a:xfrm>
            <a:off x="0" y="544026"/>
            <a:ext cx="9144000" cy="5909310"/>
          </a:xfrm>
          <a:prstGeom prst="rect">
            <a:avLst/>
          </a:prstGeom>
          <a:noFill/>
        </p:spPr>
        <p:txBody>
          <a:bodyPr wrap="square" rtlCol="0">
            <a:spAutoFit/>
          </a:bodyPr>
          <a:lstStyle/>
          <a:p>
            <a:pPr algn="just">
              <a:lnSpc>
                <a:spcPct val="150000"/>
              </a:lnSpc>
            </a:pPr>
            <a:r>
              <a:rPr lang="fr-FR" b="1" dirty="0" smtClean="0">
                <a:latin typeface="Arial" panose="020B0604020202020204" pitchFamily="34" charset="0"/>
              </a:rPr>
              <a:t>II.1.3- </a:t>
            </a:r>
            <a:r>
              <a:rPr lang="fr-FR" b="1" dirty="0">
                <a:latin typeface="Arial" panose="020B0604020202020204" pitchFamily="34" charset="0"/>
              </a:rPr>
              <a:t>Ductilité</a:t>
            </a:r>
          </a:p>
          <a:p>
            <a:pPr algn="just">
              <a:lnSpc>
                <a:spcPct val="150000"/>
              </a:lnSpc>
            </a:pPr>
            <a:r>
              <a:rPr lang="fr-FR" b="1" dirty="0">
                <a:latin typeface="Arial" panose="020B0604020202020204" pitchFamily="34" charset="0"/>
              </a:rPr>
              <a:t>   Le comportement de tiges de différents solides sous une force d’étirement croissante est illustré par la figs.8 et 9. </a:t>
            </a:r>
          </a:p>
          <a:p>
            <a:pPr algn="just">
              <a:lnSpc>
                <a:spcPct val="150000"/>
              </a:lnSpc>
            </a:pPr>
            <a:r>
              <a:rPr lang="fr-FR" b="1" dirty="0">
                <a:latin typeface="Arial" panose="020B0604020202020204" pitchFamily="34" charset="0"/>
              </a:rPr>
              <a:t>   La courbe la plus grande correspond à un matériau comme le fer ou l’aluminium purs. Pour les faibles déformations, la traction varie </a:t>
            </a:r>
            <a:r>
              <a:rPr lang="fr-FR" b="1" i="1" dirty="0">
                <a:latin typeface="Arial" panose="020B0604020202020204" pitchFamily="34" charset="0"/>
              </a:rPr>
              <a:t>linéairement</a:t>
            </a:r>
            <a:r>
              <a:rPr lang="fr-FR" b="1" dirty="0">
                <a:latin typeface="Arial" panose="020B0604020202020204" pitchFamily="34" charset="0"/>
              </a:rPr>
              <a:t>, c’est la </a:t>
            </a:r>
            <a:r>
              <a:rPr lang="fr-FR" b="1" i="1" dirty="0">
                <a:latin typeface="Arial" panose="020B0604020202020204" pitchFamily="34" charset="0"/>
              </a:rPr>
              <a:t>zone d’élasticité </a:t>
            </a:r>
            <a:r>
              <a:rPr lang="fr-FR" b="1" dirty="0">
                <a:latin typeface="Arial" panose="020B0604020202020204" pitchFamily="34" charset="0"/>
              </a:rPr>
              <a:t>du matériau.</a:t>
            </a:r>
          </a:p>
          <a:p>
            <a:pPr algn="just">
              <a:lnSpc>
                <a:spcPct val="150000"/>
              </a:lnSpc>
            </a:pPr>
            <a:r>
              <a:rPr lang="fr-FR" b="1" dirty="0">
                <a:latin typeface="Arial" panose="020B0604020202020204" pitchFamily="34" charset="0"/>
              </a:rPr>
              <a:t>   A partir de la </a:t>
            </a:r>
            <a:r>
              <a:rPr lang="fr-FR" b="1" i="1" dirty="0">
                <a:latin typeface="Arial" panose="020B0604020202020204" pitchFamily="34" charset="0"/>
              </a:rPr>
              <a:t>limite d’élasticité</a:t>
            </a:r>
            <a:r>
              <a:rPr lang="fr-FR" b="1" dirty="0">
                <a:latin typeface="Arial" panose="020B0604020202020204" pitchFamily="34" charset="0"/>
              </a:rPr>
              <a:t>, les liaisons interatomiques commencent à se rompre. Les rangées atomiques commencent à coulisser l’une sur l’autre dans un processus appelé </a:t>
            </a:r>
            <a:r>
              <a:rPr lang="fr-FR" b="1" i="1" dirty="0">
                <a:latin typeface="Arial" panose="020B0604020202020204" pitchFamily="34" charset="0"/>
              </a:rPr>
              <a:t>glissement</a:t>
            </a:r>
            <a:r>
              <a:rPr lang="fr-FR" b="1" dirty="0">
                <a:latin typeface="Arial" panose="020B0604020202020204" pitchFamily="34" charset="0"/>
              </a:rPr>
              <a:t>, et le corps se déforme d’une façon permanente: c’est la </a:t>
            </a:r>
            <a:r>
              <a:rPr lang="fr-FR" b="1" i="1" dirty="0">
                <a:latin typeface="Arial" panose="020B0604020202020204" pitchFamily="34" charset="0"/>
              </a:rPr>
              <a:t>zone plastique</a:t>
            </a:r>
            <a:r>
              <a:rPr lang="fr-FR" b="1" dirty="0">
                <a:latin typeface="Arial" panose="020B0604020202020204" pitchFamily="34" charset="0"/>
              </a:rPr>
              <a:t> du matériau. La variation de l’élongation avec la traction devient plus dramatique jusqu’à la rupture de l’échantillon au point appelé </a:t>
            </a:r>
            <a:r>
              <a:rPr lang="fr-FR" b="1" i="1" dirty="0">
                <a:latin typeface="Arial" panose="020B0604020202020204" pitchFamily="34" charset="0"/>
              </a:rPr>
              <a:t>limite de rupture</a:t>
            </a:r>
            <a:r>
              <a:rPr lang="fr-FR" b="1" dirty="0">
                <a:latin typeface="Arial" panose="020B0604020202020204" pitchFamily="34" charset="0"/>
              </a:rPr>
              <a:t>.</a:t>
            </a:r>
          </a:p>
          <a:p>
            <a:pPr algn="just">
              <a:lnSpc>
                <a:spcPct val="150000"/>
              </a:lnSpc>
            </a:pPr>
            <a:r>
              <a:rPr lang="fr-FR" b="1" dirty="0">
                <a:latin typeface="Arial" panose="020B0604020202020204" pitchFamily="34" charset="0"/>
              </a:rPr>
              <a:t>   Un matériau qui peut être étiré presque indéfiniment sans rupture (comme le chewing-gum) est dit </a:t>
            </a:r>
            <a:r>
              <a:rPr lang="fr-FR" b="1" i="1" dirty="0">
                <a:latin typeface="Arial" panose="020B0604020202020204" pitchFamily="34" charset="0"/>
              </a:rPr>
              <a:t>ductile</a:t>
            </a:r>
            <a:r>
              <a:rPr lang="fr-FR" b="1" dirty="0">
                <a:latin typeface="Arial" panose="020B0604020202020204" pitchFamily="34" charset="0"/>
              </a:rPr>
              <a:t>.</a:t>
            </a:r>
            <a:endParaRPr lang="fr-FR" b="1" i="1" dirty="0">
              <a:latin typeface="Arial" panose="020B0604020202020204" pitchFamily="34" charset="0"/>
            </a:endParaRP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898882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imes New Roman" panose="02020603050405020304" pitchFamily="18" charset="0"/>
                <a:cs typeface="Arial" panose="020B0604020202020204" pitchFamily="34" charset="0"/>
              </a:defRPr>
            </a:lvl1pPr>
            <a:lvl2pPr marL="742950" indent="-285750">
              <a:defRPr>
                <a:solidFill>
                  <a:srgbClr val="000000"/>
                </a:solidFill>
                <a:latin typeface="Times New Roman" panose="02020603050405020304" pitchFamily="18" charset="0"/>
                <a:cs typeface="Arial" panose="020B0604020202020204" pitchFamily="34" charset="0"/>
              </a:defRPr>
            </a:lvl2pPr>
            <a:lvl3pPr marL="1143000" indent="-228600">
              <a:defRPr>
                <a:solidFill>
                  <a:srgbClr val="000000"/>
                </a:solidFill>
                <a:latin typeface="Times New Roman" panose="02020603050405020304" pitchFamily="18" charset="0"/>
                <a:cs typeface="Arial" panose="020B0604020202020204" pitchFamily="34" charset="0"/>
              </a:defRPr>
            </a:lvl3pPr>
            <a:lvl4pPr marL="1600200" indent="-228600">
              <a:defRPr>
                <a:solidFill>
                  <a:srgbClr val="000000"/>
                </a:solidFill>
                <a:latin typeface="Times New Roman" panose="02020603050405020304" pitchFamily="18" charset="0"/>
                <a:cs typeface="Arial" panose="020B0604020202020204" pitchFamily="34" charset="0"/>
              </a:defRPr>
            </a:lvl4pPr>
            <a:lvl5pPr marL="2057400" indent="-228600">
              <a:defRPr>
                <a:solidFill>
                  <a:srgbClr val="00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9pPr>
          </a:lstStyle>
          <a:p>
            <a:fld id="{CF601028-F92B-48EB-B30E-E165729E17A9}" type="slidenum">
              <a:rPr lang="fr-FR" altLang="fr-FR" smtClean="0">
                <a:solidFill>
                  <a:schemeClr val="tx1"/>
                </a:solidFill>
                <a:latin typeface="Arial Black" panose="020B0A04020102020204" pitchFamily="34" charset="0"/>
              </a:rPr>
              <a:pPr/>
              <a:t>18</a:t>
            </a:fld>
            <a:endParaRPr lang="fr-FR" altLang="fr-FR">
              <a:solidFill>
                <a:schemeClr val="tx1"/>
              </a:solidFill>
              <a:latin typeface="Arial Black" panose="020B0A04020102020204" pitchFamily="34" charset="0"/>
            </a:endParaRPr>
          </a:p>
        </p:txBody>
      </p:sp>
      <p:sp>
        <p:nvSpPr>
          <p:cNvPr id="48" name="Text Box 36"/>
          <p:cNvSpPr txBox="1">
            <a:spLocks noChangeArrowheads="1"/>
          </p:cNvSpPr>
          <p:nvPr/>
        </p:nvSpPr>
        <p:spPr bwMode="auto">
          <a:xfrm>
            <a:off x="539552" y="5219908"/>
            <a:ext cx="80964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 typeface="Wingdings" panose="05000000000000000000" pitchFamily="2" charset="2"/>
              <a:buNone/>
            </a:pPr>
            <a:r>
              <a:rPr lang="fr-FR" altLang="fr-FR" sz="1800" b="1" dirty="0">
                <a:solidFill>
                  <a:srgbClr val="111111"/>
                </a:solidFill>
              </a:rPr>
              <a:t>Figure 8- Variation de la traction en fonction de l’élongation                pour des ductilités différentes</a:t>
            </a:r>
            <a:endParaRPr lang="fr-CA" altLang="fr-FR" sz="1800" b="1" dirty="0">
              <a:solidFill>
                <a:srgbClr val="111111"/>
              </a:solidFill>
            </a:endParaRPr>
          </a:p>
        </p:txBody>
      </p:sp>
      <p:sp>
        <p:nvSpPr>
          <p:cNvPr id="50"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grpSp>
        <p:nvGrpSpPr>
          <p:cNvPr id="12" name="Groupe 11"/>
          <p:cNvGrpSpPr/>
          <p:nvPr/>
        </p:nvGrpSpPr>
        <p:grpSpPr>
          <a:xfrm>
            <a:off x="2123728" y="1124744"/>
            <a:ext cx="4824536" cy="3835573"/>
            <a:chOff x="2123728" y="1124744"/>
            <a:chExt cx="4824536" cy="3835573"/>
          </a:xfrm>
        </p:grpSpPr>
        <p:grpSp>
          <p:nvGrpSpPr>
            <p:cNvPr id="31749" name="Groupe 20"/>
            <p:cNvGrpSpPr>
              <a:grpSpLocks/>
            </p:cNvGrpSpPr>
            <p:nvPr/>
          </p:nvGrpSpPr>
          <p:grpSpPr bwMode="auto">
            <a:xfrm rot="5400000">
              <a:off x="2440117" y="1416989"/>
              <a:ext cx="3385592" cy="2801101"/>
              <a:chOff x="2339752" y="908720"/>
              <a:chExt cx="3046804" cy="2520280"/>
            </a:xfrm>
          </p:grpSpPr>
          <p:cxnSp>
            <p:nvCxnSpPr>
              <p:cNvPr id="76" name="Connecteur droit 75"/>
              <p:cNvCxnSpPr/>
              <p:nvPr/>
            </p:nvCxnSpPr>
            <p:spPr>
              <a:xfrm>
                <a:off x="2339753" y="3426704"/>
                <a:ext cx="3025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2362611" y="905670"/>
                <a:ext cx="3024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2362611" y="1267043"/>
                <a:ext cx="3024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2339753" y="1625558"/>
                <a:ext cx="3025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a:off x="2339753" y="1985501"/>
                <a:ext cx="3025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a:off x="2339753" y="2346873"/>
                <a:ext cx="3025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a:off x="2339753" y="2706817"/>
                <a:ext cx="3025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2339753" y="3065332"/>
                <a:ext cx="3025865"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7" name="Connecteur droit avec flèche 56"/>
            <p:cNvCxnSpPr/>
            <p:nvPr/>
          </p:nvCxnSpPr>
          <p:spPr bwMode="auto">
            <a:xfrm>
              <a:off x="2733327" y="4510883"/>
              <a:ext cx="3600451" cy="0"/>
            </a:xfrm>
            <a:prstGeom prst="straightConnector1">
              <a:avLst/>
            </a:prstGeom>
            <a:ln w="19050">
              <a:solidFill>
                <a:srgbClr val="11111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bwMode="auto">
            <a:xfrm rot="16200000">
              <a:off x="1133128" y="2910682"/>
              <a:ext cx="3200400" cy="0"/>
            </a:xfrm>
            <a:prstGeom prst="straightConnector1">
              <a:avLst/>
            </a:prstGeom>
            <a:ln w="19050">
              <a:solidFill>
                <a:srgbClr val="11111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752" name="ZoneTexte 6"/>
                <p:cNvSpPr txBox="1">
                  <a:spLocks noChangeArrowheads="1"/>
                </p:cNvSpPr>
                <p:nvPr/>
              </p:nvSpPr>
              <p:spPr bwMode="auto">
                <a:xfrm>
                  <a:off x="3634837" y="4652540"/>
                  <a:ext cx="1840723"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400" b="1" dirty="0">
                      <a:solidFill>
                        <a:srgbClr val="000000"/>
                      </a:solidFill>
                    </a:rPr>
                    <a:t>Elongation  </a:t>
                  </a:r>
                  <a14:m>
                    <m:oMath xmlns:m="http://schemas.openxmlformats.org/officeDocument/2006/math">
                      <m:r>
                        <a:rPr lang="fr-FR" altLang="fr-FR" sz="1400" b="1" i="1" smtClean="0">
                          <a:solidFill>
                            <a:srgbClr val="000000"/>
                          </a:solidFill>
                          <a:latin typeface="Cambria Math" panose="02040503050406030204" pitchFamily="18" charset="0"/>
                          <a:ea typeface="Cambria Math" panose="02040503050406030204" pitchFamily="18" charset="0"/>
                        </a:rPr>
                        <m:t>∆</m:t>
                      </m:r>
                      <m:r>
                        <a:rPr lang="fr-FR" altLang="fr-FR" sz="1400" b="1" i="1" smtClean="0">
                          <a:solidFill>
                            <a:srgbClr val="000000"/>
                          </a:solidFill>
                          <a:latin typeface="Cambria Math" panose="02040503050406030204" pitchFamily="18" charset="0"/>
                          <a:ea typeface="Cambria Math" panose="02040503050406030204" pitchFamily="18" charset="0"/>
                        </a:rPr>
                        <m:t>𝑳</m:t>
                      </m:r>
                    </m:oMath>
                  </a14:m>
                  <a:endParaRPr lang="fr-FR" altLang="fr-FR" sz="1400" b="1" dirty="0">
                    <a:solidFill>
                      <a:srgbClr val="000000"/>
                    </a:solidFill>
                  </a:endParaRPr>
                </a:p>
              </p:txBody>
            </p:sp>
          </mc:Choice>
          <mc:Fallback xmlns="">
            <p:sp>
              <p:nvSpPr>
                <p:cNvPr id="31752" name="ZoneTexte 6"/>
                <p:cNvSpPr txBox="1">
                  <a:spLocks noRot="1" noChangeAspect="1" noMove="1" noResize="1" noEditPoints="1" noAdjustHandles="1" noChangeArrowheads="1" noChangeShapeType="1" noTextEdit="1"/>
                </p:cNvSpPr>
                <p:nvPr/>
              </p:nvSpPr>
              <p:spPr bwMode="auto">
                <a:xfrm>
                  <a:off x="3634837" y="4652540"/>
                  <a:ext cx="1840723" cy="307777"/>
                </a:xfrm>
                <a:prstGeom prst="rect">
                  <a:avLst/>
                </a:prstGeom>
                <a:blipFill rotWithShape="0">
                  <a:blip r:embed="rId2"/>
                  <a:stretch>
                    <a:fillRect l="-993" t="-3922" b="-196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ZoneTexte 59"/>
                <p:cNvSpPr txBox="1"/>
                <p:nvPr/>
              </p:nvSpPr>
              <p:spPr bwMode="auto">
                <a:xfrm>
                  <a:off x="2123728" y="2348285"/>
                  <a:ext cx="400109" cy="1120834"/>
                </a:xfrm>
                <a:prstGeom prst="rect">
                  <a:avLst/>
                </a:prstGeom>
                <a:noFill/>
              </p:spPr>
              <p:txBody>
                <a:bodyPr vert="vert270">
                  <a:spAutoFit/>
                </a:bodyPr>
                <a:lstStyle/>
                <a:p>
                  <a:pPr>
                    <a:defRPr/>
                  </a:pPr>
                  <a:r>
                    <a:rPr lang="fr-FR" sz="1400" b="1" dirty="0">
                      <a:latin typeface="Arial" panose="020B0604020202020204" pitchFamily="34" charset="0"/>
                    </a:rPr>
                    <a:t>Traction  </a:t>
                  </a:r>
                  <a14:m>
                    <m:oMath xmlns:m="http://schemas.openxmlformats.org/officeDocument/2006/math">
                      <m:r>
                        <a:rPr lang="fr-FR" sz="1400" b="1" i="1" smtClean="0">
                          <a:latin typeface="Cambria Math" panose="02040503050406030204" pitchFamily="18" charset="0"/>
                        </a:rPr>
                        <m:t>𝑭</m:t>
                      </m:r>
                    </m:oMath>
                  </a14:m>
                  <a:endParaRPr lang="fr-FR" sz="1400" b="1" dirty="0">
                    <a:latin typeface="Arial" panose="020B0604020202020204" pitchFamily="34" charset="0"/>
                  </a:endParaRPr>
                </a:p>
              </p:txBody>
            </p:sp>
          </mc:Choice>
          <mc:Fallback xmlns="">
            <p:sp>
              <p:nvSpPr>
                <p:cNvPr id="60" name="ZoneTexte 59"/>
                <p:cNvSpPr txBox="1">
                  <a:spLocks noRot="1" noChangeAspect="1" noMove="1" noResize="1" noEditPoints="1" noAdjustHandles="1" noChangeArrowheads="1" noChangeShapeType="1" noTextEdit="1"/>
                </p:cNvSpPr>
                <p:nvPr/>
              </p:nvSpPr>
              <p:spPr bwMode="auto">
                <a:xfrm>
                  <a:off x="2123728" y="2348285"/>
                  <a:ext cx="400109" cy="1120834"/>
                </a:xfrm>
                <a:prstGeom prst="rect">
                  <a:avLst/>
                </a:prstGeom>
                <a:blipFill rotWithShape="0">
                  <a:blip r:embed="rId3"/>
                  <a:stretch>
                    <a:fillRect r="-3030" b="-5978"/>
                  </a:stretch>
                </a:blipFill>
              </p:spPr>
              <p:txBody>
                <a:bodyPr/>
                <a:lstStyle/>
                <a:p>
                  <a:r>
                    <a:rPr lang="fr-FR">
                      <a:noFill/>
                    </a:rPr>
                    <a:t> </a:t>
                  </a:r>
                </a:p>
              </p:txBody>
            </p:sp>
          </mc:Fallback>
        </mc:AlternateContent>
        <p:cxnSp>
          <p:nvCxnSpPr>
            <p:cNvPr id="61" name="Connecteur droit 60"/>
            <p:cNvCxnSpPr/>
            <p:nvPr/>
          </p:nvCxnSpPr>
          <p:spPr bwMode="auto">
            <a:xfrm>
              <a:off x="2733327" y="4110832"/>
              <a:ext cx="3360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bwMode="auto">
            <a:xfrm>
              <a:off x="2757140" y="1310482"/>
              <a:ext cx="3360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bwMode="auto">
            <a:xfrm>
              <a:off x="2757140" y="1710532"/>
              <a:ext cx="3360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bwMode="auto">
            <a:xfrm>
              <a:off x="2733327" y="2108994"/>
              <a:ext cx="3360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bwMode="auto">
            <a:xfrm>
              <a:off x="2733327" y="2509044"/>
              <a:ext cx="3360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bwMode="auto">
            <a:xfrm>
              <a:off x="2733327" y="2910682"/>
              <a:ext cx="3360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bwMode="auto">
            <a:xfrm>
              <a:off x="2733327" y="3310732"/>
              <a:ext cx="3360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bwMode="auto">
            <a:xfrm>
              <a:off x="2733327" y="3709194"/>
              <a:ext cx="3360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bwMode="auto">
            <a:xfrm flipV="1">
              <a:off x="2746028" y="1950245"/>
              <a:ext cx="879475" cy="2535238"/>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bwMode="auto">
            <a:xfrm flipV="1">
              <a:off x="2757140" y="2348285"/>
              <a:ext cx="1177925" cy="216259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bwMode="auto">
            <a:xfrm flipV="1">
              <a:off x="2733327" y="2926241"/>
              <a:ext cx="1355377" cy="159734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1765" name="ZoneTexte 37"/>
            <p:cNvSpPr txBox="1">
              <a:spLocks noChangeArrowheads="1"/>
            </p:cNvSpPr>
            <p:nvPr/>
          </p:nvSpPr>
          <p:spPr bwMode="auto">
            <a:xfrm>
              <a:off x="3099763" y="1196768"/>
              <a:ext cx="1741806" cy="60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100" b="1" dirty="0">
                  <a:solidFill>
                    <a:srgbClr val="000000"/>
                  </a:solidFill>
                </a:rPr>
                <a:t>Limite de rupture Cassant</a:t>
              </a:r>
            </a:p>
            <a:p>
              <a:pPr>
                <a:spcBef>
                  <a:spcPct val="0"/>
                </a:spcBef>
                <a:buClrTx/>
                <a:buSzTx/>
                <a:buFontTx/>
                <a:buNone/>
              </a:pPr>
              <a:r>
                <a:rPr lang="fr-FR" altLang="fr-FR" sz="1100" b="1" dirty="0">
                  <a:solidFill>
                    <a:srgbClr val="000000"/>
                  </a:solidFill>
                </a:rPr>
                <a:t>(Faible ductilité)</a:t>
              </a:r>
            </a:p>
          </p:txBody>
        </p:sp>
        <p:cxnSp>
          <p:nvCxnSpPr>
            <p:cNvPr id="75" name="Connecteur droit 74"/>
            <p:cNvCxnSpPr/>
            <p:nvPr/>
          </p:nvCxnSpPr>
          <p:spPr bwMode="auto">
            <a:xfrm rot="16200000">
              <a:off x="4251771" y="2805113"/>
              <a:ext cx="3360738"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Explosion 1 83"/>
            <p:cNvSpPr>
              <a:spLocks noChangeAspect="1"/>
            </p:cNvSpPr>
            <p:nvPr/>
          </p:nvSpPr>
          <p:spPr>
            <a:xfrm>
              <a:off x="3603352" y="1801024"/>
              <a:ext cx="222885" cy="174305"/>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Forme libre 3"/>
            <p:cNvSpPr/>
            <p:nvPr/>
          </p:nvSpPr>
          <p:spPr>
            <a:xfrm>
              <a:off x="3938240" y="2062535"/>
              <a:ext cx="1108710" cy="297180"/>
            </a:xfrm>
            <a:custGeom>
              <a:avLst/>
              <a:gdLst>
                <a:gd name="connsiteX0" fmla="*/ 0 w 1108710"/>
                <a:gd name="connsiteY0" fmla="*/ 297180 h 297180"/>
                <a:gd name="connsiteX1" fmla="*/ 102870 w 1108710"/>
                <a:gd name="connsiteY1" fmla="*/ 148590 h 297180"/>
                <a:gd name="connsiteX2" fmla="*/ 411480 w 1108710"/>
                <a:gd name="connsiteY2" fmla="*/ 228600 h 297180"/>
                <a:gd name="connsiteX3" fmla="*/ 1108710 w 1108710"/>
                <a:gd name="connsiteY3" fmla="*/ 0 h 297180"/>
                <a:gd name="connsiteX4" fmla="*/ 1108710 w 1108710"/>
                <a:gd name="connsiteY4" fmla="*/ 0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710" h="297180">
                  <a:moveTo>
                    <a:pt x="0" y="297180"/>
                  </a:moveTo>
                  <a:cubicBezTo>
                    <a:pt x="17145" y="228600"/>
                    <a:pt x="34290" y="160020"/>
                    <a:pt x="102870" y="148590"/>
                  </a:cubicBezTo>
                  <a:cubicBezTo>
                    <a:pt x="171450" y="137160"/>
                    <a:pt x="243840" y="253365"/>
                    <a:pt x="411480" y="228600"/>
                  </a:cubicBezTo>
                  <a:cubicBezTo>
                    <a:pt x="579120" y="203835"/>
                    <a:pt x="1108710" y="0"/>
                    <a:pt x="1108710" y="0"/>
                  </a:cubicBezTo>
                  <a:lnTo>
                    <a:pt x="110871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7"/>
            <p:cNvSpPr txBox="1">
              <a:spLocks noChangeArrowheads="1"/>
            </p:cNvSpPr>
            <p:nvPr/>
          </p:nvSpPr>
          <p:spPr bwMode="auto">
            <a:xfrm>
              <a:off x="4467448" y="1582619"/>
              <a:ext cx="17418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100" b="1" dirty="0">
                  <a:solidFill>
                    <a:srgbClr val="000000"/>
                  </a:solidFill>
                </a:rPr>
                <a:t>Ductilité moyenne</a:t>
              </a:r>
            </a:p>
          </p:txBody>
        </p:sp>
        <p:sp>
          <p:nvSpPr>
            <p:cNvPr id="37" name="Explosion 1 36"/>
            <p:cNvSpPr>
              <a:spLocks noChangeAspect="1"/>
            </p:cNvSpPr>
            <p:nvPr/>
          </p:nvSpPr>
          <p:spPr>
            <a:xfrm>
              <a:off x="5108659" y="1953424"/>
              <a:ext cx="222885" cy="174305"/>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orme libre 5"/>
            <p:cNvSpPr/>
            <p:nvPr/>
          </p:nvSpPr>
          <p:spPr>
            <a:xfrm rot="442223">
              <a:off x="4058093" y="2947589"/>
              <a:ext cx="1856739" cy="238742"/>
            </a:xfrm>
            <a:custGeom>
              <a:avLst/>
              <a:gdLst>
                <a:gd name="connsiteX0" fmla="*/ 0 w 1840230"/>
                <a:gd name="connsiteY0" fmla="*/ 130528 h 244840"/>
                <a:gd name="connsiteX1" fmla="*/ 114300 w 1840230"/>
                <a:gd name="connsiteY1" fmla="*/ 16228 h 244840"/>
                <a:gd name="connsiteX2" fmla="*/ 480060 w 1840230"/>
                <a:gd name="connsiteY2" fmla="*/ 244828 h 244840"/>
                <a:gd name="connsiteX3" fmla="*/ 1131570 w 1840230"/>
                <a:gd name="connsiteY3" fmla="*/ 4798 h 244840"/>
                <a:gd name="connsiteX4" fmla="*/ 1840230 w 1840230"/>
                <a:gd name="connsiteY4" fmla="*/ 107668 h 244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230" h="244840">
                  <a:moveTo>
                    <a:pt x="0" y="130528"/>
                  </a:moveTo>
                  <a:cubicBezTo>
                    <a:pt x="17145" y="63853"/>
                    <a:pt x="34290" y="-2822"/>
                    <a:pt x="114300" y="16228"/>
                  </a:cubicBezTo>
                  <a:cubicBezTo>
                    <a:pt x="194310" y="35278"/>
                    <a:pt x="310515" y="246733"/>
                    <a:pt x="480060" y="244828"/>
                  </a:cubicBezTo>
                  <a:cubicBezTo>
                    <a:pt x="649605" y="242923"/>
                    <a:pt x="904875" y="27658"/>
                    <a:pt x="1131570" y="4798"/>
                  </a:cubicBezTo>
                  <a:cubicBezTo>
                    <a:pt x="1358265" y="-18062"/>
                    <a:pt x="1599247" y="44803"/>
                    <a:pt x="1840230" y="107668"/>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p:cNvSpPr/>
            <p:nvPr/>
          </p:nvSpPr>
          <p:spPr>
            <a:xfrm rot="254093">
              <a:off x="2760950" y="3555169"/>
              <a:ext cx="1588770" cy="1040130"/>
            </a:xfrm>
            <a:custGeom>
              <a:avLst/>
              <a:gdLst>
                <a:gd name="connsiteX0" fmla="*/ 0 w 1588770"/>
                <a:gd name="connsiteY0" fmla="*/ 1040130 h 1040130"/>
                <a:gd name="connsiteX1" fmla="*/ 937260 w 1588770"/>
                <a:gd name="connsiteY1" fmla="*/ 182880 h 1040130"/>
                <a:gd name="connsiteX2" fmla="*/ 1588770 w 1588770"/>
                <a:gd name="connsiteY2" fmla="*/ 0 h 1040130"/>
                <a:gd name="connsiteX3" fmla="*/ 1588770 w 1588770"/>
                <a:gd name="connsiteY3" fmla="*/ 0 h 1040130"/>
              </a:gdLst>
              <a:ahLst/>
              <a:cxnLst>
                <a:cxn ang="0">
                  <a:pos x="connsiteX0" y="connsiteY0"/>
                </a:cxn>
                <a:cxn ang="0">
                  <a:pos x="connsiteX1" y="connsiteY1"/>
                </a:cxn>
                <a:cxn ang="0">
                  <a:pos x="connsiteX2" y="connsiteY2"/>
                </a:cxn>
                <a:cxn ang="0">
                  <a:pos x="connsiteX3" y="connsiteY3"/>
                </a:cxn>
              </a:cxnLst>
              <a:rect l="l" t="t" r="r" b="b"/>
              <a:pathLst>
                <a:path w="1588770" h="1040130">
                  <a:moveTo>
                    <a:pt x="0" y="1040130"/>
                  </a:moveTo>
                  <a:cubicBezTo>
                    <a:pt x="336232" y="698182"/>
                    <a:pt x="672465" y="356235"/>
                    <a:pt x="937260" y="182880"/>
                  </a:cubicBezTo>
                  <a:cubicBezTo>
                    <a:pt x="1202055" y="9525"/>
                    <a:pt x="1588770" y="0"/>
                    <a:pt x="1588770" y="0"/>
                  </a:cubicBezTo>
                  <a:lnTo>
                    <a:pt x="158877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xplosion 1 40"/>
            <p:cNvSpPr>
              <a:spLocks noChangeAspect="1"/>
            </p:cNvSpPr>
            <p:nvPr/>
          </p:nvSpPr>
          <p:spPr>
            <a:xfrm>
              <a:off x="5900747" y="3110084"/>
              <a:ext cx="222885" cy="174305"/>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xplosion 1 41"/>
            <p:cNvSpPr>
              <a:spLocks noChangeAspect="1"/>
            </p:cNvSpPr>
            <p:nvPr/>
          </p:nvSpPr>
          <p:spPr>
            <a:xfrm>
              <a:off x="4395440" y="3542132"/>
              <a:ext cx="222885" cy="174305"/>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Organigramme : Connecteur 7"/>
            <p:cNvSpPr/>
            <p:nvPr/>
          </p:nvSpPr>
          <p:spPr>
            <a:xfrm>
              <a:off x="4115585" y="2844216"/>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37"/>
            <p:cNvSpPr txBox="1">
              <a:spLocks noChangeArrowheads="1"/>
            </p:cNvSpPr>
            <p:nvPr/>
          </p:nvSpPr>
          <p:spPr bwMode="auto">
            <a:xfrm>
              <a:off x="3675360" y="2590731"/>
              <a:ext cx="17418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100" b="1" dirty="0">
                  <a:solidFill>
                    <a:srgbClr val="000000"/>
                  </a:solidFill>
                </a:rPr>
                <a:t>Limite d’élasticité</a:t>
              </a:r>
            </a:p>
          </p:txBody>
        </p:sp>
        <p:sp>
          <p:nvSpPr>
            <p:cNvPr id="45" name="ZoneTexte 37"/>
            <p:cNvSpPr txBox="1">
              <a:spLocks noChangeArrowheads="1"/>
            </p:cNvSpPr>
            <p:nvPr/>
          </p:nvSpPr>
          <p:spPr bwMode="auto">
            <a:xfrm>
              <a:off x="4251424" y="3094787"/>
              <a:ext cx="17418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100" b="1" dirty="0">
                  <a:solidFill>
                    <a:srgbClr val="000000"/>
                  </a:solidFill>
                </a:rPr>
                <a:t>Haute ductilité</a:t>
              </a:r>
            </a:p>
          </p:txBody>
        </p:sp>
        <p:sp>
          <p:nvSpPr>
            <p:cNvPr id="46" name="ZoneTexte 37"/>
            <p:cNvSpPr txBox="1">
              <a:spLocks noChangeArrowheads="1"/>
            </p:cNvSpPr>
            <p:nvPr/>
          </p:nvSpPr>
          <p:spPr bwMode="auto">
            <a:xfrm>
              <a:off x="4179416" y="3742859"/>
              <a:ext cx="17418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100" b="1" dirty="0">
                  <a:solidFill>
                    <a:srgbClr val="000000"/>
                  </a:solidFill>
                </a:rPr>
                <a:t>Cassant</a:t>
              </a:r>
            </a:p>
            <a:p>
              <a:pPr>
                <a:spcBef>
                  <a:spcPct val="0"/>
                </a:spcBef>
                <a:buClrTx/>
                <a:buSzTx/>
                <a:buFontTx/>
                <a:buNone/>
              </a:pPr>
              <a:r>
                <a:rPr lang="fr-FR" altLang="fr-FR" sz="1100" b="1" dirty="0">
                  <a:solidFill>
                    <a:srgbClr val="000000"/>
                  </a:solidFill>
                </a:rPr>
                <a:t>(Faible ductilité)</a:t>
              </a:r>
            </a:p>
          </p:txBody>
        </p:sp>
        <p:sp>
          <p:nvSpPr>
            <p:cNvPr id="52" name="ZoneTexte 37"/>
            <p:cNvSpPr txBox="1">
              <a:spLocks noChangeArrowheads="1"/>
            </p:cNvSpPr>
            <p:nvPr/>
          </p:nvSpPr>
          <p:spPr bwMode="auto">
            <a:xfrm>
              <a:off x="5206458" y="2663334"/>
              <a:ext cx="17418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fr-FR" altLang="fr-FR" sz="1100" b="1" dirty="0">
                  <a:solidFill>
                    <a:srgbClr val="000000"/>
                  </a:solidFill>
                </a:rPr>
                <a:t>Limite de rupture</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imes New Roman" panose="02020603050405020304" pitchFamily="18" charset="0"/>
                <a:cs typeface="Arial" panose="020B0604020202020204" pitchFamily="34" charset="0"/>
              </a:defRPr>
            </a:lvl1pPr>
            <a:lvl2pPr marL="742950" indent="-285750">
              <a:defRPr>
                <a:solidFill>
                  <a:srgbClr val="000000"/>
                </a:solidFill>
                <a:latin typeface="Times New Roman" panose="02020603050405020304" pitchFamily="18" charset="0"/>
                <a:cs typeface="Arial" panose="020B0604020202020204" pitchFamily="34" charset="0"/>
              </a:defRPr>
            </a:lvl2pPr>
            <a:lvl3pPr marL="1143000" indent="-228600">
              <a:defRPr>
                <a:solidFill>
                  <a:srgbClr val="000000"/>
                </a:solidFill>
                <a:latin typeface="Times New Roman" panose="02020603050405020304" pitchFamily="18" charset="0"/>
                <a:cs typeface="Arial" panose="020B0604020202020204" pitchFamily="34" charset="0"/>
              </a:defRPr>
            </a:lvl3pPr>
            <a:lvl4pPr marL="1600200" indent="-228600">
              <a:defRPr>
                <a:solidFill>
                  <a:srgbClr val="000000"/>
                </a:solidFill>
                <a:latin typeface="Times New Roman" panose="02020603050405020304" pitchFamily="18" charset="0"/>
                <a:cs typeface="Arial" panose="020B0604020202020204" pitchFamily="34" charset="0"/>
              </a:defRPr>
            </a:lvl4pPr>
            <a:lvl5pPr marL="2057400" indent="-228600">
              <a:defRPr>
                <a:solidFill>
                  <a:srgbClr val="00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9pPr>
          </a:lstStyle>
          <a:p>
            <a:fld id="{C0E3A747-45C7-4332-9CD2-D90AECC7DEAB}" type="slidenum">
              <a:rPr lang="fr-FR" altLang="fr-FR" smtClean="0">
                <a:solidFill>
                  <a:schemeClr val="tx1"/>
                </a:solidFill>
                <a:latin typeface="Arial Black" panose="020B0A04020102020204" pitchFamily="34" charset="0"/>
              </a:rPr>
              <a:pPr/>
              <a:t>19</a:t>
            </a:fld>
            <a:endParaRPr lang="fr-FR" altLang="fr-FR">
              <a:solidFill>
                <a:schemeClr val="tx1"/>
              </a:solidFill>
              <a:latin typeface="Arial Black" panose="020B0A04020102020204" pitchFamily="34" charset="0"/>
            </a:endParaRPr>
          </a:p>
        </p:txBody>
      </p:sp>
      <p:pic>
        <p:nvPicPr>
          <p:cNvPr id="32771" name="Image 2"/>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072" y="1700808"/>
            <a:ext cx="3702368" cy="38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2" name="ZoneTexte 1"/>
          <p:cNvSpPr txBox="1"/>
          <p:nvPr/>
        </p:nvSpPr>
        <p:spPr>
          <a:xfrm>
            <a:off x="-6349" y="548680"/>
            <a:ext cx="9129712" cy="1287532"/>
          </a:xfrm>
          <a:prstGeom prst="rect">
            <a:avLst/>
          </a:prstGeom>
          <a:noFill/>
        </p:spPr>
        <p:txBody>
          <a:bodyPr wrap="square" rtlCol="0">
            <a:spAutoFit/>
          </a:bodyPr>
          <a:lstStyle/>
          <a:p>
            <a:pPr algn="just">
              <a:lnSpc>
                <a:spcPct val="150000"/>
              </a:lnSpc>
            </a:pPr>
            <a:r>
              <a:rPr lang="fr-FR" b="1" dirty="0">
                <a:latin typeface="Arial" panose="020B0604020202020204" pitchFamily="34" charset="0"/>
              </a:rPr>
              <a:t>   Les substances cassantes telles que le verre, la pierre, la céramique et la fonte cassent tout près de leurs limite d’élasticité sans avoir subi de déformation notable.</a:t>
            </a:r>
          </a:p>
        </p:txBody>
      </p:sp>
      <p:sp>
        <p:nvSpPr>
          <p:cNvPr id="3" name="Rectangle 2"/>
          <p:cNvSpPr/>
          <p:nvPr/>
        </p:nvSpPr>
        <p:spPr>
          <a:xfrm>
            <a:off x="107504" y="2185401"/>
            <a:ext cx="4572000" cy="3416320"/>
          </a:xfrm>
          <a:prstGeom prst="rect">
            <a:avLst/>
          </a:prstGeom>
        </p:spPr>
        <p:txBody>
          <a:bodyPr>
            <a:spAutoFit/>
          </a:bodyPr>
          <a:lstStyle/>
          <a:p>
            <a:pPr algn="just">
              <a:lnSpc>
                <a:spcPct val="150000"/>
              </a:lnSpc>
            </a:pPr>
            <a:r>
              <a:rPr lang="fr-FR" b="1" dirty="0">
                <a:latin typeface="Arial" panose="020B0604020202020204" pitchFamily="34" charset="0"/>
              </a:rPr>
              <a:t>Figure 9- Un échantillon soumis à une traction s’allonge de moins de 0.5% (a).</a:t>
            </a:r>
          </a:p>
          <a:p>
            <a:pPr algn="just">
              <a:lnSpc>
                <a:spcPct val="150000"/>
              </a:lnSpc>
            </a:pPr>
            <a:r>
              <a:rPr lang="fr-FR" b="1" dirty="0">
                <a:latin typeface="Arial" panose="020B0604020202020204" pitchFamily="34" charset="0"/>
              </a:rPr>
              <a:t>S’il est ductile il continu à s’allonger sous l’effet des traction croissante (b)</a:t>
            </a:r>
          </a:p>
          <a:p>
            <a:pPr algn="just">
              <a:lnSpc>
                <a:spcPct val="150000"/>
              </a:lnSpc>
            </a:pPr>
            <a:r>
              <a:rPr lang="fr-FR" b="1" dirty="0">
                <a:latin typeface="Arial" panose="020B0604020202020204" pitchFamily="34" charset="0"/>
              </a:rPr>
              <a:t>Jusqu’à la rupture (c). Si le matériau est cassant, il subit la rupture sans passer par le régime de la déformation plastique (d).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8388971-9120-4690-8578-F5CB9392F3BE}" type="slidenum">
              <a:rPr lang="fr-FR" altLang="fr-FR" sz="1200" smtClean="0">
                <a:latin typeface="Arial Black" panose="020B0A04020102020204" pitchFamily="34" charset="0"/>
              </a:rPr>
              <a:pPr>
                <a:spcBef>
                  <a:spcPct val="0"/>
                </a:spcBef>
                <a:buClrTx/>
                <a:buSzTx/>
                <a:buFontTx/>
                <a:buNone/>
              </a:pPr>
              <a:t>2</a:t>
            </a:fld>
            <a:endParaRPr lang="fr-FR" altLang="fr-FR" sz="1200">
              <a:latin typeface="Arial Black" panose="020B0A04020102020204" pitchFamily="34" charset="0"/>
            </a:endParaRPr>
          </a:p>
        </p:txBody>
      </p:sp>
      <p:sp>
        <p:nvSpPr>
          <p:cNvPr id="3" name="Rectangle 2"/>
          <p:cNvSpPr/>
          <p:nvPr/>
        </p:nvSpPr>
        <p:spPr>
          <a:xfrm>
            <a:off x="-14288" y="620713"/>
            <a:ext cx="9158288" cy="5442516"/>
          </a:xfrm>
          <a:prstGeom prst="rect">
            <a:avLst/>
          </a:prstGeom>
        </p:spPr>
        <p:txBody>
          <a:bodyPr>
            <a:spAutoFit/>
          </a:bodyPr>
          <a:lstStyle/>
          <a:p>
            <a:pPr indent="449580" algn="ctr">
              <a:lnSpc>
                <a:spcPct val="150000"/>
              </a:lnSpc>
              <a:spcAft>
                <a:spcPts val="600"/>
              </a:spcAft>
              <a:defRPr/>
            </a:pPr>
            <a:r>
              <a:rPr lang="fr-FR" sz="2200" b="1" dirty="0">
                <a:latin typeface="Arial" panose="020B0604020202020204" pitchFamily="34" charset="0"/>
                <a:ea typeface="SimSun" panose="02010600030101010101" pitchFamily="2" charset="-122"/>
              </a:rPr>
              <a:t>Objectifs du cours</a:t>
            </a:r>
          </a:p>
          <a:p>
            <a:pPr indent="449580" algn="just">
              <a:lnSpc>
                <a:spcPct val="150000"/>
              </a:lnSpc>
              <a:spcAft>
                <a:spcPts val="0"/>
              </a:spcAft>
              <a:defRPr/>
            </a:pPr>
            <a:r>
              <a:rPr lang="fr-FR" altLang="fr-FR" b="1" dirty="0">
                <a:latin typeface="Arial" panose="020B0604020202020204" pitchFamily="34" charset="0"/>
              </a:rPr>
              <a:t>L’ingénierie des matériaux est un domaine interdisciplinaire, dont l’objectif consiste à optimiser le choix des matériaux pour les applications technologiques.       </a:t>
            </a:r>
          </a:p>
          <a:p>
            <a:pPr indent="449580" algn="just">
              <a:lnSpc>
                <a:spcPct val="150000"/>
              </a:lnSpc>
              <a:spcBef>
                <a:spcPts val="600"/>
              </a:spcBef>
              <a:spcAft>
                <a:spcPts val="0"/>
              </a:spcAft>
              <a:defRPr/>
            </a:pPr>
            <a:r>
              <a:rPr lang="fr-FR" altLang="fr-FR" b="1" dirty="0">
                <a:latin typeface="Arial" panose="020B0604020202020204" pitchFamily="34" charset="0"/>
              </a:rPr>
              <a:t>Les objectifs de ce cours se résument </a:t>
            </a:r>
            <a:r>
              <a:rPr lang="fr-FR" b="1" dirty="0">
                <a:latin typeface="Arial" panose="020B0604020202020204" pitchFamily="34" charset="0"/>
                <a:ea typeface="SimSun" panose="02010600030101010101" pitchFamily="2" charset="-122"/>
              </a:rPr>
              <a:t>à la définition des critères de choix d'un matériau pour une application donnée, </a:t>
            </a:r>
            <a:r>
              <a:rPr lang="fr-FR" altLang="fr-FR" b="1" dirty="0">
                <a:latin typeface="Arial" panose="020B0604020202020204" pitchFamily="34" charset="0"/>
              </a:rPr>
              <a:t>à la p</a:t>
            </a:r>
            <a:r>
              <a:rPr lang="fr-FR" b="1" dirty="0">
                <a:latin typeface="Arial" panose="020B0604020202020204" pitchFamily="34" charset="0"/>
                <a:ea typeface="SimSun" panose="02010600030101010101" pitchFamily="2" charset="-122"/>
              </a:rPr>
              <a:t>résentation des différentes classes de matériaux utilisés dans les applications et le développement, et enfin à l’étude des propriétés physiques générales des matériaux.</a:t>
            </a:r>
          </a:p>
          <a:p>
            <a:pPr indent="449580" algn="just">
              <a:lnSpc>
                <a:spcPct val="150000"/>
              </a:lnSpc>
              <a:spcAft>
                <a:spcPts val="0"/>
              </a:spcAft>
              <a:defRPr/>
            </a:pPr>
            <a:endParaRPr lang="fr-FR" b="1" dirty="0">
              <a:latin typeface="Arial" panose="020B0604020202020204" pitchFamily="34" charset="0"/>
              <a:ea typeface="SimSun" panose="02010600030101010101" pitchFamily="2" charset="-122"/>
            </a:endParaRPr>
          </a:p>
          <a:p>
            <a:pPr algn="ctr">
              <a:lnSpc>
                <a:spcPct val="150000"/>
              </a:lnSpc>
              <a:spcAft>
                <a:spcPts val="600"/>
              </a:spcAft>
              <a:defRPr/>
            </a:pPr>
            <a:r>
              <a:rPr lang="fr-FR" sz="2200" b="1" dirty="0">
                <a:latin typeface="Arial" panose="020B0604020202020204" pitchFamily="34" charset="0"/>
                <a:ea typeface="SimSun" panose="02010600030101010101" pitchFamily="2" charset="-122"/>
              </a:rPr>
              <a:t>Connaissances préalables recommandées </a:t>
            </a:r>
          </a:p>
          <a:p>
            <a:pPr indent="449580" algn="just">
              <a:lnSpc>
                <a:spcPct val="150000"/>
              </a:lnSpc>
              <a:spcAft>
                <a:spcPts val="0"/>
              </a:spcAft>
              <a:defRPr/>
            </a:pPr>
            <a:r>
              <a:rPr lang="fr-FR" b="1" dirty="0">
                <a:latin typeface="Arial" panose="020B0604020202020204" pitchFamily="34" charset="0"/>
                <a:ea typeface="SimSun" panose="02010600030101010101" pitchFamily="2" charset="-122"/>
              </a:rPr>
              <a:t>Notions de base de mécanique classique et rationnelle, d’électricité, d’optique, de thermodynamique classique, et de chimie générale.</a:t>
            </a:r>
          </a:p>
          <a:p>
            <a:pPr indent="449580" algn="just">
              <a:lnSpc>
                <a:spcPct val="150000"/>
              </a:lnSpc>
              <a:spcAft>
                <a:spcPts val="0"/>
              </a:spcAft>
              <a:defRPr/>
            </a:pPr>
            <a:endParaRPr lang="fr-FR" b="1" dirty="0">
              <a:latin typeface="Arial" panose="020B0604020202020204" pitchFamily="34" charset="0"/>
              <a:ea typeface="SimSun" panose="02010600030101010101" pitchFamily="2" charset="-122"/>
            </a:endParaRPr>
          </a:p>
        </p:txBody>
      </p:sp>
      <p:sp>
        <p:nvSpPr>
          <p:cNvPr id="9220"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20</a:t>
            </a:fld>
            <a:endParaRPr lang="fr-FR"/>
          </a:p>
        </p:txBody>
      </p:sp>
      <p:pic>
        <p:nvPicPr>
          <p:cNvPr id="3" name="Image 2"/>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639398"/>
            <a:ext cx="2811951" cy="2805826"/>
          </a:xfrm>
          <a:prstGeom prst="rect">
            <a:avLst/>
          </a:prstGeom>
        </p:spPr>
      </p:pic>
      <p:pic>
        <p:nvPicPr>
          <p:cNvPr id="4" name="Image 3"/>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4071" y="2626847"/>
            <a:ext cx="3944035" cy="2818377"/>
          </a:xfrm>
          <a:prstGeom prst="rect">
            <a:avLst/>
          </a:prstGeom>
        </p:spPr>
      </p:pic>
      <p:sp>
        <p:nvSpPr>
          <p:cNvPr id="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6" name="Text Box 36"/>
          <p:cNvSpPr txBox="1">
            <a:spLocks noChangeArrowheads="1"/>
          </p:cNvSpPr>
          <p:nvPr/>
        </p:nvSpPr>
        <p:spPr bwMode="auto">
          <a:xfrm>
            <a:off x="539552" y="5530006"/>
            <a:ext cx="80964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 typeface="Wingdings" panose="05000000000000000000" pitchFamily="2" charset="2"/>
              <a:buNone/>
            </a:pPr>
            <a:r>
              <a:rPr lang="fr-FR" altLang="fr-FR" sz="1800" b="1" dirty="0">
                <a:solidFill>
                  <a:srgbClr val="111111"/>
                </a:solidFill>
              </a:rPr>
              <a:t>Figure 10- Avec l'âge, les rides apparaissent parce que la peau perd de son élasticité (a). Certains tissus biologiques peuvent s’étirer élastiquement bien au delà de 800 %</a:t>
            </a:r>
            <a:endParaRPr lang="fr-CA" altLang="fr-FR" sz="1800" b="1" dirty="0">
              <a:solidFill>
                <a:srgbClr val="111111"/>
              </a:solidFill>
            </a:endParaRPr>
          </a:p>
        </p:txBody>
      </p:sp>
      <p:sp>
        <p:nvSpPr>
          <p:cNvPr id="7" name="Rectangle 6"/>
          <p:cNvSpPr/>
          <p:nvPr/>
        </p:nvSpPr>
        <p:spPr>
          <a:xfrm>
            <a:off x="14289" y="476672"/>
            <a:ext cx="9109074" cy="2169825"/>
          </a:xfrm>
          <a:prstGeom prst="rect">
            <a:avLst/>
          </a:prstGeom>
        </p:spPr>
        <p:txBody>
          <a:bodyPr wrap="square">
            <a:spAutoFit/>
          </a:bodyPr>
          <a:lstStyle/>
          <a:p>
            <a:pPr>
              <a:lnSpc>
                <a:spcPct val="150000"/>
              </a:lnSpc>
              <a:spcAft>
                <a:spcPts val="0"/>
              </a:spcAft>
            </a:pPr>
            <a:r>
              <a:rPr lang="fr-FR" b="1" dirty="0">
                <a:latin typeface="Arial" panose="020B0604020202020204" pitchFamily="34" charset="0"/>
                <a:ea typeface="Times New Roman" panose="02020603050405020304" pitchFamily="18" charset="0"/>
              </a:rPr>
              <a:t>   La ductilité dépend de la température, de la pression et de la vitesse de déformation :</a:t>
            </a:r>
            <a:endParaRPr lang="fr-FR" b="1" dirty="0">
              <a:latin typeface="Arial" panose="020B0604020202020204" pitchFamily="34" charset="0"/>
              <a:ea typeface="Calibri" panose="020F0502020204030204" pitchFamily="34" charset="0"/>
            </a:endParaRPr>
          </a:p>
          <a:p>
            <a:pPr lvl="0">
              <a:lnSpc>
                <a:spcPct val="150000"/>
              </a:lnSpc>
              <a:spcAft>
                <a:spcPts val="0"/>
              </a:spcAft>
              <a:buSzPts val="1000"/>
              <a:tabLst>
                <a:tab pos="457200" algn="l"/>
              </a:tabLst>
            </a:pPr>
            <a:r>
              <a:rPr lang="fr-FR" b="1" dirty="0">
                <a:latin typeface="Arial" panose="020B0604020202020204" pitchFamily="34" charset="0"/>
                <a:ea typeface="Times New Roman" panose="02020603050405020304" pitchFamily="18" charset="0"/>
              </a:rPr>
              <a:t>     Quand la température augmente, le seuil de ductilité diminue </a:t>
            </a:r>
            <a:endParaRPr lang="fr-FR" b="1" dirty="0">
              <a:latin typeface="Arial" panose="020B0604020202020204" pitchFamily="34" charset="0"/>
              <a:ea typeface="Calibri" panose="020F0502020204030204" pitchFamily="34" charset="0"/>
            </a:endParaRPr>
          </a:p>
          <a:p>
            <a:pPr lvl="0">
              <a:lnSpc>
                <a:spcPct val="150000"/>
              </a:lnSpc>
              <a:spcAft>
                <a:spcPts val="0"/>
              </a:spcAft>
              <a:buSzPts val="1000"/>
              <a:tabLst>
                <a:tab pos="457200" algn="l"/>
              </a:tabLst>
            </a:pPr>
            <a:r>
              <a:rPr lang="fr-FR" b="1" dirty="0">
                <a:latin typeface="Arial" panose="020B0604020202020204" pitchFamily="34" charset="0"/>
                <a:ea typeface="Times New Roman" panose="02020603050405020304" pitchFamily="18" charset="0"/>
              </a:rPr>
              <a:t>     Quand la pression augmente, le seuil de rupture augmente </a:t>
            </a:r>
            <a:endParaRPr lang="fr-FR" b="1" dirty="0">
              <a:latin typeface="Arial" panose="020B0604020202020204" pitchFamily="34" charset="0"/>
              <a:ea typeface="Calibri" panose="020F0502020204030204" pitchFamily="34" charset="0"/>
            </a:endParaRPr>
          </a:p>
          <a:p>
            <a:pPr lvl="0">
              <a:lnSpc>
                <a:spcPct val="150000"/>
              </a:lnSpc>
              <a:spcAft>
                <a:spcPts val="0"/>
              </a:spcAft>
              <a:buSzPts val="1000"/>
              <a:tabLst>
                <a:tab pos="457200" algn="l"/>
              </a:tabLst>
            </a:pPr>
            <a:r>
              <a:rPr lang="fr-FR" b="1" dirty="0">
                <a:latin typeface="Arial" panose="020B0604020202020204" pitchFamily="34" charset="0"/>
                <a:ea typeface="Times New Roman" panose="02020603050405020304" pitchFamily="18" charset="0"/>
              </a:rPr>
              <a:t>     Quand la vitesse de déformation augmente, le seuil de rupture diminue</a:t>
            </a:r>
            <a:endParaRPr lang="fr-FR" b="1"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787980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imes New Roman" panose="02020603050405020304" pitchFamily="18" charset="0"/>
                <a:cs typeface="Arial" panose="020B0604020202020204" pitchFamily="34" charset="0"/>
              </a:defRPr>
            </a:lvl1pPr>
            <a:lvl2pPr marL="742950" indent="-285750">
              <a:defRPr>
                <a:solidFill>
                  <a:srgbClr val="000000"/>
                </a:solidFill>
                <a:latin typeface="Times New Roman" panose="02020603050405020304" pitchFamily="18" charset="0"/>
                <a:cs typeface="Arial" panose="020B0604020202020204" pitchFamily="34" charset="0"/>
              </a:defRPr>
            </a:lvl2pPr>
            <a:lvl3pPr marL="1143000" indent="-228600">
              <a:defRPr>
                <a:solidFill>
                  <a:srgbClr val="000000"/>
                </a:solidFill>
                <a:latin typeface="Times New Roman" panose="02020603050405020304" pitchFamily="18" charset="0"/>
                <a:cs typeface="Arial" panose="020B0604020202020204" pitchFamily="34" charset="0"/>
              </a:defRPr>
            </a:lvl3pPr>
            <a:lvl4pPr marL="1600200" indent="-228600">
              <a:defRPr>
                <a:solidFill>
                  <a:srgbClr val="000000"/>
                </a:solidFill>
                <a:latin typeface="Times New Roman" panose="02020603050405020304" pitchFamily="18" charset="0"/>
                <a:cs typeface="Arial" panose="020B0604020202020204" pitchFamily="34" charset="0"/>
              </a:defRPr>
            </a:lvl4pPr>
            <a:lvl5pPr marL="2057400" indent="-228600">
              <a:defRPr>
                <a:solidFill>
                  <a:srgbClr val="00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9pPr>
          </a:lstStyle>
          <a:p>
            <a:fld id="{73CA4F67-81AD-4E86-B840-2D62B931D2F5}" type="slidenum">
              <a:rPr lang="fr-FR" altLang="fr-FR" smtClean="0">
                <a:solidFill>
                  <a:schemeClr val="tx1"/>
                </a:solidFill>
                <a:latin typeface="Arial Black" panose="020B0A04020102020204" pitchFamily="34" charset="0"/>
              </a:rPr>
              <a:pPr/>
              <a:t>21</a:t>
            </a:fld>
            <a:endParaRPr lang="fr-FR" altLang="fr-FR">
              <a:solidFill>
                <a:schemeClr val="tx1"/>
              </a:solidFill>
              <a:latin typeface="Arial Black" panose="020B0A04020102020204" pitchFamily="34" charset="0"/>
            </a:endParaRPr>
          </a:p>
        </p:txBody>
      </p:sp>
      <p:sp>
        <p:nvSpPr>
          <p:cNvPr id="33796" name="Text Box 5"/>
          <p:cNvSpPr txBox="1">
            <a:spLocks noChangeArrowheads="1"/>
          </p:cNvSpPr>
          <p:nvPr/>
        </p:nvSpPr>
        <p:spPr bwMode="auto">
          <a:xfrm>
            <a:off x="14288" y="6433393"/>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mc:AlternateContent xmlns:mc="http://schemas.openxmlformats.org/markup-compatibility/2006" xmlns:a14="http://schemas.microsoft.com/office/drawing/2010/main">
        <mc:Choice Requires="a14">
          <p:sp>
            <p:nvSpPr>
              <p:cNvPr id="2" name="Rectangle 1"/>
              <p:cNvSpPr/>
              <p:nvPr/>
            </p:nvSpPr>
            <p:spPr>
              <a:xfrm>
                <a:off x="1" y="488436"/>
                <a:ext cx="9123362" cy="6108916"/>
              </a:xfrm>
              <a:prstGeom prst="rect">
                <a:avLst/>
              </a:prstGeom>
            </p:spPr>
            <p:txBody>
              <a:bodyPr wrap="square">
                <a:spAutoFit/>
              </a:bodyPr>
              <a:lstStyle/>
              <a:p>
                <a:pPr lvl="0">
                  <a:lnSpc>
                    <a:spcPct val="150000"/>
                  </a:lnSpc>
                  <a:spcAft>
                    <a:spcPts val="0"/>
                  </a:spcAft>
                  <a:buSzPts val="1000"/>
                  <a:tabLst>
                    <a:tab pos="457200" algn="l"/>
                  </a:tabLst>
                </a:pPr>
                <a:r>
                  <a:rPr lang="fr-FR" b="1" dirty="0" smtClean="0">
                    <a:solidFill>
                      <a:schemeClr val="tx1"/>
                    </a:solidFill>
                    <a:latin typeface="Arial" panose="020B0604020202020204" pitchFamily="34" charset="0"/>
                    <a:ea typeface="Times New Roman" panose="02020603050405020304" pitchFamily="18" charset="0"/>
                  </a:rPr>
                  <a:t>II.1.4- </a:t>
                </a:r>
                <a:r>
                  <a:rPr lang="fr-FR" b="1" dirty="0">
                    <a:solidFill>
                      <a:schemeClr val="tx1"/>
                    </a:solidFill>
                    <a:latin typeface="Arial" panose="020B0604020202020204" pitchFamily="34" charset="0"/>
                    <a:ea typeface="Times New Roman" panose="02020603050405020304" pitchFamily="18" charset="0"/>
                  </a:rPr>
                  <a:t>Dureté</a:t>
                </a:r>
              </a:p>
              <a:p>
                <a:pPr lvl="0" algn="just">
                  <a:lnSpc>
                    <a:spcPct val="150000"/>
                  </a:lnSpc>
                  <a:spcAft>
                    <a:spcPts val="0"/>
                  </a:spcAft>
                  <a:buSzPts val="1000"/>
                  <a:tabLst>
                    <a:tab pos="457200" algn="l"/>
                  </a:tabLst>
                </a:pPr>
                <a:r>
                  <a:rPr lang="fr-FR" b="1" dirty="0">
                    <a:latin typeface="Arial" panose="020B0604020202020204" pitchFamily="34" charset="0"/>
                    <a:ea typeface="Times New Roman" panose="02020603050405020304" pitchFamily="18" charset="0"/>
                  </a:rPr>
                  <a:t>   La dureté d'un matériau définit la résistance relative qu'oppose sa surface à la pénétration d'un corps plus dur.</a:t>
                </a:r>
              </a:p>
              <a:p>
                <a:pPr lvl="0" algn="just">
                  <a:lnSpc>
                    <a:spcPct val="150000"/>
                  </a:lnSpc>
                  <a:spcBef>
                    <a:spcPts val="600"/>
                  </a:spcBef>
                  <a:spcAft>
                    <a:spcPts val="0"/>
                  </a:spcAft>
                  <a:buSzPts val="1000"/>
                  <a:tabLst>
                    <a:tab pos="457200" algn="l"/>
                  </a:tabLst>
                </a:pPr>
                <a:r>
                  <a:rPr lang="fr-FR" b="1" dirty="0" smtClean="0">
                    <a:latin typeface="Arial" panose="020B0604020202020204" pitchFamily="34" charset="0"/>
                    <a:ea typeface="Calibri" panose="020F0502020204030204" pitchFamily="34" charset="0"/>
                  </a:rPr>
                  <a:t>II.1.5- </a:t>
                </a:r>
                <a:r>
                  <a:rPr lang="fr-FR" b="1" dirty="0">
                    <a:latin typeface="Arial" panose="020B0604020202020204" pitchFamily="34" charset="0"/>
                    <a:ea typeface="Calibri" panose="020F0502020204030204" pitchFamily="34" charset="0"/>
                  </a:rPr>
                  <a:t>Contraintes, déformations et module de Young </a:t>
                </a:r>
              </a:p>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Le mathématicien français A. L. Cauchy (1789-1857) a introduit les notions fondamentales de </a:t>
                </a:r>
                <a:r>
                  <a:rPr lang="fr-FR" b="1" i="1" dirty="0">
                    <a:latin typeface="Arial" panose="020B0604020202020204" pitchFamily="34" charset="0"/>
                    <a:ea typeface="Calibri" panose="020F0502020204030204" pitchFamily="34" charset="0"/>
                  </a:rPr>
                  <a:t>contraintes</a:t>
                </a:r>
                <a:r>
                  <a:rPr lang="fr-FR" b="1" dirty="0">
                    <a:latin typeface="Arial" panose="020B0604020202020204" pitchFamily="34" charset="0"/>
                    <a:ea typeface="Calibri" panose="020F0502020204030204" pitchFamily="34" charset="0"/>
                  </a:rPr>
                  <a:t> et de </a:t>
                </a:r>
                <a:r>
                  <a:rPr lang="fr-FR" b="1" i="1" dirty="0">
                    <a:latin typeface="Arial" panose="020B0604020202020204" pitchFamily="34" charset="0"/>
                    <a:ea typeface="Calibri" panose="020F0502020204030204" pitchFamily="34" charset="0"/>
                  </a:rPr>
                  <a:t>déformations</a:t>
                </a:r>
                <a:r>
                  <a:rPr lang="fr-FR" b="1" dirty="0">
                    <a:latin typeface="Arial" panose="020B0604020202020204" pitchFamily="34" charset="0"/>
                    <a:ea typeface="Calibri" panose="020F0502020204030204" pitchFamily="34" charset="0"/>
                  </a:rPr>
                  <a:t>. </a:t>
                </a:r>
              </a:p>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La contrainte subie à l’intérieur d’un solide, soumis à l’effet d’une force </a:t>
                </a:r>
                <a14:m>
                  <m:oMath xmlns:m="http://schemas.openxmlformats.org/officeDocument/2006/math">
                    <m:r>
                      <a:rPr lang="fr-FR" b="1" i="1" smtClean="0">
                        <a:latin typeface="Cambria Math" panose="02040503050406030204" pitchFamily="18" charset="0"/>
                        <a:ea typeface="Cambria Math" panose="02040503050406030204" pitchFamily="18" charset="0"/>
                      </a:rPr>
                      <m:t>𝑭</m:t>
                    </m:r>
                  </m:oMath>
                </a14:m>
                <a:r>
                  <a:rPr lang="fr-FR" b="1" dirty="0">
                    <a:latin typeface="Arial" panose="020B0604020202020204" pitchFamily="34" charset="0"/>
                    <a:ea typeface="Calibri" panose="020F0502020204030204" pitchFamily="34" charset="0"/>
                  </a:rPr>
                  <a:t> agissant sur une surface </a:t>
                </a:r>
                <a14:m>
                  <m:oMath xmlns:m="http://schemas.openxmlformats.org/officeDocument/2006/math">
                    <m:r>
                      <a:rPr lang="fr-FR" b="1" i="1" smtClean="0">
                        <a:latin typeface="Cambria Math" panose="02040503050406030204" pitchFamily="18" charset="0"/>
                        <a:ea typeface="Cambria Math" panose="02040503050406030204" pitchFamily="18" charset="0"/>
                      </a:rPr>
                      <m:t>𝑺</m:t>
                    </m:r>
                  </m:oMath>
                </a14:m>
                <a:r>
                  <a:rPr lang="fr-FR" b="1" dirty="0">
                    <a:latin typeface="Arial" panose="020B0604020202020204" pitchFamily="34" charset="0"/>
                    <a:ea typeface="Calibri" panose="020F0502020204030204" pitchFamily="34" charset="0"/>
                  </a:rPr>
                  <a:t> de ce solide, est définie par:</a:t>
                </a:r>
              </a:p>
              <a:p>
                <a:pPr lvl="0" algn="just">
                  <a:spcAft>
                    <a:spcPts val="0"/>
                  </a:spcAft>
                  <a:buSzPts val="1000"/>
                  <a:tabLst>
                    <a:tab pos="457200" algn="l"/>
                  </a:tabLst>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ea typeface="Cambria Math" panose="02040503050406030204" pitchFamily="18" charset="0"/>
                        </a:rPr>
                        <m:t>𝝈</m:t>
                      </m:r>
                      <m:r>
                        <a:rPr lang="fr-FR" b="1" i="1" smtClean="0">
                          <a:latin typeface="Cambria Math" panose="02040503050406030204" pitchFamily="18" charset="0"/>
                          <a:ea typeface="Cambria Math" panose="02040503050406030204" pitchFamily="18" charset="0"/>
                        </a:rPr>
                        <m:t>=</m:t>
                      </m:r>
                      <m:f>
                        <m:fPr>
                          <m:ctrlPr>
                            <a:rPr lang="fr-FR" b="1" i="1" smtClean="0">
                              <a:latin typeface="Cambria Math" panose="02040503050406030204" pitchFamily="18" charset="0"/>
                              <a:ea typeface="Cambria Math" panose="02040503050406030204" pitchFamily="18" charset="0"/>
                            </a:rPr>
                          </m:ctrlPr>
                        </m:fPr>
                        <m:num>
                          <m:r>
                            <a:rPr lang="fr-FR" b="1" i="1" smtClean="0">
                              <a:latin typeface="Cambria Math" panose="02040503050406030204" pitchFamily="18" charset="0"/>
                              <a:ea typeface="Cambria Math" panose="02040503050406030204" pitchFamily="18" charset="0"/>
                            </a:rPr>
                            <m:t>𝑭</m:t>
                          </m:r>
                        </m:num>
                        <m:den>
                          <m:r>
                            <a:rPr lang="fr-FR" b="1" i="1" smtClean="0">
                              <a:latin typeface="Cambria Math" panose="02040503050406030204" pitchFamily="18" charset="0"/>
                              <a:ea typeface="Cambria Math" panose="02040503050406030204" pitchFamily="18" charset="0"/>
                            </a:rPr>
                            <m:t>𝑺</m:t>
                          </m:r>
                        </m:den>
                      </m:f>
                    </m:oMath>
                  </m:oMathPara>
                </a14:m>
                <a:endParaRPr lang="fr-FR" b="1" dirty="0">
                  <a:latin typeface="Arial" panose="020B0604020202020204" pitchFamily="34" charset="0"/>
                  <a:ea typeface="Calibri" panose="020F0502020204030204" pitchFamily="34" charset="0"/>
                </a:endParaRPr>
              </a:p>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La contrainte </a:t>
                </a:r>
                <a14:m>
                  <m:oMath xmlns:m="http://schemas.openxmlformats.org/officeDocument/2006/math">
                    <m:r>
                      <a:rPr lang="fr-FR" b="1" i="1" smtClean="0">
                        <a:latin typeface="Cambria Math" panose="02040503050406030204" pitchFamily="18" charset="0"/>
                        <a:ea typeface="Cambria Math" panose="02040503050406030204" pitchFamily="18" charset="0"/>
                      </a:rPr>
                      <m:t>𝝈</m:t>
                    </m:r>
                  </m:oMath>
                </a14:m>
                <a:r>
                  <a:rPr lang="fr-FR" b="1" dirty="0">
                    <a:latin typeface="Arial" panose="020B0604020202020204" pitchFamily="34" charset="0"/>
                    <a:ea typeface="Calibri" panose="020F0502020204030204" pitchFamily="34" charset="0"/>
                  </a:rPr>
                  <a:t> est exprimé en Pascals.</a:t>
                </a:r>
              </a:p>
              <a:p>
                <a:pPr lvl="0" algn="just">
                  <a:lnSpc>
                    <a:spcPct val="150000"/>
                  </a:lnSpc>
                  <a:spcAft>
                    <a:spcPts val="0"/>
                  </a:spcAft>
                  <a:buSzPts val="1000"/>
                  <a:tabLst>
                    <a:tab pos="457200" algn="l"/>
                  </a:tabLst>
                </a:pPr>
                <a:r>
                  <a:rPr lang="fr-FR" b="1" dirty="0">
                    <a:solidFill>
                      <a:schemeClr val="tx1"/>
                    </a:solidFill>
                    <a:latin typeface="Arial" panose="020B0604020202020204" pitchFamily="34" charset="0"/>
                    <a:ea typeface="Times New Roman" panose="02020603050405020304" pitchFamily="18" charset="0"/>
                  </a:rPr>
                  <a:t>   Si la contrainte provoque sur un coté du solide long de</a:t>
                </a:r>
                <a:r>
                  <a:rPr lang="fr-FR" b="1" dirty="0">
                    <a:latin typeface="Arial" panose="020B0604020202020204" pitchFamily="34" charset="0"/>
                    <a:ea typeface="Calibri" panose="020F0502020204030204" pitchFamily="34" charset="0"/>
                  </a:rPr>
                  <a:t> </a:t>
                </a:r>
                <a14:m>
                  <m:oMath xmlns:m="http://schemas.openxmlformats.org/officeDocument/2006/math">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𝑳</m:t>
                        </m:r>
                      </m:e>
                      <m:sub>
                        <m:r>
                          <a:rPr lang="fr-FR" b="1" i="1" smtClean="0">
                            <a:latin typeface="Cambria Math" panose="02040503050406030204" pitchFamily="18" charset="0"/>
                            <a:ea typeface="Cambria Math" panose="02040503050406030204" pitchFamily="18" charset="0"/>
                          </a:rPr>
                          <m:t>𝟎</m:t>
                        </m:r>
                      </m:sub>
                    </m:sSub>
                  </m:oMath>
                </a14:m>
                <a:r>
                  <a:rPr lang="fr-FR" b="1" dirty="0">
                    <a:latin typeface="Arial" panose="020B0604020202020204" pitchFamily="34" charset="0"/>
                    <a:ea typeface="Calibri" panose="020F0502020204030204" pitchFamily="34" charset="0"/>
                  </a:rPr>
                  <a:t> , un allongement de </a:t>
                </a:r>
                <a14:m>
                  <m:oMath xmlns:m="http://schemas.openxmlformats.org/officeDocument/2006/math">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𝑳</m:t>
                    </m:r>
                    <m:r>
                      <a:rPr lang="fr-FR" b="1" i="1" smtClean="0">
                        <a:latin typeface="Cambria Math" panose="02040503050406030204" pitchFamily="18" charset="0"/>
                        <a:ea typeface="Cambria Math" panose="02040503050406030204" pitchFamily="18" charset="0"/>
                      </a:rPr>
                      <m:t> </m:t>
                    </m:r>
                  </m:oMath>
                </a14:m>
                <a:r>
                  <a:rPr lang="fr-FR" b="1" dirty="0">
                    <a:solidFill>
                      <a:schemeClr val="tx1"/>
                    </a:solidFill>
                    <a:latin typeface="Arial" panose="020B0604020202020204" pitchFamily="34" charset="0"/>
                    <a:ea typeface="Times New Roman" panose="02020603050405020304" pitchFamily="18" charset="0"/>
                  </a:rPr>
                  <a:t>, la déformation est définie par:</a:t>
                </a:r>
              </a:p>
              <a:p>
                <a:pPr lvl="0" algn="just">
                  <a:lnSpc>
                    <a:spcPct val="150000"/>
                  </a:lnSpc>
                  <a:spcAft>
                    <a:spcPts val="0"/>
                  </a:spcAft>
                  <a:buSzPts val="1000"/>
                  <a:tabLst>
                    <a:tab pos="457200" algn="l"/>
                  </a:tabLst>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ea typeface="Cambria Math" panose="02040503050406030204" pitchFamily="18" charset="0"/>
                        </a:rPr>
                        <m:t>𝜺</m:t>
                      </m:r>
                      <m:r>
                        <a:rPr lang="fr-FR" b="1" i="1" smtClean="0">
                          <a:latin typeface="Cambria Math" panose="02040503050406030204" pitchFamily="18" charset="0"/>
                          <a:ea typeface="Cambria Math" panose="02040503050406030204" pitchFamily="18" charset="0"/>
                        </a:rPr>
                        <m:t>=</m:t>
                      </m:r>
                      <m:f>
                        <m:fPr>
                          <m:ctrlPr>
                            <a:rPr lang="fr-FR" b="1" i="1" smtClean="0">
                              <a:latin typeface="Cambria Math" panose="02040503050406030204" pitchFamily="18" charset="0"/>
                              <a:ea typeface="Cambria Math" panose="02040503050406030204" pitchFamily="18" charset="0"/>
                            </a:rPr>
                          </m:ctrlPr>
                        </m:fPr>
                        <m:num>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𝑳</m:t>
                          </m:r>
                        </m:num>
                        <m:den>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𝑳</m:t>
                              </m:r>
                            </m:e>
                            <m:sub>
                              <m:r>
                                <a:rPr lang="fr-FR" b="1" i="1" smtClean="0">
                                  <a:latin typeface="Cambria Math" panose="02040503050406030204" pitchFamily="18" charset="0"/>
                                  <a:ea typeface="Cambria Math" panose="02040503050406030204" pitchFamily="18" charset="0"/>
                                </a:rPr>
                                <m:t>𝟎</m:t>
                              </m:r>
                            </m:sub>
                          </m:sSub>
                        </m:den>
                      </m:f>
                    </m:oMath>
                  </m:oMathPara>
                </a14:m>
                <a:endParaRPr lang="fr-FR" b="1" dirty="0">
                  <a:latin typeface="Arial" panose="020B0604020202020204" pitchFamily="34" charset="0"/>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 y="488436"/>
                <a:ext cx="9123362" cy="6108916"/>
              </a:xfrm>
              <a:prstGeom prst="rect">
                <a:avLst/>
              </a:prstGeom>
              <a:blipFill rotWithShape="0">
                <a:blip r:embed="rId2"/>
                <a:stretch>
                  <a:fillRect l="-534" r="-468"/>
                </a:stretch>
              </a:blipFill>
            </p:spPr>
            <p:txBody>
              <a:bodyPr/>
              <a:lstStyle/>
              <a:p>
                <a:r>
                  <a:rPr lang="fr-FR">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22</a:t>
            </a:fld>
            <a:endParaRPr lang="fr-FR"/>
          </a:p>
        </p:txBody>
      </p:sp>
      <mc:AlternateContent xmlns:mc="http://schemas.openxmlformats.org/markup-compatibility/2006" xmlns:a14="http://schemas.microsoft.com/office/drawing/2010/main">
        <mc:Choice Requires="a14">
          <p:sp>
            <p:nvSpPr>
              <p:cNvPr id="3" name="Rectangle 2"/>
              <p:cNvSpPr/>
              <p:nvPr/>
            </p:nvSpPr>
            <p:spPr>
              <a:xfrm>
                <a:off x="1" y="510882"/>
                <a:ext cx="9123362" cy="2198038"/>
              </a:xfrm>
              <a:prstGeom prst="rect">
                <a:avLst/>
              </a:prstGeom>
            </p:spPr>
            <p:txBody>
              <a:bodyPr wrap="square">
                <a:spAutoFit/>
              </a:bodyPr>
              <a:lstStyle/>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La déformation de cisaillement est définie par l’angle de déformation </a:t>
                </a:r>
                <a14:m>
                  <m:oMath xmlns:m="http://schemas.openxmlformats.org/officeDocument/2006/math">
                    <m:r>
                      <a:rPr lang="fr-FR" b="1" i="1" smtClean="0">
                        <a:latin typeface="Cambria Math" panose="02040503050406030204" pitchFamily="18" charset="0"/>
                        <a:ea typeface="Cambria Math" panose="02040503050406030204" pitchFamily="18" charset="0"/>
                      </a:rPr>
                      <m:t>𝜸</m:t>
                    </m:r>
                  </m:oMath>
                </a14:m>
                <a:r>
                  <a:rPr lang="fr-FR" b="1" dirty="0">
                    <a:latin typeface="Arial" panose="020B0604020202020204" pitchFamily="34" charset="0"/>
                    <a:ea typeface="Calibri" panose="020F0502020204030204" pitchFamily="34" charset="0"/>
                  </a:rPr>
                  <a:t>, fig. 11, </a:t>
                </a:r>
                <a:r>
                  <a:rPr lang="fr-FR" b="1" dirty="0" err="1">
                    <a:latin typeface="Arial" panose="020B0604020202020204" pitchFamily="34" charset="0"/>
                    <a:ea typeface="Calibri" panose="020F0502020204030204" pitchFamily="34" charset="0"/>
                  </a:rPr>
                  <a:t>tab.</a:t>
                </a:r>
                <a:r>
                  <a:rPr lang="fr-FR" b="1" dirty="0">
                    <a:latin typeface="Arial" panose="020B0604020202020204" pitchFamily="34" charset="0"/>
                    <a:ea typeface="Calibri" panose="020F0502020204030204" pitchFamily="34" charset="0"/>
                  </a:rPr>
                  <a:t> 3, par la relation:</a:t>
                </a:r>
              </a:p>
              <a:p>
                <a:pPr lvl="0" algn="just">
                  <a:lnSpc>
                    <a:spcPct val="150000"/>
                  </a:lnSpc>
                  <a:spcAft>
                    <a:spcPts val="0"/>
                  </a:spcAft>
                  <a:buSzPts val="1000"/>
                  <a:tabLst>
                    <a:tab pos="457200" algn="l"/>
                  </a:tabLst>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𝜺</m:t>
                          </m:r>
                        </m:e>
                        <m:sub>
                          <m:r>
                            <a:rPr lang="fr-FR" b="1" i="1" smtClean="0">
                              <a:latin typeface="Cambria Math" panose="02040503050406030204" pitchFamily="18" charset="0"/>
                              <a:ea typeface="Cambria Math" panose="02040503050406030204" pitchFamily="18" charset="0"/>
                            </a:rPr>
                            <m:t>𝒔</m:t>
                          </m:r>
                        </m:sub>
                      </m:sSub>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𝜸</m:t>
                      </m:r>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𝒕𝒈</m:t>
                      </m:r>
                      <m:r>
                        <a:rPr lang="fr-FR" b="1" i="1" smtClean="0">
                          <a:latin typeface="Cambria Math" panose="02040503050406030204" pitchFamily="18" charset="0"/>
                          <a:ea typeface="Cambria Math" panose="02040503050406030204" pitchFamily="18" charset="0"/>
                        </a:rPr>
                        <m:t> </m:t>
                      </m:r>
                      <m:r>
                        <a:rPr lang="fr-FR" b="1" i="1" smtClean="0">
                          <a:latin typeface="Cambria Math" panose="02040503050406030204" pitchFamily="18" charset="0"/>
                          <a:ea typeface="Cambria Math" panose="02040503050406030204" pitchFamily="18" charset="0"/>
                        </a:rPr>
                        <m:t>𝜸</m:t>
                      </m:r>
                      <m:r>
                        <a:rPr lang="fr-FR" b="1" i="1" smtClean="0">
                          <a:latin typeface="Cambria Math" panose="02040503050406030204" pitchFamily="18" charset="0"/>
                          <a:ea typeface="Cambria Math" panose="02040503050406030204" pitchFamily="18" charset="0"/>
                        </a:rPr>
                        <m:t>=</m:t>
                      </m:r>
                      <m:f>
                        <m:fPr>
                          <m:ctrlPr>
                            <a:rPr lang="fr-FR" b="1" i="1" smtClean="0">
                              <a:latin typeface="Cambria Math" panose="02040503050406030204" pitchFamily="18" charset="0"/>
                              <a:ea typeface="Cambria Math" panose="02040503050406030204" pitchFamily="18" charset="0"/>
                            </a:rPr>
                          </m:ctrlPr>
                        </m:fPr>
                        <m:num>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𝒍</m:t>
                          </m:r>
                        </m:num>
                        <m:den>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𝒍</m:t>
                              </m:r>
                            </m:e>
                            <m:sub>
                              <m:r>
                                <a:rPr lang="fr-FR" b="1" i="1" smtClean="0">
                                  <a:latin typeface="Cambria Math" panose="02040503050406030204" pitchFamily="18" charset="0"/>
                                  <a:ea typeface="Cambria Math" panose="02040503050406030204" pitchFamily="18" charset="0"/>
                                </a:rPr>
                                <m:t>𝟎</m:t>
                              </m:r>
                            </m:sub>
                          </m:sSub>
                        </m:den>
                      </m:f>
                    </m:oMath>
                  </m:oMathPara>
                </a14:m>
                <a:endParaRPr lang="fr-FR" b="1" dirty="0">
                  <a:latin typeface="Arial" panose="020B0604020202020204" pitchFamily="34" charset="0"/>
                  <a:ea typeface="Calibri" panose="020F0502020204030204" pitchFamily="34" charset="0"/>
                </a:endParaRPr>
              </a:p>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1" y="510882"/>
                <a:ext cx="9123362" cy="2198038"/>
              </a:xfrm>
              <a:prstGeom prst="rect">
                <a:avLst/>
              </a:prstGeom>
              <a:blipFill rotWithShape="0">
                <a:blip r:embed="rId2"/>
                <a:stretch>
                  <a:fillRect l="-534" r="-468"/>
                </a:stretch>
              </a:blipFill>
            </p:spPr>
            <p:txBody>
              <a:bodyPr/>
              <a:lstStyle/>
              <a:p>
                <a:r>
                  <a:rPr lang="fr-FR">
                    <a:noFill/>
                  </a:rPr>
                  <a:t> </a:t>
                </a:r>
              </a:p>
            </p:txBody>
          </p:sp>
        </mc:Fallback>
      </mc:AlternateContent>
      <p:pic>
        <p:nvPicPr>
          <p:cNvPr id="5" name="Image 4"/>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460" y="2276872"/>
            <a:ext cx="4969485" cy="2489435"/>
          </a:xfrm>
          <a:prstGeom prst="rect">
            <a:avLst/>
          </a:prstGeom>
        </p:spPr>
      </p:pic>
      <p:sp>
        <p:nvSpPr>
          <p:cNvPr id="6"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7" name="Text Box 36"/>
          <p:cNvSpPr txBox="1">
            <a:spLocks noChangeArrowheads="1"/>
          </p:cNvSpPr>
          <p:nvPr/>
        </p:nvSpPr>
        <p:spPr bwMode="auto">
          <a:xfrm>
            <a:off x="14289" y="5085184"/>
            <a:ext cx="910907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fr-FR" altLang="fr-FR" sz="1800" b="1" dirty="0">
                <a:solidFill>
                  <a:srgbClr val="111111"/>
                </a:solidFill>
              </a:rPr>
              <a:t>Figure 11- </a:t>
            </a:r>
            <a:r>
              <a:rPr lang="fr-FR" sz="1800" b="1" dirty="0">
                <a:ea typeface="Calibri" panose="020F0502020204030204" pitchFamily="34" charset="0"/>
              </a:rPr>
              <a:t> La déformation de cisaillement d’un solide</a:t>
            </a:r>
          </a:p>
          <a:p>
            <a:pPr algn="just">
              <a:lnSpc>
                <a:spcPct val="150000"/>
              </a:lnSpc>
              <a:spcBef>
                <a:spcPts val="0"/>
              </a:spcBef>
              <a:buNone/>
            </a:pPr>
            <a:r>
              <a:rPr lang="fr-FR" sz="1800" b="1" dirty="0">
                <a:ea typeface="Calibri" panose="020F0502020204030204" pitchFamily="34" charset="0"/>
              </a:rPr>
              <a:t>   Les courbes contrainte-déformation des trois classes des matériaux sont présentées sur la fig. 12.</a:t>
            </a:r>
          </a:p>
          <a:p>
            <a:pPr algn="ctr">
              <a:spcBef>
                <a:spcPct val="50000"/>
              </a:spcBef>
              <a:buNone/>
            </a:pPr>
            <a:endParaRPr lang="fr-CA" altLang="fr-FR" sz="1800" b="1" dirty="0">
              <a:solidFill>
                <a:srgbClr val="111111"/>
              </a:solidFill>
            </a:endParaRPr>
          </a:p>
        </p:txBody>
      </p:sp>
    </p:spTree>
    <p:extLst>
      <p:ext uri="{BB962C8B-B14F-4D97-AF65-F5344CB8AC3E}">
        <p14:creationId xmlns:p14="http://schemas.microsoft.com/office/powerpoint/2010/main" val="502800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23</a:t>
            </a:fld>
            <a:endParaRPr lang="fr-FR"/>
          </a:p>
        </p:txBody>
      </p:sp>
      <p:pic>
        <p:nvPicPr>
          <p:cNvPr id="3" name="Image 2"/>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9673" y="473164"/>
            <a:ext cx="2960719" cy="5692140"/>
          </a:xfrm>
          <a:prstGeom prst="rect">
            <a:avLst/>
          </a:prstGeom>
        </p:spPr>
      </p:pic>
      <p:sp>
        <p:nvSpPr>
          <p:cNvPr id="4" name="Text Box 36"/>
          <p:cNvSpPr txBox="1">
            <a:spLocks noChangeArrowheads="1"/>
          </p:cNvSpPr>
          <p:nvPr/>
        </p:nvSpPr>
        <p:spPr bwMode="auto">
          <a:xfrm>
            <a:off x="899592" y="2052220"/>
            <a:ext cx="2738257" cy="253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ts val="0"/>
              </a:spcBef>
              <a:buFont typeface="Wingdings" panose="05000000000000000000" pitchFamily="2" charset="2"/>
              <a:buNone/>
            </a:pPr>
            <a:r>
              <a:rPr lang="fr-FR" altLang="fr-FR" sz="1800" b="1" dirty="0">
                <a:solidFill>
                  <a:srgbClr val="111111"/>
                </a:solidFill>
              </a:rPr>
              <a:t>Figure 12- Courbes contrainte-déformation typiques de la traction des céramiques, de métaux et de polymères</a:t>
            </a:r>
            <a:endParaRPr lang="fr-CA" altLang="fr-FR" sz="1800" b="1" dirty="0">
              <a:solidFill>
                <a:srgbClr val="111111"/>
              </a:solidFill>
            </a:endParaRPr>
          </a:p>
        </p:txBody>
      </p:sp>
      <p:sp>
        <p:nvSpPr>
          <p:cNvPr id="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928578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B6F602BE-DAD3-41BC-A47D-2C4FF0656A36}" type="slidenum">
              <a:rPr lang="fr-FR" altLang="fr-FR" sz="1200" smtClean="0">
                <a:latin typeface="Arial Black" panose="020B0A04020102020204" pitchFamily="34" charset="0"/>
              </a:rPr>
              <a:pPr>
                <a:spcBef>
                  <a:spcPct val="0"/>
                </a:spcBef>
                <a:buClrTx/>
                <a:buSzTx/>
                <a:buFontTx/>
                <a:buNone/>
              </a:pPr>
              <a:t>24</a:t>
            </a:fld>
            <a:endParaRPr lang="fr-FR" altLang="fr-FR" sz="1200">
              <a:latin typeface="Arial Black" panose="020B0A04020102020204" pitchFamily="34" charset="0"/>
            </a:endParaRPr>
          </a:p>
        </p:txBody>
      </p:sp>
      <p:sp>
        <p:nvSpPr>
          <p:cNvPr id="21507"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
        <p:nvSpPr>
          <p:cNvPr id="21508" name="Rectangle 2"/>
          <p:cNvSpPr>
            <a:spLocks noChangeArrowheads="1"/>
          </p:cNvSpPr>
          <p:nvPr/>
        </p:nvSpPr>
        <p:spPr bwMode="auto">
          <a:xfrm>
            <a:off x="-25400" y="549275"/>
            <a:ext cx="9144000"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ctr">
              <a:lnSpc>
                <a:spcPct val="150000"/>
              </a:lnSpc>
              <a:spcBef>
                <a:spcPct val="0"/>
              </a:spcBef>
              <a:spcAft>
                <a:spcPts val="600"/>
              </a:spcAft>
              <a:buClrTx/>
              <a:buSzTx/>
              <a:buFont typeface="Wingdings" panose="05000000000000000000" pitchFamily="2" charset="2"/>
              <a:buNone/>
            </a:pPr>
            <a:endParaRPr lang="fr-FR" altLang="fr-FR" sz="1800" b="1" dirty="0">
              <a:solidFill>
                <a:srgbClr val="111111"/>
              </a:solidFill>
            </a:endParaRPr>
          </a:p>
          <a:p>
            <a:pPr algn="ctr">
              <a:spcBef>
                <a:spcPct val="0"/>
              </a:spcBef>
              <a:buClrTx/>
              <a:buSzTx/>
              <a:buFont typeface="Wingdings" panose="05000000000000000000" pitchFamily="2" charset="2"/>
              <a:buNone/>
            </a:pPr>
            <a:endParaRPr lang="fr-FR" altLang="fr-FR" sz="1800" b="1" dirty="0">
              <a:solidFill>
                <a:srgbClr val="111111"/>
              </a:solidFill>
            </a:endParaRPr>
          </a:p>
          <a:p>
            <a:pPr algn="ctr">
              <a:spcBef>
                <a:spcPts val="0"/>
              </a:spcBef>
              <a:buClrTx/>
              <a:buSzTx/>
              <a:buFont typeface="Wingdings" panose="05000000000000000000" pitchFamily="2" charset="2"/>
              <a:buNone/>
            </a:pPr>
            <a:endParaRPr lang="fr-FR" altLang="fr-FR" sz="1800" b="1" dirty="0">
              <a:solidFill>
                <a:srgbClr val="111111"/>
              </a:solidFill>
            </a:endParaRPr>
          </a:p>
          <a:p>
            <a:pPr algn="ctr">
              <a:spcBef>
                <a:spcPts val="0"/>
              </a:spcBef>
              <a:buClrTx/>
              <a:buSzTx/>
              <a:buFont typeface="Wingdings" panose="05000000000000000000" pitchFamily="2" charset="2"/>
              <a:buNone/>
            </a:pPr>
            <a:endParaRPr lang="fr-FR" altLang="fr-FR" sz="1800" b="1" dirty="0">
              <a:solidFill>
                <a:srgbClr val="111111"/>
              </a:solidFill>
            </a:endParaRPr>
          </a:p>
          <a:p>
            <a:pPr algn="ctr">
              <a:spcBef>
                <a:spcPts val="0"/>
              </a:spcBef>
              <a:buClrTx/>
              <a:buSzTx/>
              <a:buFont typeface="Wingdings" panose="05000000000000000000" pitchFamily="2" charset="2"/>
              <a:buNone/>
            </a:pPr>
            <a:r>
              <a:rPr lang="fr-FR" altLang="fr-FR" sz="1800" b="1" dirty="0">
                <a:solidFill>
                  <a:srgbClr val="111111"/>
                </a:solidFill>
              </a:rPr>
              <a:t>Tableau 3- Valeurs approximatives des contraintes de rupture</a:t>
            </a:r>
          </a:p>
          <a:p>
            <a:pPr algn="ctr">
              <a:spcBef>
                <a:spcPts val="0"/>
              </a:spcBef>
              <a:buClrTx/>
              <a:buSzTx/>
              <a:buFont typeface="Wingdings" panose="05000000000000000000" pitchFamily="2" charset="2"/>
              <a:buNone/>
            </a:pPr>
            <a:r>
              <a:rPr lang="fr-FR" altLang="fr-FR" sz="1800" b="1" dirty="0">
                <a:solidFill>
                  <a:srgbClr val="111111"/>
                </a:solidFill>
              </a:rPr>
              <a:t>de certains matériaux</a:t>
            </a:r>
            <a:endParaRPr lang="fr-CA" altLang="fr-FR" sz="1800" b="1" dirty="0">
              <a:solidFill>
                <a:srgbClr val="111111"/>
              </a:solidFill>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p:txBody>
      </p:sp>
      <p:graphicFrame>
        <p:nvGraphicFramePr>
          <p:cNvPr id="5" name="Tableau 4"/>
          <p:cNvGraphicFramePr>
            <a:graphicFrameLocks noGrp="1"/>
          </p:cNvGraphicFramePr>
          <p:nvPr>
            <p:extLst>
              <p:ext uri="{D42A27DB-BD31-4B8C-83A1-F6EECF244321}">
                <p14:modId xmlns:p14="http://schemas.microsoft.com/office/powerpoint/2010/main" val="2449604395"/>
              </p:ext>
            </p:extLst>
          </p:nvPr>
        </p:nvGraphicFramePr>
        <p:xfrm>
          <a:off x="899592" y="692696"/>
          <a:ext cx="7344816" cy="4921773"/>
        </p:xfrm>
        <a:graphic>
          <a:graphicData uri="http://schemas.openxmlformats.org/drawingml/2006/table">
            <a:tbl>
              <a:tblPr firstRow="1" bandRow="1">
                <a:tableStyleId>{5940675A-B579-460E-94D1-54222C63F5DA}</a:tableStyleId>
              </a:tblPr>
              <a:tblGrid>
                <a:gridCol w="2168470">
                  <a:extLst>
                    <a:ext uri="{9D8B030D-6E8A-4147-A177-3AD203B41FA5}">
                      <a16:colId xmlns:a16="http://schemas.microsoft.com/office/drawing/2014/main" xmlns="" val="20000"/>
                    </a:ext>
                  </a:extLst>
                </a:gridCol>
                <a:gridCol w="1468963">
                  <a:extLst>
                    <a:ext uri="{9D8B030D-6E8A-4147-A177-3AD203B41FA5}">
                      <a16:colId xmlns:a16="http://schemas.microsoft.com/office/drawing/2014/main" xmlns="" val="20001"/>
                    </a:ext>
                  </a:extLst>
                </a:gridCol>
                <a:gridCol w="1538914">
                  <a:extLst>
                    <a:ext uri="{9D8B030D-6E8A-4147-A177-3AD203B41FA5}">
                      <a16:colId xmlns:a16="http://schemas.microsoft.com/office/drawing/2014/main" xmlns="" val="20002"/>
                    </a:ext>
                  </a:extLst>
                </a:gridCol>
                <a:gridCol w="2168469">
                  <a:extLst>
                    <a:ext uri="{9D8B030D-6E8A-4147-A177-3AD203B41FA5}">
                      <a16:colId xmlns:a16="http://schemas.microsoft.com/office/drawing/2014/main" xmlns="" val="20003"/>
                    </a:ext>
                  </a:extLst>
                </a:gridCol>
              </a:tblGrid>
              <a:tr h="129538">
                <a:tc>
                  <a:txBody>
                    <a:bodyPr/>
                    <a:lstStyle/>
                    <a:p>
                      <a:pPr algn="l" rtl="0">
                        <a:lnSpc>
                          <a:spcPct val="100000"/>
                        </a:lnSpc>
                      </a:pPr>
                      <a:r>
                        <a:rPr lang="fr-FR" sz="1400" b="1" dirty="0"/>
                        <a:t>M</a:t>
                      </a:r>
                      <a:r>
                        <a:rPr lang="fr-FR" sz="1400" b="1" baseline="0" dirty="0"/>
                        <a:t>atériau</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400" b="1" dirty="0"/>
                        <a:t>Traction </a:t>
                      </a:r>
                    </a:p>
                    <a:p>
                      <a:pPr algn="ctr" rtl="0">
                        <a:lnSpc>
                          <a:spcPct val="100000"/>
                        </a:lnSpc>
                      </a:pPr>
                      <a:r>
                        <a:rPr lang="fr-FR" sz="1400" b="1" dirty="0"/>
                        <a:t>(</a:t>
                      </a:r>
                      <a:r>
                        <a:rPr lang="fr-FR" sz="1400" b="1" dirty="0" err="1"/>
                        <a:t>Mpa</a:t>
                      </a:r>
                      <a:r>
                        <a:rPr lang="fr-FR" sz="1400" b="1" dirty="0"/>
                        <a:t>)</a:t>
                      </a:r>
                    </a:p>
                  </a:txBody>
                  <a:tcPr marL="91425" marR="91425" marT="45716" marB="45716" anchor="ctr"/>
                </a:tc>
                <a:tc>
                  <a:txBody>
                    <a:bodyPr/>
                    <a:lstStyle/>
                    <a:p>
                      <a:pPr algn="ctr" rtl="0">
                        <a:lnSpc>
                          <a:spcPct val="100000"/>
                        </a:lnSpc>
                      </a:pPr>
                      <a:r>
                        <a:rPr lang="fr-FR" sz="1400" b="1" dirty="0"/>
                        <a:t>Compression</a:t>
                      </a:r>
                    </a:p>
                    <a:p>
                      <a:pPr algn="ctr" rtl="0">
                        <a:lnSpc>
                          <a:spcPct val="100000"/>
                        </a:lnSpc>
                      </a:pPr>
                      <a:r>
                        <a:rPr lang="fr-FR" sz="1400" b="1" dirty="0"/>
                        <a:t>(</a:t>
                      </a:r>
                      <a:r>
                        <a:rPr lang="fr-FR" sz="1400" b="1" dirty="0" err="1"/>
                        <a:t>Mpa</a:t>
                      </a:r>
                      <a:r>
                        <a:rPr lang="fr-FR" sz="1400" b="1" dirty="0"/>
                        <a:t>)</a:t>
                      </a:r>
                    </a:p>
                  </a:txBody>
                  <a:tcPr marL="91425" marR="91425" marT="45716" marB="45716" anchor="ctr"/>
                </a:tc>
                <a:tc>
                  <a:txBody>
                    <a:bodyPr/>
                    <a:lstStyle/>
                    <a:p>
                      <a:pPr algn="ctr" rtl="0">
                        <a:lnSpc>
                          <a:spcPct val="100000"/>
                        </a:lnSpc>
                      </a:pPr>
                      <a:r>
                        <a:rPr lang="fr-FR" sz="1400" b="1" dirty="0"/>
                        <a:t>Cisaillement</a:t>
                      </a:r>
                    </a:p>
                    <a:p>
                      <a:pPr algn="ctr" rtl="0">
                        <a:lnSpc>
                          <a:spcPct val="100000"/>
                        </a:lnSpc>
                      </a:pPr>
                      <a:r>
                        <a:rPr lang="fr-FR" sz="1400" b="1" dirty="0"/>
                        <a:t>(</a:t>
                      </a:r>
                      <a:r>
                        <a:rPr lang="fr-FR" sz="1400" b="1" dirty="0" err="1"/>
                        <a:t>Mpa</a:t>
                      </a:r>
                      <a:r>
                        <a:rPr lang="fr-FR" sz="1400" b="1" dirty="0"/>
                        <a:t>)</a:t>
                      </a:r>
                    </a:p>
                  </a:txBody>
                  <a:tcPr marL="91425" marR="91425" marT="45716" marB="45716" anchor="ctr"/>
                </a:tc>
                <a:extLst>
                  <a:ext uri="{0D108BD9-81ED-4DB2-BD59-A6C34878D82A}">
                    <a16:rowId xmlns:a16="http://schemas.microsoft.com/office/drawing/2014/main" xmlns="" val="10000"/>
                  </a:ext>
                </a:extLst>
              </a:tr>
              <a:tr h="388614">
                <a:tc>
                  <a:txBody>
                    <a:bodyPr/>
                    <a:lstStyle/>
                    <a:p>
                      <a:pPr algn="l" rtl="0">
                        <a:lnSpc>
                          <a:spcPct val="100000"/>
                        </a:lnSpc>
                      </a:pPr>
                      <a:r>
                        <a:rPr lang="fr-FR" sz="1400" b="1" dirty="0"/>
                        <a:t>Plomb</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400" b="1" dirty="0"/>
                        <a:t>12</a:t>
                      </a:r>
                    </a:p>
                  </a:txBody>
                  <a:tcPr marL="91425" marR="91425" marT="45716" marB="45716" anchor="ctr"/>
                </a:tc>
                <a:tc>
                  <a:txBody>
                    <a:bodyPr/>
                    <a:lstStyle/>
                    <a:p>
                      <a:pPr algn="ctr" rtl="0">
                        <a:lnSpc>
                          <a:spcPct val="100000"/>
                        </a:lnSpc>
                      </a:pPr>
                      <a:r>
                        <a:rPr lang="fr-FR" sz="1400" b="1" dirty="0"/>
                        <a:t>-</a:t>
                      </a:r>
                    </a:p>
                  </a:txBody>
                  <a:tcPr marL="91425" marR="91425" marT="45716" marB="45716" anchor="ctr"/>
                </a:tc>
                <a:tc>
                  <a:txBody>
                    <a:bodyPr/>
                    <a:lstStyle/>
                    <a:p>
                      <a:pPr algn="ctr" rtl="0">
                        <a:lnSpc>
                          <a:spcPct val="100000"/>
                        </a:lnSpc>
                      </a:pPr>
                      <a:r>
                        <a:rPr lang="fr-FR" sz="1400" b="1" dirty="0"/>
                        <a:t>12</a:t>
                      </a:r>
                    </a:p>
                  </a:txBody>
                  <a:tcPr marL="91425" marR="91425" marT="45716" marB="45716" anchor="ctr"/>
                </a:tc>
                <a:extLst>
                  <a:ext uri="{0D108BD9-81ED-4DB2-BD59-A6C34878D82A}">
                    <a16:rowId xmlns:a16="http://schemas.microsoft.com/office/drawing/2014/main" xmlns="" val="10001"/>
                  </a:ext>
                </a:extLst>
              </a:tr>
              <a:tr h="259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Aluminium</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300</a:t>
                      </a:r>
                    </a:p>
                  </a:txBody>
                  <a:tcPr marL="91425" marR="91425" marT="45716" marB="45716" anchor="ctr"/>
                </a:tc>
                <a:tc>
                  <a:txBody>
                    <a:bodyPr/>
                    <a:lstStyle/>
                    <a:p>
                      <a:pPr algn="ctr" rtl="0">
                        <a:lnSpc>
                          <a:spcPct val="100000"/>
                        </a:lnSpc>
                      </a:pPr>
                      <a:r>
                        <a:rPr lang="fr-FR" sz="1400" b="1" dirty="0"/>
                        <a:t>-</a:t>
                      </a:r>
                    </a:p>
                  </a:txBody>
                  <a:tcPr marL="91425" marR="91425" marT="45716" marB="45716" anchor="ctr"/>
                </a:tc>
                <a:tc>
                  <a:txBody>
                    <a:bodyPr/>
                    <a:lstStyle/>
                    <a:p>
                      <a:pPr algn="ctr" rtl="0">
                        <a:lnSpc>
                          <a:spcPct val="100000"/>
                        </a:lnSpc>
                      </a:pPr>
                      <a:r>
                        <a:rPr lang="fr-FR" sz="1400" b="1" dirty="0"/>
                        <a:t>200 - 330</a:t>
                      </a:r>
                    </a:p>
                  </a:txBody>
                  <a:tcPr marL="91425" marR="91425" marT="45716" marB="45716" anchor="ctr"/>
                </a:tc>
                <a:extLst>
                  <a:ext uri="{0D108BD9-81ED-4DB2-BD59-A6C34878D82A}">
                    <a16:rowId xmlns:a16="http://schemas.microsoft.com/office/drawing/2014/main" xmlns=""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Acier (de construction)</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400</a:t>
                      </a:r>
                    </a:p>
                  </a:txBody>
                  <a:tcPr marL="91425" marR="91425" marT="45716" marB="45716" anchor="ctr"/>
                </a:tc>
                <a:tc>
                  <a:txBody>
                    <a:bodyPr/>
                    <a:lstStyle/>
                    <a:p>
                      <a:pPr algn="ctr" rtl="0">
                        <a:lnSpc>
                          <a:spcPct val="100000"/>
                        </a:lnSpc>
                      </a:pPr>
                      <a:r>
                        <a:rPr lang="fr-FR" sz="1400" b="1" dirty="0"/>
                        <a:t>-</a:t>
                      </a:r>
                    </a:p>
                  </a:txBody>
                  <a:tcPr marL="91425" marR="91425" marT="45716" marB="45716" anchor="ctr"/>
                </a:tc>
                <a:tc>
                  <a:txBody>
                    <a:bodyPr/>
                    <a:lstStyle/>
                    <a:p>
                      <a:pPr algn="ctr" rtl="0">
                        <a:lnSpc>
                          <a:spcPct val="100000"/>
                        </a:lnSpc>
                      </a:pPr>
                      <a:r>
                        <a:rPr lang="fr-FR" sz="1400" b="1" dirty="0"/>
                        <a:t>-</a:t>
                      </a:r>
                    </a:p>
                  </a:txBody>
                  <a:tcPr marL="91425" marR="91425" marT="45716" marB="45716" anchor="ctr"/>
                </a:tc>
                <a:extLst>
                  <a:ext uri="{0D108BD9-81ED-4DB2-BD59-A6C34878D82A}">
                    <a16:rowId xmlns:a16="http://schemas.microsoft.com/office/drawing/2014/main" xmlns="" val="10003"/>
                  </a:ext>
                </a:extLst>
              </a:tr>
              <a:tr h="16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Acier (corde de piano)</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3100</a:t>
                      </a:r>
                    </a:p>
                  </a:txBody>
                  <a:tcPr marL="91425" marR="91425" marT="45716" marB="45716" anchor="ctr"/>
                </a:tc>
                <a:tc>
                  <a:txBody>
                    <a:bodyPr/>
                    <a:lstStyle/>
                    <a:p>
                      <a:pPr algn="ctr" rtl="0">
                        <a:lnSpc>
                          <a:spcPct val="100000"/>
                        </a:lnSpc>
                      </a:pPr>
                      <a:r>
                        <a:rPr lang="fr-FR" sz="1400" b="1" dirty="0"/>
                        <a:t>-</a:t>
                      </a:r>
                    </a:p>
                  </a:txBody>
                  <a:tcPr marL="91425" marR="91425" marT="45716" marB="45716" anchor="ctr"/>
                </a:tc>
                <a:tc>
                  <a:txBody>
                    <a:bodyPr/>
                    <a:lstStyle/>
                    <a:p>
                      <a:pPr algn="ctr" rtl="0">
                        <a:lnSpc>
                          <a:spcPct val="100000"/>
                        </a:lnSpc>
                      </a:pPr>
                      <a:r>
                        <a:rPr lang="fr-FR" sz="1400" b="1" dirty="0"/>
                        <a:t>-</a:t>
                      </a:r>
                    </a:p>
                  </a:txBody>
                  <a:tcPr marL="91425" marR="91425" marT="45716" marB="45716" anchor="ctr"/>
                </a:tc>
                <a:extLst>
                  <a:ext uri="{0D108BD9-81ED-4DB2-BD59-A6C34878D82A}">
                    <a16:rowId xmlns:a16="http://schemas.microsoft.com/office/drawing/2014/main" xmlns="" val="10004"/>
                  </a:ext>
                </a:extLst>
              </a:tr>
              <a:tr h="16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Bronze (Cu-Sn)</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100 - 600</a:t>
                      </a:r>
                    </a:p>
                  </a:txBody>
                  <a:tcPr marL="91425" marR="91425" marT="45716" marB="45716" anchor="ctr"/>
                </a:tc>
                <a:tc>
                  <a:txBody>
                    <a:bodyPr/>
                    <a:lstStyle/>
                    <a:p>
                      <a:pPr algn="ctr" rtl="0">
                        <a:lnSpc>
                          <a:spcPct val="100000"/>
                        </a:lnSpc>
                      </a:pPr>
                      <a:r>
                        <a:rPr lang="fr-FR" sz="1400" b="1" dirty="0"/>
                        <a:t>-</a:t>
                      </a:r>
                    </a:p>
                  </a:txBody>
                  <a:tcPr marL="91425" marR="91425" marT="45716" marB="45716" anchor="ctr"/>
                </a:tc>
                <a:tc>
                  <a:txBody>
                    <a:bodyPr/>
                    <a:lstStyle/>
                    <a:p>
                      <a:pPr algn="ctr" rtl="0">
                        <a:lnSpc>
                          <a:spcPct val="100000"/>
                        </a:lnSpc>
                      </a:pPr>
                      <a:r>
                        <a:rPr lang="fr-FR" sz="1400" b="1" dirty="0"/>
                        <a:t>-</a:t>
                      </a:r>
                    </a:p>
                  </a:txBody>
                  <a:tcPr marL="91425" marR="91425" marT="45716" marB="45716" anchor="ctr"/>
                </a:tc>
                <a:extLst>
                  <a:ext uri="{0D108BD9-81ED-4DB2-BD59-A6C34878D82A}">
                    <a16:rowId xmlns:a16="http://schemas.microsoft.com/office/drawing/2014/main" xmlns="" val="10005"/>
                  </a:ext>
                </a:extLst>
              </a:tr>
              <a:tr h="0">
                <a:tc>
                  <a:txBody>
                    <a:bodyPr/>
                    <a:lstStyle/>
                    <a:p>
                      <a:pPr algn="l" rtl="0">
                        <a:lnSpc>
                          <a:spcPct val="100000"/>
                        </a:lnSpc>
                      </a:pPr>
                      <a:r>
                        <a:rPr lang="fr-FR" sz="1400" b="1" dirty="0"/>
                        <a:t>Caoutchouc naturel</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400" b="1" dirty="0"/>
                        <a:t>0.03</a:t>
                      </a:r>
                    </a:p>
                  </a:txBody>
                  <a:tcPr marL="91425" marR="91425" marT="45716" marB="45716" anchor="ctr"/>
                </a:tc>
                <a:tc>
                  <a:txBody>
                    <a:bodyPr/>
                    <a:lstStyle/>
                    <a:p>
                      <a:pPr algn="ctr" rtl="0">
                        <a:lnSpc>
                          <a:spcPct val="100000"/>
                        </a:lnSpc>
                      </a:pPr>
                      <a:r>
                        <a:rPr lang="fr-FR" sz="1400" b="1" dirty="0"/>
                        <a:t>-</a:t>
                      </a:r>
                    </a:p>
                  </a:txBody>
                  <a:tcPr marL="91425" marR="91425" marT="45716" marB="45716" anchor="ctr"/>
                </a:tc>
                <a:tc>
                  <a:txBody>
                    <a:bodyPr/>
                    <a:lstStyle/>
                    <a:p>
                      <a:pPr algn="ctr" rtl="0">
                        <a:lnSpc>
                          <a:spcPct val="100000"/>
                        </a:lnSpc>
                      </a:pPr>
                      <a:r>
                        <a:rPr lang="fr-FR" sz="1400" b="1" dirty="0"/>
                        <a:t>-</a:t>
                      </a:r>
                    </a:p>
                  </a:txBody>
                  <a:tcPr marL="91425" marR="91425" marT="45716" marB="45716" anchor="ctr"/>
                </a:tc>
                <a:extLst>
                  <a:ext uri="{0D108BD9-81ED-4DB2-BD59-A6C34878D82A}">
                    <a16:rowId xmlns:a16="http://schemas.microsoft.com/office/drawing/2014/main" xmlns="" val="10006"/>
                  </a:ext>
                </a:extLst>
              </a:tr>
              <a:tr h="203195">
                <a:tc>
                  <a:txBody>
                    <a:bodyPr/>
                    <a:lstStyle/>
                    <a:p>
                      <a:pPr algn="l" rtl="0">
                        <a:lnSpc>
                          <a:spcPct val="100000"/>
                        </a:lnSpc>
                      </a:pPr>
                      <a:r>
                        <a:rPr lang="fr-FR" sz="1400" b="1" dirty="0"/>
                        <a:t>Polystyrène </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48</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90</a:t>
                      </a:r>
                    </a:p>
                  </a:txBody>
                  <a:tcPr marL="91425" marR="91425" marT="45716" marB="45716" anchor="ctr"/>
                </a:tc>
                <a:tc>
                  <a:txBody>
                    <a:bodyPr/>
                    <a:lstStyle/>
                    <a:p>
                      <a:pPr algn="ctr" rtl="0">
                        <a:lnSpc>
                          <a:spcPct val="100000"/>
                        </a:lnSpc>
                      </a:pPr>
                      <a:r>
                        <a:rPr lang="fr-FR" sz="1400" b="1" dirty="0"/>
                        <a:t>55</a:t>
                      </a:r>
                    </a:p>
                  </a:txBody>
                  <a:tcPr marL="91425" marR="91425" marT="45716" marB="45716" anchor="ctr"/>
                </a:tc>
                <a:extLst>
                  <a:ext uri="{0D108BD9-81ED-4DB2-BD59-A6C34878D82A}">
                    <a16:rowId xmlns:a16="http://schemas.microsoft.com/office/drawing/2014/main" xmlns="" val="10007"/>
                  </a:ext>
                </a:extLst>
              </a:tr>
              <a:tr h="152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Nylon (fil)</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1100</a:t>
                      </a:r>
                    </a:p>
                  </a:txBody>
                  <a:tcPr marL="91425" marR="91425" marT="45716" marB="45716" anchor="ctr"/>
                </a:tc>
                <a:tc>
                  <a:txBody>
                    <a:bodyPr/>
                    <a:lstStyle/>
                    <a:p>
                      <a:pPr algn="ctr" rtl="0">
                        <a:lnSpc>
                          <a:spcPct val="100000"/>
                        </a:lnSpc>
                      </a:pPr>
                      <a:r>
                        <a:rPr lang="fr-FR" sz="1400" b="1" dirty="0"/>
                        <a:t>-</a:t>
                      </a:r>
                    </a:p>
                  </a:txBody>
                  <a:tcPr marL="91425" marR="91425" marT="45716" marB="45716" anchor="ctr"/>
                </a:tc>
                <a:tc>
                  <a:txBody>
                    <a:bodyPr/>
                    <a:lstStyle/>
                    <a:p>
                      <a:pPr algn="ctr" rtl="0">
                        <a:lnSpc>
                          <a:spcPct val="100000"/>
                        </a:lnSpc>
                      </a:pPr>
                      <a:r>
                        <a:rPr lang="fr-FR" sz="1400" b="1" dirty="0"/>
                        <a:t>-</a:t>
                      </a:r>
                    </a:p>
                  </a:txBody>
                  <a:tcPr marL="91425" marR="91425" marT="45716" marB="45716" anchor="ctr"/>
                </a:tc>
                <a:extLst>
                  <a:ext uri="{0D108BD9-81ED-4DB2-BD59-A6C34878D82A}">
                    <a16:rowId xmlns:a16="http://schemas.microsoft.com/office/drawing/2014/main" xmlns="" val="10008"/>
                  </a:ext>
                </a:extLst>
              </a:tr>
              <a:tr h="152396">
                <a:tc>
                  <a:txBody>
                    <a:bodyPr/>
                    <a:lstStyle/>
                    <a:p>
                      <a:pPr algn="l" rtl="0">
                        <a:lnSpc>
                          <a:spcPct val="100000"/>
                        </a:lnSpc>
                      </a:pPr>
                      <a:r>
                        <a:rPr lang="fr-FR" sz="1400" b="1" dirty="0"/>
                        <a:t>Céramiques</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35 - 350</a:t>
                      </a:r>
                    </a:p>
                  </a:txBody>
                  <a:tcPr marL="91425" marR="91425" marT="45716" marB="45716" anchor="ctr"/>
                </a:tc>
                <a:tc>
                  <a:txBody>
                    <a:bodyPr/>
                    <a:lstStyle/>
                    <a:p>
                      <a:pPr algn="ctr" rtl="0">
                        <a:lnSpc>
                          <a:spcPct val="100000"/>
                        </a:lnSpc>
                      </a:pPr>
                      <a:r>
                        <a:rPr lang="fr-FR" sz="1400" b="1" dirty="0"/>
                        <a:t>-</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a:t>
                      </a:r>
                    </a:p>
                  </a:txBody>
                  <a:tcPr marL="91425" marR="91425" marT="45716" marB="45716" anchor="ctr"/>
                </a:tc>
                <a:extLst>
                  <a:ext uri="{0D108BD9-81ED-4DB2-BD59-A6C34878D82A}">
                    <a16:rowId xmlns:a16="http://schemas.microsoft.com/office/drawing/2014/main" xmlns="" val="10009"/>
                  </a:ext>
                </a:extLst>
              </a:tr>
              <a:tr h="158324">
                <a:tc>
                  <a:txBody>
                    <a:bodyPr/>
                    <a:lstStyle/>
                    <a:p>
                      <a:pPr algn="l" rtl="0">
                        <a:lnSpc>
                          <a:spcPct val="100000"/>
                        </a:lnSpc>
                      </a:pPr>
                      <a:r>
                        <a:rPr lang="fr-FR" sz="1400" b="1" dirty="0"/>
                        <a:t>Marbre </a:t>
                      </a:r>
                    </a:p>
                  </a:txBody>
                  <a:tcPr marL="91425" marR="91425" marT="45716" marB="45716" anchor="ctr"/>
                </a:tc>
                <a:tc>
                  <a:txBody>
                    <a:bodyPr/>
                    <a:lstStyle/>
                    <a:p>
                      <a:pPr algn="ctr" rtl="0">
                        <a:lnSpc>
                          <a:spcPct val="100000"/>
                        </a:lnSpc>
                      </a:pPr>
                      <a:r>
                        <a:rPr lang="fr-FR" sz="1400" b="1" dirty="0"/>
                        <a:t>10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110</a:t>
                      </a:r>
                    </a:p>
                  </a:txBody>
                  <a:tcPr marL="91425" marR="91425" marT="45716" marB="45716" anchor="ctr"/>
                </a:tc>
                <a:tc>
                  <a:txBody>
                    <a:bodyPr/>
                    <a:lstStyle/>
                    <a:p>
                      <a:pPr algn="ctr" rtl="0">
                        <a:lnSpc>
                          <a:spcPct val="100000"/>
                        </a:lnSpc>
                      </a:pPr>
                      <a:r>
                        <a:rPr lang="fr-FR" sz="1400" b="1" dirty="0"/>
                        <a:t>22</a:t>
                      </a:r>
                    </a:p>
                  </a:txBody>
                  <a:tcPr marL="91425" marR="91425" marT="45716" marB="45716" anchor="ctr"/>
                </a:tc>
                <a:extLst>
                  <a:ext uri="{0D108BD9-81ED-4DB2-BD59-A6C34878D82A}">
                    <a16:rowId xmlns:a16="http://schemas.microsoft.com/office/drawing/2014/main" xmlns="" val="10010"/>
                  </a:ext>
                </a:extLst>
              </a:tr>
              <a:tr h="357503">
                <a:tc>
                  <a:txBody>
                    <a:bodyPr/>
                    <a:lstStyle/>
                    <a:p>
                      <a:pPr algn="l" rtl="0">
                        <a:lnSpc>
                          <a:spcPct val="100000"/>
                        </a:lnSpc>
                      </a:pPr>
                      <a:r>
                        <a:rPr lang="fr-FR" sz="1400" b="1" dirty="0"/>
                        <a:t>Béton</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4</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30 - 40</a:t>
                      </a:r>
                    </a:p>
                  </a:txBody>
                  <a:tcPr marL="91425" marR="91425" marT="45716" marB="45716" anchor="ctr"/>
                </a:tc>
                <a:tc>
                  <a:txBody>
                    <a:bodyPr/>
                    <a:lstStyle/>
                    <a:p>
                      <a:pPr algn="ctr" rtl="0">
                        <a:lnSpc>
                          <a:spcPct val="100000"/>
                        </a:lnSpc>
                      </a:pPr>
                      <a:r>
                        <a:rPr lang="fr-FR" sz="1400" b="1" dirty="0"/>
                        <a:t>-</a:t>
                      </a:r>
                    </a:p>
                  </a:txBody>
                  <a:tcPr marL="91425" marR="91425" marT="45716" marB="45716" anchor="ctr"/>
                </a:tc>
                <a:extLst>
                  <a:ext uri="{0D108BD9-81ED-4DB2-BD59-A6C34878D82A}">
                    <a16:rowId xmlns:a16="http://schemas.microsoft.com/office/drawing/2014/main" xmlns="" val="10011"/>
                  </a:ext>
                </a:extLst>
              </a:tr>
              <a:tr h="288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Cheveu</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190</a:t>
                      </a:r>
                    </a:p>
                  </a:txBody>
                  <a:tcPr marL="91425" marR="91425" marT="45716" marB="45716" anchor="ctr"/>
                </a:tc>
                <a:tc>
                  <a:txBody>
                    <a:bodyPr/>
                    <a:lstStyle/>
                    <a:p>
                      <a:pPr algn="ctr" rtl="0">
                        <a:lnSpc>
                          <a:spcPct val="100000"/>
                        </a:lnSpc>
                      </a:pPr>
                      <a:r>
                        <a:rPr lang="fr-FR" sz="1400" b="1" dirty="0"/>
                        <a:t>-</a:t>
                      </a:r>
                    </a:p>
                  </a:txBody>
                  <a:tcPr marL="91425" marR="91425" marT="45716" marB="45716" anchor="ctr"/>
                </a:tc>
                <a:tc>
                  <a:txBody>
                    <a:bodyPr/>
                    <a:lstStyle/>
                    <a:p>
                      <a:pPr algn="ctr" rtl="0">
                        <a:lnSpc>
                          <a:spcPct val="100000"/>
                        </a:lnSpc>
                      </a:pPr>
                      <a:r>
                        <a:rPr lang="fr-FR" sz="1400" b="1" dirty="0"/>
                        <a:t>-</a:t>
                      </a:r>
                    </a:p>
                  </a:txBody>
                  <a:tcPr marL="91425" marR="91425" marT="45716" marB="45716" anchor="ctr"/>
                </a:tc>
                <a:extLst>
                  <a:ext uri="{0D108BD9-81ED-4DB2-BD59-A6C34878D82A}">
                    <a16:rowId xmlns:a16="http://schemas.microsoft.com/office/drawing/2014/main" xmlns="" val="10012"/>
                  </a:ext>
                </a:extLst>
              </a:tr>
              <a:tr h="288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Soie</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350</a:t>
                      </a:r>
                    </a:p>
                  </a:txBody>
                  <a:tcPr marL="91425" marR="91425" marT="45716" marB="45716" anchor="ctr"/>
                </a:tc>
                <a:tc>
                  <a:txBody>
                    <a:bodyPr/>
                    <a:lstStyle/>
                    <a:p>
                      <a:pPr algn="ctr" rtl="0">
                        <a:lnSpc>
                          <a:spcPct val="100000"/>
                        </a:lnSpc>
                      </a:pPr>
                      <a:r>
                        <a:rPr lang="fr-FR" sz="1400" b="1" dirty="0"/>
                        <a:t>-</a:t>
                      </a:r>
                    </a:p>
                  </a:txBody>
                  <a:tcPr marL="91425" marR="91425" marT="45716" marB="45716" anchor="ctr"/>
                </a:tc>
                <a:tc>
                  <a:txBody>
                    <a:bodyPr/>
                    <a:lstStyle/>
                    <a:p>
                      <a:pPr algn="ctr" rtl="0">
                        <a:lnSpc>
                          <a:spcPct val="100000"/>
                        </a:lnSpc>
                      </a:pPr>
                      <a:r>
                        <a:rPr lang="fr-FR" sz="1400" b="1" dirty="0"/>
                        <a:t>-</a:t>
                      </a:r>
                    </a:p>
                  </a:txBody>
                  <a:tcPr marL="91425" marR="91425" marT="45716" marB="45716" anchor="ctr"/>
                </a:tc>
                <a:extLst>
                  <a:ext uri="{0D108BD9-81ED-4DB2-BD59-A6C34878D82A}">
                    <a16:rowId xmlns:a16="http://schemas.microsoft.com/office/drawing/2014/main" xmlns="" val="10013"/>
                  </a:ext>
                </a:extLst>
              </a:tr>
              <a:tr h="303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t>Os compact</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110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150</a:t>
                      </a:r>
                    </a:p>
                  </a:txBody>
                  <a:tcPr marL="91425" marR="91425" marT="45716" marB="45716" anchor="ctr"/>
                </a:tc>
                <a:tc>
                  <a:txBody>
                    <a:bodyPr/>
                    <a:lstStyle/>
                    <a:p>
                      <a:pPr algn="ctr" rtl="0">
                        <a:lnSpc>
                          <a:spcPct val="100000"/>
                        </a:lnSpc>
                      </a:pPr>
                      <a:r>
                        <a:rPr lang="fr-FR" sz="1400" b="1" dirty="0"/>
                        <a:t>-</a:t>
                      </a:r>
                    </a:p>
                  </a:txBody>
                  <a:tcPr marL="91425" marR="91425" marT="45716" marB="45716" anchor="ct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4182372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25</a:t>
            </a:fld>
            <a:endParaRPr lang="fr-FR"/>
          </a:p>
        </p:txBody>
      </p:sp>
      <mc:AlternateContent xmlns:mc="http://schemas.openxmlformats.org/markup-compatibility/2006" xmlns:a14="http://schemas.microsoft.com/office/drawing/2010/main">
        <mc:Choice Requires="a14">
          <p:sp>
            <p:nvSpPr>
              <p:cNvPr id="3" name="ZoneTexte 2"/>
              <p:cNvSpPr txBox="1"/>
              <p:nvPr/>
            </p:nvSpPr>
            <p:spPr>
              <a:xfrm>
                <a:off x="0" y="692696"/>
                <a:ext cx="9144000" cy="5782480"/>
              </a:xfrm>
              <a:prstGeom prst="rect">
                <a:avLst/>
              </a:prstGeom>
              <a:noFill/>
            </p:spPr>
            <p:txBody>
              <a:bodyPr wrap="square" rtlCol="0">
                <a:spAutoFit/>
              </a:bodyPr>
              <a:lstStyle/>
              <a:p>
                <a:pPr>
                  <a:lnSpc>
                    <a:spcPct val="150000"/>
                  </a:lnSpc>
                </a:pPr>
                <a:r>
                  <a:rPr lang="fr-FR" b="1" dirty="0">
                    <a:latin typeface="Arial" panose="020B0604020202020204" pitchFamily="34" charset="0"/>
                  </a:rPr>
                  <a:t>   Le module de Young (T. Young 1773-1829), est défini par:</a:t>
                </a:r>
              </a:p>
              <a:p>
                <a:pPr algn="ctr">
                  <a:lnSpc>
                    <a:spcPct val="150000"/>
                  </a:lnSpc>
                </a:pPr>
                <a14:m>
                  <m:oMathPara xmlns:m="http://schemas.openxmlformats.org/officeDocument/2006/math">
                    <m:oMathParaPr>
                      <m:jc m:val="centerGroup"/>
                    </m:oMathParaPr>
                    <m:oMath xmlns:m="http://schemas.openxmlformats.org/officeDocument/2006/math">
                      <m:r>
                        <a:rPr lang="fr-FR" sz="2200" b="1" i="1" smtClean="0">
                          <a:latin typeface="Cambria Math" panose="02040503050406030204" pitchFamily="18" charset="0"/>
                        </a:rPr>
                        <m:t>𝑬</m:t>
                      </m:r>
                      <m:r>
                        <a:rPr lang="fr-FR" sz="2200" b="1" i="1" smtClean="0">
                          <a:latin typeface="Cambria Math" panose="02040503050406030204" pitchFamily="18" charset="0"/>
                        </a:rPr>
                        <m:t>=</m:t>
                      </m:r>
                      <m:f>
                        <m:fPr>
                          <m:ctrlPr>
                            <a:rPr lang="fr-FR" sz="2200" b="1" i="1" smtClean="0">
                              <a:latin typeface="Cambria Math" panose="02040503050406030204" pitchFamily="18" charset="0"/>
                            </a:rPr>
                          </m:ctrlPr>
                        </m:fPr>
                        <m:num>
                          <m:r>
                            <a:rPr lang="fr-FR" sz="2200" b="1" i="1" smtClean="0">
                              <a:latin typeface="Cambria Math" panose="02040503050406030204" pitchFamily="18" charset="0"/>
                              <a:ea typeface="Cambria Math" panose="02040503050406030204" pitchFamily="18" charset="0"/>
                            </a:rPr>
                            <m:t>𝝈</m:t>
                          </m:r>
                        </m:num>
                        <m:den>
                          <m:r>
                            <a:rPr lang="fr-FR" sz="2200" b="1" i="1" smtClean="0">
                              <a:latin typeface="Cambria Math" panose="02040503050406030204" pitchFamily="18" charset="0"/>
                              <a:ea typeface="Cambria Math" panose="02040503050406030204" pitchFamily="18" charset="0"/>
                            </a:rPr>
                            <m:t>𝜺</m:t>
                          </m:r>
                        </m:den>
                      </m:f>
                    </m:oMath>
                  </m:oMathPara>
                </a14:m>
                <a:endParaRPr lang="fr-FR" sz="2200" b="1" dirty="0">
                  <a:latin typeface="Arial" panose="020B0604020202020204" pitchFamily="34" charset="0"/>
                </a:endParaRPr>
              </a:p>
              <a:p>
                <a:pPr>
                  <a:lnSpc>
                    <a:spcPct val="150000"/>
                  </a:lnSpc>
                </a:pPr>
                <a:r>
                  <a:rPr lang="fr-FR" b="1" dirty="0">
                    <a:latin typeface="Arial" panose="020B0604020202020204" pitchFamily="34" charset="0"/>
                  </a:rPr>
                  <a:t>   </a:t>
                </a:r>
                <a14:m>
                  <m:oMath xmlns:m="http://schemas.openxmlformats.org/officeDocument/2006/math">
                    <m:r>
                      <a:rPr lang="fr-FR" b="1" i="0" smtClean="0">
                        <a:latin typeface="Cambria Math" panose="02040503050406030204" pitchFamily="18" charset="0"/>
                      </a:rPr>
                      <m:t> </m:t>
                    </m:r>
                    <m:r>
                      <a:rPr lang="fr-FR" b="1" i="1">
                        <a:latin typeface="Cambria Math" panose="02040503050406030204" pitchFamily="18" charset="0"/>
                      </a:rPr>
                      <m:t>𝑬</m:t>
                    </m:r>
                  </m:oMath>
                </a14:m>
                <a:r>
                  <a:rPr lang="fr-FR" b="1" dirty="0">
                    <a:latin typeface="Arial" panose="020B0604020202020204" pitchFamily="34" charset="0"/>
                  </a:rPr>
                  <a:t> s’exprime en unités de pression. Il s’exprime en Pascals.</a:t>
                </a:r>
              </a:p>
              <a:p>
                <a:pPr algn="just">
                  <a:lnSpc>
                    <a:spcPct val="150000"/>
                  </a:lnSpc>
                </a:pPr>
                <a:r>
                  <a:rPr lang="fr-FR" b="1" dirty="0">
                    <a:latin typeface="Arial" panose="020B0604020202020204" pitchFamily="34" charset="0"/>
                  </a:rPr>
                  <a:t>   En remplaçant la contrainte </a:t>
                </a:r>
                <a14:m>
                  <m:oMath xmlns:m="http://schemas.openxmlformats.org/officeDocument/2006/math">
                    <m:r>
                      <a:rPr lang="fr-FR" b="1" i="1" smtClean="0">
                        <a:latin typeface="Cambria Math" panose="02040503050406030204" pitchFamily="18" charset="0"/>
                        <a:ea typeface="Cambria Math" panose="02040503050406030204" pitchFamily="18" charset="0"/>
                      </a:rPr>
                      <m:t>𝝈</m:t>
                    </m:r>
                  </m:oMath>
                </a14:m>
                <a:r>
                  <a:rPr lang="fr-FR" b="1" dirty="0">
                    <a:latin typeface="Arial" panose="020B0604020202020204" pitchFamily="34" charset="0"/>
                  </a:rPr>
                  <a:t> et la déformation </a:t>
                </a:r>
                <a14:m>
                  <m:oMath xmlns:m="http://schemas.openxmlformats.org/officeDocument/2006/math">
                    <m:r>
                      <a:rPr lang="fr-FR" b="1" i="1" smtClean="0">
                        <a:latin typeface="Cambria Math" panose="02040503050406030204" pitchFamily="18" charset="0"/>
                        <a:ea typeface="Cambria Math" panose="02040503050406030204" pitchFamily="18" charset="0"/>
                      </a:rPr>
                      <m:t>𝛆</m:t>
                    </m:r>
                  </m:oMath>
                </a14:m>
                <a:r>
                  <a:rPr lang="fr-FR" b="1" dirty="0">
                    <a:latin typeface="Arial" panose="020B0604020202020204" pitchFamily="34" charset="0"/>
                  </a:rPr>
                  <a:t> par leurs expressions respectives, on aura:</a:t>
                </a:r>
              </a:p>
              <a:p>
                <a:pPr algn="ctr">
                  <a:lnSpc>
                    <a:spcPct val="150000"/>
                  </a:lnSpc>
                </a:pPr>
                <a:r>
                  <a:rPr lang="fr-FR" sz="2200" b="1" i="1" dirty="0"/>
                  <a:t>E</a:t>
                </a:r>
                <a14:m>
                  <m:oMath xmlns:m="http://schemas.openxmlformats.org/officeDocument/2006/math">
                    <m:r>
                      <a:rPr lang="fr-FR" sz="2200" b="1" i="1">
                        <a:latin typeface="Cambria Math" panose="02040503050406030204" pitchFamily="18" charset="0"/>
                      </a:rPr>
                      <m:t>=</m:t>
                    </m:r>
                    <m:f>
                      <m:fPr>
                        <m:ctrlPr>
                          <a:rPr lang="fr-FR" sz="2200" b="1" i="1">
                            <a:latin typeface="Cambria Math" panose="02040503050406030204" pitchFamily="18" charset="0"/>
                          </a:rPr>
                        </m:ctrlPr>
                      </m:fPr>
                      <m:num>
                        <m:r>
                          <a:rPr lang="fr-FR" sz="2200" b="1" i="1" smtClean="0">
                            <a:latin typeface="Cambria Math" panose="02040503050406030204" pitchFamily="18" charset="0"/>
                          </a:rPr>
                          <m:t>𝑭</m:t>
                        </m:r>
                        <m:r>
                          <a:rPr lang="fr-FR" sz="2200" b="1" i="1" smtClean="0">
                            <a:latin typeface="Cambria Math" panose="02040503050406030204" pitchFamily="18" charset="0"/>
                          </a:rPr>
                          <m:t> </m:t>
                        </m:r>
                        <m:sSub>
                          <m:sSubPr>
                            <m:ctrlPr>
                              <a:rPr lang="fr-FR" sz="2200" b="1" i="1" smtClean="0">
                                <a:latin typeface="Cambria Math" panose="02040503050406030204" pitchFamily="18" charset="0"/>
                              </a:rPr>
                            </m:ctrlPr>
                          </m:sSubPr>
                          <m:e>
                            <m:r>
                              <a:rPr lang="fr-FR" sz="2200" b="1" i="1" smtClean="0">
                                <a:latin typeface="Cambria Math" panose="02040503050406030204" pitchFamily="18" charset="0"/>
                              </a:rPr>
                              <m:t>𝑳</m:t>
                            </m:r>
                          </m:e>
                          <m:sub>
                            <m:r>
                              <a:rPr lang="fr-FR" sz="2200" b="1" i="1" smtClean="0">
                                <a:latin typeface="Cambria Math" panose="02040503050406030204" pitchFamily="18" charset="0"/>
                              </a:rPr>
                              <m:t>𝟎</m:t>
                            </m:r>
                          </m:sub>
                        </m:sSub>
                      </m:num>
                      <m:den>
                        <m:r>
                          <a:rPr lang="fr-FR" sz="2200" b="1" i="1" smtClean="0">
                            <a:latin typeface="Cambria Math" panose="02040503050406030204" pitchFamily="18" charset="0"/>
                            <a:ea typeface="Cambria Math" panose="02040503050406030204" pitchFamily="18" charset="0"/>
                          </a:rPr>
                          <m:t>𝑺</m:t>
                        </m:r>
                        <m:r>
                          <a:rPr lang="fr-FR" sz="2200" b="1" i="1" smtClean="0">
                            <a:latin typeface="Cambria Math" panose="02040503050406030204" pitchFamily="18" charset="0"/>
                            <a:ea typeface="Cambria Math" panose="02040503050406030204" pitchFamily="18" charset="0"/>
                          </a:rPr>
                          <m:t> ∆</m:t>
                        </m:r>
                        <m:r>
                          <a:rPr lang="fr-FR" sz="2200" b="1" i="1" smtClean="0">
                            <a:latin typeface="Cambria Math" panose="02040503050406030204" pitchFamily="18" charset="0"/>
                            <a:ea typeface="Cambria Math" panose="02040503050406030204" pitchFamily="18" charset="0"/>
                          </a:rPr>
                          <m:t>𝑳</m:t>
                        </m:r>
                      </m:den>
                    </m:f>
                  </m:oMath>
                </a14:m>
                <a:endParaRPr lang="fr-FR" sz="2200" b="1" dirty="0">
                  <a:latin typeface="Arial" panose="020B0604020202020204" pitchFamily="34" charset="0"/>
                </a:endParaRPr>
              </a:p>
              <a:p>
                <a:pPr>
                  <a:lnSpc>
                    <a:spcPct val="150000"/>
                  </a:lnSpc>
                </a:pPr>
                <a:r>
                  <a:rPr lang="fr-FR" b="1" dirty="0">
                    <a:latin typeface="Arial" panose="020B0604020202020204" pitchFamily="34" charset="0"/>
                  </a:rPr>
                  <a:t>   L’expression de l’intensité de la force</a:t>
                </a:r>
                <a:r>
                  <a:rPr lang="fr-FR" b="1" dirty="0"/>
                  <a:t> </a:t>
                </a:r>
                <a14:m>
                  <m:oMath xmlns:m="http://schemas.openxmlformats.org/officeDocument/2006/math">
                    <m:r>
                      <a:rPr lang="fr-FR" b="1" i="1">
                        <a:latin typeface="Cambria Math" panose="02040503050406030204" pitchFamily="18" charset="0"/>
                      </a:rPr>
                      <m:t>𝑭</m:t>
                    </m:r>
                  </m:oMath>
                </a14:m>
                <a:r>
                  <a:rPr lang="fr-FR" b="1" dirty="0">
                    <a:latin typeface="Arial" panose="020B0604020202020204" pitchFamily="34" charset="0"/>
                  </a:rPr>
                  <a:t> s’écrit:</a:t>
                </a:r>
              </a:p>
              <a:p>
                <a:pPr algn="ctr">
                  <a:lnSpc>
                    <a:spcPct val="150000"/>
                  </a:lnSpc>
                </a:pPr>
                <a14:m>
                  <m:oMath xmlns:m="http://schemas.openxmlformats.org/officeDocument/2006/math">
                    <m:r>
                      <a:rPr lang="fr-FR" sz="2200" b="1" i="1" smtClean="0">
                        <a:latin typeface="Cambria Math" panose="02040503050406030204" pitchFamily="18" charset="0"/>
                      </a:rPr>
                      <m:t>𝑭</m:t>
                    </m:r>
                    <m:r>
                      <a:rPr lang="fr-FR" sz="2200" b="1" i="1">
                        <a:latin typeface="Cambria Math" panose="02040503050406030204" pitchFamily="18" charset="0"/>
                      </a:rPr>
                      <m:t>=</m:t>
                    </m:r>
                    <m:f>
                      <m:fPr>
                        <m:ctrlPr>
                          <a:rPr lang="fr-FR" sz="2200" b="1" i="1">
                            <a:latin typeface="Cambria Math" panose="02040503050406030204" pitchFamily="18" charset="0"/>
                          </a:rPr>
                        </m:ctrlPr>
                      </m:fPr>
                      <m:num>
                        <m:r>
                          <a:rPr lang="fr-FR" sz="2200" b="1" i="1" smtClean="0">
                            <a:latin typeface="Cambria Math" panose="02040503050406030204" pitchFamily="18" charset="0"/>
                          </a:rPr>
                          <m:t>𝑬</m:t>
                        </m:r>
                        <m:r>
                          <a:rPr lang="fr-FR" sz="2200" b="1" i="1" smtClean="0">
                            <a:latin typeface="Cambria Math" panose="02040503050406030204" pitchFamily="18" charset="0"/>
                          </a:rPr>
                          <m:t> </m:t>
                        </m:r>
                        <m:r>
                          <a:rPr lang="fr-FR" sz="2200" b="1" i="1" smtClean="0">
                            <a:latin typeface="Cambria Math" panose="02040503050406030204" pitchFamily="18" charset="0"/>
                          </a:rPr>
                          <m:t>𝑺</m:t>
                        </m:r>
                      </m:num>
                      <m:den>
                        <m:sSub>
                          <m:sSubPr>
                            <m:ctrlPr>
                              <a:rPr lang="fr-FR" sz="2200" b="1" i="1" smtClean="0">
                                <a:latin typeface="Cambria Math" panose="02040503050406030204" pitchFamily="18" charset="0"/>
                              </a:rPr>
                            </m:ctrlPr>
                          </m:sSubPr>
                          <m:e>
                            <m:r>
                              <a:rPr lang="fr-FR" sz="2200" b="1" i="1" smtClean="0">
                                <a:latin typeface="Cambria Math" panose="02040503050406030204" pitchFamily="18" charset="0"/>
                              </a:rPr>
                              <m:t>𝑳</m:t>
                            </m:r>
                          </m:e>
                          <m:sub>
                            <m:r>
                              <a:rPr lang="fr-FR" sz="2200" b="1" i="1" smtClean="0">
                                <a:latin typeface="Cambria Math" panose="02040503050406030204" pitchFamily="18" charset="0"/>
                              </a:rPr>
                              <m:t>𝟎</m:t>
                            </m:r>
                          </m:sub>
                        </m:sSub>
                      </m:den>
                    </m:f>
                    <m:r>
                      <a:rPr lang="fr-FR" sz="2200" b="1" i="1">
                        <a:latin typeface="Cambria Math" panose="02040503050406030204" pitchFamily="18" charset="0"/>
                        <a:ea typeface="Cambria Math" panose="02040503050406030204" pitchFamily="18" charset="0"/>
                      </a:rPr>
                      <m:t> </m:t>
                    </m:r>
                    <m:r>
                      <a:rPr lang="fr-FR" sz="2200" b="1" i="1" smtClean="0">
                        <a:latin typeface="Cambria Math" panose="02040503050406030204" pitchFamily="18" charset="0"/>
                        <a:ea typeface="Cambria Math" panose="02040503050406030204" pitchFamily="18" charset="0"/>
                      </a:rPr>
                      <m:t>∆</m:t>
                    </m:r>
                    <m:r>
                      <a:rPr lang="fr-FR" sz="2200" b="1" i="1" smtClean="0">
                        <a:latin typeface="Cambria Math" panose="02040503050406030204" pitchFamily="18" charset="0"/>
                        <a:ea typeface="Cambria Math" panose="02040503050406030204" pitchFamily="18" charset="0"/>
                      </a:rPr>
                      <m:t>𝑳</m:t>
                    </m:r>
                  </m:oMath>
                </a14:m>
                <a:r>
                  <a:rPr lang="fr-FR" sz="2200" b="1" dirty="0">
                    <a:latin typeface="Arial" panose="020B0604020202020204" pitchFamily="34" charset="0"/>
                  </a:rPr>
                  <a:t> </a:t>
                </a:r>
              </a:p>
              <a:p>
                <a:pPr>
                  <a:lnSpc>
                    <a:spcPct val="150000"/>
                  </a:lnSpc>
                </a:pPr>
                <a:r>
                  <a:rPr lang="fr-FR" b="1" dirty="0">
                    <a:latin typeface="Arial" panose="020B0604020202020204" pitchFamily="34" charset="0"/>
                  </a:rPr>
                  <a:t>   Cette relation est équivalente à la loi de Hooke, </a:t>
                </a:r>
                <a14:m>
                  <m:oMath xmlns:m="http://schemas.openxmlformats.org/officeDocument/2006/math">
                    <m:r>
                      <a:rPr lang="fr-FR" b="1" i="1" smtClean="0">
                        <a:latin typeface="Cambria Math" panose="02040503050406030204" pitchFamily="18" charset="0"/>
                      </a:rPr>
                      <m:t>𝑭</m:t>
                    </m:r>
                    <m:r>
                      <a:rPr lang="fr-FR" b="1" i="1">
                        <a:latin typeface="Cambria Math" panose="02040503050406030204" pitchFamily="18" charset="0"/>
                      </a:rPr>
                      <m:t>=</m:t>
                    </m:r>
                    <m:r>
                      <a:rPr lang="fr-FR" b="1" i="1" smtClean="0">
                        <a:latin typeface="Cambria Math" panose="02040503050406030204" pitchFamily="18" charset="0"/>
                      </a:rPr>
                      <m:t>𝒌</m:t>
                    </m:r>
                    <m:r>
                      <a:rPr lang="fr-FR" b="1" i="1">
                        <a:latin typeface="Cambria Math" panose="02040503050406030204" pitchFamily="18" charset="0"/>
                        <a:ea typeface="Cambria Math" panose="02040503050406030204" pitchFamily="18" charset="0"/>
                      </a:rPr>
                      <m:t> ∆</m:t>
                    </m:r>
                    <m:r>
                      <a:rPr lang="fr-FR" b="1" i="1">
                        <a:latin typeface="Cambria Math" panose="02040503050406030204" pitchFamily="18" charset="0"/>
                        <a:ea typeface="Cambria Math" panose="02040503050406030204" pitchFamily="18" charset="0"/>
                      </a:rPr>
                      <m:t>𝑳</m:t>
                    </m:r>
                  </m:oMath>
                </a14:m>
                <a:r>
                  <a:rPr lang="fr-FR" b="1" dirty="0">
                    <a:latin typeface="Arial" panose="020B0604020202020204" pitchFamily="34" charset="0"/>
                  </a:rPr>
                  <a:t> , d’où:</a:t>
                </a:r>
              </a:p>
              <a:p>
                <a:pPr algn="ctr">
                  <a:lnSpc>
                    <a:spcPct val="150000"/>
                  </a:lnSpc>
                </a:pPr>
                <a14:m>
                  <m:oMath xmlns:m="http://schemas.openxmlformats.org/officeDocument/2006/math">
                    <m:r>
                      <a:rPr lang="fr-FR" sz="2200" b="1" i="1" smtClean="0">
                        <a:latin typeface="Cambria Math" panose="02040503050406030204" pitchFamily="18" charset="0"/>
                      </a:rPr>
                      <m:t>𝒌</m:t>
                    </m:r>
                    <m:r>
                      <a:rPr lang="fr-FR" sz="2200" b="1" i="1">
                        <a:latin typeface="Cambria Math" panose="02040503050406030204" pitchFamily="18" charset="0"/>
                      </a:rPr>
                      <m:t>=</m:t>
                    </m:r>
                    <m:f>
                      <m:fPr>
                        <m:ctrlPr>
                          <a:rPr lang="fr-FR" sz="2200" b="1" i="1">
                            <a:latin typeface="Cambria Math" panose="02040503050406030204" pitchFamily="18" charset="0"/>
                          </a:rPr>
                        </m:ctrlPr>
                      </m:fPr>
                      <m:num>
                        <m:r>
                          <a:rPr lang="fr-FR" sz="2200" b="1" i="1">
                            <a:latin typeface="Cambria Math" panose="02040503050406030204" pitchFamily="18" charset="0"/>
                          </a:rPr>
                          <m:t>𝑬</m:t>
                        </m:r>
                        <m:r>
                          <a:rPr lang="fr-FR" sz="2200" b="1" i="1">
                            <a:latin typeface="Cambria Math" panose="02040503050406030204" pitchFamily="18" charset="0"/>
                          </a:rPr>
                          <m:t> </m:t>
                        </m:r>
                        <m:r>
                          <a:rPr lang="fr-FR" sz="2200" b="1" i="1">
                            <a:latin typeface="Cambria Math" panose="02040503050406030204" pitchFamily="18" charset="0"/>
                          </a:rPr>
                          <m:t>𝑺</m:t>
                        </m:r>
                      </m:num>
                      <m:den>
                        <m:sSub>
                          <m:sSubPr>
                            <m:ctrlPr>
                              <a:rPr lang="fr-FR" sz="2200" b="1" i="1">
                                <a:latin typeface="Cambria Math" panose="02040503050406030204" pitchFamily="18" charset="0"/>
                              </a:rPr>
                            </m:ctrlPr>
                          </m:sSubPr>
                          <m:e>
                            <m:r>
                              <a:rPr lang="fr-FR" sz="2200" b="1" i="1">
                                <a:latin typeface="Cambria Math" panose="02040503050406030204" pitchFamily="18" charset="0"/>
                              </a:rPr>
                              <m:t>𝑳</m:t>
                            </m:r>
                          </m:e>
                          <m:sub>
                            <m:r>
                              <a:rPr lang="fr-FR" sz="2200" b="1" i="1">
                                <a:latin typeface="Cambria Math" panose="02040503050406030204" pitchFamily="18" charset="0"/>
                              </a:rPr>
                              <m:t>𝟎</m:t>
                            </m:r>
                          </m:sub>
                        </m:sSub>
                      </m:den>
                    </m:f>
                    <m:r>
                      <a:rPr lang="fr-FR" sz="2200" b="1" i="1">
                        <a:latin typeface="Cambria Math" panose="02040503050406030204" pitchFamily="18" charset="0"/>
                        <a:ea typeface="Cambria Math" panose="02040503050406030204" pitchFamily="18" charset="0"/>
                      </a:rPr>
                      <m:t> </m:t>
                    </m:r>
                  </m:oMath>
                </a14:m>
                <a:r>
                  <a:rPr lang="fr-FR" b="1" dirty="0">
                    <a:latin typeface="Arial" panose="020B0604020202020204" pitchFamily="34" charset="0"/>
                  </a:rPr>
                  <a:t> </a:t>
                </a:r>
              </a:p>
            </p:txBody>
          </p:sp>
        </mc:Choice>
        <mc:Fallback xmlns="">
          <p:sp>
            <p:nvSpPr>
              <p:cNvPr id="3" name="ZoneTexte 2"/>
              <p:cNvSpPr txBox="1">
                <a:spLocks noRot="1" noChangeAspect="1" noMove="1" noResize="1" noEditPoints="1" noAdjustHandles="1" noChangeArrowheads="1" noChangeShapeType="1" noTextEdit="1"/>
              </p:cNvSpPr>
              <p:nvPr/>
            </p:nvSpPr>
            <p:spPr>
              <a:xfrm>
                <a:off x="0" y="692696"/>
                <a:ext cx="9144000" cy="5782480"/>
              </a:xfrm>
              <a:prstGeom prst="rect">
                <a:avLst/>
              </a:prstGeom>
              <a:blipFill rotWithShape="0">
                <a:blip r:embed="rId2"/>
                <a:stretch>
                  <a:fillRect l="-533" r="-533"/>
                </a:stretch>
              </a:blipFill>
            </p:spPr>
            <p:txBody>
              <a:bodyPr/>
              <a:lstStyle/>
              <a:p>
                <a:r>
                  <a:rPr lang="fr-FR">
                    <a:noFill/>
                  </a:rPr>
                  <a:t> </a:t>
                </a:r>
              </a:p>
            </p:txBody>
          </p:sp>
        </mc:Fallback>
      </mc:AlternateContent>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240450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B6F602BE-DAD3-41BC-A47D-2C4FF0656A36}" type="slidenum">
              <a:rPr lang="fr-FR" altLang="fr-FR" sz="1200" smtClean="0">
                <a:latin typeface="Arial Black" panose="020B0A04020102020204" pitchFamily="34" charset="0"/>
              </a:rPr>
              <a:pPr>
                <a:spcBef>
                  <a:spcPct val="0"/>
                </a:spcBef>
                <a:buClrTx/>
                <a:buSzTx/>
                <a:buFontTx/>
                <a:buNone/>
              </a:pPr>
              <a:t>26</a:t>
            </a:fld>
            <a:endParaRPr lang="fr-FR" altLang="fr-FR" sz="1200">
              <a:latin typeface="Arial Black" panose="020B0A04020102020204" pitchFamily="34" charset="0"/>
            </a:endParaRPr>
          </a:p>
        </p:txBody>
      </p:sp>
      <p:sp>
        <p:nvSpPr>
          <p:cNvPr id="21507"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mc:AlternateContent xmlns:mc="http://schemas.openxmlformats.org/markup-compatibility/2006" xmlns:a14="http://schemas.microsoft.com/office/drawing/2010/main">
        <mc:Choice Requires="a14">
          <p:sp>
            <p:nvSpPr>
              <p:cNvPr id="21508" name="Rectangle 2"/>
              <p:cNvSpPr>
                <a:spLocks noChangeArrowheads="1"/>
              </p:cNvSpPr>
              <p:nvPr/>
            </p:nvSpPr>
            <p:spPr bwMode="auto">
              <a:xfrm>
                <a:off x="-25400" y="476672"/>
                <a:ext cx="9144000" cy="57708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600"/>
                  </a:spcAft>
                  <a:buClrTx/>
                  <a:buSzTx/>
                  <a:buFontTx/>
                  <a:buNone/>
                </a:pPr>
                <a:r>
                  <a:rPr lang="fr-FR" altLang="fr-FR" sz="1800" b="1" dirty="0">
                    <a:solidFill>
                      <a:srgbClr val="000000"/>
                    </a:solidFill>
                    <a:ea typeface="SimSun" panose="02010600030101010101" pitchFamily="2" charset="-122"/>
                  </a:rPr>
                  <a:t>   Les valeurs du module de Young pour quelques matériaux sont données par le </a:t>
                </a:r>
                <a:r>
                  <a:rPr lang="fr-FR" altLang="fr-FR" sz="1800" b="1" dirty="0" err="1">
                    <a:solidFill>
                      <a:srgbClr val="000000"/>
                    </a:solidFill>
                    <a:ea typeface="SimSun" panose="02010600030101010101" pitchFamily="2" charset="-122"/>
                  </a:rPr>
                  <a:t>tab.</a:t>
                </a:r>
                <a:r>
                  <a:rPr lang="fr-FR" altLang="fr-FR" sz="1800" b="1" dirty="0">
                    <a:solidFill>
                      <a:srgbClr val="000000"/>
                    </a:solidFill>
                    <a:ea typeface="SimSun" panose="02010600030101010101" pitchFamily="2" charset="-122"/>
                  </a:rPr>
                  <a:t> 4.</a:t>
                </a: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ctr">
                  <a:lnSpc>
                    <a:spcPct val="150000"/>
                  </a:lnSpc>
                  <a:spcBef>
                    <a:spcPct val="0"/>
                  </a:spcBef>
                  <a:spcAft>
                    <a:spcPts val="600"/>
                  </a:spcAft>
                  <a:buClrTx/>
                  <a:buSzTx/>
                  <a:buFont typeface="Wingdings" panose="05000000000000000000" pitchFamily="2" charset="2"/>
                  <a:buNone/>
                </a:pPr>
                <a:endParaRPr lang="fr-FR" altLang="fr-FR" sz="1800" b="1" dirty="0">
                  <a:solidFill>
                    <a:srgbClr val="111111"/>
                  </a:solidFill>
                </a:endParaRPr>
              </a:p>
              <a:p>
                <a:pPr algn="ctr">
                  <a:spcBef>
                    <a:spcPct val="0"/>
                  </a:spcBef>
                  <a:buClrTx/>
                  <a:buSzTx/>
                  <a:buFont typeface="Wingdings" panose="05000000000000000000" pitchFamily="2" charset="2"/>
                  <a:buNone/>
                </a:pPr>
                <a:endParaRPr lang="fr-FR" altLang="fr-FR" sz="1800" b="1" dirty="0">
                  <a:solidFill>
                    <a:srgbClr val="111111"/>
                  </a:solidFill>
                </a:endParaRPr>
              </a:p>
              <a:p>
                <a:pPr algn="ctr">
                  <a:spcBef>
                    <a:spcPts val="0"/>
                  </a:spcBef>
                  <a:buClrTx/>
                  <a:buSzTx/>
                  <a:buFont typeface="Wingdings" panose="05000000000000000000" pitchFamily="2" charset="2"/>
                  <a:buNone/>
                </a:pPr>
                <a:endParaRPr lang="fr-FR" altLang="fr-FR" sz="1800" b="1" dirty="0">
                  <a:solidFill>
                    <a:srgbClr val="111111"/>
                  </a:solidFill>
                </a:endParaRPr>
              </a:p>
              <a:p>
                <a:pPr algn="ctr">
                  <a:spcBef>
                    <a:spcPts val="0"/>
                  </a:spcBef>
                  <a:buClrTx/>
                  <a:buSzTx/>
                  <a:buNone/>
                </a:pPr>
                <a:r>
                  <a:rPr lang="fr-FR" altLang="fr-FR" sz="1800" b="1" dirty="0">
                    <a:solidFill>
                      <a:srgbClr val="111111"/>
                    </a:solidFill>
                  </a:rPr>
                  <a:t>Tableau 4- Valeurs approximatives du module de Young </a:t>
                </a:r>
                <a14:m>
                  <m:oMath xmlns:m="http://schemas.openxmlformats.org/officeDocument/2006/math">
                    <m:r>
                      <a:rPr lang="fr-FR" sz="1800" b="1" i="1">
                        <a:latin typeface="Cambria Math" panose="02040503050406030204" pitchFamily="18" charset="0"/>
                      </a:rPr>
                      <m:t>𝑬</m:t>
                    </m:r>
                  </m:oMath>
                </a14:m>
                <a:r>
                  <a:rPr lang="fr-FR" altLang="fr-FR" sz="1800" b="1" dirty="0">
                    <a:solidFill>
                      <a:srgbClr val="111111"/>
                    </a:solidFill>
                  </a:rPr>
                  <a:t> pour certains matériaux</a:t>
                </a:r>
                <a:endParaRPr lang="fr-FR" altLang="fr-FR" sz="1800" b="1" dirty="0">
                  <a:solidFill>
                    <a:srgbClr val="000000"/>
                  </a:solidFill>
                  <a:ea typeface="SimSun" panose="02010600030101010101" pitchFamily="2" charset="-122"/>
                </a:endParaRPr>
              </a:p>
            </p:txBody>
          </p:sp>
        </mc:Choice>
        <mc:Fallback xmlns="">
          <p:sp>
            <p:nvSpPr>
              <p:cNvPr id="21508" name="Rectangle 2"/>
              <p:cNvSpPr>
                <a:spLocks noRot="1" noChangeAspect="1" noMove="1" noResize="1" noEditPoints="1" noAdjustHandles="1" noChangeArrowheads="1" noChangeShapeType="1" noTextEdit="1"/>
              </p:cNvSpPr>
              <p:nvPr/>
            </p:nvSpPr>
            <p:spPr bwMode="auto">
              <a:xfrm>
                <a:off x="-25400" y="476672"/>
                <a:ext cx="9144000" cy="5770811"/>
              </a:xfrm>
              <a:prstGeom prst="rect">
                <a:avLst/>
              </a:prstGeom>
              <a:blipFill rotWithShape="0">
                <a:blip r:embed="rId2"/>
                <a:stretch>
                  <a:fillRect l="-600" r="-533" b="-7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5" name="Tableau 4"/>
              <p:cNvGraphicFramePr>
                <a:graphicFrameLocks noGrp="1"/>
              </p:cNvGraphicFramePr>
              <p:nvPr>
                <p:extLst>
                  <p:ext uri="{D42A27DB-BD31-4B8C-83A1-F6EECF244321}">
                    <p14:modId xmlns:p14="http://schemas.microsoft.com/office/powerpoint/2010/main" val="754993656"/>
                  </p:ext>
                </p:extLst>
              </p:nvPr>
            </p:nvGraphicFramePr>
            <p:xfrm>
              <a:off x="611560" y="1401770"/>
              <a:ext cx="7920880" cy="4289958"/>
            </p:xfrm>
            <a:graphic>
              <a:graphicData uri="http://schemas.openxmlformats.org/drawingml/2006/table">
                <a:tbl>
                  <a:tblPr firstRow="1" bandRow="1">
                    <a:tableStyleId>{5940675A-B579-460E-94D1-54222C63F5DA}</a:tableStyleId>
                  </a:tblPr>
                  <a:tblGrid>
                    <a:gridCol w="2820052">
                      <a:extLst>
                        <a:ext uri="{9D8B030D-6E8A-4147-A177-3AD203B41FA5}">
                          <a16:colId xmlns:a16="http://schemas.microsoft.com/office/drawing/2014/main" xmlns="" val="20000"/>
                        </a:ext>
                      </a:extLst>
                    </a:gridCol>
                    <a:gridCol w="1212396">
                      <a:extLst>
                        <a:ext uri="{9D8B030D-6E8A-4147-A177-3AD203B41FA5}">
                          <a16:colId xmlns:a16="http://schemas.microsoft.com/office/drawing/2014/main" xmlns="" val="20001"/>
                        </a:ext>
                      </a:extLst>
                    </a:gridCol>
                    <a:gridCol w="2644265">
                      <a:extLst>
                        <a:ext uri="{9D8B030D-6E8A-4147-A177-3AD203B41FA5}">
                          <a16:colId xmlns:a16="http://schemas.microsoft.com/office/drawing/2014/main" xmlns="" val="20002"/>
                        </a:ext>
                      </a:extLst>
                    </a:gridCol>
                    <a:gridCol w="1244167">
                      <a:extLst>
                        <a:ext uri="{9D8B030D-6E8A-4147-A177-3AD203B41FA5}">
                          <a16:colId xmlns:a16="http://schemas.microsoft.com/office/drawing/2014/main" xmlns="" val="20003"/>
                        </a:ext>
                      </a:extLst>
                    </a:gridCol>
                  </a:tblGrid>
                  <a:tr h="129538">
                    <a:tc>
                      <a:txBody>
                        <a:bodyPr/>
                        <a:lstStyle/>
                        <a:p>
                          <a:pPr algn="l" rtl="0">
                            <a:lnSpc>
                              <a:spcPct val="100000"/>
                            </a:lnSpc>
                          </a:pPr>
                          <a:r>
                            <a:rPr lang="fr-FR" sz="1400" b="1" dirty="0">
                              <a:latin typeface="Arial" panose="020B0604020202020204" pitchFamily="34" charset="0"/>
                              <a:cs typeface="Arial" panose="020B0604020202020204" pitchFamily="34" charset="0"/>
                            </a:rPr>
                            <a:t>M</a:t>
                          </a:r>
                          <a:r>
                            <a:rPr lang="fr-FR" sz="1400" b="1" baseline="0" dirty="0">
                              <a:latin typeface="Arial" panose="020B0604020202020204" pitchFamily="34" charset="0"/>
                              <a:cs typeface="Arial" panose="020B0604020202020204" pitchFamily="34" charset="0"/>
                            </a:rPr>
                            <a:t>atériau</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14:m>
                            <m:oMath xmlns:m="http://schemas.openxmlformats.org/officeDocument/2006/math">
                              <m:r>
                                <a:rPr lang="fr-FR" sz="1600" b="1" i="1" smtClean="0">
                                  <a:latin typeface="Cambria Math" panose="02040503050406030204" pitchFamily="18" charset="0"/>
                                </a:rPr>
                                <m:t>𝑬</m:t>
                              </m:r>
                            </m:oMath>
                          </a14:m>
                          <a:r>
                            <a:rPr lang="fr-FR" sz="1400" b="1" dirty="0">
                              <a:latin typeface="Arial" panose="020B0604020202020204" pitchFamily="34" charset="0"/>
                              <a:cs typeface="Arial" panose="020B0604020202020204" pitchFamily="34" charset="0"/>
                            </a:rPr>
                            <a:t>  </a:t>
                          </a:r>
                        </a:p>
                        <a:p>
                          <a:pPr algn="ctr" rtl="0">
                            <a:lnSpc>
                              <a:spcPct val="100000"/>
                            </a:lnSpc>
                          </a:pPr>
                          <a:r>
                            <a:rPr lang="fr-FR" sz="1400" b="1" dirty="0">
                              <a:latin typeface="Arial" panose="020B0604020202020204" pitchFamily="34" charset="0"/>
                              <a:cs typeface="Arial" panose="020B0604020202020204" pitchFamily="34" charset="0"/>
                            </a:rPr>
                            <a:t>(</a:t>
                          </a:r>
                          <a:r>
                            <a:rPr lang="fr-FR" sz="1400" b="1" dirty="0" err="1">
                              <a:latin typeface="Arial" panose="020B0604020202020204" pitchFamily="34" charset="0"/>
                              <a:cs typeface="Arial" panose="020B0604020202020204" pitchFamily="34" charset="0"/>
                            </a:rPr>
                            <a:t>Gpa</a:t>
                          </a:r>
                          <a:r>
                            <a:rPr lang="fr-FR" sz="1400" b="1" dirty="0">
                              <a:latin typeface="Arial" panose="020B0604020202020204" pitchFamily="34" charset="0"/>
                              <a:cs typeface="Arial" panose="020B0604020202020204" pitchFamily="34" charset="0"/>
                            </a:rPr>
                            <a:t>)</a:t>
                          </a:r>
                        </a:p>
                      </a:txBody>
                      <a:tcPr marL="91425" marR="91425" marT="45716" marB="45716" anchor="ctr"/>
                    </a:tc>
                    <a:tc>
                      <a:txBody>
                        <a:bodyPr/>
                        <a:lstStyle/>
                        <a:p>
                          <a:pPr algn="l" rtl="0">
                            <a:lnSpc>
                              <a:spcPct val="100000"/>
                            </a:lnSpc>
                          </a:pPr>
                          <a:r>
                            <a:rPr lang="fr-FR" sz="1400" b="1" dirty="0">
                              <a:latin typeface="Arial" panose="020B0604020202020204" pitchFamily="34" charset="0"/>
                              <a:cs typeface="Arial" panose="020B0604020202020204" pitchFamily="34" charset="0"/>
                            </a:rPr>
                            <a:t>M</a:t>
                          </a:r>
                          <a:r>
                            <a:rPr lang="fr-FR" sz="1400" b="1" baseline="0" dirty="0">
                              <a:latin typeface="Arial" panose="020B0604020202020204" pitchFamily="34" charset="0"/>
                              <a:cs typeface="Arial" panose="020B0604020202020204" pitchFamily="34" charset="0"/>
                            </a:rPr>
                            <a:t>atériau</a:t>
                          </a:r>
                        </a:p>
                      </a:txBody>
                      <a:tcPr marL="91425" marR="91425" marT="45716" marB="45716" anchor="ctr"/>
                    </a:tc>
                    <a:tc>
                      <a:txBody>
                        <a:bodyPr/>
                        <a:lstStyle/>
                        <a:p>
                          <a:pPr algn="ctr" rtl="0">
                            <a:lnSpc>
                              <a:spcPct val="100000"/>
                            </a:lnSpc>
                          </a:pPr>
                          <a14:m>
                            <m:oMath xmlns:m="http://schemas.openxmlformats.org/officeDocument/2006/math">
                              <m:r>
                                <a:rPr lang="fr-FR" sz="1600" b="1" i="1" smtClean="0">
                                  <a:latin typeface="Cambria Math" panose="02040503050406030204" pitchFamily="18" charset="0"/>
                                </a:rPr>
                                <m:t>𝑬</m:t>
                              </m:r>
                            </m:oMath>
                          </a14:m>
                          <a:r>
                            <a:rPr lang="fr-FR" sz="1600" b="1" dirty="0">
                              <a:latin typeface="Arial" panose="020B0604020202020204" pitchFamily="34" charset="0"/>
                              <a:cs typeface="Arial" panose="020B0604020202020204" pitchFamily="34" charset="0"/>
                            </a:rPr>
                            <a:t>  </a:t>
                          </a:r>
                        </a:p>
                        <a:p>
                          <a:pPr algn="ctr" rtl="0">
                            <a:lnSpc>
                              <a:spcPct val="100000"/>
                            </a:lnSpc>
                          </a:pPr>
                          <a:r>
                            <a:rPr lang="fr-FR" sz="1400" b="1" dirty="0">
                              <a:latin typeface="Arial" panose="020B0604020202020204" pitchFamily="34" charset="0"/>
                              <a:cs typeface="Arial" panose="020B0604020202020204" pitchFamily="34" charset="0"/>
                            </a:rPr>
                            <a:t>(</a:t>
                          </a:r>
                          <a:r>
                            <a:rPr lang="fr-FR" sz="1400" b="1" dirty="0" err="1">
                              <a:latin typeface="Arial" panose="020B0604020202020204" pitchFamily="34" charset="0"/>
                              <a:cs typeface="Arial" panose="020B0604020202020204" pitchFamily="34" charset="0"/>
                            </a:rPr>
                            <a:t>Gpa</a:t>
                          </a:r>
                          <a:r>
                            <a:rPr lang="fr-FR" sz="1400" b="1" dirty="0">
                              <a:latin typeface="Arial" panose="020B0604020202020204" pitchFamily="34" charset="0"/>
                              <a:cs typeface="Arial" panose="020B0604020202020204" pitchFamily="34" charset="0"/>
                            </a:rPr>
                            <a:t>)</a:t>
                          </a:r>
                        </a:p>
                      </a:txBody>
                      <a:tcPr marL="91425" marR="91425" marT="45716" marB="45716" anchor="ctr"/>
                    </a:tc>
                    <a:extLst>
                      <a:ext uri="{0D108BD9-81ED-4DB2-BD59-A6C34878D82A}">
                        <a16:rowId xmlns:a16="http://schemas.microsoft.com/office/drawing/2014/main" xmlns="" val="10000"/>
                      </a:ext>
                    </a:extLst>
                  </a:tr>
                  <a:tr h="388614">
                    <a:tc>
                      <a:txBody>
                        <a:bodyPr/>
                        <a:lstStyle/>
                        <a:p>
                          <a:pPr algn="l" rtl="0">
                            <a:lnSpc>
                              <a:spcPct val="100000"/>
                            </a:lnSpc>
                          </a:pPr>
                          <a:r>
                            <a:rPr lang="fr-FR" sz="1400" b="1" dirty="0">
                              <a:latin typeface="Arial" panose="020B0604020202020204" pitchFamily="34" charset="0"/>
                              <a:cs typeface="Arial" panose="020B0604020202020204" pitchFamily="34" charset="0"/>
                            </a:rPr>
                            <a:t>Plomb</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400" b="1" dirty="0">
                              <a:latin typeface="Arial" panose="020B0604020202020204" pitchFamily="34" charset="0"/>
                              <a:cs typeface="Arial" panose="020B0604020202020204" pitchFamily="34" charset="0"/>
                            </a:rPr>
                            <a:t>16</a:t>
                          </a:r>
                        </a:p>
                      </a:txBody>
                      <a:tcPr marL="91425" marR="91425" marT="45716" marB="45716" anchor="ctr"/>
                    </a:tc>
                    <a:tc>
                      <a:txBody>
                        <a:bodyPr/>
                        <a:lstStyle/>
                        <a:p>
                          <a:pPr algn="l" rtl="0">
                            <a:lnSpc>
                              <a:spcPct val="100000"/>
                            </a:lnSpc>
                          </a:pPr>
                          <a:r>
                            <a:rPr lang="fr-FR" sz="1400" b="1" dirty="0">
                              <a:latin typeface="Arial" panose="020B0604020202020204" pitchFamily="34" charset="0"/>
                              <a:cs typeface="Arial" panose="020B0604020202020204" pitchFamily="34" charset="0"/>
                            </a:rPr>
                            <a:t>Polystyrène</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3</a:t>
                          </a:r>
                        </a:p>
                      </a:txBody>
                      <a:tcPr marL="91425" marR="91425" marT="45716" marB="45716" anchor="ctr"/>
                    </a:tc>
                    <a:extLst>
                      <a:ext uri="{0D108BD9-81ED-4DB2-BD59-A6C34878D82A}">
                        <a16:rowId xmlns:a16="http://schemas.microsoft.com/office/drawing/2014/main" xmlns="" val="10001"/>
                      </a:ext>
                    </a:extLst>
                  </a:tr>
                  <a:tr h="259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Aluminium</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70</a:t>
                          </a: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Verre</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65</a:t>
                          </a:r>
                        </a:p>
                      </a:txBody>
                      <a:tcPr marL="91425" marR="91425" marT="45716" marB="45716" anchor="ctr"/>
                    </a:tc>
                    <a:extLst>
                      <a:ext uri="{0D108BD9-81ED-4DB2-BD59-A6C34878D82A}">
                        <a16:rowId xmlns:a16="http://schemas.microsoft.com/office/drawing/2014/main" xmlns=""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Or</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79</a:t>
                          </a: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Brique </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14</a:t>
                          </a:r>
                        </a:p>
                      </a:txBody>
                      <a:tcPr marL="91425" marR="91425" marT="45716" marB="45716" anchor="ctr"/>
                    </a:tc>
                    <a:extLst>
                      <a:ext uri="{0D108BD9-81ED-4DB2-BD59-A6C34878D82A}">
                        <a16:rowId xmlns:a16="http://schemas.microsoft.com/office/drawing/2014/main" xmlns="" val="10003"/>
                      </a:ext>
                    </a:extLst>
                  </a:tr>
                  <a:tr h="16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Cuivre</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120</a:t>
                          </a: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Saphir</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420</a:t>
                          </a:r>
                        </a:p>
                      </a:txBody>
                      <a:tcPr marL="91425" marR="91425" marT="45716" marB="45716" anchor="ctr"/>
                    </a:tc>
                    <a:extLst>
                      <a:ext uri="{0D108BD9-81ED-4DB2-BD59-A6C34878D82A}">
                        <a16:rowId xmlns:a16="http://schemas.microsoft.com/office/drawing/2014/main" xmlns="" val="10004"/>
                      </a:ext>
                    </a:extLst>
                  </a:tr>
                  <a:tr h="16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Bronze (Cu-Sn)</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120</a:t>
                          </a: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Diamant</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1200</a:t>
                          </a:r>
                        </a:p>
                      </a:txBody>
                      <a:tcPr marL="91425" marR="91425" marT="45716" marB="45716" anchor="ctr"/>
                    </a:tc>
                    <a:extLst>
                      <a:ext uri="{0D108BD9-81ED-4DB2-BD59-A6C34878D82A}">
                        <a16:rowId xmlns:a16="http://schemas.microsoft.com/office/drawing/2014/main" xmlns="" val="10005"/>
                      </a:ext>
                    </a:extLst>
                  </a:tr>
                  <a:tr h="0">
                    <a:tc>
                      <a:txBody>
                        <a:bodyPr/>
                        <a:lstStyle/>
                        <a:p>
                          <a:pPr algn="l" rtl="0">
                            <a:lnSpc>
                              <a:spcPct val="100000"/>
                            </a:lnSpc>
                          </a:pPr>
                          <a:r>
                            <a:rPr lang="fr-FR" sz="1400" b="1" dirty="0">
                              <a:latin typeface="Arial" panose="020B0604020202020204" pitchFamily="34" charset="0"/>
                              <a:cs typeface="Arial" panose="020B0604020202020204" pitchFamily="34" charset="0"/>
                            </a:rPr>
                            <a:t>Magnésium</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400" b="1" dirty="0">
                              <a:latin typeface="Arial" panose="020B0604020202020204" pitchFamily="34" charset="0"/>
                              <a:cs typeface="Arial" panose="020B0604020202020204" pitchFamily="34" charset="0"/>
                            </a:rPr>
                            <a:t>42</a:t>
                          </a: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Os compact (compression)</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10</a:t>
                          </a:r>
                        </a:p>
                      </a:txBody>
                      <a:tcPr marL="91425" marR="91425" marT="45716" marB="45716" anchor="ctr"/>
                    </a:tc>
                    <a:extLst>
                      <a:ext uri="{0D108BD9-81ED-4DB2-BD59-A6C34878D82A}">
                        <a16:rowId xmlns:a16="http://schemas.microsoft.com/office/drawing/2014/main" xmlns="" val="10006"/>
                      </a:ext>
                    </a:extLst>
                  </a:tr>
                  <a:tr h="203195">
                    <a:tc>
                      <a:txBody>
                        <a:bodyPr/>
                        <a:lstStyle/>
                        <a:p>
                          <a:pPr algn="l" rtl="0">
                            <a:lnSpc>
                              <a:spcPct val="100000"/>
                            </a:lnSpc>
                          </a:pPr>
                          <a:r>
                            <a:rPr lang="fr-FR" sz="1400" b="1" dirty="0">
                              <a:latin typeface="Arial" panose="020B0604020202020204" pitchFamily="34" charset="0"/>
                              <a:cs typeface="Arial" panose="020B0604020202020204" pitchFamily="34" charset="0"/>
                            </a:rPr>
                            <a:t>Fer (fonte)</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70 - 145</a:t>
                          </a: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Os compact (étirement)</a:t>
                          </a:r>
                        </a:p>
                      </a:txBody>
                      <a:tcPr marL="91425" marR="91425" marT="45716" marB="45716" anchor="ctr"/>
                    </a:tc>
                    <a:tc>
                      <a:txBody>
                        <a:bodyPr/>
                        <a:lstStyle/>
                        <a:p>
                          <a:pPr algn="ctr" rtl="0">
                            <a:lnSpc>
                              <a:spcPct val="100000"/>
                            </a:lnSpc>
                          </a:pPr>
                          <a:r>
                            <a:rPr lang="fr-FR" sz="1400" b="1" dirty="0">
                              <a:latin typeface="Arial" panose="020B0604020202020204" pitchFamily="34" charset="0"/>
                              <a:cs typeface="Arial" panose="020B0604020202020204" pitchFamily="34" charset="0"/>
                            </a:rPr>
                            <a:t>22</a:t>
                          </a:r>
                        </a:p>
                      </a:txBody>
                      <a:tcPr marL="91425" marR="91425" marT="45716" marB="45716" anchor="ctr"/>
                    </a:tc>
                    <a:extLst>
                      <a:ext uri="{0D108BD9-81ED-4DB2-BD59-A6C34878D82A}">
                        <a16:rowId xmlns:a16="http://schemas.microsoft.com/office/drawing/2014/main" xmlns="" val="10007"/>
                      </a:ext>
                    </a:extLst>
                  </a:tr>
                  <a:tr h="0">
                    <a:tc>
                      <a:txBody>
                        <a:bodyPr/>
                        <a:lstStyle/>
                        <a:p>
                          <a:pPr algn="l" rtl="0">
                            <a:lnSpc>
                              <a:spcPct val="100000"/>
                            </a:lnSpc>
                          </a:pPr>
                          <a:r>
                            <a:rPr lang="fr-FR" sz="1400" b="1" dirty="0">
                              <a:latin typeface="Arial" panose="020B0604020202020204" pitchFamily="34" charset="0"/>
                              <a:cs typeface="Arial" panose="020B0604020202020204" pitchFamily="34" charset="0"/>
                            </a:rPr>
                            <a:t>Fer (forgé)</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180 - 210</a:t>
                          </a:r>
                        </a:p>
                      </a:txBody>
                      <a:tcPr marL="91425" marR="91425" marT="45716" marB="45716" anchor="ctr"/>
                    </a:tc>
                    <a:tc>
                      <a:txBody>
                        <a:bodyPr/>
                        <a:lstStyle/>
                        <a:p>
                          <a:pPr algn="l" rtl="0">
                            <a:lnSpc>
                              <a:spcPct val="100000"/>
                            </a:lnSpc>
                          </a:pPr>
                          <a:r>
                            <a:rPr lang="fr-FR" sz="1400" b="1" dirty="0">
                              <a:latin typeface="Arial" panose="020B0604020202020204" pitchFamily="34" charset="0"/>
                              <a:cs typeface="Arial" panose="020B0604020202020204" pitchFamily="34" charset="0"/>
                            </a:rPr>
                            <a:t>Cheveu</a:t>
                          </a:r>
                        </a:p>
                      </a:txBody>
                      <a:tcPr marL="91425" marR="91425" marT="45716" marB="45716" anchor="ctr"/>
                    </a:tc>
                    <a:tc>
                      <a:txBody>
                        <a:bodyPr/>
                        <a:lstStyle/>
                        <a:p>
                          <a:pPr algn="ctr" rtl="0">
                            <a:lnSpc>
                              <a:spcPct val="100000"/>
                            </a:lnSpc>
                          </a:pPr>
                          <a:r>
                            <a:rPr lang="fr-FR" sz="1400" b="1" dirty="0">
                              <a:latin typeface="Arial" panose="020B0604020202020204" pitchFamily="34" charset="0"/>
                              <a:cs typeface="Arial" panose="020B0604020202020204" pitchFamily="34" charset="0"/>
                            </a:rPr>
                            <a:t>10</a:t>
                          </a:r>
                        </a:p>
                      </a:txBody>
                      <a:tcPr marL="91425" marR="91425" marT="45716" marB="45716" anchor="ctr"/>
                    </a:tc>
                    <a:extLst>
                      <a:ext uri="{0D108BD9-81ED-4DB2-BD59-A6C34878D82A}">
                        <a16:rowId xmlns:a16="http://schemas.microsoft.com/office/drawing/2014/main" xmlns="" val="10008"/>
                      </a:ext>
                    </a:extLst>
                  </a:tr>
                  <a:tr h="203195">
                    <a:tc>
                      <a:txBody>
                        <a:bodyPr/>
                        <a:lstStyle/>
                        <a:p>
                          <a:pPr algn="l" rtl="0">
                            <a:lnSpc>
                              <a:spcPct val="100000"/>
                            </a:lnSpc>
                          </a:pPr>
                          <a:r>
                            <a:rPr lang="fr-FR" sz="1400" b="1" dirty="0">
                              <a:latin typeface="Arial" panose="020B0604020202020204" pitchFamily="34" charset="0"/>
                              <a:cs typeface="Arial" panose="020B0604020202020204" pitchFamily="34" charset="0"/>
                            </a:rPr>
                            <a:t>Acier (inoxydable)</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190</a:t>
                          </a:r>
                        </a:p>
                      </a:txBody>
                      <a:tcPr marL="91425" marR="91425" marT="45716" marB="45716" anchor="ctr"/>
                    </a:tc>
                    <a:tc>
                      <a:txBody>
                        <a:bodyPr/>
                        <a:lstStyle/>
                        <a:p>
                          <a:pPr algn="l" rtl="0">
                            <a:lnSpc>
                              <a:spcPct val="100000"/>
                            </a:lnSpc>
                          </a:pPr>
                          <a:r>
                            <a:rPr lang="fr-FR" sz="1400" b="1" dirty="0">
                              <a:latin typeface="Arial" panose="020B0604020202020204" pitchFamily="34" charset="0"/>
                              <a:cs typeface="Arial" panose="020B0604020202020204" pitchFamily="34" charset="0"/>
                            </a:rPr>
                            <a:t>Contre-plaqué</a:t>
                          </a:r>
                        </a:p>
                      </a:txBody>
                      <a:tcPr marL="91425" marR="91425" marT="45716" marB="45716" anchor="ctr"/>
                    </a:tc>
                    <a:tc>
                      <a:txBody>
                        <a:bodyPr/>
                        <a:lstStyle/>
                        <a:p>
                          <a:pPr algn="ctr" rtl="0">
                            <a:lnSpc>
                              <a:spcPct val="100000"/>
                            </a:lnSpc>
                          </a:pPr>
                          <a:r>
                            <a:rPr lang="fr-FR" sz="1400" b="1" dirty="0">
                              <a:latin typeface="Arial" panose="020B0604020202020204" pitchFamily="34" charset="0"/>
                              <a:cs typeface="Arial" panose="020B0604020202020204" pitchFamily="34" charset="0"/>
                            </a:rPr>
                            <a:t>7</a:t>
                          </a:r>
                        </a:p>
                      </a:txBody>
                      <a:tcPr marL="91425" marR="91425" marT="45716" marB="45716" anchor="ctr"/>
                    </a:tc>
                    <a:extLst>
                      <a:ext uri="{0D108BD9-81ED-4DB2-BD59-A6C34878D82A}">
                        <a16:rowId xmlns:a16="http://schemas.microsoft.com/office/drawing/2014/main" xmlns="" val="10009"/>
                      </a:ext>
                    </a:extLst>
                  </a:tr>
                  <a:tr h="152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Acier (pour les construction)</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200</a:t>
                          </a:r>
                        </a:p>
                      </a:txBody>
                      <a:tcPr marL="91425" marR="91425" marT="45716" marB="45716" anchor="ctr"/>
                    </a:tc>
                    <a:tc>
                      <a:txBody>
                        <a:bodyPr/>
                        <a:lstStyle/>
                        <a:p>
                          <a:pPr algn="l" rtl="0">
                            <a:lnSpc>
                              <a:spcPct val="100000"/>
                            </a:lnSpc>
                          </a:pPr>
                          <a:r>
                            <a:rPr lang="fr-FR" sz="1400" b="1" dirty="0">
                              <a:latin typeface="Arial" panose="020B0604020202020204" pitchFamily="34" charset="0"/>
                              <a:cs typeface="Arial" panose="020B0604020202020204" pitchFamily="34" charset="0"/>
                            </a:rPr>
                            <a:t>Bois de pin</a:t>
                          </a:r>
                        </a:p>
                      </a:txBody>
                      <a:tcPr marL="91425" marR="91425" marT="45716" marB="45716" anchor="ctr"/>
                    </a:tc>
                    <a:tc>
                      <a:txBody>
                        <a:bodyPr/>
                        <a:lstStyle/>
                        <a:p>
                          <a:pPr algn="ctr" rtl="0">
                            <a:lnSpc>
                              <a:spcPct val="100000"/>
                            </a:lnSpc>
                          </a:pPr>
                          <a:r>
                            <a:rPr lang="fr-FR" sz="1400" b="1" dirty="0">
                              <a:latin typeface="Arial" panose="020B0604020202020204" pitchFamily="34" charset="0"/>
                              <a:cs typeface="Arial" panose="020B0604020202020204" pitchFamily="34" charset="0"/>
                            </a:rPr>
                            <a:t>11</a:t>
                          </a:r>
                        </a:p>
                      </a:txBody>
                      <a:tcPr marL="91425" marR="91425" marT="45716" marB="45716" anchor="ctr"/>
                    </a:tc>
                    <a:extLst>
                      <a:ext uri="{0D108BD9-81ED-4DB2-BD59-A6C34878D82A}">
                        <a16:rowId xmlns:a16="http://schemas.microsoft.com/office/drawing/2014/main" xmlns="" val="10010"/>
                      </a:ext>
                    </a:extLst>
                  </a:tr>
                  <a:tr h="152396">
                    <a:tc>
                      <a:txBody>
                        <a:bodyPr/>
                        <a:lstStyle/>
                        <a:p>
                          <a:pPr algn="l" rtl="0">
                            <a:lnSpc>
                              <a:spcPct val="100000"/>
                            </a:lnSpc>
                          </a:pPr>
                          <a:r>
                            <a:rPr lang="fr-FR" sz="1400" b="1" dirty="0">
                              <a:latin typeface="Arial" panose="020B0604020202020204" pitchFamily="34" charset="0"/>
                              <a:cs typeface="Arial" panose="020B0604020202020204" pitchFamily="34" charset="0"/>
                            </a:rPr>
                            <a:t>Caoutchouc</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Arial" panose="020B0604020202020204" pitchFamily="34" charset="0"/>
                              <a:cs typeface="Arial" panose="020B0604020202020204" pitchFamily="34" charset="0"/>
                            </a:rPr>
                            <a:t>0.007</a:t>
                          </a:r>
                        </a:p>
                      </a:txBody>
                      <a:tcPr marL="91425" marR="91425" marT="45716" marB="45716" anchor="ctr"/>
                    </a:tc>
                    <a:tc>
                      <a:txBody>
                        <a:bodyPr/>
                        <a:lstStyle/>
                        <a:p>
                          <a:pPr algn="l" rtl="0">
                            <a:lnSpc>
                              <a:spcPct val="100000"/>
                            </a:lnSpc>
                          </a:pPr>
                          <a:r>
                            <a:rPr lang="fr-FR" sz="1400" b="1" dirty="0">
                              <a:latin typeface="Arial" panose="020B0604020202020204" pitchFamily="34" charset="0"/>
                              <a:cs typeface="Arial" panose="020B0604020202020204" pitchFamily="34" charset="0"/>
                            </a:rPr>
                            <a:t>Bois de sapin</a:t>
                          </a:r>
                        </a:p>
                      </a:txBody>
                      <a:tcPr marL="91425" marR="91425" marT="45716" marB="45716" anchor="ctr"/>
                    </a:tc>
                    <a:tc>
                      <a:txBody>
                        <a:bodyPr/>
                        <a:lstStyle/>
                        <a:p>
                          <a:pPr algn="ctr" rtl="0">
                            <a:lnSpc>
                              <a:spcPct val="100000"/>
                            </a:lnSpc>
                          </a:pPr>
                          <a:r>
                            <a:rPr lang="fr-FR" sz="1400" b="1" dirty="0">
                              <a:latin typeface="Arial" panose="020B0604020202020204" pitchFamily="34" charset="0"/>
                              <a:cs typeface="Arial" panose="020B0604020202020204" pitchFamily="34" charset="0"/>
                            </a:rPr>
                            <a:t>13</a:t>
                          </a:r>
                        </a:p>
                      </a:txBody>
                      <a:tcPr marL="91425" marR="91425" marT="45716" marB="45716" anchor="ctr"/>
                    </a:tc>
                    <a:extLst>
                      <a:ext uri="{0D108BD9-81ED-4DB2-BD59-A6C34878D82A}">
                        <a16:rowId xmlns:a16="http://schemas.microsoft.com/office/drawing/2014/main" xmlns="" val="10011"/>
                      </a:ext>
                    </a:extLst>
                  </a:tr>
                  <a:tr h="158324">
                    <a:tc>
                      <a:txBody>
                        <a:bodyPr/>
                        <a:lstStyle/>
                        <a:p>
                          <a:pPr algn="l" rtl="0">
                            <a:lnSpc>
                              <a:spcPct val="100000"/>
                            </a:lnSpc>
                          </a:pPr>
                          <a:r>
                            <a:rPr lang="fr-FR" sz="1400" b="1" dirty="0">
                              <a:latin typeface="Arial" panose="020B0604020202020204" pitchFamily="34" charset="0"/>
                              <a:cs typeface="Arial" panose="020B0604020202020204" pitchFamily="34" charset="0"/>
                            </a:rPr>
                            <a:t>Nylon</a:t>
                          </a:r>
                        </a:p>
                      </a:txBody>
                      <a:tcPr marL="91425" marR="91425" marT="45716" marB="45716" anchor="ctr"/>
                    </a:tc>
                    <a:tc>
                      <a:txBody>
                        <a:bodyPr/>
                        <a:lstStyle/>
                        <a:p>
                          <a:pPr algn="ctr" rtl="0">
                            <a:lnSpc>
                              <a:spcPct val="100000"/>
                            </a:lnSpc>
                          </a:pPr>
                          <a:r>
                            <a:rPr lang="fr-FR" sz="1400" b="1" dirty="0">
                              <a:latin typeface="Arial" panose="020B0604020202020204" pitchFamily="34" charset="0"/>
                              <a:cs typeface="Arial" panose="020B0604020202020204" pitchFamily="34" charset="0"/>
                            </a:rPr>
                            <a:t>2</a:t>
                          </a:r>
                        </a:p>
                      </a:txBody>
                      <a:tcPr marL="91425" marR="91425" marT="45716" marB="45716" anchor="ctr"/>
                    </a:tc>
                    <a:tc>
                      <a:txBody>
                        <a:bodyPr/>
                        <a:lstStyle/>
                        <a:p>
                          <a:pPr algn="l" rtl="0">
                            <a:lnSpc>
                              <a:spcPct val="100000"/>
                            </a:lnSpc>
                          </a:pPr>
                          <a:r>
                            <a:rPr lang="fr-FR" sz="1400" b="1" dirty="0">
                              <a:latin typeface="Arial" panose="020B0604020202020204" pitchFamily="34" charset="0"/>
                              <a:cs typeface="Arial" panose="020B0604020202020204" pitchFamily="34" charset="0"/>
                            </a:rPr>
                            <a:t>Bois de chêne</a:t>
                          </a:r>
                        </a:p>
                      </a:txBody>
                      <a:tcPr marL="91425" marR="91425" marT="45716" marB="45716" anchor="ctr"/>
                    </a:tc>
                    <a:tc>
                      <a:txBody>
                        <a:bodyPr/>
                        <a:lstStyle/>
                        <a:p>
                          <a:pPr algn="ctr" rtl="0">
                            <a:lnSpc>
                              <a:spcPct val="100000"/>
                            </a:lnSpc>
                          </a:pPr>
                          <a:r>
                            <a:rPr lang="fr-FR" sz="1400" b="1" dirty="0">
                              <a:latin typeface="Arial" panose="020B0604020202020204" pitchFamily="34" charset="0"/>
                              <a:cs typeface="Arial" panose="020B0604020202020204" pitchFamily="34" charset="0"/>
                            </a:rPr>
                            <a:t>14</a:t>
                          </a:r>
                        </a:p>
                      </a:txBody>
                      <a:tcPr marL="91425" marR="91425" marT="45716" marB="45716" anchor="ctr"/>
                    </a:tc>
                    <a:extLst>
                      <a:ext uri="{0D108BD9-81ED-4DB2-BD59-A6C34878D82A}">
                        <a16:rowId xmlns:a16="http://schemas.microsoft.com/office/drawing/2014/main" xmlns="" val="10012"/>
                      </a:ext>
                    </a:extLst>
                  </a:tr>
                </a:tbl>
              </a:graphicData>
            </a:graphic>
          </p:graphicFrame>
        </mc:Choice>
        <mc:Fallback xmlns="">
          <p:graphicFrame>
            <p:nvGraphicFramePr>
              <p:cNvPr id="5" name="Tableau 4"/>
              <p:cNvGraphicFramePr>
                <a:graphicFrameLocks noGrp="1"/>
              </p:cNvGraphicFramePr>
              <p:nvPr>
                <p:extLst>
                  <p:ext uri="{D42A27DB-BD31-4B8C-83A1-F6EECF244321}">
                    <p14:modId xmlns:p14="http://schemas.microsoft.com/office/powerpoint/2010/main" val="754993656"/>
                  </p:ext>
                </p:extLst>
              </p:nvPr>
            </p:nvGraphicFramePr>
            <p:xfrm>
              <a:off x="611560" y="1401770"/>
              <a:ext cx="7920880" cy="4289958"/>
            </p:xfrm>
            <a:graphic>
              <a:graphicData uri="http://schemas.openxmlformats.org/drawingml/2006/table">
                <a:tbl>
                  <a:tblPr firstRow="1" bandRow="1">
                    <a:tableStyleId>{5940675A-B579-460E-94D1-54222C63F5DA}</a:tableStyleId>
                  </a:tblPr>
                  <a:tblGrid>
                    <a:gridCol w="2820052"/>
                    <a:gridCol w="1212396"/>
                    <a:gridCol w="2644265"/>
                    <a:gridCol w="1244167"/>
                  </a:tblGrid>
                  <a:tr h="548632">
                    <a:tc>
                      <a:txBody>
                        <a:bodyPr/>
                        <a:lstStyle/>
                        <a:p>
                          <a:pPr algn="l" rtl="0">
                            <a:lnSpc>
                              <a:spcPct val="100000"/>
                            </a:lnSpc>
                          </a:pPr>
                          <a:r>
                            <a:rPr lang="fr-FR" sz="1400" b="1" dirty="0" smtClean="0">
                              <a:latin typeface="Arial" panose="020B0604020202020204" pitchFamily="34" charset="0"/>
                              <a:cs typeface="Arial" panose="020B0604020202020204" pitchFamily="34" charset="0"/>
                            </a:rPr>
                            <a:t>M</a:t>
                          </a:r>
                          <a:r>
                            <a:rPr lang="fr-FR" sz="1400" b="1" baseline="0" dirty="0" smtClean="0">
                              <a:latin typeface="Arial" panose="020B0604020202020204" pitchFamily="34" charset="0"/>
                              <a:cs typeface="Arial" panose="020B0604020202020204" pitchFamily="34" charset="0"/>
                            </a:rPr>
                            <a:t>atériau</a:t>
                          </a:r>
                        </a:p>
                      </a:txBody>
                      <a:tcPr marL="91425" marR="91425" marT="45716" marB="45716" anchor="ctr">
                        <a:lnTlToBr w="12700" cap="flat" cmpd="sng" algn="ctr">
                          <a:noFill/>
                          <a:prstDash val="solid"/>
                          <a:round/>
                          <a:headEnd type="none" w="med" len="med"/>
                          <a:tailEnd type="none" w="med" len="med"/>
                        </a:lnTlToBr>
                      </a:tcPr>
                    </a:tc>
                    <a:tc>
                      <a:txBody>
                        <a:bodyPr/>
                        <a:lstStyle/>
                        <a:p>
                          <a:endParaRPr lang="fr-FR"/>
                        </a:p>
                      </a:txBody>
                      <a:tcPr marL="91425" marR="91425" marT="45716" marB="45716" anchor="ctr">
                        <a:blipFill rotWithShape="0">
                          <a:blip r:embed="rId3"/>
                          <a:stretch>
                            <a:fillRect l="-233166" t="-1111" r="-321608" b="-694444"/>
                          </a:stretch>
                        </a:blipFill>
                      </a:tcPr>
                    </a:tc>
                    <a:tc>
                      <a:txBody>
                        <a:bodyPr/>
                        <a:lstStyle/>
                        <a:p>
                          <a:pPr algn="l" rtl="0">
                            <a:lnSpc>
                              <a:spcPct val="100000"/>
                            </a:lnSpc>
                          </a:pPr>
                          <a:r>
                            <a:rPr lang="fr-FR" sz="1400" b="1" dirty="0" smtClean="0">
                              <a:latin typeface="Arial" panose="020B0604020202020204" pitchFamily="34" charset="0"/>
                              <a:cs typeface="Arial" panose="020B0604020202020204" pitchFamily="34" charset="0"/>
                            </a:rPr>
                            <a:t>M</a:t>
                          </a:r>
                          <a:r>
                            <a:rPr lang="fr-FR" sz="1400" b="1" baseline="0" dirty="0" smtClean="0">
                              <a:latin typeface="Arial" panose="020B0604020202020204" pitchFamily="34" charset="0"/>
                              <a:cs typeface="Arial" panose="020B0604020202020204" pitchFamily="34" charset="0"/>
                            </a:rPr>
                            <a:t>atériau</a:t>
                          </a:r>
                        </a:p>
                      </a:txBody>
                      <a:tcPr marL="91425" marR="91425" marT="45716" marB="45716" anchor="ctr"/>
                    </a:tc>
                    <a:tc>
                      <a:txBody>
                        <a:bodyPr/>
                        <a:lstStyle/>
                        <a:p>
                          <a:endParaRPr lang="fr-FR"/>
                        </a:p>
                      </a:txBody>
                      <a:tcPr marL="91425" marR="91425" marT="45716" marB="45716" anchor="ctr">
                        <a:blipFill rotWithShape="0">
                          <a:blip r:embed="rId3"/>
                          <a:stretch>
                            <a:fillRect l="-537745" t="-1111" r="-980" b="-694444"/>
                          </a:stretch>
                        </a:blipFill>
                      </a:tcPr>
                    </a:tc>
                  </a:tr>
                  <a:tr h="388614">
                    <a:tc>
                      <a:txBody>
                        <a:bodyPr/>
                        <a:lstStyle/>
                        <a:p>
                          <a:pPr algn="l" rtl="0">
                            <a:lnSpc>
                              <a:spcPct val="100000"/>
                            </a:lnSpc>
                          </a:pPr>
                          <a:r>
                            <a:rPr lang="fr-FR" sz="1400" b="1" dirty="0" smtClean="0">
                              <a:latin typeface="Arial" panose="020B0604020202020204" pitchFamily="34" charset="0"/>
                              <a:cs typeface="Arial" panose="020B0604020202020204" pitchFamily="34" charset="0"/>
                            </a:rPr>
                            <a:t>Plomb</a:t>
                          </a:r>
                          <a:endParaRPr lang="fr-FR" sz="14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400" b="1" dirty="0" smtClean="0">
                              <a:latin typeface="Arial" panose="020B0604020202020204" pitchFamily="34" charset="0"/>
                              <a:cs typeface="Arial" panose="020B0604020202020204" pitchFamily="34" charset="0"/>
                            </a:rPr>
                            <a:t>16</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algn="l" rtl="0">
                            <a:lnSpc>
                              <a:spcPct val="100000"/>
                            </a:lnSpc>
                          </a:pPr>
                          <a:r>
                            <a:rPr lang="fr-FR" sz="1400" b="1" dirty="0" smtClean="0">
                              <a:latin typeface="Arial" panose="020B0604020202020204" pitchFamily="34" charset="0"/>
                              <a:cs typeface="Arial" panose="020B0604020202020204" pitchFamily="34" charset="0"/>
                            </a:rPr>
                            <a:t>Polystyrène</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3</a:t>
                          </a:r>
                        </a:p>
                      </a:txBody>
                      <a:tcPr marL="91425" marR="91425" marT="45716" marB="45716" anchor="ctr"/>
                    </a:tc>
                  </a:tr>
                  <a:tr h="304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Aluminium</a:t>
                          </a:r>
                          <a:endParaRPr lang="fr-FR" sz="14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70</a:t>
                          </a:r>
                          <a:endParaRPr lang="fr-FR" sz="1400" b="1" dirty="0" smtClean="0">
                            <a:latin typeface="Arial" panose="020B0604020202020204" pitchFamily="34" charset="0"/>
                            <a:cs typeface="Arial" panose="020B0604020202020204" pitchFamily="34" charset="0"/>
                          </a:endParaRP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Verre</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65</a:t>
                          </a:r>
                        </a:p>
                      </a:txBody>
                      <a:tcPr marL="91425" marR="91425" marT="45716" marB="45716" anchor="ctr"/>
                    </a:tc>
                  </a:tr>
                  <a:tr h="304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Or</a:t>
                          </a:r>
                          <a:endParaRPr lang="fr-FR" sz="14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79</a:t>
                          </a: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Brique </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14</a:t>
                          </a:r>
                          <a:endParaRPr lang="fr-FR" sz="1400" b="1" dirty="0">
                            <a:latin typeface="Arial" panose="020B0604020202020204" pitchFamily="34" charset="0"/>
                            <a:cs typeface="Arial" panose="020B0604020202020204" pitchFamily="34" charset="0"/>
                          </a:endParaRPr>
                        </a:p>
                      </a:txBody>
                      <a:tcPr marL="91425" marR="91425" marT="45716" marB="45716" anchor="ctr"/>
                    </a:tc>
                  </a:tr>
                  <a:tr h="304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Cuivre</a:t>
                          </a:r>
                          <a:endParaRPr lang="fr-FR" sz="14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120</a:t>
                          </a: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Saphir</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420</a:t>
                          </a:r>
                          <a:endParaRPr lang="fr-FR" sz="1400" b="1" dirty="0">
                            <a:latin typeface="Arial" panose="020B0604020202020204" pitchFamily="34" charset="0"/>
                            <a:cs typeface="Arial" panose="020B0604020202020204" pitchFamily="34" charset="0"/>
                          </a:endParaRPr>
                        </a:p>
                      </a:txBody>
                      <a:tcPr marL="91425" marR="91425" marT="45716" marB="45716" anchor="ctr"/>
                    </a:tc>
                  </a:tr>
                  <a:tr h="304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Bronze (Cu-Sn)</a:t>
                          </a:r>
                          <a:endParaRPr lang="fr-FR" sz="14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120</a:t>
                          </a: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Diamant</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1200</a:t>
                          </a:r>
                          <a:endParaRPr lang="fr-FR" sz="1400" b="1" dirty="0">
                            <a:latin typeface="Arial" panose="020B0604020202020204" pitchFamily="34" charset="0"/>
                            <a:cs typeface="Arial" panose="020B0604020202020204" pitchFamily="34" charset="0"/>
                          </a:endParaRPr>
                        </a:p>
                      </a:txBody>
                      <a:tcPr marL="91425" marR="91425" marT="45716" marB="45716" anchor="ctr"/>
                    </a:tc>
                  </a:tr>
                  <a:tr h="304792">
                    <a:tc>
                      <a:txBody>
                        <a:bodyPr/>
                        <a:lstStyle/>
                        <a:p>
                          <a:pPr algn="l" rtl="0">
                            <a:lnSpc>
                              <a:spcPct val="100000"/>
                            </a:lnSpc>
                          </a:pPr>
                          <a:r>
                            <a:rPr lang="fr-FR" sz="1400" b="1" dirty="0" smtClean="0">
                              <a:latin typeface="Arial" panose="020B0604020202020204" pitchFamily="34" charset="0"/>
                              <a:cs typeface="Arial" panose="020B0604020202020204" pitchFamily="34" charset="0"/>
                            </a:rPr>
                            <a:t>Magnésium</a:t>
                          </a:r>
                          <a:endParaRPr lang="fr-FR" sz="14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400" b="1" dirty="0" smtClean="0">
                              <a:latin typeface="Arial" panose="020B0604020202020204" pitchFamily="34" charset="0"/>
                              <a:cs typeface="Arial" panose="020B0604020202020204" pitchFamily="34" charset="0"/>
                            </a:rPr>
                            <a:t>42</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Os compact (compression)</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10</a:t>
                          </a:r>
                        </a:p>
                      </a:txBody>
                      <a:tcPr marL="91425" marR="91425" marT="45716" marB="45716" anchor="ctr"/>
                    </a:tc>
                  </a:tr>
                  <a:tr h="304792">
                    <a:tc>
                      <a:txBody>
                        <a:bodyPr/>
                        <a:lstStyle/>
                        <a:p>
                          <a:pPr algn="l" rtl="0">
                            <a:lnSpc>
                              <a:spcPct val="100000"/>
                            </a:lnSpc>
                          </a:pPr>
                          <a:r>
                            <a:rPr lang="fr-FR" sz="1400" b="1" dirty="0" smtClean="0">
                              <a:latin typeface="Arial" panose="020B0604020202020204" pitchFamily="34" charset="0"/>
                              <a:cs typeface="Arial" panose="020B0604020202020204" pitchFamily="34" charset="0"/>
                            </a:rPr>
                            <a:t>Fer (fonte)</a:t>
                          </a:r>
                          <a:endParaRPr lang="fr-FR" sz="14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70 - 145</a:t>
                          </a:r>
                        </a:p>
                      </a:txBody>
                      <a:tcPr marL="91425" marR="91425" marT="45716" marB="457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Os compact (étirement)</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algn="ctr" rtl="0">
                            <a:lnSpc>
                              <a:spcPct val="100000"/>
                            </a:lnSpc>
                          </a:pPr>
                          <a:r>
                            <a:rPr lang="fr-FR" sz="1400" b="1" dirty="0" smtClean="0">
                              <a:latin typeface="Arial" panose="020B0604020202020204" pitchFamily="34" charset="0"/>
                              <a:cs typeface="Arial" panose="020B0604020202020204" pitchFamily="34" charset="0"/>
                            </a:rPr>
                            <a:t>22</a:t>
                          </a:r>
                          <a:endParaRPr lang="fr-FR" sz="1400" b="1" dirty="0">
                            <a:latin typeface="Arial" panose="020B0604020202020204" pitchFamily="34" charset="0"/>
                            <a:cs typeface="Arial" panose="020B0604020202020204" pitchFamily="34" charset="0"/>
                          </a:endParaRPr>
                        </a:p>
                      </a:txBody>
                      <a:tcPr marL="91425" marR="91425" marT="45716" marB="45716" anchor="ctr"/>
                    </a:tc>
                  </a:tr>
                  <a:tr h="304792">
                    <a:tc>
                      <a:txBody>
                        <a:bodyPr/>
                        <a:lstStyle/>
                        <a:p>
                          <a:pPr algn="l" rtl="0">
                            <a:lnSpc>
                              <a:spcPct val="100000"/>
                            </a:lnSpc>
                          </a:pPr>
                          <a:r>
                            <a:rPr lang="fr-FR" sz="1400" b="1" dirty="0" smtClean="0">
                              <a:latin typeface="Arial" panose="020B0604020202020204" pitchFamily="34" charset="0"/>
                              <a:cs typeface="Arial" panose="020B0604020202020204" pitchFamily="34" charset="0"/>
                            </a:rPr>
                            <a:t>Fer (forgé)</a:t>
                          </a:r>
                          <a:endParaRPr lang="fr-FR" sz="14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180 - 210</a:t>
                          </a:r>
                        </a:p>
                      </a:txBody>
                      <a:tcPr marL="91425" marR="91425" marT="45716" marB="45716" anchor="ctr"/>
                    </a:tc>
                    <a:tc>
                      <a:txBody>
                        <a:bodyPr/>
                        <a:lstStyle/>
                        <a:p>
                          <a:pPr algn="l" rtl="0">
                            <a:lnSpc>
                              <a:spcPct val="100000"/>
                            </a:lnSpc>
                          </a:pPr>
                          <a:r>
                            <a:rPr lang="fr-FR" sz="1400" b="1" dirty="0" smtClean="0">
                              <a:latin typeface="Arial" panose="020B0604020202020204" pitchFamily="34" charset="0"/>
                              <a:cs typeface="Arial" panose="020B0604020202020204" pitchFamily="34" charset="0"/>
                            </a:rPr>
                            <a:t>Cheveu</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algn="ctr" rtl="0">
                            <a:lnSpc>
                              <a:spcPct val="100000"/>
                            </a:lnSpc>
                          </a:pPr>
                          <a:r>
                            <a:rPr lang="fr-FR" sz="1400" b="1" dirty="0" smtClean="0">
                              <a:latin typeface="Arial" panose="020B0604020202020204" pitchFamily="34" charset="0"/>
                              <a:cs typeface="Arial" panose="020B0604020202020204" pitchFamily="34" charset="0"/>
                            </a:rPr>
                            <a:t>10</a:t>
                          </a:r>
                          <a:endParaRPr lang="fr-FR" sz="1400" b="1" dirty="0">
                            <a:latin typeface="Arial" panose="020B0604020202020204" pitchFamily="34" charset="0"/>
                            <a:cs typeface="Arial" panose="020B0604020202020204" pitchFamily="34" charset="0"/>
                          </a:endParaRPr>
                        </a:p>
                      </a:txBody>
                      <a:tcPr marL="91425" marR="91425" marT="45716" marB="45716" anchor="ctr"/>
                    </a:tc>
                  </a:tr>
                  <a:tr h="304792">
                    <a:tc>
                      <a:txBody>
                        <a:bodyPr/>
                        <a:lstStyle/>
                        <a:p>
                          <a:pPr algn="l" rtl="0">
                            <a:lnSpc>
                              <a:spcPct val="100000"/>
                            </a:lnSpc>
                          </a:pPr>
                          <a:r>
                            <a:rPr lang="fr-FR" sz="1400" b="1" dirty="0" smtClean="0">
                              <a:latin typeface="Arial" panose="020B0604020202020204" pitchFamily="34" charset="0"/>
                              <a:cs typeface="Arial" panose="020B0604020202020204" pitchFamily="34" charset="0"/>
                            </a:rPr>
                            <a:t>Acier (inoxydable)</a:t>
                          </a:r>
                          <a:endParaRPr lang="fr-FR" sz="14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190</a:t>
                          </a:r>
                        </a:p>
                      </a:txBody>
                      <a:tcPr marL="91425" marR="91425" marT="45716" marB="45716" anchor="ctr"/>
                    </a:tc>
                    <a:tc>
                      <a:txBody>
                        <a:bodyPr/>
                        <a:lstStyle/>
                        <a:p>
                          <a:pPr algn="l" rtl="0">
                            <a:lnSpc>
                              <a:spcPct val="100000"/>
                            </a:lnSpc>
                          </a:pPr>
                          <a:r>
                            <a:rPr lang="fr-FR" sz="1400" b="1" dirty="0" smtClean="0">
                              <a:latin typeface="Arial" panose="020B0604020202020204" pitchFamily="34" charset="0"/>
                              <a:cs typeface="Arial" panose="020B0604020202020204" pitchFamily="34" charset="0"/>
                            </a:rPr>
                            <a:t>Contre-plaqué</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algn="ctr" rtl="0">
                            <a:lnSpc>
                              <a:spcPct val="100000"/>
                            </a:lnSpc>
                          </a:pPr>
                          <a:r>
                            <a:rPr lang="fr-FR" sz="1400" b="1" dirty="0" smtClean="0">
                              <a:latin typeface="Arial" panose="020B0604020202020204" pitchFamily="34" charset="0"/>
                              <a:cs typeface="Arial" panose="020B0604020202020204" pitchFamily="34" charset="0"/>
                            </a:rPr>
                            <a:t>7</a:t>
                          </a:r>
                          <a:endParaRPr lang="fr-FR" sz="1400" b="1" dirty="0">
                            <a:latin typeface="Arial" panose="020B0604020202020204" pitchFamily="34" charset="0"/>
                            <a:cs typeface="Arial" panose="020B0604020202020204" pitchFamily="34" charset="0"/>
                          </a:endParaRPr>
                        </a:p>
                      </a:txBody>
                      <a:tcPr marL="91425" marR="91425" marT="45716" marB="45716" anchor="ctr"/>
                    </a:tc>
                  </a:tr>
                  <a:tr h="304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Acier (pour les construction)</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200</a:t>
                          </a:r>
                        </a:p>
                      </a:txBody>
                      <a:tcPr marL="91425" marR="91425" marT="45716" marB="45716" anchor="ctr"/>
                    </a:tc>
                    <a:tc>
                      <a:txBody>
                        <a:bodyPr/>
                        <a:lstStyle/>
                        <a:p>
                          <a:pPr algn="l" rtl="0">
                            <a:lnSpc>
                              <a:spcPct val="100000"/>
                            </a:lnSpc>
                          </a:pPr>
                          <a:r>
                            <a:rPr lang="fr-FR" sz="1400" b="1" dirty="0" smtClean="0">
                              <a:latin typeface="Arial" panose="020B0604020202020204" pitchFamily="34" charset="0"/>
                              <a:cs typeface="Arial" panose="020B0604020202020204" pitchFamily="34" charset="0"/>
                            </a:rPr>
                            <a:t>Bois de pin</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algn="ctr" rtl="0">
                            <a:lnSpc>
                              <a:spcPct val="100000"/>
                            </a:lnSpc>
                          </a:pPr>
                          <a:r>
                            <a:rPr lang="fr-FR" sz="1400" b="1" dirty="0" smtClean="0">
                              <a:latin typeface="Arial" panose="020B0604020202020204" pitchFamily="34" charset="0"/>
                              <a:cs typeface="Arial" panose="020B0604020202020204" pitchFamily="34" charset="0"/>
                            </a:rPr>
                            <a:t>11</a:t>
                          </a:r>
                          <a:endParaRPr lang="fr-FR" sz="1400" b="1" dirty="0">
                            <a:latin typeface="Arial" panose="020B0604020202020204" pitchFamily="34" charset="0"/>
                            <a:cs typeface="Arial" panose="020B0604020202020204" pitchFamily="34" charset="0"/>
                          </a:endParaRPr>
                        </a:p>
                      </a:txBody>
                      <a:tcPr marL="91425" marR="91425" marT="45716" marB="45716" anchor="ctr"/>
                    </a:tc>
                  </a:tr>
                  <a:tr h="304792">
                    <a:tc>
                      <a:txBody>
                        <a:bodyPr/>
                        <a:lstStyle/>
                        <a:p>
                          <a:pPr algn="l" rtl="0">
                            <a:lnSpc>
                              <a:spcPct val="100000"/>
                            </a:lnSpc>
                          </a:pPr>
                          <a:r>
                            <a:rPr lang="fr-FR" sz="1400" b="1" dirty="0" smtClean="0">
                              <a:latin typeface="Arial" panose="020B0604020202020204" pitchFamily="34" charset="0"/>
                              <a:cs typeface="Arial" panose="020B0604020202020204" pitchFamily="34" charset="0"/>
                            </a:rPr>
                            <a:t>Caoutchouc</a:t>
                          </a:r>
                          <a:endParaRPr lang="fr-FR" sz="14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smtClean="0">
                              <a:latin typeface="Arial" panose="020B0604020202020204" pitchFamily="34" charset="0"/>
                              <a:cs typeface="Arial" panose="020B0604020202020204" pitchFamily="34" charset="0"/>
                            </a:rPr>
                            <a:t>0.007</a:t>
                          </a:r>
                        </a:p>
                      </a:txBody>
                      <a:tcPr marL="91425" marR="91425" marT="45716" marB="45716" anchor="ctr"/>
                    </a:tc>
                    <a:tc>
                      <a:txBody>
                        <a:bodyPr/>
                        <a:lstStyle/>
                        <a:p>
                          <a:pPr algn="l" rtl="0">
                            <a:lnSpc>
                              <a:spcPct val="100000"/>
                            </a:lnSpc>
                          </a:pPr>
                          <a:r>
                            <a:rPr lang="fr-FR" sz="1400" b="1" dirty="0" smtClean="0">
                              <a:latin typeface="Arial" panose="020B0604020202020204" pitchFamily="34" charset="0"/>
                              <a:cs typeface="Arial" panose="020B0604020202020204" pitchFamily="34" charset="0"/>
                            </a:rPr>
                            <a:t>Bois de sapin</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algn="ctr" rtl="0">
                            <a:lnSpc>
                              <a:spcPct val="100000"/>
                            </a:lnSpc>
                          </a:pPr>
                          <a:r>
                            <a:rPr lang="fr-FR" sz="1400" b="1" dirty="0" smtClean="0">
                              <a:latin typeface="Arial" panose="020B0604020202020204" pitchFamily="34" charset="0"/>
                              <a:cs typeface="Arial" panose="020B0604020202020204" pitchFamily="34" charset="0"/>
                            </a:rPr>
                            <a:t>13</a:t>
                          </a:r>
                          <a:endParaRPr lang="fr-FR" sz="1400" b="1" dirty="0">
                            <a:latin typeface="Arial" panose="020B0604020202020204" pitchFamily="34" charset="0"/>
                            <a:cs typeface="Arial" panose="020B0604020202020204" pitchFamily="34" charset="0"/>
                          </a:endParaRPr>
                        </a:p>
                      </a:txBody>
                      <a:tcPr marL="91425" marR="91425" marT="45716" marB="45716" anchor="ctr"/>
                    </a:tc>
                  </a:tr>
                  <a:tr h="304792">
                    <a:tc>
                      <a:txBody>
                        <a:bodyPr/>
                        <a:lstStyle/>
                        <a:p>
                          <a:pPr algn="l" rtl="0">
                            <a:lnSpc>
                              <a:spcPct val="100000"/>
                            </a:lnSpc>
                          </a:pPr>
                          <a:r>
                            <a:rPr lang="fr-FR" sz="1400" b="1" dirty="0" smtClean="0">
                              <a:latin typeface="Arial" panose="020B0604020202020204" pitchFamily="34" charset="0"/>
                              <a:cs typeface="Arial" panose="020B0604020202020204" pitchFamily="34" charset="0"/>
                            </a:rPr>
                            <a:t>Nylon</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algn="ctr" rtl="0">
                            <a:lnSpc>
                              <a:spcPct val="100000"/>
                            </a:lnSpc>
                          </a:pPr>
                          <a:r>
                            <a:rPr lang="fr-FR" sz="1400" b="1" dirty="0" smtClean="0">
                              <a:latin typeface="Arial" panose="020B0604020202020204" pitchFamily="34" charset="0"/>
                              <a:cs typeface="Arial" panose="020B0604020202020204" pitchFamily="34" charset="0"/>
                            </a:rPr>
                            <a:t>2</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algn="l" rtl="0">
                            <a:lnSpc>
                              <a:spcPct val="100000"/>
                            </a:lnSpc>
                          </a:pPr>
                          <a:r>
                            <a:rPr lang="fr-FR" sz="1400" b="1" dirty="0" smtClean="0">
                              <a:latin typeface="Arial" panose="020B0604020202020204" pitchFamily="34" charset="0"/>
                              <a:cs typeface="Arial" panose="020B0604020202020204" pitchFamily="34" charset="0"/>
                            </a:rPr>
                            <a:t>Bois de chêne</a:t>
                          </a:r>
                          <a:endParaRPr lang="fr-FR" sz="1400" b="1" dirty="0">
                            <a:latin typeface="Arial" panose="020B0604020202020204" pitchFamily="34" charset="0"/>
                            <a:cs typeface="Arial" panose="020B0604020202020204" pitchFamily="34" charset="0"/>
                          </a:endParaRPr>
                        </a:p>
                      </a:txBody>
                      <a:tcPr marL="91425" marR="91425" marT="45716" marB="45716" anchor="ctr"/>
                    </a:tc>
                    <a:tc>
                      <a:txBody>
                        <a:bodyPr/>
                        <a:lstStyle/>
                        <a:p>
                          <a:pPr algn="ctr" rtl="0">
                            <a:lnSpc>
                              <a:spcPct val="100000"/>
                            </a:lnSpc>
                          </a:pPr>
                          <a:r>
                            <a:rPr lang="fr-FR" sz="1400" b="1" dirty="0" smtClean="0">
                              <a:latin typeface="Arial" panose="020B0604020202020204" pitchFamily="34" charset="0"/>
                              <a:cs typeface="Arial" panose="020B0604020202020204" pitchFamily="34" charset="0"/>
                            </a:rPr>
                            <a:t>14</a:t>
                          </a:r>
                          <a:endParaRPr lang="fr-FR" sz="1400" b="1" dirty="0">
                            <a:latin typeface="Arial" panose="020B0604020202020204" pitchFamily="34" charset="0"/>
                            <a:cs typeface="Arial" panose="020B0604020202020204" pitchFamily="34" charset="0"/>
                          </a:endParaRPr>
                        </a:p>
                      </a:txBody>
                      <a:tcPr marL="91425" marR="91425" marT="45716" marB="45716" anchor="ctr"/>
                    </a:tc>
                  </a:tr>
                </a:tbl>
              </a:graphicData>
            </a:graphic>
          </p:graphicFrame>
        </mc:Fallback>
      </mc:AlternateContent>
    </p:spTree>
    <p:extLst>
      <p:ext uri="{BB962C8B-B14F-4D97-AF65-F5344CB8AC3E}">
        <p14:creationId xmlns:p14="http://schemas.microsoft.com/office/powerpoint/2010/main" val="3465054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27</a:t>
            </a:fld>
            <a:endParaRPr lang="fr-FR"/>
          </a:p>
        </p:txBody>
      </p:sp>
      <p:sp>
        <p:nvSpPr>
          <p:cNvPr id="3" name="ZoneTexte 2"/>
          <p:cNvSpPr txBox="1"/>
          <p:nvPr/>
        </p:nvSpPr>
        <p:spPr>
          <a:xfrm>
            <a:off x="13652" y="764704"/>
            <a:ext cx="9144000" cy="5632311"/>
          </a:xfrm>
          <a:prstGeom prst="rect">
            <a:avLst/>
          </a:prstGeom>
          <a:noFill/>
        </p:spPr>
        <p:txBody>
          <a:bodyPr wrap="square" rtlCol="0">
            <a:spAutoFit/>
          </a:bodyPr>
          <a:lstStyle/>
          <a:p>
            <a:pPr algn="just">
              <a:lnSpc>
                <a:spcPct val="150000"/>
              </a:lnSpc>
            </a:pPr>
            <a:r>
              <a:rPr lang="fr-FR" b="1" dirty="0">
                <a:latin typeface="Arial" panose="020B0604020202020204" pitchFamily="34" charset="0"/>
              </a:rPr>
              <a:t>   Dans un matériau, plus la liaison interatomique est forte, plus grande est la force à appliquer pour éloigner les atomes, donc pour étirer le matériau. Les solides qui ont de grandes forces de liaison, ont une haute température de fusion.            </a:t>
            </a:r>
          </a:p>
          <a:p>
            <a:pPr algn="just">
              <a:lnSpc>
                <a:spcPct val="150000"/>
              </a:lnSpc>
            </a:pPr>
            <a:r>
              <a:rPr lang="fr-FR" b="1" dirty="0">
                <a:latin typeface="Arial" panose="020B0604020202020204" pitchFamily="34" charset="0"/>
              </a:rPr>
              <a:t>   Par conséquent ces matériaux possèdent un grand module de Young, tab.5.</a:t>
            </a:r>
          </a:p>
          <a:p>
            <a:pPr algn="just">
              <a:lnSpc>
                <a:spcPct val="150000"/>
              </a:lnSpc>
            </a:pPr>
            <a:endParaRPr lang="fr-FR" b="1" dirty="0">
              <a:latin typeface="Arial" panose="020B0604020202020204" pitchFamily="34" charset="0"/>
            </a:endParaRPr>
          </a:p>
          <a:p>
            <a:pPr algn="just">
              <a:lnSpc>
                <a:spcPct val="150000"/>
              </a:lnSpc>
            </a:pPr>
            <a:endParaRPr lang="fr-FR" b="1" dirty="0">
              <a:latin typeface="Arial" panose="020B0604020202020204" pitchFamily="34" charset="0"/>
            </a:endParaRPr>
          </a:p>
          <a:p>
            <a:pPr algn="just">
              <a:lnSpc>
                <a:spcPct val="150000"/>
              </a:lnSpc>
            </a:pPr>
            <a:endParaRPr lang="fr-FR" b="1" dirty="0">
              <a:latin typeface="Arial" panose="020B0604020202020204" pitchFamily="34" charset="0"/>
            </a:endParaRPr>
          </a:p>
          <a:p>
            <a:pPr algn="just">
              <a:lnSpc>
                <a:spcPct val="150000"/>
              </a:lnSpc>
            </a:pPr>
            <a:endParaRPr lang="fr-FR" b="1" dirty="0">
              <a:latin typeface="Arial" panose="020B0604020202020204" pitchFamily="34" charset="0"/>
            </a:endParaRPr>
          </a:p>
          <a:p>
            <a:pPr algn="just">
              <a:lnSpc>
                <a:spcPct val="150000"/>
              </a:lnSpc>
            </a:pPr>
            <a:endParaRPr lang="fr-FR" b="1" dirty="0">
              <a:latin typeface="Arial" panose="020B0604020202020204" pitchFamily="34" charset="0"/>
            </a:endParaRPr>
          </a:p>
          <a:p>
            <a:pPr algn="just">
              <a:lnSpc>
                <a:spcPct val="150000"/>
              </a:lnSpc>
            </a:pPr>
            <a:endParaRPr lang="fr-FR" b="1" dirty="0">
              <a:latin typeface="Arial" panose="020B0604020202020204" pitchFamily="34" charset="0"/>
            </a:endParaRPr>
          </a:p>
          <a:p>
            <a:pPr algn="just">
              <a:lnSpc>
                <a:spcPct val="150000"/>
              </a:lnSpc>
            </a:pPr>
            <a:endParaRPr lang="fr-FR" b="1" dirty="0">
              <a:latin typeface="Arial" panose="020B0604020202020204" pitchFamily="34" charset="0"/>
            </a:endParaRPr>
          </a:p>
          <a:p>
            <a:pPr algn="ctr"/>
            <a:r>
              <a:rPr lang="fr-FR" b="1" dirty="0">
                <a:latin typeface="Arial" panose="020B0604020202020204" pitchFamily="34" charset="0"/>
              </a:rPr>
              <a:t>Tableau 5- Valeurs de module de Young et température   </a:t>
            </a:r>
          </a:p>
          <a:p>
            <a:pPr algn="ctr"/>
            <a:r>
              <a:rPr lang="fr-FR" b="1" dirty="0">
                <a:latin typeface="Arial" panose="020B0604020202020204" pitchFamily="34" charset="0"/>
              </a:rPr>
              <a:t>de fusion de certain matériaux </a:t>
            </a:r>
          </a:p>
          <a:p>
            <a:pPr>
              <a:lnSpc>
                <a:spcPct val="150000"/>
              </a:lnSpc>
            </a:pPr>
            <a:r>
              <a:rPr lang="fr-FR" b="1" dirty="0">
                <a:latin typeface="Arial" panose="020B0604020202020204" pitchFamily="34" charset="0"/>
              </a:rPr>
              <a:t>   </a:t>
            </a:r>
          </a:p>
        </p:txBody>
      </p:sp>
      <mc:AlternateContent xmlns:mc="http://schemas.openxmlformats.org/markup-compatibility/2006" xmlns:a14="http://schemas.microsoft.com/office/drawing/2010/main">
        <mc:Choice Requires="a14">
          <p:graphicFrame>
            <p:nvGraphicFramePr>
              <p:cNvPr id="5" name="Tableau 4"/>
              <p:cNvGraphicFramePr>
                <a:graphicFrameLocks noGrp="1"/>
              </p:cNvGraphicFramePr>
              <p:nvPr>
                <p:extLst>
                  <p:ext uri="{D42A27DB-BD31-4B8C-83A1-F6EECF244321}">
                    <p14:modId xmlns:p14="http://schemas.microsoft.com/office/powerpoint/2010/main" val="1164286020"/>
                  </p:ext>
                </p:extLst>
              </p:nvPr>
            </p:nvGraphicFramePr>
            <p:xfrm>
              <a:off x="899592" y="2636912"/>
              <a:ext cx="6768752" cy="2491694"/>
            </p:xfrm>
            <a:graphic>
              <a:graphicData uri="http://schemas.openxmlformats.org/drawingml/2006/table">
                <a:tbl>
                  <a:tblPr firstRow="1" bandRow="1">
                    <a:tableStyleId>{5940675A-B579-460E-94D1-54222C63F5DA}</a:tableStyleId>
                  </a:tblPr>
                  <a:tblGrid>
                    <a:gridCol w="1504167">
                      <a:extLst>
                        <a:ext uri="{9D8B030D-6E8A-4147-A177-3AD203B41FA5}">
                          <a16:colId xmlns:a16="http://schemas.microsoft.com/office/drawing/2014/main" xmlns="" val="20000"/>
                        </a:ext>
                      </a:extLst>
                    </a:gridCol>
                    <a:gridCol w="2461364">
                      <a:extLst>
                        <a:ext uri="{9D8B030D-6E8A-4147-A177-3AD203B41FA5}">
                          <a16:colId xmlns:a16="http://schemas.microsoft.com/office/drawing/2014/main" xmlns="" val="20001"/>
                        </a:ext>
                      </a:extLst>
                    </a:gridCol>
                    <a:gridCol w="2803221">
                      <a:extLst>
                        <a:ext uri="{9D8B030D-6E8A-4147-A177-3AD203B41FA5}">
                          <a16:colId xmlns:a16="http://schemas.microsoft.com/office/drawing/2014/main" xmlns="" val="20002"/>
                        </a:ext>
                      </a:extLst>
                    </a:gridCol>
                  </a:tblGrid>
                  <a:tr h="129538">
                    <a:tc>
                      <a:txBody>
                        <a:bodyPr/>
                        <a:lstStyle/>
                        <a:p>
                          <a:pPr algn="l" rtl="0">
                            <a:lnSpc>
                              <a:spcPct val="100000"/>
                            </a:lnSpc>
                          </a:pPr>
                          <a:r>
                            <a:rPr lang="fr-FR" sz="1800" b="1" dirty="0">
                              <a:latin typeface="Arial" panose="020B0604020202020204" pitchFamily="34" charset="0"/>
                              <a:cs typeface="Arial" panose="020B0604020202020204" pitchFamily="34" charset="0"/>
                            </a:rPr>
                            <a:t>M</a:t>
                          </a:r>
                          <a:r>
                            <a:rPr lang="fr-FR" sz="1800" b="1" baseline="0" dirty="0">
                              <a:latin typeface="Arial" panose="020B0604020202020204" pitchFamily="34" charset="0"/>
                              <a:cs typeface="Arial" panose="020B0604020202020204" pitchFamily="34" charset="0"/>
                            </a:rPr>
                            <a:t>atériau</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800" b="1" dirty="0"/>
                            <a:t>Module de Young </a:t>
                          </a:r>
                          <a14:m>
                            <m:oMath xmlns:m="http://schemas.openxmlformats.org/officeDocument/2006/math">
                              <m:r>
                                <a:rPr lang="fr-FR" sz="1800" b="1" i="1" smtClean="0">
                                  <a:latin typeface="Cambria Math" panose="02040503050406030204" pitchFamily="18" charset="0"/>
                                </a:rPr>
                                <m:t>𝑬</m:t>
                              </m:r>
                            </m:oMath>
                          </a14:m>
                          <a:r>
                            <a:rPr lang="fr-FR" sz="1800" b="1" dirty="0">
                              <a:latin typeface="Arial" panose="020B0604020202020204" pitchFamily="34" charset="0"/>
                              <a:cs typeface="Arial" panose="020B0604020202020204" pitchFamily="34" charset="0"/>
                            </a:rPr>
                            <a:t>  </a:t>
                          </a:r>
                        </a:p>
                        <a:p>
                          <a:pPr algn="ctr" rtl="0">
                            <a:lnSpc>
                              <a:spcPct val="100000"/>
                            </a:lnSpc>
                          </a:pPr>
                          <a:r>
                            <a:rPr lang="fr-FR" sz="1800" b="1" dirty="0">
                              <a:latin typeface="Arial" panose="020B0604020202020204" pitchFamily="34" charset="0"/>
                              <a:cs typeface="Arial" panose="020B0604020202020204" pitchFamily="34" charset="0"/>
                            </a:rPr>
                            <a:t>(</a:t>
                          </a:r>
                          <a:r>
                            <a:rPr lang="fr-FR" sz="1800" b="1" dirty="0" err="1">
                              <a:latin typeface="Arial" panose="020B0604020202020204" pitchFamily="34" charset="0"/>
                              <a:cs typeface="Arial" panose="020B0604020202020204" pitchFamily="34" charset="0"/>
                            </a:rPr>
                            <a:t>Gpa</a:t>
                          </a:r>
                          <a:r>
                            <a:rPr lang="fr-FR" sz="1800" b="1" dirty="0">
                              <a:latin typeface="Arial" panose="020B0604020202020204" pitchFamily="34" charset="0"/>
                              <a:cs typeface="Arial" panose="020B0604020202020204" pitchFamily="34" charset="0"/>
                            </a:rPr>
                            <a:t>)</a:t>
                          </a:r>
                        </a:p>
                      </a:txBody>
                      <a:tcPr marL="91425" marR="91425" marT="45716" marB="45716" anchor="ctr"/>
                    </a:tc>
                    <a:tc>
                      <a:txBody>
                        <a:bodyPr/>
                        <a:lstStyle/>
                        <a:p>
                          <a:pPr algn="ctr" rtl="0">
                            <a:lnSpc>
                              <a:spcPct val="100000"/>
                            </a:lnSpc>
                          </a:pPr>
                          <a:r>
                            <a:rPr lang="fr-FR" sz="1800" b="1" dirty="0">
                              <a:latin typeface="Arial" panose="020B0604020202020204" pitchFamily="34" charset="0"/>
                              <a:cs typeface="Arial" panose="020B0604020202020204" pitchFamily="34" charset="0"/>
                            </a:rPr>
                            <a:t>Température de fusion</a:t>
                          </a:r>
                        </a:p>
                        <a:p>
                          <a:pPr algn="ctr" rtl="0">
                            <a:lnSpc>
                              <a:spcPct val="100000"/>
                            </a:lnSpc>
                          </a:pPr>
                          <a:r>
                            <a:rPr lang="fr-FR" sz="1800" b="1" baseline="0" dirty="0">
                              <a:latin typeface="Arial" panose="020B0604020202020204" pitchFamily="34" charset="0"/>
                              <a:cs typeface="Arial" panose="020B0604020202020204" pitchFamily="34" charset="0"/>
                            </a:rPr>
                            <a:t>(°C)</a:t>
                          </a:r>
                        </a:p>
                      </a:txBody>
                      <a:tcPr marL="91425" marR="91425" marT="45716" marB="45716" anchor="ctr"/>
                    </a:tc>
                    <a:extLst>
                      <a:ext uri="{0D108BD9-81ED-4DB2-BD59-A6C34878D82A}">
                        <a16:rowId xmlns:a16="http://schemas.microsoft.com/office/drawing/2014/main" xmlns="" val="10000"/>
                      </a:ext>
                    </a:extLst>
                  </a:tr>
                  <a:tr h="388614">
                    <a:tc>
                      <a:txBody>
                        <a:bodyPr/>
                        <a:lstStyle/>
                        <a:p>
                          <a:pPr algn="l" rtl="0">
                            <a:lnSpc>
                              <a:spcPct val="100000"/>
                            </a:lnSpc>
                          </a:pPr>
                          <a:r>
                            <a:rPr lang="fr-FR" sz="1800" b="1" dirty="0">
                              <a:latin typeface="Arial" panose="020B0604020202020204" pitchFamily="34" charset="0"/>
                              <a:cs typeface="Arial" panose="020B0604020202020204" pitchFamily="34" charset="0"/>
                            </a:rPr>
                            <a:t>Plomb</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800" b="1" dirty="0">
                              <a:latin typeface="Arial" panose="020B0604020202020204" pitchFamily="34" charset="0"/>
                              <a:cs typeface="Arial" panose="020B0604020202020204" pitchFamily="34" charset="0"/>
                            </a:rPr>
                            <a:t>16</a:t>
                          </a:r>
                        </a:p>
                      </a:txBody>
                      <a:tcPr marL="91425" marR="91425" marT="45716" marB="45716" anchor="ctr"/>
                    </a:tc>
                    <a:tc>
                      <a:txBody>
                        <a:bodyPr/>
                        <a:lstStyle/>
                        <a:p>
                          <a:pPr algn="ctr" rtl="0">
                            <a:lnSpc>
                              <a:spcPct val="100000"/>
                            </a:lnSpc>
                          </a:pPr>
                          <a:r>
                            <a:rPr lang="fr-FR" sz="1800" b="1" dirty="0">
                              <a:latin typeface="Arial" panose="020B0604020202020204" pitchFamily="34" charset="0"/>
                              <a:cs typeface="Arial" panose="020B0604020202020204" pitchFamily="34" charset="0"/>
                            </a:rPr>
                            <a:t>327</a:t>
                          </a:r>
                        </a:p>
                      </a:txBody>
                      <a:tcPr marL="91425" marR="91425" marT="45716" marB="45716" anchor="ctr"/>
                    </a:tc>
                    <a:extLst>
                      <a:ext uri="{0D108BD9-81ED-4DB2-BD59-A6C34878D82A}">
                        <a16:rowId xmlns:a16="http://schemas.microsoft.com/office/drawing/2014/main" xmlns="" val="10001"/>
                      </a:ext>
                    </a:extLst>
                  </a:tr>
                  <a:tr h="259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Magnésium</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42</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650</a:t>
                          </a:r>
                        </a:p>
                      </a:txBody>
                      <a:tcPr marL="91425" marR="91425" marT="45716" marB="45716" anchor="ctr"/>
                    </a:tc>
                    <a:extLst>
                      <a:ext uri="{0D108BD9-81ED-4DB2-BD59-A6C34878D82A}">
                        <a16:rowId xmlns:a16="http://schemas.microsoft.com/office/drawing/2014/main" xmlns=""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Aluminium</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70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660</a:t>
                          </a:r>
                        </a:p>
                      </a:txBody>
                      <a:tcPr marL="91425" marR="91425" marT="45716" marB="45716" anchor="ctr"/>
                    </a:tc>
                    <a:extLst>
                      <a:ext uri="{0D108BD9-81ED-4DB2-BD59-A6C34878D82A}">
                        <a16:rowId xmlns:a16="http://schemas.microsoft.com/office/drawing/2014/main" xmlns="" val="10003"/>
                      </a:ext>
                    </a:extLst>
                  </a:tr>
                  <a:tr h="16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Cuivre</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120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1083</a:t>
                          </a:r>
                        </a:p>
                      </a:txBody>
                      <a:tcPr marL="91425" marR="91425" marT="45716" marB="45716" anchor="ctr"/>
                    </a:tc>
                    <a:extLst>
                      <a:ext uri="{0D108BD9-81ED-4DB2-BD59-A6C34878D82A}">
                        <a16:rowId xmlns:a16="http://schemas.microsoft.com/office/drawing/2014/main" xmlns="" val="10004"/>
                      </a:ext>
                    </a:extLst>
                  </a:tr>
                  <a:tr h="16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Tungstène</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360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latin typeface="Arial" panose="020B0604020202020204" pitchFamily="34" charset="0"/>
                              <a:cs typeface="Arial" panose="020B0604020202020204" pitchFamily="34" charset="0"/>
                            </a:rPr>
                            <a:t>3410</a:t>
                          </a:r>
                        </a:p>
                      </a:txBody>
                      <a:tcPr marL="91425" marR="91425" marT="45716" marB="45716" anchor="ctr"/>
                    </a:tc>
                    <a:extLst>
                      <a:ext uri="{0D108BD9-81ED-4DB2-BD59-A6C34878D82A}">
                        <a16:rowId xmlns:a16="http://schemas.microsoft.com/office/drawing/2014/main" xmlns="" val="10005"/>
                      </a:ext>
                    </a:extLst>
                  </a:tr>
                </a:tbl>
              </a:graphicData>
            </a:graphic>
          </p:graphicFrame>
        </mc:Choice>
        <mc:Fallback xmlns="">
          <p:graphicFrame>
            <p:nvGraphicFramePr>
              <p:cNvPr id="5" name="Tableau 4"/>
              <p:cNvGraphicFramePr>
                <a:graphicFrameLocks noGrp="1"/>
              </p:cNvGraphicFramePr>
              <p:nvPr>
                <p:extLst>
                  <p:ext uri="{D42A27DB-BD31-4B8C-83A1-F6EECF244321}">
                    <p14:modId xmlns:p14="http://schemas.microsoft.com/office/powerpoint/2010/main" val="1164286020"/>
                  </p:ext>
                </p:extLst>
              </p:nvPr>
            </p:nvGraphicFramePr>
            <p:xfrm>
              <a:off x="899592" y="2636912"/>
              <a:ext cx="6768752" cy="2491694"/>
            </p:xfrm>
            <a:graphic>
              <a:graphicData uri="http://schemas.openxmlformats.org/drawingml/2006/table">
                <a:tbl>
                  <a:tblPr firstRow="1" bandRow="1">
                    <a:tableStyleId>{5940675A-B579-460E-94D1-54222C63F5DA}</a:tableStyleId>
                  </a:tblPr>
                  <a:tblGrid>
                    <a:gridCol w="1504167"/>
                    <a:gridCol w="2461364"/>
                    <a:gridCol w="2803221"/>
                  </a:tblGrid>
                  <a:tr h="640072">
                    <a:tc>
                      <a:txBody>
                        <a:bodyPr/>
                        <a:lstStyle/>
                        <a:p>
                          <a:pPr algn="l" rtl="0">
                            <a:lnSpc>
                              <a:spcPct val="100000"/>
                            </a:lnSpc>
                          </a:pPr>
                          <a:r>
                            <a:rPr lang="fr-FR" sz="1800" b="1" dirty="0" smtClean="0">
                              <a:latin typeface="Arial" panose="020B0604020202020204" pitchFamily="34" charset="0"/>
                              <a:cs typeface="Arial" panose="020B0604020202020204" pitchFamily="34" charset="0"/>
                            </a:rPr>
                            <a:t>M</a:t>
                          </a:r>
                          <a:r>
                            <a:rPr lang="fr-FR" sz="1800" b="1" baseline="0" dirty="0" smtClean="0">
                              <a:latin typeface="Arial" panose="020B0604020202020204" pitchFamily="34" charset="0"/>
                              <a:cs typeface="Arial" panose="020B0604020202020204" pitchFamily="34" charset="0"/>
                            </a:rPr>
                            <a:t>atériau</a:t>
                          </a:r>
                        </a:p>
                      </a:txBody>
                      <a:tcPr marL="91425" marR="91425" marT="45716" marB="45716" anchor="ctr">
                        <a:lnTlToBr w="12700" cap="flat" cmpd="sng" algn="ctr">
                          <a:noFill/>
                          <a:prstDash val="solid"/>
                          <a:round/>
                          <a:headEnd type="none" w="med" len="med"/>
                          <a:tailEnd type="none" w="med" len="med"/>
                        </a:lnTlToBr>
                      </a:tcPr>
                    </a:tc>
                    <a:tc>
                      <a:txBody>
                        <a:bodyPr/>
                        <a:lstStyle/>
                        <a:p>
                          <a:endParaRPr lang="fr-FR"/>
                        </a:p>
                      </a:txBody>
                      <a:tcPr marL="91425" marR="91425" marT="45716" marB="45716" anchor="ctr">
                        <a:blipFill rotWithShape="0">
                          <a:blip r:embed="rId2"/>
                          <a:stretch>
                            <a:fillRect l="-61386" t="-4762" r="-114604" b="-304762"/>
                          </a:stretch>
                        </a:blipFill>
                      </a:tcPr>
                    </a:tc>
                    <a:tc>
                      <a:txBody>
                        <a:bodyPr/>
                        <a:lstStyle/>
                        <a:p>
                          <a:pPr algn="ctr" rtl="0">
                            <a:lnSpc>
                              <a:spcPct val="100000"/>
                            </a:lnSpc>
                          </a:pPr>
                          <a:r>
                            <a:rPr lang="fr-FR" sz="1800" b="1" dirty="0" smtClean="0">
                              <a:latin typeface="Arial" panose="020B0604020202020204" pitchFamily="34" charset="0"/>
                              <a:cs typeface="Arial" panose="020B0604020202020204" pitchFamily="34" charset="0"/>
                            </a:rPr>
                            <a:t>Température de fusion</a:t>
                          </a:r>
                        </a:p>
                        <a:p>
                          <a:pPr algn="ctr" rtl="0">
                            <a:lnSpc>
                              <a:spcPct val="100000"/>
                            </a:lnSpc>
                          </a:pPr>
                          <a:r>
                            <a:rPr lang="fr-FR" sz="1800" b="1" baseline="0" dirty="0" smtClean="0">
                              <a:latin typeface="Arial" panose="020B0604020202020204" pitchFamily="34" charset="0"/>
                              <a:cs typeface="Arial" panose="020B0604020202020204" pitchFamily="34" charset="0"/>
                            </a:rPr>
                            <a:t>(°C)</a:t>
                          </a:r>
                        </a:p>
                      </a:txBody>
                      <a:tcPr marL="91425" marR="91425" marT="45716" marB="45716" anchor="ctr"/>
                    </a:tc>
                  </a:tr>
                  <a:tr h="388614">
                    <a:tc>
                      <a:txBody>
                        <a:bodyPr/>
                        <a:lstStyle/>
                        <a:p>
                          <a:pPr algn="l" rtl="0">
                            <a:lnSpc>
                              <a:spcPct val="100000"/>
                            </a:lnSpc>
                          </a:pPr>
                          <a:r>
                            <a:rPr lang="fr-FR" sz="1800" b="1" dirty="0" smtClean="0">
                              <a:latin typeface="Arial" panose="020B0604020202020204" pitchFamily="34" charset="0"/>
                              <a:cs typeface="Arial" panose="020B0604020202020204" pitchFamily="34" charset="0"/>
                            </a:rPr>
                            <a:t>Plomb</a:t>
                          </a:r>
                          <a:endParaRPr lang="fr-FR" sz="18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800" b="1" dirty="0" smtClean="0">
                              <a:latin typeface="Arial" panose="020B0604020202020204" pitchFamily="34" charset="0"/>
                              <a:cs typeface="Arial" panose="020B0604020202020204" pitchFamily="34" charset="0"/>
                            </a:rPr>
                            <a:t>16</a:t>
                          </a:r>
                          <a:endParaRPr lang="fr-FR" sz="1800" b="1" dirty="0">
                            <a:latin typeface="Arial" panose="020B0604020202020204" pitchFamily="34" charset="0"/>
                            <a:cs typeface="Arial" panose="020B0604020202020204" pitchFamily="34" charset="0"/>
                          </a:endParaRPr>
                        </a:p>
                      </a:txBody>
                      <a:tcPr marL="91425" marR="91425" marT="45716" marB="45716" anchor="ctr"/>
                    </a:tc>
                    <a:tc>
                      <a:txBody>
                        <a:bodyPr/>
                        <a:lstStyle/>
                        <a:p>
                          <a:pPr algn="ctr" rtl="0">
                            <a:lnSpc>
                              <a:spcPct val="100000"/>
                            </a:lnSpc>
                          </a:pPr>
                          <a:r>
                            <a:rPr lang="fr-FR" sz="1800" b="1" dirty="0" smtClean="0">
                              <a:latin typeface="Arial" panose="020B0604020202020204" pitchFamily="34" charset="0"/>
                              <a:cs typeface="Arial" panose="020B0604020202020204" pitchFamily="34" charset="0"/>
                            </a:rPr>
                            <a:t>327</a:t>
                          </a:r>
                          <a:endParaRPr lang="fr-FR" sz="1800" b="1" dirty="0">
                            <a:latin typeface="Arial" panose="020B0604020202020204" pitchFamily="34" charset="0"/>
                            <a:cs typeface="Arial" panose="020B0604020202020204" pitchFamily="34" charset="0"/>
                          </a:endParaRPr>
                        </a:p>
                      </a:txBody>
                      <a:tcPr marL="91425" marR="91425" marT="45716" marB="45716" anchor="ctr"/>
                    </a:tc>
                  </a:tr>
                  <a:tr h="365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Magnésium</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42</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650</a:t>
                          </a:r>
                          <a:endParaRPr lang="fr-FR" sz="1800" b="1" dirty="0">
                            <a:latin typeface="Arial" panose="020B0604020202020204" pitchFamily="34" charset="0"/>
                            <a:cs typeface="Arial" panose="020B0604020202020204" pitchFamily="34" charset="0"/>
                          </a:endParaRPr>
                        </a:p>
                      </a:txBody>
                      <a:tcPr marL="91425" marR="91425" marT="45716" marB="45716" anchor="ctr"/>
                    </a:tc>
                  </a:tr>
                  <a:tr h="365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Aluminium</a:t>
                          </a:r>
                          <a:endParaRPr lang="fr-FR" sz="18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70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660</a:t>
                          </a:r>
                          <a:endParaRPr lang="fr-FR" sz="1800" b="1" dirty="0">
                            <a:latin typeface="Arial" panose="020B0604020202020204" pitchFamily="34" charset="0"/>
                            <a:cs typeface="Arial" panose="020B0604020202020204" pitchFamily="34" charset="0"/>
                          </a:endParaRPr>
                        </a:p>
                      </a:txBody>
                      <a:tcPr marL="91425" marR="91425" marT="45716" marB="45716" anchor="ctr"/>
                    </a:tc>
                  </a:tr>
                  <a:tr h="365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Cuivre</a:t>
                          </a:r>
                          <a:endParaRPr lang="fr-FR" sz="18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120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1083</a:t>
                          </a:r>
                          <a:endParaRPr lang="fr-FR" sz="1800" b="1" dirty="0">
                            <a:latin typeface="Arial" panose="020B0604020202020204" pitchFamily="34" charset="0"/>
                            <a:cs typeface="Arial" panose="020B0604020202020204" pitchFamily="34" charset="0"/>
                          </a:endParaRPr>
                        </a:p>
                      </a:txBody>
                      <a:tcPr marL="91425" marR="91425" marT="45716" marB="45716" anchor="ctr"/>
                    </a:tc>
                  </a:tr>
                  <a:tr h="365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Tungstène</a:t>
                          </a:r>
                          <a:endParaRPr lang="fr-FR" sz="1800" b="1" dirty="0">
                            <a:latin typeface="Arial" panose="020B0604020202020204" pitchFamily="34" charset="0"/>
                            <a:cs typeface="Arial" panose="020B0604020202020204" pitchFamily="34" charset="0"/>
                          </a:endParaRP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360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smtClean="0">
                              <a:latin typeface="Arial" panose="020B0604020202020204" pitchFamily="34" charset="0"/>
                              <a:cs typeface="Arial" panose="020B0604020202020204" pitchFamily="34" charset="0"/>
                            </a:rPr>
                            <a:t>3410</a:t>
                          </a:r>
                          <a:endParaRPr lang="fr-FR" sz="1800" b="1" dirty="0">
                            <a:latin typeface="Arial" panose="020B0604020202020204" pitchFamily="34" charset="0"/>
                            <a:cs typeface="Arial" panose="020B0604020202020204" pitchFamily="34" charset="0"/>
                          </a:endParaRPr>
                        </a:p>
                      </a:txBody>
                      <a:tcPr marL="91425" marR="91425" marT="45716" marB="45716" anchor="ctr"/>
                    </a:tc>
                  </a:tr>
                </a:tbl>
              </a:graphicData>
            </a:graphic>
          </p:graphicFrame>
        </mc:Fallback>
      </mc:AlternateContent>
      <p:sp>
        <p:nvSpPr>
          <p:cNvPr id="6"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2643189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28</a:t>
            </a:fld>
            <a:endParaRPr lang="fr-FR" dirty="0"/>
          </a:p>
        </p:txBody>
      </p:sp>
      <mc:AlternateContent xmlns:mc="http://schemas.openxmlformats.org/markup-compatibility/2006" xmlns:a14="http://schemas.microsoft.com/office/drawing/2010/main">
        <mc:Choice Requires="a14">
          <p:sp>
            <p:nvSpPr>
              <p:cNvPr id="3" name="Rectangle 2"/>
              <p:cNvSpPr/>
              <p:nvPr/>
            </p:nvSpPr>
            <p:spPr>
              <a:xfrm>
                <a:off x="0" y="620688"/>
                <a:ext cx="9144000" cy="5710025"/>
              </a:xfrm>
              <a:prstGeom prst="rect">
                <a:avLst/>
              </a:prstGeom>
            </p:spPr>
            <p:txBody>
              <a:bodyPr wrap="square">
                <a:spAutoFit/>
              </a:bodyPr>
              <a:lstStyle/>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Notons que, pour étirer un échantillon et doubler sa longueur,</a:t>
                </a:r>
                <a:r>
                  <a:rPr lang="fr-FR" b="1" dirty="0"/>
                  <a:t> </a:t>
                </a:r>
                <a14:m>
                  <m:oMath xmlns:m="http://schemas.openxmlformats.org/officeDocument/2006/math">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𝑳</m:t>
                    </m:r>
                    <m:r>
                      <a:rPr lang="fr-FR" b="1" i="1">
                        <a:latin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𝑳</m:t>
                        </m:r>
                      </m:e>
                      <m:sub>
                        <m:r>
                          <a:rPr lang="fr-FR" b="1" i="1" smtClean="0">
                            <a:latin typeface="Cambria Math" panose="02040503050406030204" pitchFamily="18" charset="0"/>
                          </a:rPr>
                          <m:t>𝟎</m:t>
                        </m:r>
                      </m:sub>
                    </m:sSub>
                  </m:oMath>
                </a14:m>
                <a:r>
                  <a:rPr lang="fr-FR" b="1" dirty="0">
                    <a:latin typeface="Arial" panose="020B0604020202020204" pitchFamily="34" charset="0"/>
                    <a:ea typeface="Calibri" panose="020F0502020204030204" pitchFamily="34" charset="0"/>
                  </a:rPr>
                  <a:t>, c’est-à-dire il subit une déformation </a:t>
                </a:r>
                <a14:m>
                  <m:oMath xmlns:m="http://schemas.openxmlformats.org/officeDocument/2006/math">
                    <m:r>
                      <a:rPr lang="fr-FR" b="1" i="1" smtClean="0">
                        <a:latin typeface="Cambria Math" panose="02040503050406030204" pitchFamily="18" charset="0"/>
                        <a:ea typeface="Cambria Math" panose="02040503050406030204" pitchFamily="18" charset="0"/>
                      </a:rPr>
                      <m:t>𝜺</m:t>
                    </m:r>
                    <m:r>
                      <a:rPr lang="fr-FR" b="1" i="1">
                        <a:latin typeface="Cambria Math" panose="02040503050406030204" pitchFamily="18" charset="0"/>
                      </a:rPr>
                      <m:t>=</m:t>
                    </m:r>
                  </m:oMath>
                </a14:m>
                <a:r>
                  <a:rPr lang="fr-FR" b="1" dirty="0">
                    <a:latin typeface="Arial" panose="020B0604020202020204" pitchFamily="34" charset="0"/>
                    <a:ea typeface="Calibri" panose="020F0502020204030204" pitchFamily="34" charset="0"/>
                  </a:rPr>
                  <a:t> 1, il faut appliquer une traction égale au module de Young, à condition de ne pas dépasser la limite d’élasticité.</a:t>
                </a:r>
              </a:p>
              <a:p>
                <a:pPr lvl="0" algn="just">
                  <a:lnSpc>
                    <a:spcPct val="150000"/>
                  </a:lnSpc>
                  <a:spcBef>
                    <a:spcPts val="600"/>
                  </a:spcBef>
                  <a:spcAft>
                    <a:spcPts val="0"/>
                  </a:spcAft>
                  <a:buSzPts val="1000"/>
                  <a:tabLst>
                    <a:tab pos="457200" algn="l"/>
                  </a:tabLst>
                </a:pPr>
                <a:r>
                  <a:rPr lang="fr-FR" b="1" dirty="0" smtClean="0">
                    <a:latin typeface="Arial" panose="020B0604020202020204" pitchFamily="34" charset="0"/>
                    <a:ea typeface="Calibri" panose="020F0502020204030204" pitchFamily="34" charset="0"/>
                  </a:rPr>
                  <a:t>II.1.6- </a:t>
                </a:r>
                <a:r>
                  <a:rPr lang="fr-FR" b="1" dirty="0">
                    <a:latin typeface="Arial" panose="020B0604020202020204" pitchFamily="34" charset="0"/>
                    <a:ea typeface="Calibri" panose="020F0502020204030204" pitchFamily="34" charset="0"/>
                  </a:rPr>
                  <a:t>Module de cisaillement et module de compressibilité</a:t>
                </a:r>
              </a:p>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La courbe de la contrainte en fonction de la déformation par cisaillement est souvent linéaire. Le </a:t>
                </a:r>
                <a:r>
                  <a:rPr lang="fr-FR" b="1" i="1" dirty="0">
                    <a:latin typeface="Arial" panose="020B0604020202020204" pitchFamily="34" charset="0"/>
                    <a:ea typeface="Calibri" panose="020F0502020204030204" pitchFamily="34" charset="0"/>
                  </a:rPr>
                  <a:t>module de cisaillement</a:t>
                </a:r>
                <a:r>
                  <a:rPr lang="fr-FR" b="1" dirty="0">
                    <a:latin typeface="Arial" panose="020B0604020202020204" pitchFamily="34" charset="0"/>
                    <a:ea typeface="Calibri" panose="020F0502020204030204" pitchFamily="34" charset="0"/>
                  </a:rPr>
                  <a:t>, est définie par: </a:t>
                </a:r>
              </a:p>
              <a:p>
                <a:pPr lvl="0" algn="ctr">
                  <a:lnSpc>
                    <a:spcPct val="150000"/>
                  </a:lnSpc>
                  <a:spcAft>
                    <a:spcPts val="0"/>
                  </a:spcAft>
                  <a:buSzPts val="1000"/>
                  <a:tabLst>
                    <a:tab pos="457200" algn="l"/>
                  </a:tabLst>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rPr>
                        <m:t>𝑮</m:t>
                      </m:r>
                      <m:r>
                        <a:rPr lang="fr-FR" sz="2000" b="1" i="1">
                          <a:latin typeface="Cambria Math" panose="02040503050406030204" pitchFamily="18" charset="0"/>
                        </a:rPr>
                        <m:t>=</m:t>
                      </m:r>
                      <m:f>
                        <m:fPr>
                          <m:ctrlPr>
                            <a:rPr lang="fr-FR" sz="2000" b="1" i="1">
                              <a:latin typeface="Cambria Math" panose="02040503050406030204" pitchFamily="18" charset="0"/>
                            </a:rPr>
                          </m:ctrlPr>
                        </m:fPr>
                        <m:num>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𝝈</m:t>
                              </m:r>
                            </m:e>
                            <m:sub>
                              <m:r>
                                <a:rPr lang="fr-FR" sz="2000" b="1" i="1" smtClean="0">
                                  <a:latin typeface="Cambria Math" panose="02040503050406030204" pitchFamily="18" charset="0"/>
                                  <a:ea typeface="Cambria Math" panose="02040503050406030204" pitchFamily="18" charset="0"/>
                                </a:rPr>
                                <m:t>𝒔</m:t>
                              </m:r>
                            </m:sub>
                          </m:sSub>
                        </m:num>
                        <m:den>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𝜺</m:t>
                              </m:r>
                            </m:e>
                            <m:sub>
                              <m:r>
                                <a:rPr lang="fr-FR" sz="2000" b="1" i="1" smtClean="0">
                                  <a:latin typeface="Cambria Math" panose="02040503050406030204" pitchFamily="18" charset="0"/>
                                  <a:ea typeface="Cambria Math" panose="02040503050406030204" pitchFamily="18" charset="0"/>
                                </a:rPr>
                                <m:t>𝒔</m:t>
                              </m:r>
                            </m:sub>
                          </m:sSub>
                        </m:den>
                      </m:f>
                      <m:r>
                        <a:rPr lang="fr-FR" sz="2000" b="1" i="1" smtClean="0">
                          <a:latin typeface="Cambria Math" panose="02040503050406030204" pitchFamily="18" charset="0"/>
                          <a:ea typeface="Cambria Math" panose="02040503050406030204" pitchFamily="18" charset="0"/>
                        </a:rPr>
                        <m:t>=</m:t>
                      </m:r>
                      <m:f>
                        <m:fPr>
                          <m:ctrlPr>
                            <a:rPr lang="fr-FR" sz="2000" b="1" i="1" smtClean="0">
                              <a:latin typeface="Cambria Math" panose="02040503050406030204" pitchFamily="18" charset="0"/>
                              <a:ea typeface="Cambria Math" panose="02040503050406030204" pitchFamily="18" charset="0"/>
                            </a:rPr>
                          </m:ctrlPr>
                        </m:fPr>
                        <m:num>
                          <m:f>
                            <m:fPr>
                              <m:type m:val="lin"/>
                              <m:ctrlPr>
                                <a:rPr lang="fr-FR" sz="2000" b="1" i="1" smtClean="0">
                                  <a:latin typeface="Cambria Math" panose="02040503050406030204" pitchFamily="18" charset="0"/>
                                  <a:ea typeface="Cambria Math" panose="02040503050406030204" pitchFamily="18" charset="0"/>
                                </a:rPr>
                              </m:ctrlPr>
                            </m:fPr>
                            <m:num>
                              <m:r>
                                <a:rPr lang="fr-FR" sz="2000" b="1" i="1" smtClean="0">
                                  <a:latin typeface="Cambria Math" panose="02040503050406030204" pitchFamily="18" charset="0"/>
                                  <a:ea typeface="Cambria Math" panose="02040503050406030204" pitchFamily="18" charset="0"/>
                                </a:rPr>
                                <m:t>𝑭</m:t>
                              </m:r>
                            </m:num>
                            <m:den>
                              <m:r>
                                <a:rPr lang="fr-FR" sz="2000" b="1" i="1" smtClean="0">
                                  <a:latin typeface="Cambria Math" panose="02040503050406030204" pitchFamily="18" charset="0"/>
                                  <a:ea typeface="Cambria Math" panose="02040503050406030204" pitchFamily="18" charset="0"/>
                                </a:rPr>
                                <m:t>𝑺</m:t>
                              </m:r>
                            </m:den>
                          </m:f>
                        </m:num>
                        <m:den>
                          <m:r>
                            <a:rPr lang="fr-FR" sz="2000" b="1" i="1" smtClean="0">
                              <a:latin typeface="Cambria Math" panose="02040503050406030204" pitchFamily="18" charset="0"/>
                              <a:ea typeface="Cambria Math" panose="02040503050406030204" pitchFamily="18" charset="0"/>
                            </a:rPr>
                            <m:t>𝜸</m:t>
                          </m:r>
                        </m:den>
                      </m:f>
                    </m:oMath>
                  </m:oMathPara>
                </a14:m>
                <a:endParaRPr lang="fr-FR" sz="2000" b="1" dirty="0">
                  <a:latin typeface="Arial" panose="020B0604020202020204" pitchFamily="34" charset="0"/>
                  <a:ea typeface="Calibri" panose="020F0502020204030204" pitchFamily="34" charset="0"/>
                </a:endParaRPr>
              </a:p>
              <a:p>
                <a:pPr lvl="0">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La force </a:t>
                </a:r>
                <a14:m>
                  <m:oMath xmlns:m="http://schemas.openxmlformats.org/officeDocument/2006/math">
                    <m:r>
                      <a:rPr lang="fr-FR" b="1" i="1" smtClean="0">
                        <a:latin typeface="Cambria Math" panose="02040503050406030204" pitchFamily="18" charset="0"/>
                      </a:rPr>
                      <m:t>𝑭</m:t>
                    </m:r>
                  </m:oMath>
                </a14:m>
                <a:r>
                  <a:rPr lang="fr-FR" b="1" dirty="0"/>
                  <a:t> </a:t>
                </a:r>
                <a:r>
                  <a:rPr lang="fr-FR" b="1" dirty="0">
                    <a:latin typeface="Arial" panose="020B0604020202020204" pitchFamily="34" charset="0"/>
                  </a:rPr>
                  <a:t>agit parallèlement à la surface</a:t>
                </a:r>
                <a:r>
                  <a:rPr lang="fr-FR" b="1" dirty="0"/>
                  <a:t> </a:t>
                </a:r>
                <a14:m>
                  <m:oMath xmlns:m="http://schemas.openxmlformats.org/officeDocument/2006/math">
                    <m:r>
                      <a:rPr lang="fr-FR" b="1" i="0" smtClean="0">
                        <a:latin typeface="Cambria Math" panose="02040503050406030204" pitchFamily="18" charset="0"/>
                      </a:rPr>
                      <m:t>𝐒</m:t>
                    </m:r>
                  </m:oMath>
                </a14:m>
                <a:r>
                  <a:rPr lang="fr-FR" b="1" dirty="0">
                    <a:latin typeface="Arial" panose="020B0604020202020204" pitchFamily="34" charset="0"/>
                    <a:ea typeface="Calibri" panose="020F0502020204030204" pitchFamily="34" charset="0"/>
                  </a:rPr>
                  <a:t>. Des exemples illustrant le concept du module de cisaillement sont présentés par les fig. 13. </a:t>
                </a:r>
              </a:p>
              <a:p>
                <a:pPr lvl="0">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Le module de cisaillement est en général 2 ou 3 fois plus petit que le module de Young pour un matériau donné, </a:t>
                </a:r>
                <a:r>
                  <a:rPr lang="fr-FR" b="1" dirty="0" err="1">
                    <a:latin typeface="Arial" panose="020B0604020202020204" pitchFamily="34" charset="0"/>
                    <a:ea typeface="Calibri" panose="020F0502020204030204" pitchFamily="34" charset="0"/>
                  </a:rPr>
                  <a:t>tab.</a:t>
                </a:r>
                <a:r>
                  <a:rPr lang="fr-FR" b="1" dirty="0">
                    <a:latin typeface="Arial" panose="020B0604020202020204" pitchFamily="34" charset="0"/>
                    <a:ea typeface="Calibri" panose="020F0502020204030204" pitchFamily="34" charset="0"/>
                  </a:rPr>
                  <a:t> 6.</a:t>
                </a:r>
              </a:p>
              <a:p>
                <a:pPr lvl="0">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0" y="620688"/>
                <a:ext cx="9144000" cy="5710025"/>
              </a:xfrm>
              <a:prstGeom prst="rect">
                <a:avLst/>
              </a:prstGeom>
              <a:blipFill rotWithShape="0">
                <a:blip r:embed="rId2"/>
                <a:stretch>
                  <a:fillRect l="-533" r="-533"/>
                </a:stretch>
              </a:blipFill>
            </p:spPr>
            <p:txBody>
              <a:bodyPr/>
              <a:lstStyle/>
              <a:p>
                <a:r>
                  <a:rPr lang="fr-FR">
                    <a:noFill/>
                  </a:rPr>
                  <a:t> </a:t>
                </a:r>
              </a:p>
            </p:txBody>
          </p:sp>
        </mc:Fallback>
      </mc:AlternateContent>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a:t>
            </a:r>
            <a:r>
              <a:rPr lang="fr-FR" altLang="fr-FR" sz="1400" b="1" i="1" dirty="0" err="1">
                <a:solidFill>
                  <a:srgbClr val="0000FF"/>
                </a:solidFill>
              </a:rPr>
              <a:t>Matériauxvolumique</a:t>
            </a:r>
            <a:r>
              <a:rPr lang="fr-FR" altLang="fr-FR" sz="1400" b="1" i="1" dirty="0">
                <a:solidFill>
                  <a:srgbClr val="0000FF"/>
                </a:solidFill>
              </a:rPr>
              <a:t> (</a:t>
            </a:r>
            <a:r>
              <a:rPr lang="fr-FR" altLang="fr-FR" sz="1400" b="1" i="1" dirty="0" err="1">
                <a:solidFill>
                  <a:srgbClr val="0000FF"/>
                </a:solidFill>
              </a:rPr>
              <a:t>presion</a:t>
            </a:r>
            <a:r>
              <a:rPr lang="fr-FR" altLang="fr-FR" sz="1400" b="1" i="1" dirty="0">
                <a:solidFill>
                  <a:srgbClr val="0000FF"/>
                </a:solidFill>
              </a:rPr>
              <a:t>)</a:t>
            </a:r>
          </a:p>
        </p:txBody>
      </p:sp>
    </p:spTree>
    <p:extLst>
      <p:ext uri="{BB962C8B-B14F-4D97-AF65-F5344CB8AC3E}">
        <p14:creationId xmlns:p14="http://schemas.microsoft.com/office/powerpoint/2010/main" val="3827534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29</a:t>
            </a:fld>
            <a:endParaRPr lang="fr-FR"/>
          </a:p>
        </p:txBody>
      </p:sp>
      <p:pic>
        <p:nvPicPr>
          <p:cNvPr id="4" name="Image 3"/>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60" y="764704"/>
            <a:ext cx="7826930" cy="3486873"/>
          </a:xfrm>
          <a:prstGeom prst="rect">
            <a:avLst/>
          </a:prstGeom>
        </p:spPr>
      </p:pic>
      <p:sp>
        <p:nvSpPr>
          <p:cNvPr id="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6" name="Text Box 36"/>
          <p:cNvSpPr txBox="1">
            <a:spLocks noChangeArrowheads="1"/>
          </p:cNvSpPr>
          <p:nvPr/>
        </p:nvSpPr>
        <p:spPr bwMode="auto">
          <a:xfrm>
            <a:off x="14289" y="4509120"/>
            <a:ext cx="910907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ts val="0"/>
              </a:spcBef>
              <a:buFont typeface="Wingdings" panose="05000000000000000000" pitchFamily="2" charset="2"/>
              <a:buNone/>
            </a:pPr>
            <a:r>
              <a:rPr lang="fr-FR" altLang="fr-FR" sz="1800" b="1" dirty="0">
                <a:solidFill>
                  <a:srgbClr val="111111"/>
                </a:solidFill>
              </a:rPr>
              <a:t>Figure 13- Illustration de notion de module de cisaillement:</a:t>
            </a:r>
          </a:p>
          <a:p>
            <a:pPr algn="ctr">
              <a:lnSpc>
                <a:spcPct val="150000"/>
              </a:lnSpc>
              <a:spcBef>
                <a:spcPts val="0"/>
              </a:spcBef>
              <a:buFont typeface="Wingdings" panose="05000000000000000000" pitchFamily="2" charset="2"/>
              <a:buNone/>
            </a:pPr>
            <a:r>
              <a:rPr lang="fr-FR" altLang="fr-FR" sz="1800" b="1" dirty="0">
                <a:solidFill>
                  <a:srgbClr val="111111"/>
                </a:solidFill>
              </a:rPr>
              <a:t>(a) Application d’un moment de force à un tube creux et mince</a:t>
            </a:r>
          </a:p>
          <a:p>
            <a:pPr algn="ctr">
              <a:lnSpc>
                <a:spcPct val="150000"/>
              </a:lnSpc>
              <a:spcBef>
                <a:spcPts val="0"/>
              </a:spcBef>
              <a:buFont typeface="Wingdings" panose="05000000000000000000" pitchFamily="2" charset="2"/>
              <a:buNone/>
            </a:pPr>
            <a:r>
              <a:rPr lang="fr-FR" altLang="fr-FR" sz="1800" b="1" dirty="0">
                <a:solidFill>
                  <a:srgbClr val="111111"/>
                </a:solidFill>
              </a:rPr>
              <a:t>(b) Un petite zone du tube avant la torsion</a:t>
            </a:r>
          </a:p>
          <a:p>
            <a:pPr algn="ctr">
              <a:lnSpc>
                <a:spcPct val="150000"/>
              </a:lnSpc>
              <a:spcBef>
                <a:spcPts val="0"/>
              </a:spcBef>
              <a:buFont typeface="Wingdings" panose="05000000000000000000" pitchFamily="2" charset="2"/>
              <a:buNone/>
            </a:pPr>
            <a:r>
              <a:rPr lang="fr-FR" altLang="fr-FR" sz="1800" b="1" dirty="0">
                <a:solidFill>
                  <a:srgbClr val="111111"/>
                </a:solidFill>
              </a:rPr>
              <a:t>(c) La même zone après la torsion</a:t>
            </a:r>
            <a:endParaRPr lang="fr-CA" altLang="fr-FR" sz="1800" b="1" dirty="0">
              <a:solidFill>
                <a:srgbClr val="111111"/>
              </a:solidFill>
            </a:endParaRPr>
          </a:p>
        </p:txBody>
      </p:sp>
    </p:spTree>
    <p:extLst>
      <p:ext uri="{BB962C8B-B14F-4D97-AF65-F5344CB8AC3E}">
        <p14:creationId xmlns:p14="http://schemas.microsoft.com/office/powerpoint/2010/main" val="887621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9C83F00-6855-41C0-975D-E06D4D626B03}" type="slidenum">
              <a:rPr lang="fr-FR" altLang="fr-FR" sz="1200" smtClean="0">
                <a:latin typeface="Arial Black" panose="020B0A04020102020204" pitchFamily="34" charset="0"/>
              </a:rPr>
              <a:pPr>
                <a:spcBef>
                  <a:spcPct val="0"/>
                </a:spcBef>
                <a:buClrTx/>
                <a:buSzTx/>
                <a:buFontTx/>
                <a:buNone/>
              </a:pPr>
              <a:t>3</a:t>
            </a:fld>
            <a:endParaRPr lang="fr-FR" altLang="fr-FR" sz="1200" dirty="0">
              <a:latin typeface="Arial Black" panose="020B0A04020102020204" pitchFamily="34" charset="0"/>
            </a:endParaRPr>
          </a:p>
        </p:txBody>
      </p:sp>
      <p:sp>
        <p:nvSpPr>
          <p:cNvPr id="10243" name="Rectangle 28"/>
          <p:cNvSpPr>
            <a:spLocks noChangeArrowheads="1"/>
          </p:cNvSpPr>
          <p:nvPr/>
        </p:nvSpPr>
        <p:spPr bwMode="auto">
          <a:xfrm>
            <a:off x="14288" y="523120"/>
            <a:ext cx="910907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panose="05000000000000000000" pitchFamily="2" charset="2"/>
              <a:buChar char="n"/>
              <a:tabLst>
                <a:tab pos="4572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4572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4572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spcAft>
                <a:spcPts val="1200"/>
              </a:spcAft>
              <a:buClrTx/>
              <a:buSzTx/>
              <a:buFont typeface="Wingdings" panose="05000000000000000000" pitchFamily="2" charset="2"/>
              <a:buNone/>
            </a:pPr>
            <a:r>
              <a:rPr lang="fr-FR" altLang="fr-FR" sz="2200" b="1" dirty="0"/>
              <a:t>Plan du </a:t>
            </a:r>
            <a:r>
              <a:rPr lang="fr-FR" altLang="fr-FR" sz="2200" b="1" dirty="0" smtClean="0"/>
              <a:t>cours</a:t>
            </a:r>
            <a:endParaRPr lang="fr-FR" altLang="fr-FR" sz="2200" b="1" dirty="0"/>
          </a:p>
          <a:p>
            <a:pPr>
              <a:lnSpc>
                <a:spcPct val="150000"/>
              </a:lnSpc>
              <a:spcBef>
                <a:spcPct val="0"/>
              </a:spcBef>
              <a:buFont typeface="Wingdings" panose="05000000000000000000" pitchFamily="2" charset="2"/>
              <a:buNone/>
            </a:pPr>
            <a:r>
              <a:rPr lang="fr-FR" altLang="fr-FR" sz="2000" b="1" dirty="0">
                <a:ea typeface="SimSun" panose="02010600030101010101" pitchFamily="2" charset="-122"/>
              </a:rPr>
              <a:t>I- Choix </a:t>
            </a:r>
            <a:r>
              <a:rPr lang="fr-FR" altLang="fr-FR" sz="2000" b="1" dirty="0" smtClean="0">
                <a:ea typeface="SimSun" panose="02010600030101010101" pitchFamily="2" charset="-122"/>
              </a:rPr>
              <a:t>et classification des matériaux</a:t>
            </a:r>
            <a:endParaRPr lang="fr-FR" altLang="fr-FR" sz="2000" b="1" dirty="0">
              <a:ea typeface="SimSun" panose="02010600030101010101" pitchFamily="2" charset="-122"/>
            </a:endParaRPr>
          </a:p>
          <a:p>
            <a:pPr>
              <a:lnSpc>
                <a:spcPct val="150000"/>
              </a:lnSpc>
              <a:spcBef>
                <a:spcPct val="0"/>
              </a:spcBef>
              <a:buNone/>
            </a:pPr>
            <a:r>
              <a:rPr lang="fr-FR" altLang="fr-FR" sz="1800" b="1" dirty="0">
                <a:ea typeface="SimSun" panose="02010600030101010101" pitchFamily="2" charset="-122"/>
              </a:rPr>
              <a:t> I.1- Introduction</a:t>
            </a:r>
          </a:p>
          <a:p>
            <a:pPr>
              <a:lnSpc>
                <a:spcPct val="150000"/>
              </a:lnSpc>
              <a:spcBef>
                <a:spcPct val="0"/>
              </a:spcBef>
              <a:buNone/>
            </a:pPr>
            <a:r>
              <a:rPr lang="fr-FR" altLang="fr-FR" sz="1800" b="1" dirty="0">
                <a:ea typeface="SimSun" panose="02010600030101010101" pitchFamily="2" charset="-122"/>
              </a:rPr>
              <a:t> I.2- Les états de la matière</a:t>
            </a:r>
          </a:p>
          <a:p>
            <a:pPr>
              <a:lnSpc>
                <a:spcPct val="150000"/>
              </a:lnSpc>
              <a:spcBef>
                <a:spcPct val="0"/>
              </a:spcBef>
              <a:buNone/>
            </a:pPr>
            <a:r>
              <a:rPr lang="fr-FR" altLang="fr-FR" sz="1800" b="1" dirty="0">
                <a:ea typeface="SimSun" panose="02010600030101010101" pitchFamily="2" charset="-122"/>
              </a:rPr>
              <a:t> I.3- Plan de choix des matériaux</a:t>
            </a:r>
          </a:p>
          <a:p>
            <a:pPr>
              <a:lnSpc>
                <a:spcPct val="150000"/>
              </a:lnSpc>
              <a:spcBef>
                <a:spcPct val="0"/>
              </a:spcBef>
              <a:spcAft>
                <a:spcPts val="600"/>
              </a:spcAft>
              <a:buNone/>
            </a:pPr>
            <a:r>
              <a:rPr lang="fr-FR" altLang="fr-FR" sz="1800" b="1" dirty="0">
                <a:ea typeface="SimSun" panose="02010600030101010101" pitchFamily="2" charset="-122"/>
              </a:rPr>
              <a:t> I.4- Les trois classes de matériaux </a:t>
            </a:r>
          </a:p>
          <a:p>
            <a:pPr>
              <a:lnSpc>
                <a:spcPct val="150000"/>
              </a:lnSpc>
              <a:spcBef>
                <a:spcPts val="600"/>
              </a:spcBef>
              <a:buNone/>
            </a:pPr>
            <a:r>
              <a:rPr lang="fr-FR" altLang="fr-FR" sz="2000" b="1" dirty="0" smtClean="0">
                <a:ea typeface="SimSun" panose="02010600030101010101" pitchFamily="2" charset="-122"/>
              </a:rPr>
              <a:t>II- Propriétés mécaniques et structure des matériaux</a:t>
            </a:r>
            <a:endParaRPr lang="fr-FR" altLang="fr-FR" sz="2000" b="1" dirty="0">
              <a:ea typeface="SimSun" panose="02010600030101010101" pitchFamily="2" charset="-122"/>
            </a:endParaRPr>
          </a:p>
          <a:p>
            <a:pPr>
              <a:lnSpc>
                <a:spcPct val="150000"/>
              </a:lnSpc>
              <a:spcBef>
                <a:spcPct val="0"/>
              </a:spcBef>
              <a:buNone/>
            </a:pPr>
            <a:r>
              <a:rPr lang="fr-FR" altLang="fr-FR" sz="1800" b="1" dirty="0">
                <a:ea typeface="SimSun" panose="02010600030101010101" pitchFamily="2" charset="-122"/>
              </a:rPr>
              <a:t> </a:t>
            </a:r>
            <a:r>
              <a:rPr lang="fr-FR" altLang="fr-FR" sz="1800" b="1" dirty="0" smtClean="0">
                <a:ea typeface="SimSun" panose="02010600030101010101" pitchFamily="2" charset="-122"/>
              </a:rPr>
              <a:t>II.1- </a:t>
            </a:r>
            <a:r>
              <a:rPr lang="fr-FR" altLang="fr-FR" sz="1800" b="1" dirty="0">
                <a:ea typeface="SimSun" panose="02010600030101010101" pitchFamily="2" charset="-122"/>
              </a:rPr>
              <a:t>Propriétés mécaniques des matériaux</a:t>
            </a:r>
          </a:p>
          <a:p>
            <a:pPr>
              <a:lnSpc>
                <a:spcPct val="150000"/>
              </a:lnSpc>
              <a:spcBef>
                <a:spcPct val="0"/>
              </a:spcBef>
              <a:buNone/>
            </a:pPr>
            <a:r>
              <a:rPr lang="fr-FR" altLang="fr-FR" sz="1800" b="1" dirty="0">
                <a:ea typeface="SimSun" panose="02010600030101010101" pitchFamily="2" charset="-122"/>
              </a:rPr>
              <a:t> </a:t>
            </a:r>
            <a:r>
              <a:rPr lang="fr-FR" altLang="fr-FR" sz="1800" b="1" dirty="0" smtClean="0">
                <a:ea typeface="SimSun" panose="02010600030101010101" pitchFamily="2" charset="-122"/>
              </a:rPr>
              <a:t>II.2- </a:t>
            </a:r>
            <a:r>
              <a:rPr lang="fr-FR" altLang="fr-FR" sz="1800" b="1" dirty="0">
                <a:ea typeface="SimSun" panose="02010600030101010101" pitchFamily="2" charset="-122"/>
              </a:rPr>
              <a:t>Structure des </a:t>
            </a:r>
            <a:r>
              <a:rPr lang="fr-FR" altLang="fr-FR" sz="1800" b="1" dirty="0" smtClean="0">
                <a:ea typeface="SimSun" panose="02010600030101010101" pitchFamily="2" charset="-122"/>
              </a:rPr>
              <a:t>matériaux</a:t>
            </a:r>
            <a:endParaRPr lang="fr-FR" altLang="fr-FR" sz="1800" b="1" dirty="0">
              <a:ea typeface="SimSun" panose="02010600030101010101" pitchFamily="2" charset="-122"/>
            </a:endParaRPr>
          </a:p>
          <a:p>
            <a:pPr>
              <a:lnSpc>
                <a:spcPct val="150000"/>
              </a:lnSpc>
              <a:spcBef>
                <a:spcPts val="600"/>
              </a:spcBef>
              <a:buFont typeface="Wingdings" panose="05000000000000000000" pitchFamily="2" charset="2"/>
              <a:buNone/>
            </a:pPr>
            <a:r>
              <a:rPr lang="fr-FR" altLang="fr-FR" sz="2000" b="1" dirty="0" smtClean="0">
                <a:ea typeface="SimSun" panose="02010600030101010101" pitchFamily="2" charset="-122"/>
              </a:rPr>
              <a:t>III- </a:t>
            </a:r>
            <a:r>
              <a:rPr lang="fr-FR" altLang="fr-FR" sz="2000" b="1" dirty="0">
                <a:ea typeface="SimSun" panose="02010600030101010101" pitchFamily="2" charset="-122"/>
              </a:rPr>
              <a:t>Corrosion et fatigue des matériaux</a:t>
            </a:r>
          </a:p>
          <a:p>
            <a:pPr>
              <a:lnSpc>
                <a:spcPct val="150000"/>
              </a:lnSpc>
              <a:spcBef>
                <a:spcPct val="0"/>
              </a:spcBef>
              <a:buFont typeface="Wingdings" panose="05000000000000000000" pitchFamily="2" charset="2"/>
              <a:buNone/>
            </a:pPr>
            <a:r>
              <a:rPr lang="fr-FR" altLang="fr-FR" sz="1800" b="1" dirty="0">
                <a:ea typeface="SimSun" panose="02010600030101010101" pitchFamily="2" charset="-122"/>
              </a:rPr>
              <a:t> </a:t>
            </a:r>
            <a:r>
              <a:rPr lang="fr-FR" altLang="fr-FR" sz="1800" b="1" dirty="0" smtClean="0">
                <a:ea typeface="SimSun" panose="02010600030101010101" pitchFamily="2" charset="-122"/>
              </a:rPr>
              <a:t>III.1- </a:t>
            </a:r>
            <a:r>
              <a:rPr lang="fr-FR" altLang="fr-FR" sz="1800" b="1" dirty="0">
                <a:ea typeface="SimSun" panose="02010600030101010101" pitchFamily="2" charset="-122"/>
              </a:rPr>
              <a:t>La corrosion des métaux</a:t>
            </a:r>
          </a:p>
          <a:p>
            <a:pPr>
              <a:lnSpc>
                <a:spcPct val="150000"/>
              </a:lnSpc>
              <a:spcBef>
                <a:spcPct val="0"/>
              </a:spcBef>
              <a:buFont typeface="Wingdings" panose="05000000000000000000" pitchFamily="2" charset="2"/>
              <a:buNone/>
            </a:pPr>
            <a:r>
              <a:rPr lang="fr-FR" altLang="fr-FR" sz="1800" b="1" dirty="0">
                <a:ea typeface="SimSun" panose="02010600030101010101" pitchFamily="2" charset="-122"/>
              </a:rPr>
              <a:t> </a:t>
            </a:r>
            <a:r>
              <a:rPr lang="fr-FR" altLang="fr-FR" sz="1800" b="1" dirty="0" smtClean="0">
                <a:ea typeface="SimSun" panose="02010600030101010101" pitchFamily="2" charset="-122"/>
              </a:rPr>
              <a:t>III.2- </a:t>
            </a:r>
            <a:r>
              <a:rPr lang="fr-FR" altLang="fr-FR" sz="1800" b="1" dirty="0">
                <a:ea typeface="SimSun" panose="02010600030101010101" pitchFamily="2" charset="-122"/>
              </a:rPr>
              <a:t>La fatigue des matériaux</a:t>
            </a:r>
            <a:r>
              <a:rPr lang="fr-FR" altLang="fr-FR" sz="1800" b="1" dirty="0" smtClean="0">
                <a:ea typeface="SimSun" panose="02010600030101010101" pitchFamily="2" charset="-122"/>
              </a:rPr>
              <a:t>.</a:t>
            </a:r>
            <a:endParaRPr lang="fr-FR" altLang="fr-FR" sz="1800" b="1" dirty="0">
              <a:ea typeface="SimSun" panose="02010600030101010101" pitchFamily="2" charset="-122"/>
            </a:endParaRPr>
          </a:p>
        </p:txBody>
      </p:sp>
      <p:sp>
        <p:nvSpPr>
          <p:cNvPr id="1024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30</a:t>
            </a:fld>
            <a:endParaRPr lang="fr-FR"/>
          </a:p>
        </p:txBody>
      </p:sp>
      <mc:AlternateContent xmlns:mc="http://schemas.openxmlformats.org/markup-compatibility/2006" xmlns:a14="http://schemas.microsoft.com/office/drawing/2010/main">
        <mc:Choice Requires="a14">
          <p:sp>
            <p:nvSpPr>
              <p:cNvPr id="3" name="Rectangle 2"/>
              <p:cNvSpPr/>
              <p:nvPr/>
            </p:nvSpPr>
            <p:spPr>
              <a:xfrm>
                <a:off x="0" y="692696"/>
                <a:ext cx="9144000" cy="4499309"/>
              </a:xfrm>
              <a:prstGeom prst="rect">
                <a:avLst/>
              </a:prstGeom>
            </p:spPr>
            <p:txBody>
              <a:bodyPr wrap="square">
                <a:spAutoFit/>
              </a:bodyPr>
              <a:lstStyle/>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Le module de compressibilité est défini comme état le rapport entre la contrainte volumique (la pression) à la déformation volumique:</a:t>
                </a:r>
              </a:p>
              <a:p>
                <a:pPr lvl="0" algn="ctr">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a:t>
                </a:r>
                <a14:m>
                  <m:oMath xmlns:m="http://schemas.openxmlformats.org/officeDocument/2006/math">
                    <m:r>
                      <a:rPr lang="fr-FR" b="1" i="1">
                        <a:latin typeface="Cambria Math" panose="02040503050406030204" pitchFamily="18" charset="0"/>
                      </a:rPr>
                      <m:t>𝑩</m:t>
                    </m:r>
                    <m:r>
                      <a:rPr lang="fr-FR" b="1" i="1">
                        <a:latin typeface="Cambria Math" panose="02040503050406030204" pitchFamily="18" charset="0"/>
                      </a:rPr>
                      <m:t>=−</m:t>
                    </m:r>
                    <m:f>
                      <m:fPr>
                        <m:ctrlPr>
                          <a:rPr lang="fr-FR" b="1" i="1">
                            <a:latin typeface="Cambria Math" panose="02040503050406030204" pitchFamily="18" charset="0"/>
                          </a:rPr>
                        </m:ctrlPr>
                      </m:fPr>
                      <m:num>
                        <m:sSub>
                          <m:sSubPr>
                            <m:ctrlPr>
                              <a:rPr lang="fr-FR" b="1" i="1">
                                <a:latin typeface="Cambria Math" panose="02040503050406030204" pitchFamily="18" charset="0"/>
                                <a:ea typeface="Cambria Math" panose="02040503050406030204" pitchFamily="18" charset="0"/>
                              </a:rPr>
                            </m:ctrlPr>
                          </m:sSubPr>
                          <m:e>
                            <m:r>
                              <a:rPr lang="fr-FR" b="1" i="1">
                                <a:latin typeface="Cambria Math" panose="02040503050406030204" pitchFamily="18" charset="0"/>
                                <a:ea typeface="Cambria Math" panose="02040503050406030204" pitchFamily="18" charset="0"/>
                              </a:rPr>
                              <m:t>𝝈</m:t>
                            </m:r>
                          </m:e>
                          <m:sub>
                            <m:r>
                              <a:rPr lang="fr-FR" b="1" i="1">
                                <a:latin typeface="Cambria Math" panose="02040503050406030204" pitchFamily="18" charset="0"/>
                                <a:ea typeface="Cambria Math" panose="02040503050406030204" pitchFamily="18" charset="0"/>
                              </a:rPr>
                              <m:t>𝑽</m:t>
                            </m:r>
                          </m:sub>
                        </m:sSub>
                      </m:num>
                      <m:den>
                        <m:sSub>
                          <m:sSubPr>
                            <m:ctrlPr>
                              <a:rPr lang="fr-FR" b="1" i="1">
                                <a:latin typeface="Cambria Math" panose="02040503050406030204" pitchFamily="18" charset="0"/>
                                <a:ea typeface="Cambria Math" panose="02040503050406030204" pitchFamily="18" charset="0"/>
                              </a:rPr>
                            </m:ctrlPr>
                          </m:sSubPr>
                          <m:e>
                            <m:r>
                              <a:rPr lang="fr-FR" b="1" i="1">
                                <a:latin typeface="Cambria Math" panose="02040503050406030204" pitchFamily="18" charset="0"/>
                                <a:ea typeface="Cambria Math" panose="02040503050406030204" pitchFamily="18" charset="0"/>
                              </a:rPr>
                              <m:t>𝜺</m:t>
                            </m:r>
                          </m:e>
                          <m:sub>
                            <m:r>
                              <a:rPr lang="fr-FR" b="1" i="1">
                                <a:latin typeface="Cambria Math" panose="02040503050406030204" pitchFamily="18" charset="0"/>
                                <a:ea typeface="Cambria Math" panose="02040503050406030204" pitchFamily="18" charset="0"/>
                              </a:rPr>
                              <m:t>𝑽</m:t>
                            </m:r>
                          </m:sub>
                        </m:sSub>
                      </m:den>
                    </m:f>
                    <m:r>
                      <a:rPr lang="fr-FR" b="1" i="1">
                        <a:latin typeface="Cambria Math" panose="02040503050406030204" pitchFamily="18" charset="0"/>
                        <a:ea typeface="Cambria Math" panose="02040503050406030204" pitchFamily="18" charset="0"/>
                      </a:rPr>
                      <m:t>=−</m:t>
                    </m:r>
                    <m:f>
                      <m:fPr>
                        <m:ctrlPr>
                          <a:rPr lang="fr-FR" b="1" i="1">
                            <a:latin typeface="Cambria Math" panose="02040503050406030204" pitchFamily="18" charset="0"/>
                            <a:ea typeface="Cambria Math" panose="02040503050406030204" pitchFamily="18" charset="0"/>
                          </a:rPr>
                        </m:ctrlPr>
                      </m:fPr>
                      <m:num>
                        <m:f>
                          <m:fPr>
                            <m:type m:val="lin"/>
                            <m:ctrlPr>
                              <a:rPr lang="fr-FR" b="1" i="1">
                                <a:latin typeface="Cambria Math" panose="02040503050406030204" pitchFamily="18" charset="0"/>
                                <a:ea typeface="Cambria Math" panose="02040503050406030204" pitchFamily="18" charset="0"/>
                              </a:rPr>
                            </m:ctrlPr>
                          </m:fPr>
                          <m:num>
                            <m:r>
                              <a:rPr lang="fr-FR" b="1" i="1">
                                <a:latin typeface="Cambria Math" panose="02040503050406030204" pitchFamily="18" charset="0"/>
                                <a:ea typeface="Cambria Math" panose="02040503050406030204" pitchFamily="18" charset="0"/>
                              </a:rPr>
                              <m:t>𝑭</m:t>
                            </m:r>
                          </m:num>
                          <m:den>
                            <m:r>
                              <a:rPr lang="fr-FR" b="1" i="1">
                                <a:latin typeface="Cambria Math" panose="02040503050406030204" pitchFamily="18" charset="0"/>
                                <a:ea typeface="Cambria Math" panose="02040503050406030204" pitchFamily="18" charset="0"/>
                              </a:rPr>
                              <m:t>𝑺</m:t>
                            </m:r>
                          </m:den>
                        </m:f>
                      </m:num>
                      <m:den>
                        <m:f>
                          <m:fPr>
                            <m:type m:val="lin"/>
                            <m:ctrlPr>
                              <a:rPr lang="fr-FR" b="1" i="1">
                                <a:latin typeface="Cambria Math" panose="02040503050406030204" pitchFamily="18" charset="0"/>
                                <a:ea typeface="Cambria Math" panose="02040503050406030204" pitchFamily="18" charset="0"/>
                              </a:rPr>
                            </m:ctrlPr>
                          </m:fPr>
                          <m:num>
                            <m:r>
                              <a:rPr lang="fr-FR" b="1" i="1">
                                <a:latin typeface="Cambria Math" panose="02040503050406030204" pitchFamily="18" charset="0"/>
                                <a:ea typeface="Cambria Math" panose="02040503050406030204" pitchFamily="18" charset="0"/>
                              </a:rPr>
                              <m:t>∆</m:t>
                            </m:r>
                            <m:r>
                              <a:rPr lang="fr-FR" b="1" i="1">
                                <a:latin typeface="Cambria Math" panose="02040503050406030204" pitchFamily="18" charset="0"/>
                                <a:ea typeface="Cambria Math" panose="02040503050406030204" pitchFamily="18" charset="0"/>
                              </a:rPr>
                              <m:t>𝑽</m:t>
                            </m:r>
                          </m:num>
                          <m:den>
                            <m:sSub>
                              <m:sSubPr>
                                <m:ctrlPr>
                                  <a:rPr lang="fr-FR" b="1" i="1">
                                    <a:latin typeface="Cambria Math" panose="02040503050406030204" pitchFamily="18" charset="0"/>
                                    <a:ea typeface="Cambria Math" panose="02040503050406030204" pitchFamily="18" charset="0"/>
                                  </a:rPr>
                                </m:ctrlPr>
                              </m:sSubPr>
                              <m:e>
                                <m:r>
                                  <a:rPr lang="fr-FR" b="1" i="1">
                                    <a:latin typeface="Cambria Math" panose="02040503050406030204" pitchFamily="18" charset="0"/>
                                    <a:ea typeface="Cambria Math" panose="02040503050406030204" pitchFamily="18" charset="0"/>
                                  </a:rPr>
                                  <m:t>𝑽</m:t>
                                </m:r>
                              </m:e>
                              <m:sub>
                                <m:r>
                                  <a:rPr lang="fr-FR" b="1" i="1">
                                    <a:latin typeface="Cambria Math" panose="02040503050406030204" pitchFamily="18" charset="0"/>
                                    <a:ea typeface="Cambria Math" panose="02040503050406030204" pitchFamily="18" charset="0"/>
                                  </a:rPr>
                                  <m:t>𝟎</m:t>
                                </m:r>
                              </m:sub>
                            </m:sSub>
                          </m:den>
                        </m:f>
                      </m:den>
                    </m:f>
                  </m:oMath>
                </a14:m>
                <a:endParaRPr lang="fr-FR" b="1" dirty="0">
                  <a:latin typeface="Arial" panose="020B0604020202020204" pitchFamily="34" charset="0"/>
                  <a:ea typeface="Calibri" panose="020F0502020204030204" pitchFamily="34" charset="0"/>
                </a:endParaRPr>
              </a:p>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Le signe moins est nécessaire pour que le module soit positif, car une augmentation de la contrainte entraine une diminution du volume et donc une déformation négative.</a:t>
                </a:r>
              </a:p>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Les valeurs de module de cisaillement et de compressibilité de certains matériaux sont portées sur le </a:t>
                </a:r>
                <a:r>
                  <a:rPr lang="fr-FR" b="1" dirty="0" err="1">
                    <a:latin typeface="Arial" panose="020B0604020202020204" pitchFamily="34" charset="0"/>
                    <a:ea typeface="Calibri" panose="020F0502020204030204" pitchFamily="34" charset="0"/>
                  </a:rPr>
                  <a:t>tab.</a:t>
                </a:r>
                <a:r>
                  <a:rPr lang="fr-FR" b="1" dirty="0">
                    <a:latin typeface="Arial" panose="020B0604020202020204" pitchFamily="34" charset="0"/>
                    <a:ea typeface="Calibri" panose="020F0502020204030204" pitchFamily="34" charset="0"/>
                  </a:rPr>
                  <a:t> 6. </a:t>
                </a:r>
              </a:p>
              <a:p>
                <a:pPr lvl="0" algn="just">
                  <a:lnSpc>
                    <a:spcPct val="150000"/>
                  </a:lnSpc>
                  <a:spcAft>
                    <a:spcPts val="0"/>
                  </a:spcAft>
                  <a:buSzPts val="1000"/>
                  <a:tabLst>
                    <a:tab pos="457200" algn="l"/>
                  </a:tabLst>
                </a:pPr>
                <a:r>
                  <a:rPr lang="fr-FR" b="1" dirty="0">
                    <a:latin typeface="Arial" panose="020B0604020202020204" pitchFamily="34" charset="0"/>
                    <a:ea typeface="Calibri" panose="020F0502020204030204" pitchFamily="34" charset="0"/>
                  </a:rPr>
                  <a:t>   Des schémas synoptiques définissant le module de Young, module de cisaillement et module de compressibilité, sont illustrés par la fig.14. </a:t>
                </a:r>
              </a:p>
            </p:txBody>
          </p:sp>
        </mc:Choice>
        <mc:Fallback xmlns="">
          <p:sp>
            <p:nvSpPr>
              <p:cNvPr id="3" name="Rectangle 2"/>
              <p:cNvSpPr>
                <a:spLocks noRot="1" noChangeAspect="1" noMove="1" noResize="1" noEditPoints="1" noAdjustHandles="1" noChangeArrowheads="1" noChangeShapeType="1" noTextEdit="1"/>
              </p:cNvSpPr>
              <p:nvPr/>
            </p:nvSpPr>
            <p:spPr>
              <a:xfrm>
                <a:off x="0" y="692696"/>
                <a:ext cx="9144000" cy="4499309"/>
              </a:xfrm>
              <a:prstGeom prst="rect">
                <a:avLst/>
              </a:prstGeom>
              <a:blipFill rotWithShape="0">
                <a:blip r:embed="rId2"/>
                <a:stretch>
                  <a:fillRect l="-533" r="-533" b="-136"/>
                </a:stretch>
              </a:blipFill>
            </p:spPr>
            <p:txBody>
              <a:bodyPr/>
              <a:lstStyle/>
              <a:p>
                <a:r>
                  <a:rPr lang="fr-FR">
                    <a:noFill/>
                  </a:rPr>
                  <a:t> </a:t>
                </a:r>
              </a:p>
            </p:txBody>
          </p:sp>
        </mc:Fallback>
      </mc:AlternateContent>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1269202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423870668"/>
              </p:ext>
            </p:extLst>
          </p:nvPr>
        </p:nvGraphicFramePr>
        <p:xfrm>
          <a:off x="251520" y="692696"/>
          <a:ext cx="8424937" cy="4655718"/>
        </p:xfrm>
        <a:graphic>
          <a:graphicData uri="http://schemas.openxmlformats.org/drawingml/2006/table">
            <a:tbl>
              <a:tblPr firstRow="1" bandRow="1">
                <a:tableStyleId>{5940675A-B579-460E-94D1-54222C63F5DA}</a:tableStyleId>
              </a:tblPr>
              <a:tblGrid>
                <a:gridCol w="3024337">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tblGrid>
              <a:tr h="129538">
                <a:tc>
                  <a:txBody>
                    <a:bodyPr/>
                    <a:lstStyle/>
                    <a:p>
                      <a:pPr algn="l" rtl="0">
                        <a:lnSpc>
                          <a:spcPct val="100000"/>
                        </a:lnSpc>
                      </a:pPr>
                      <a:r>
                        <a:rPr lang="fr-FR" sz="1600" b="1" dirty="0">
                          <a:latin typeface="Arial" panose="020B0604020202020204" pitchFamily="34" charset="0"/>
                          <a:cs typeface="Arial" panose="020B0604020202020204" pitchFamily="34" charset="0"/>
                        </a:rPr>
                        <a:t>M</a:t>
                      </a:r>
                      <a:r>
                        <a:rPr lang="fr-FR" sz="1600" b="1" baseline="0" dirty="0">
                          <a:latin typeface="Arial" panose="020B0604020202020204" pitchFamily="34" charset="0"/>
                          <a:cs typeface="Arial" panose="020B0604020202020204" pitchFamily="34" charset="0"/>
                        </a:rPr>
                        <a:t>atériau</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600" b="1" dirty="0">
                          <a:latin typeface="Arial" panose="020B0604020202020204" pitchFamily="34" charset="0"/>
                          <a:cs typeface="Arial" panose="020B0604020202020204" pitchFamily="34" charset="0"/>
                        </a:rPr>
                        <a:t>Module de cisaillement</a:t>
                      </a:r>
                    </a:p>
                    <a:p>
                      <a:pPr algn="ctr" rtl="0">
                        <a:lnSpc>
                          <a:spcPct val="100000"/>
                        </a:lnSpc>
                      </a:pPr>
                      <a:r>
                        <a:rPr lang="fr-FR" sz="1600" b="1" dirty="0">
                          <a:latin typeface="Arial" panose="020B0604020202020204" pitchFamily="34" charset="0"/>
                          <a:cs typeface="Arial" panose="020B0604020202020204" pitchFamily="34" charset="0"/>
                        </a:rPr>
                        <a:t>(</a:t>
                      </a:r>
                      <a:r>
                        <a:rPr lang="fr-FR" sz="1600" b="1" dirty="0" err="1">
                          <a:latin typeface="Arial" panose="020B0604020202020204" pitchFamily="34" charset="0"/>
                          <a:cs typeface="Arial" panose="020B0604020202020204" pitchFamily="34" charset="0"/>
                        </a:rPr>
                        <a:t>GPa</a:t>
                      </a:r>
                      <a:r>
                        <a:rPr lang="fr-FR" sz="1600" b="1" dirty="0">
                          <a:latin typeface="Arial" panose="020B0604020202020204" pitchFamily="34" charset="0"/>
                          <a:cs typeface="Arial" panose="020B0604020202020204" pitchFamily="34" charset="0"/>
                        </a:rPr>
                        <a:t>)</a:t>
                      </a:r>
                    </a:p>
                  </a:txBody>
                  <a:tcPr marL="91425" marR="91425" marT="45716" marB="45716" anchor="ctr"/>
                </a:tc>
                <a:tc>
                  <a:txBody>
                    <a:bodyPr/>
                    <a:lstStyle/>
                    <a:p>
                      <a:pPr algn="l" rtl="0">
                        <a:lnSpc>
                          <a:spcPct val="100000"/>
                        </a:lnSpc>
                      </a:pPr>
                      <a:r>
                        <a:rPr lang="fr-FR" sz="1600" b="1" dirty="0">
                          <a:latin typeface="Arial" panose="020B0604020202020204" pitchFamily="34" charset="0"/>
                          <a:cs typeface="Arial" panose="020B0604020202020204" pitchFamily="34" charset="0"/>
                        </a:rPr>
                        <a:t>Module de compressibilité</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a:t>
                      </a:r>
                      <a:r>
                        <a:rPr lang="fr-FR" sz="1600" b="1" dirty="0" err="1">
                          <a:latin typeface="Arial" panose="020B0604020202020204" pitchFamily="34" charset="0"/>
                          <a:cs typeface="Arial" panose="020B0604020202020204" pitchFamily="34" charset="0"/>
                        </a:rPr>
                        <a:t>GPa</a:t>
                      </a:r>
                      <a:r>
                        <a:rPr lang="fr-FR" sz="1600" b="1" dirty="0">
                          <a:latin typeface="Arial" panose="020B0604020202020204" pitchFamily="34" charset="0"/>
                          <a:cs typeface="Arial" panose="020B0604020202020204" pitchFamily="34" charset="0"/>
                        </a:rPr>
                        <a:t>)</a:t>
                      </a:r>
                    </a:p>
                  </a:txBody>
                  <a:tcPr marL="91425" marR="91425" marT="45716" marB="45716" anchor="ctr"/>
                </a:tc>
                <a:extLst>
                  <a:ext uri="{0D108BD9-81ED-4DB2-BD59-A6C34878D82A}">
                    <a16:rowId xmlns:a16="http://schemas.microsoft.com/office/drawing/2014/main" xmlns="" val="10000"/>
                  </a:ext>
                </a:extLst>
              </a:tr>
              <a:tr h="388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Aluminium</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600" b="1" dirty="0">
                          <a:latin typeface="Arial" panose="020B0604020202020204" pitchFamily="34" charset="0"/>
                          <a:cs typeface="Arial" panose="020B0604020202020204" pitchFamily="34" charset="0"/>
                        </a:rPr>
                        <a:t>30</a:t>
                      </a:r>
                    </a:p>
                  </a:txBody>
                  <a:tcPr marL="91425" marR="91425" marT="45716" marB="45716" anchor="ctr"/>
                </a:tc>
                <a:tc>
                  <a:txBody>
                    <a:bodyPr/>
                    <a:lstStyle/>
                    <a:p>
                      <a:pPr algn="ctr" rtl="0">
                        <a:lnSpc>
                          <a:spcPct val="100000"/>
                        </a:lnSpc>
                      </a:pPr>
                      <a:r>
                        <a:rPr lang="fr-FR" sz="1600" b="1" dirty="0">
                          <a:latin typeface="Arial" panose="020B0604020202020204" pitchFamily="34" charset="0"/>
                          <a:cs typeface="Arial" panose="020B0604020202020204" pitchFamily="34" charset="0"/>
                        </a:rPr>
                        <a:t>70</a:t>
                      </a:r>
                    </a:p>
                  </a:txBody>
                  <a:tcPr marL="91425" marR="91425" marT="45716" marB="45716" anchor="ctr"/>
                </a:tc>
                <a:extLst>
                  <a:ext uri="{0D108BD9-81ED-4DB2-BD59-A6C34878D82A}">
                    <a16:rowId xmlns:a16="http://schemas.microsoft.com/office/drawing/2014/main" xmlns="" val="10001"/>
                  </a:ext>
                </a:extLst>
              </a:tr>
              <a:tr h="259076">
                <a:tc>
                  <a:txBody>
                    <a:bodyPr/>
                    <a:lstStyle/>
                    <a:p>
                      <a:pPr algn="l" rtl="0">
                        <a:lnSpc>
                          <a:spcPct val="100000"/>
                        </a:lnSpc>
                      </a:pPr>
                      <a:r>
                        <a:rPr lang="fr-FR" sz="1600" b="1" dirty="0">
                          <a:latin typeface="Arial" panose="020B0604020202020204" pitchFamily="34" charset="0"/>
                          <a:cs typeface="Arial" panose="020B0604020202020204" pitchFamily="34" charset="0"/>
                        </a:rPr>
                        <a:t>Acier (inoxydable)</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85</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70</a:t>
                      </a:r>
                    </a:p>
                  </a:txBody>
                  <a:tcPr marL="91425" marR="91425" marT="45716" marB="45716" anchor="ctr"/>
                </a:tc>
                <a:extLst>
                  <a:ext uri="{0D108BD9-81ED-4DB2-BD59-A6C34878D82A}">
                    <a16:rowId xmlns:a16="http://schemas.microsoft.com/office/drawing/2014/main" xmlns=""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Acier (pour les construction)</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80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160</a:t>
                      </a:r>
                    </a:p>
                  </a:txBody>
                  <a:tcPr marL="91425" marR="91425" marT="45716" marB="45716" anchor="ctr"/>
                </a:tc>
                <a:extLst>
                  <a:ext uri="{0D108BD9-81ED-4DB2-BD59-A6C34878D82A}">
                    <a16:rowId xmlns:a16="http://schemas.microsoft.com/office/drawing/2014/main" xmlns="" val="10003"/>
                  </a:ext>
                </a:extLst>
              </a:tr>
              <a:tr h="160016">
                <a:tc>
                  <a:txBody>
                    <a:bodyPr/>
                    <a:lstStyle/>
                    <a:p>
                      <a:pPr algn="l" rtl="0">
                        <a:lnSpc>
                          <a:spcPct val="100000"/>
                        </a:lnSpc>
                      </a:pPr>
                      <a:r>
                        <a:rPr lang="fr-FR" sz="1600" b="1" dirty="0">
                          <a:latin typeface="Arial" panose="020B0604020202020204" pitchFamily="34" charset="0"/>
                          <a:cs typeface="Arial" panose="020B0604020202020204" pitchFamily="34" charset="0"/>
                        </a:rPr>
                        <a:t>Fer (fonte)</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50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60</a:t>
                      </a:r>
                    </a:p>
                  </a:txBody>
                  <a:tcPr marL="91425" marR="91425" marT="45716" marB="45716" anchor="ctr"/>
                </a:tc>
                <a:extLst>
                  <a:ext uri="{0D108BD9-81ED-4DB2-BD59-A6C34878D82A}">
                    <a16:rowId xmlns:a16="http://schemas.microsoft.com/office/drawing/2014/main" xmlns="" val="10004"/>
                  </a:ext>
                </a:extLst>
              </a:tr>
              <a:tr h="160016">
                <a:tc>
                  <a:txBody>
                    <a:bodyPr/>
                    <a:lstStyle/>
                    <a:p>
                      <a:pPr algn="l" rtl="0">
                        <a:lnSpc>
                          <a:spcPct val="100000"/>
                        </a:lnSpc>
                      </a:pPr>
                      <a:r>
                        <a:rPr lang="fr-FR" sz="1600" b="1" dirty="0">
                          <a:latin typeface="Arial" panose="020B0604020202020204" pitchFamily="34" charset="0"/>
                          <a:cs typeface="Arial" panose="020B0604020202020204" pitchFamily="34" charset="0"/>
                        </a:rPr>
                        <a:t>Fer (forgé)</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85</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60</a:t>
                      </a:r>
                    </a:p>
                  </a:txBody>
                  <a:tcPr marL="91425" marR="91425" marT="45716" marB="45716" anchor="ctr"/>
                </a:tc>
                <a:extLst>
                  <a:ext uri="{0D108BD9-81ED-4DB2-BD59-A6C34878D82A}">
                    <a16:rowId xmlns:a16="http://schemas.microsoft.com/office/drawing/2014/main" xmlns="" val="10005"/>
                  </a:ext>
                </a:extLst>
              </a:tr>
              <a:tr h="0">
                <a:tc>
                  <a:txBody>
                    <a:bodyPr/>
                    <a:lstStyle/>
                    <a:p>
                      <a:pPr algn="l" rtl="0">
                        <a:lnSpc>
                          <a:spcPct val="100000"/>
                        </a:lnSpc>
                      </a:pPr>
                      <a:r>
                        <a:rPr lang="fr-FR" sz="1600" b="1" dirty="0">
                          <a:latin typeface="Arial" panose="020B0604020202020204" pitchFamily="34" charset="0"/>
                          <a:cs typeface="Arial" panose="020B0604020202020204" pitchFamily="34" charset="0"/>
                        </a:rPr>
                        <a:t>Cuivre</a:t>
                      </a:r>
                    </a:p>
                  </a:txBody>
                  <a:tcPr marL="91425" marR="91425" marT="45716" marB="45716" anchor="ctr">
                    <a:lnTlToBr w="12700" cap="flat" cmpd="sng" algn="ctr">
                      <a:noFill/>
                      <a:prstDash val="solid"/>
                      <a:round/>
                      <a:headEnd type="none" w="med" len="med"/>
                      <a:tailEnd type="none" w="med" len="med"/>
                    </a:lnTlToBr>
                  </a:tcPr>
                </a:tc>
                <a:tc>
                  <a:txBody>
                    <a:bodyPr/>
                    <a:lstStyle/>
                    <a:p>
                      <a:pPr algn="ctr" rtl="0">
                        <a:lnSpc>
                          <a:spcPct val="100000"/>
                        </a:lnSpc>
                      </a:pPr>
                      <a:r>
                        <a:rPr lang="fr-FR" sz="1600" b="1" dirty="0">
                          <a:latin typeface="Arial" panose="020B0604020202020204" pitchFamily="34" charset="0"/>
                          <a:cs typeface="Arial" panose="020B0604020202020204" pitchFamily="34" charset="0"/>
                        </a:rPr>
                        <a:t>50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140</a:t>
                      </a:r>
                    </a:p>
                  </a:txBody>
                  <a:tcPr marL="91425" marR="91425" marT="45716" marB="45716" anchor="ctr"/>
                </a:tc>
                <a:extLst>
                  <a:ext uri="{0D108BD9-81ED-4DB2-BD59-A6C34878D82A}">
                    <a16:rowId xmlns:a16="http://schemas.microsoft.com/office/drawing/2014/main" xmlns="" val="10006"/>
                  </a:ext>
                </a:extLst>
              </a:tr>
              <a:tr h="203195">
                <a:tc>
                  <a:txBody>
                    <a:bodyPr/>
                    <a:lstStyle/>
                    <a:p>
                      <a:pPr algn="l" rtl="0">
                        <a:lnSpc>
                          <a:spcPct val="100000"/>
                        </a:lnSpc>
                      </a:pPr>
                      <a:r>
                        <a:rPr lang="fr-FR" sz="1600" b="1" dirty="0">
                          <a:latin typeface="Arial" panose="020B0604020202020204" pitchFamily="34" charset="0"/>
                          <a:cs typeface="Arial" panose="020B0604020202020204" pitchFamily="34" charset="0"/>
                        </a:rPr>
                        <a:t>Tungstène</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150</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200</a:t>
                      </a:r>
                    </a:p>
                  </a:txBody>
                  <a:tcPr marL="91425" marR="91425" marT="45716" marB="45716" anchor="ctr"/>
                </a:tc>
                <a:extLst>
                  <a:ext uri="{0D108BD9-81ED-4DB2-BD59-A6C34878D82A}">
                    <a16:rowId xmlns:a16="http://schemas.microsoft.com/office/drawing/2014/main" xmlns="" val="10007"/>
                  </a:ext>
                </a:extLst>
              </a:tr>
              <a:tr h="0">
                <a:tc>
                  <a:txBody>
                    <a:bodyPr/>
                    <a:lstStyle/>
                    <a:p>
                      <a:pPr algn="l" rtl="0">
                        <a:lnSpc>
                          <a:spcPct val="100000"/>
                        </a:lnSpc>
                      </a:pPr>
                      <a:r>
                        <a:rPr lang="fr-FR" sz="1600" b="1" dirty="0">
                          <a:latin typeface="Arial" panose="020B0604020202020204" pitchFamily="34" charset="0"/>
                          <a:cs typeface="Arial" panose="020B0604020202020204" pitchFamily="34" charset="0"/>
                        </a:rPr>
                        <a:t>Caoutchouc</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0.0008 – 0.0016</a:t>
                      </a:r>
                    </a:p>
                  </a:txBody>
                  <a:tcPr marL="91425" marR="91425" marT="45716" marB="45716" anchor="ctr"/>
                </a:tc>
                <a:tc>
                  <a:txBody>
                    <a:bodyPr/>
                    <a:lstStyle/>
                    <a:p>
                      <a:pPr algn="ctr" rtl="0">
                        <a:lnSpc>
                          <a:spcPct val="100000"/>
                        </a:lnSpc>
                      </a:pPr>
                      <a:r>
                        <a:rPr lang="fr-FR" sz="1600" b="1" dirty="0">
                          <a:latin typeface="Arial" panose="020B0604020202020204" pitchFamily="34" charset="0"/>
                          <a:cs typeface="Arial" panose="020B0604020202020204" pitchFamily="34" charset="0"/>
                        </a:rPr>
                        <a:t>-</a:t>
                      </a:r>
                    </a:p>
                  </a:txBody>
                  <a:tcPr marL="91425" marR="91425" marT="45716" marB="45716" anchor="ctr"/>
                </a:tc>
                <a:extLst>
                  <a:ext uri="{0D108BD9-81ED-4DB2-BD59-A6C34878D82A}">
                    <a16:rowId xmlns:a16="http://schemas.microsoft.com/office/drawing/2014/main" xmlns="" val="10008"/>
                  </a:ext>
                </a:extLst>
              </a:tr>
              <a:tr h="203195">
                <a:tc>
                  <a:txBody>
                    <a:bodyPr/>
                    <a:lstStyle/>
                    <a:p>
                      <a:pPr algn="l" rtl="0">
                        <a:lnSpc>
                          <a:spcPct val="100000"/>
                        </a:lnSpc>
                      </a:pPr>
                      <a:r>
                        <a:rPr lang="fr-FR" sz="1600" b="1" dirty="0">
                          <a:latin typeface="Arial" panose="020B0604020202020204" pitchFamily="34" charset="0"/>
                          <a:cs typeface="Arial" panose="020B0604020202020204" pitchFamily="34" charset="0"/>
                        </a:rPr>
                        <a:t>Verre</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8</a:t>
                      </a:r>
                      <a:r>
                        <a:rPr lang="fr-FR" sz="1600" b="1" baseline="0" dirty="0">
                          <a:latin typeface="Arial" panose="020B0604020202020204" pitchFamily="34" charset="0"/>
                          <a:cs typeface="Arial" panose="020B0604020202020204" pitchFamily="34" charset="0"/>
                        </a:rPr>
                        <a:t> - 30</a:t>
                      </a:r>
                      <a:endParaRPr lang="fr-FR" sz="1600" b="1" dirty="0">
                        <a:latin typeface="Arial" panose="020B0604020202020204" pitchFamily="34" charset="0"/>
                        <a:cs typeface="Arial" panose="020B0604020202020204" pitchFamily="34" charset="0"/>
                      </a:endParaRPr>
                    </a:p>
                  </a:txBody>
                  <a:tcPr marL="91425" marR="91425" marT="45716" marB="45716" anchor="ctr"/>
                </a:tc>
                <a:tc>
                  <a:txBody>
                    <a:bodyPr/>
                    <a:lstStyle/>
                    <a:p>
                      <a:pPr algn="ctr" rtl="0">
                        <a:lnSpc>
                          <a:spcPct val="100000"/>
                        </a:lnSpc>
                      </a:pPr>
                      <a:r>
                        <a:rPr lang="fr-FR" sz="1600" b="1" dirty="0">
                          <a:latin typeface="Arial" panose="020B0604020202020204" pitchFamily="34" charset="0"/>
                          <a:cs typeface="Arial" panose="020B0604020202020204" pitchFamily="34" charset="0"/>
                        </a:rPr>
                        <a:t>40</a:t>
                      </a:r>
                    </a:p>
                  </a:txBody>
                  <a:tcPr marL="91425" marR="91425" marT="45716" marB="45716" anchor="ctr"/>
                </a:tc>
                <a:extLst>
                  <a:ext uri="{0D108BD9-81ED-4DB2-BD59-A6C34878D82A}">
                    <a16:rowId xmlns:a16="http://schemas.microsoft.com/office/drawing/2014/main" xmlns="" val="10009"/>
                  </a:ext>
                </a:extLst>
              </a:tr>
              <a:tr h="152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Diamant</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a:t>
                      </a:r>
                    </a:p>
                  </a:txBody>
                  <a:tcPr marL="91425" marR="91425" marT="45716" marB="45716" anchor="ctr"/>
                </a:tc>
                <a:tc>
                  <a:txBody>
                    <a:bodyPr/>
                    <a:lstStyle/>
                    <a:p>
                      <a:pPr algn="ctr" rtl="0">
                        <a:lnSpc>
                          <a:spcPct val="100000"/>
                        </a:lnSpc>
                      </a:pPr>
                      <a:r>
                        <a:rPr lang="fr-FR" sz="1600" b="1" dirty="0">
                          <a:latin typeface="Arial" panose="020B0604020202020204" pitchFamily="34" charset="0"/>
                          <a:cs typeface="Arial" panose="020B0604020202020204" pitchFamily="34" charset="0"/>
                        </a:rPr>
                        <a:t>620</a:t>
                      </a:r>
                    </a:p>
                  </a:txBody>
                  <a:tcPr marL="91425" marR="91425" marT="45716" marB="45716" anchor="ctr"/>
                </a:tc>
                <a:extLst>
                  <a:ext uri="{0D108BD9-81ED-4DB2-BD59-A6C34878D82A}">
                    <a16:rowId xmlns:a16="http://schemas.microsoft.com/office/drawing/2014/main" xmlns="" val="10010"/>
                  </a:ext>
                </a:extLst>
              </a:tr>
              <a:tr h="152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Marbre</a:t>
                      </a:r>
                    </a:p>
                  </a:txBody>
                  <a:tcPr marL="91425" marR="91425" marT="45716" marB="45716" anchor="ctr">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a:t>
                      </a:r>
                    </a:p>
                  </a:txBody>
                  <a:tcPr marL="91425" marR="91425" marT="45716" marB="45716" anchor="ctr"/>
                </a:tc>
                <a:tc>
                  <a:txBody>
                    <a:bodyPr/>
                    <a:lstStyle/>
                    <a:p>
                      <a:pPr algn="ctr" rtl="0">
                        <a:lnSpc>
                          <a:spcPct val="100000"/>
                        </a:lnSpc>
                      </a:pPr>
                      <a:r>
                        <a:rPr lang="fr-FR" sz="1600" b="1" dirty="0">
                          <a:latin typeface="Arial" panose="020B0604020202020204" pitchFamily="34" charset="0"/>
                          <a:cs typeface="Arial" panose="020B0604020202020204" pitchFamily="34" charset="0"/>
                        </a:rPr>
                        <a:t>70</a:t>
                      </a:r>
                    </a:p>
                  </a:txBody>
                  <a:tcPr marL="91425" marR="91425" marT="45716" marB="45716" anchor="ctr"/>
                </a:tc>
                <a:extLst>
                  <a:ext uri="{0D108BD9-81ED-4DB2-BD59-A6C34878D82A}">
                    <a16:rowId xmlns:a16="http://schemas.microsoft.com/office/drawing/2014/main" xmlns="" val="10011"/>
                  </a:ext>
                </a:extLst>
              </a:tr>
              <a:tr h="158324">
                <a:tc>
                  <a:txBody>
                    <a:bodyPr/>
                    <a:lstStyle/>
                    <a:p>
                      <a:pPr algn="l" rtl="0">
                        <a:lnSpc>
                          <a:spcPct val="100000"/>
                        </a:lnSpc>
                      </a:pPr>
                      <a:r>
                        <a:rPr lang="fr-FR" sz="1600" b="1" dirty="0">
                          <a:latin typeface="Arial" panose="020B0604020202020204" pitchFamily="34" charset="0"/>
                          <a:cs typeface="Arial" panose="020B0604020202020204" pitchFamily="34" charset="0"/>
                        </a:rPr>
                        <a:t>Os (compact)</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3.5</a:t>
                      </a:r>
                      <a:r>
                        <a:rPr lang="fr-FR" sz="1600" b="1" baseline="0" dirty="0">
                          <a:latin typeface="Arial" panose="020B0604020202020204" pitchFamily="34" charset="0"/>
                          <a:cs typeface="Arial" panose="020B0604020202020204" pitchFamily="34" charset="0"/>
                        </a:rPr>
                        <a:t> </a:t>
                      </a:r>
                      <a:endParaRPr lang="fr-FR" sz="1600" b="1" dirty="0">
                        <a:latin typeface="Arial" panose="020B0604020202020204" pitchFamily="34" charset="0"/>
                        <a:cs typeface="Arial" panose="020B0604020202020204" pitchFamily="34" charset="0"/>
                      </a:endParaRPr>
                    </a:p>
                  </a:txBody>
                  <a:tcPr marL="91425" marR="91425" marT="45716" marB="45716" anchor="ctr"/>
                </a:tc>
                <a:tc>
                  <a:txBody>
                    <a:bodyPr/>
                    <a:lstStyle/>
                    <a:p>
                      <a:pPr algn="ctr" rtl="0">
                        <a:lnSpc>
                          <a:spcPct val="100000"/>
                        </a:lnSpc>
                      </a:pPr>
                      <a:r>
                        <a:rPr lang="fr-FR" sz="1600" b="1" dirty="0">
                          <a:latin typeface="Arial" panose="020B0604020202020204" pitchFamily="34" charset="0"/>
                          <a:cs typeface="Arial" panose="020B0604020202020204" pitchFamily="34" charset="0"/>
                        </a:rPr>
                        <a:t>12</a:t>
                      </a:r>
                    </a:p>
                  </a:txBody>
                  <a:tcPr marL="91425" marR="91425" marT="45716" marB="45716" anchor="ctr"/>
                </a:tc>
                <a:extLst>
                  <a:ext uri="{0D108BD9-81ED-4DB2-BD59-A6C34878D82A}">
                    <a16:rowId xmlns:a16="http://schemas.microsoft.com/office/drawing/2014/main" xmlns="" val="10012"/>
                  </a:ext>
                </a:extLst>
              </a:tr>
            </a:tbl>
          </a:graphicData>
        </a:graphic>
      </p:graphicFrame>
      <p:sp>
        <p:nvSpPr>
          <p:cNvPr id="4" name="Rectangle 3"/>
          <p:cNvSpPr/>
          <p:nvPr/>
        </p:nvSpPr>
        <p:spPr>
          <a:xfrm>
            <a:off x="251520" y="5517232"/>
            <a:ext cx="8640960" cy="646331"/>
          </a:xfrm>
          <a:prstGeom prst="rect">
            <a:avLst/>
          </a:prstGeom>
        </p:spPr>
        <p:txBody>
          <a:bodyPr wrap="square">
            <a:spAutoFit/>
          </a:bodyPr>
          <a:lstStyle/>
          <a:p>
            <a:pPr algn="ctr">
              <a:spcBef>
                <a:spcPts val="0"/>
              </a:spcBef>
              <a:buClrTx/>
              <a:buSzTx/>
              <a:buNone/>
            </a:pPr>
            <a:r>
              <a:rPr lang="fr-FR" altLang="fr-FR" b="1" dirty="0">
                <a:solidFill>
                  <a:srgbClr val="111111"/>
                </a:solidFill>
                <a:latin typeface="Arial" panose="020B0604020202020204" pitchFamily="34" charset="0"/>
              </a:rPr>
              <a:t>Tableau 6- Valeurs de module de cisaillement module de compressibilité  pour certains matériaux</a:t>
            </a:r>
            <a:endParaRPr lang="fr-FR" altLang="fr-FR" b="1" dirty="0">
              <a:latin typeface="Arial" panose="020B0604020202020204" pitchFamily="34" charset="0"/>
              <a:ea typeface="SimSun" panose="02010600030101010101" pitchFamily="2" charset="-122"/>
            </a:endParaRPr>
          </a:p>
        </p:txBody>
      </p:sp>
      <p:sp>
        <p:nvSpPr>
          <p:cNvPr id="5" name="Text Box 5"/>
          <p:cNvSpPr txBox="1">
            <a:spLocks noChangeArrowheads="1"/>
          </p:cNvSpPr>
          <p:nvPr/>
        </p:nvSpPr>
        <p:spPr bwMode="auto">
          <a:xfrm>
            <a:off x="14288" y="6381750"/>
            <a:ext cx="9141142" cy="307975"/>
          </a:xfrm>
          <a:prstGeom prst="rect">
            <a:avLst/>
          </a:prstGeom>
          <a:noFill/>
          <a:ln>
            <a:noFill/>
          </a:ln>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2635325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32</a:t>
            </a:fld>
            <a:endParaRPr lang="fr-FR"/>
          </a:p>
        </p:txBody>
      </p:sp>
      <p:pic>
        <p:nvPicPr>
          <p:cNvPr id="3" name="Image 2"/>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556" y="541852"/>
            <a:ext cx="4554537" cy="5047388"/>
          </a:xfrm>
          <a:prstGeom prst="rect">
            <a:avLst/>
          </a:prstGeom>
        </p:spPr>
      </p:pic>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5" name="Text Box 36"/>
          <p:cNvSpPr txBox="1">
            <a:spLocks noChangeArrowheads="1"/>
          </p:cNvSpPr>
          <p:nvPr/>
        </p:nvSpPr>
        <p:spPr bwMode="auto">
          <a:xfrm>
            <a:off x="14289" y="5636761"/>
            <a:ext cx="9109074"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ts val="0"/>
              </a:spcBef>
              <a:buFont typeface="Wingdings" panose="05000000000000000000" pitchFamily="2" charset="2"/>
              <a:buNone/>
            </a:pPr>
            <a:r>
              <a:rPr lang="fr-FR" altLang="fr-FR" sz="1800" b="1" dirty="0"/>
              <a:t>Figure 14- Contrainte, déformation et modules élastiques</a:t>
            </a:r>
            <a:endParaRPr lang="fr-CA" altLang="fr-FR" sz="1800" b="1" dirty="0"/>
          </a:p>
        </p:txBody>
      </p:sp>
    </p:spTree>
    <p:extLst>
      <p:ext uri="{BB962C8B-B14F-4D97-AF65-F5344CB8AC3E}">
        <p14:creationId xmlns:p14="http://schemas.microsoft.com/office/powerpoint/2010/main" val="3593277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C4C44309-F2A1-4687-AFAA-4C90BC5B8329}" type="slidenum">
              <a:rPr lang="fr-FR" altLang="fr-FR" sz="1200" smtClean="0">
                <a:latin typeface="Arial Black" panose="020B0A04020102020204" pitchFamily="34" charset="0"/>
              </a:rPr>
              <a:pPr>
                <a:spcBef>
                  <a:spcPct val="0"/>
                </a:spcBef>
                <a:buClrTx/>
                <a:buSzTx/>
                <a:buFontTx/>
                <a:buNone/>
              </a:pPr>
              <a:t>33</a:t>
            </a:fld>
            <a:endParaRPr lang="fr-FR" altLang="fr-FR" sz="1200">
              <a:latin typeface="Arial Black" panose="020B0A04020102020204" pitchFamily="34" charset="0"/>
            </a:endParaRPr>
          </a:p>
        </p:txBody>
      </p:sp>
      <p:sp>
        <p:nvSpPr>
          <p:cNvPr id="34819" name="Rectangle 2"/>
          <p:cNvSpPr>
            <a:spLocks noChangeArrowheads="1"/>
          </p:cNvSpPr>
          <p:nvPr/>
        </p:nvSpPr>
        <p:spPr bwMode="auto">
          <a:xfrm>
            <a:off x="0" y="885195"/>
            <a:ext cx="9143999"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ts val="600"/>
              </a:spcBef>
              <a:buClrTx/>
              <a:buSzTx/>
              <a:buFontTx/>
              <a:buNone/>
            </a:pPr>
            <a:r>
              <a:rPr lang="fr-FR" altLang="fr-FR" sz="1800" b="1" dirty="0" smtClean="0">
                <a:ea typeface="SimSun" panose="02010600030101010101" pitchFamily="2" charset="-122"/>
              </a:rPr>
              <a:t>II.2- </a:t>
            </a:r>
            <a:r>
              <a:rPr lang="fr-FR" altLang="fr-FR" sz="1800" b="1" dirty="0">
                <a:ea typeface="SimSun" panose="02010600030101010101" pitchFamily="2" charset="-122"/>
              </a:rPr>
              <a:t>Structure des matériaux</a:t>
            </a:r>
          </a:p>
          <a:p>
            <a:pPr algn="just">
              <a:lnSpc>
                <a:spcPct val="150000"/>
              </a:lnSpc>
              <a:spcBef>
                <a:spcPts val="600"/>
              </a:spcBef>
              <a:buClrTx/>
              <a:buSzTx/>
              <a:buFontTx/>
              <a:buNone/>
            </a:pPr>
            <a:r>
              <a:rPr lang="fr-FR" altLang="fr-FR" sz="1800" b="1" dirty="0" smtClean="0">
                <a:ea typeface="SimSun" panose="02010600030101010101" pitchFamily="2" charset="-122"/>
              </a:rPr>
              <a:t>II.2.1- </a:t>
            </a:r>
            <a:r>
              <a:rPr lang="fr-FR" altLang="fr-FR" sz="1800" b="1" dirty="0">
                <a:ea typeface="SimSun" panose="02010600030101010101" pitchFamily="2" charset="-122"/>
              </a:rPr>
              <a:t>Les atomes</a:t>
            </a:r>
          </a:p>
          <a:p>
            <a:pPr algn="just">
              <a:lnSpc>
                <a:spcPct val="150000"/>
              </a:lnSpc>
              <a:spcBef>
                <a:spcPts val="600"/>
              </a:spcBef>
              <a:buClrTx/>
              <a:buSzTx/>
              <a:buFontTx/>
              <a:buNone/>
            </a:pPr>
            <a:r>
              <a:rPr lang="fr-FR" altLang="fr-FR" sz="1800" b="1" dirty="0">
                <a:ea typeface="SimSun" panose="02010600030101010101" pitchFamily="2" charset="-122"/>
              </a:rPr>
              <a:t>   La classification périodique des éléments a été établie par D. I. Mendeleïev (1834-1907) en 1869 est présentée sur les </a:t>
            </a:r>
            <a:r>
              <a:rPr lang="fr-FR" altLang="fr-FR" sz="1800" b="1" dirty="0" err="1">
                <a:ea typeface="SimSun" panose="02010600030101010101" pitchFamily="2" charset="-122"/>
              </a:rPr>
              <a:t>figs</a:t>
            </a:r>
            <a:r>
              <a:rPr lang="fr-FR" altLang="fr-FR" sz="1800" b="1" dirty="0">
                <a:ea typeface="SimSun" panose="02010600030101010101" pitchFamily="2" charset="-122"/>
              </a:rPr>
              <a:t>. 15 et 16. </a:t>
            </a:r>
          </a:p>
          <a:p>
            <a:pPr algn="just">
              <a:lnSpc>
                <a:spcPct val="150000"/>
              </a:lnSpc>
              <a:spcBef>
                <a:spcPts val="600"/>
              </a:spcBef>
              <a:buClrTx/>
              <a:buSzTx/>
              <a:buFontTx/>
              <a:buNone/>
            </a:pPr>
            <a:r>
              <a:rPr lang="fr-FR" altLang="fr-FR" sz="1800" b="1" dirty="0">
                <a:ea typeface="SimSun" panose="02010600030101010101" pitchFamily="2" charset="-122"/>
              </a:rPr>
              <a:t>   Les éléments présents sur une même colonne ont la même structure électronique externe, tandis que la progression de gauche à droite, sur une même rangée, traduit le remplissage progressif des couches électroniques. </a:t>
            </a:r>
          </a:p>
          <a:p>
            <a:pPr algn="just">
              <a:lnSpc>
                <a:spcPct val="150000"/>
              </a:lnSpc>
              <a:spcBef>
                <a:spcPts val="600"/>
              </a:spcBef>
              <a:buClrTx/>
              <a:buSzTx/>
              <a:buFontTx/>
              <a:buNone/>
            </a:pPr>
            <a:r>
              <a:rPr lang="fr-FR" altLang="fr-FR" sz="1800" b="1" dirty="0">
                <a:ea typeface="SimSun" panose="02010600030101010101" pitchFamily="2" charset="-122"/>
              </a:rPr>
              <a:t>   Certains éléments, dits «de transition», ont une couche externe remplie avant que l’une des couches internes (de type d) le soit complètement. </a:t>
            </a:r>
          </a:p>
          <a:p>
            <a:pPr algn="just">
              <a:lnSpc>
                <a:spcPct val="150000"/>
              </a:lnSpc>
              <a:spcBef>
                <a:spcPts val="600"/>
              </a:spcBef>
              <a:buClrTx/>
              <a:buSzTx/>
              <a:buFontTx/>
              <a:buNone/>
            </a:pPr>
            <a:r>
              <a:rPr lang="fr-FR" altLang="fr-FR" sz="1800" b="1" dirty="0">
                <a:ea typeface="SimSun" panose="02010600030101010101" pitchFamily="2" charset="-122"/>
              </a:rPr>
              <a:t>   </a:t>
            </a: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34</a:t>
            </a:fld>
            <a:endParaRPr lang="fr-FR"/>
          </a:p>
        </p:txBody>
      </p:sp>
      <p:sp>
        <p:nvSpPr>
          <p:cNvPr id="3"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8" name="Text Box 36"/>
          <p:cNvSpPr txBox="1">
            <a:spLocks noChangeArrowheads="1"/>
          </p:cNvSpPr>
          <p:nvPr/>
        </p:nvSpPr>
        <p:spPr bwMode="auto">
          <a:xfrm>
            <a:off x="14289" y="5636761"/>
            <a:ext cx="9109074"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ts val="0"/>
              </a:spcBef>
              <a:buFont typeface="Wingdings" panose="05000000000000000000" pitchFamily="2" charset="2"/>
              <a:buNone/>
            </a:pPr>
            <a:r>
              <a:rPr lang="fr-FR" altLang="fr-FR" sz="1800" b="1" dirty="0"/>
              <a:t>Figure 15- Tableau périodique des éléments chimiques</a:t>
            </a:r>
            <a:endParaRPr lang="fr-CA" altLang="fr-FR" sz="18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74442" y="-337318"/>
            <a:ext cx="4995116" cy="6858000"/>
          </a:xfrm>
          <a:prstGeom prst="rect">
            <a:avLst/>
          </a:prstGeom>
        </p:spPr>
      </p:pic>
      <p:sp>
        <p:nvSpPr>
          <p:cNvPr id="5" name="Rectangle 4"/>
          <p:cNvSpPr/>
          <p:nvPr/>
        </p:nvSpPr>
        <p:spPr>
          <a:xfrm>
            <a:off x="3995936" y="1052736"/>
            <a:ext cx="1152128" cy="11521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860032" y="1052736"/>
            <a:ext cx="2448272" cy="4320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0465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35</a:t>
            </a:fld>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74442" y="-310754"/>
            <a:ext cx="4995116" cy="6858000"/>
          </a:xfrm>
          <a:prstGeom prst="rect">
            <a:avLst/>
          </a:prstGeom>
        </p:spPr>
      </p:pic>
      <p:sp>
        <p:nvSpPr>
          <p:cNvPr id="4" name="Text Box 36"/>
          <p:cNvSpPr txBox="1">
            <a:spLocks noChangeArrowheads="1"/>
          </p:cNvSpPr>
          <p:nvPr/>
        </p:nvSpPr>
        <p:spPr bwMode="auto">
          <a:xfrm>
            <a:off x="14289" y="5636761"/>
            <a:ext cx="910907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ts val="0"/>
              </a:spcBef>
              <a:buFont typeface="Wingdings" panose="05000000000000000000" pitchFamily="2" charset="2"/>
              <a:buNone/>
            </a:pPr>
            <a:r>
              <a:rPr lang="fr-FR" altLang="fr-FR" sz="1800" b="1" dirty="0"/>
              <a:t>Figure 16- Tableau des propriétés des éléments chimiques</a:t>
            </a:r>
            <a:endParaRPr lang="fr-CA" altLang="fr-FR" sz="1800" b="1" dirty="0"/>
          </a:p>
        </p:txBody>
      </p:sp>
      <p:sp>
        <p:nvSpPr>
          <p:cNvPr id="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6" name="Rectangle 5"/>
          <p:cNvSpPr/>
          <p:nvPr/>
        </p:nvSpPr>
        <p:spPr>
          <a:xfrm>
            <a:off x="4211960" y="1147604"/>
            <a:ext cx="1152128" cy="11292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076056" y="1147604"/>
            <a:ext cx="2232248" cy="5760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1397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FA678B1D-C9A6-4751-8A43-4F504971C731}" type="slidenum">
              <a:rPr lang="fr-FR" altLang="fr-FR" sz="1200" smtClean="0">
                <a:latin typeface="Arial Black" panose="020B0A04020102020204" pitchFamily="34" charset="0"/>
              </a:rPr>
              <a:pPr>
                <a:spcBef>
                  <a:spcPct val="0"/>
                </a:spcBef>
                <a:buClrTx/>
                <a:buSzTx/>
                <a:buFontTx/>
                <a:buNone/>
              </a:pPr>
              <a:t>36</a:t>
            </a:fld>
            <a:endParaRPr lang="fr-FR" altLang="fr-FR" sz="1200">
              <a:latin typeface="Arial Black" panose="020B0A04020102020204" pitchFamily="34" charset="0"/>
            </a:endParaRPr>
          </a:p>
        </p:txBody>
      </p:sp>
      <p:sp>
        <p:nvSpPr>
          <p:cNvPr id="35843" name="Rectangle 2"/>
          <p:cNvSpPr>
            <a:spLocks noChangeArrowheads="1"/>
          </p:cNvSpPr>
          <p:nvPr/>
        </p:nvSpPr>
        <p:spPr bwMode="auto">
          <a:xfrm>
            <a:off x="0" y="68572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ts val="600"/>
              </a:spcBef>
              <a:buClrTx/>
              <a:buSzTx/>
              <a:buFontTx/>
              <a:buNone/>
            </a:pPr>
            <a:r>
              <a:rPr lang="fr-FR" altLang="fr-FR" sz="1800" b="1" dirty="0">
                <a:ea typeface="SimSun" panose="02010600030101010101" pitchFamily="2" charset="-122"/>
              </a:rPr>
              <a:t>   Les trois quarts des éléments sont des métaux. La première colonne contient les métaux alcalins (sauf H), la deuxième les métaux alcalino-terreux, l’avant-dernière les halogènes et la dernière les gaz nobles (ou gaz rares).</a:t>
            </a:r>
          </a:p>
          <a:p>
            <a:pPr algn="just">
              <a:lnSpc>
                <a:spcPct val="150000"/>
              </a:lnSpc>
              <a:spcBef>
                <a:spcPts val="600"/>
              </a:spcBef>
              <a:buClrTx/>
              <a:buSzTx/>
              <a:buFontTx/>
              <a:buNone/>
            </a:pPr>
            <a:r>
              <a:rPr lang="fr-FR" altLang="fr-FR" sz="1800" b="1" dirty="0">
                <a:ea typeface="SimSun" panose="02010600030101010101" pitchFamily="2" charset="-122"/>
              </a:rPr>
              <a:t>   Les éléments non métalliques sont les métalloïdes (B, Si , As, Te, Ge, Sb, Po), </a:t>
            </a:r>
          </a:p>
          <a:p>
            <a:pPr algn="just">
              <a:lnSpc>
                <a:spcPct val="150000"/>
              </a:lnSpc>
              <a:spcBef>
                <a:spcPts val="600"/>
              </a:spcBef>
              <a:buClrTx/>
              <a:buSzTx/>
              <a:buFontTx/>
              <a:buNone/>
            </a:pPr>
            <a:r>
              <a:rPr lang="fr-FR" altLang="fr-FR" sz="1800" b="1" dirty="0">
                <a:ea typeface="SimSun" panose="02010600030101010101" pitchFamily="2" charset="-122"/>
              </a:rPr>
              <a:t>les halogènes, les gaz rares ainsi que H, C, N, O, P, S et Se. </a:t>
            </a:r>
          </a:p>
          <a:p>
            <a:pPr algn="just">
              <a:lnSpc>
                <a:spcPct val="150000"/>
              </a:lnSpc>
              <a:spcBef>
                <a:spcPts val="600"/>
              </a:spcBef>
              <a:buClrTx/>
              <a:buSzTx/>
              <a:buFontTx/>
              <a:buNone/>
            </a:pPr>
            <a:r>
              <a:rPr lang="fr-FR" altLang="fr-FR" sz="1800" b="1" dirty="0">
                <a:ea typeface="SimSun" panose="02010600030101010101" pitchFamily="2" charset="-122"/>
              </a:rPr>
              <a:t>   De la gauche vers la droite de la classification le remplissage des couches atomiques a pour conséquences :</a:t>
            </a:r>
          </a:p>
          <a:p>
            <a:pPr algn="just">
              <a:lnSpc>
                <a:spcPct val="150000"/>
              </a:lnSpc>
              <a:spcBef>
                <a:spcPts val="600"/>
              </a:spcBef>
              <a:buClrTx/>
              <a:buSzTx/>
              <a:buFontTx/>
              <a:buNone/>
            </a:pPr>
            <a:r>
              <a:rPr lang="fr-FR" altLang="fr-FR" sz="1800" b="1" dirty="0">
                <a:ea typeface="SimSun" panose="02010600030101010101" pitchFamily="2" charset="-122"/>
              </a:rPr>
              <a:t> • Augmentation : énergie d’ionisation, électronégativité, affinité électronique, activité chimique (non métalliques), rayon atomique (sauf pour les éléments de transition), rayon ionique des cations.</a:t>
            </a:r>
          </a:p>
          <a:p>
            <a:pPr algn="just">
              <a:lnSpc>
                <a:spcPct val="150000"/>
              </a:lnSpc>
              <a:spcBef>
                <a:spcPts val="600"/>
              </a:spcBef>
              <a:buClrTx/>
              <a:buSzTx/>
              <a:buFontTx/>
              <a:buNone/>
            </a:pPr>
            <a:r>
              <a:rPr lang="fr-FR" altLang="fr-FR" sz="1800" b="1" dirty="0">
                <a:ea typeface="SimSun" panose="02010600030101010101" pitchFamily="2" charset="-122"/>
              </a:rPr>
              <a:t> •  Diminution : nature métallique, taille atomique, activité chimique (métaux).  </a:t>
            </a: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B21DC0B-A54A-4493-8224-D6BB74836F84}" type="slidenum">
              <a:rPr lang="fr-FR" altLang="fr-FR" sz="1200" smtClean="0">
                <a:latin typeface="Arial Black" panose="020B0A04020102020204" pitchFamily="34" charset="0"/>
              </a:rPr>
              <a:pPr>
                <a:spcBef>
                  <a:spcPct val="0"/>
                </a:spcBef>
                <a:buClrTx/>
                <a:buSzTx/>
                <a:buFontTx/>
                <a:buNone/>
              </a:pPr>
              <a:t>37</a:t>
            </a:fld>
            <a:endParaRPr lang="fr-FR" altLang="fr-FR" sz="1200">
              <a:latin typeface="Arial Black" panose="020B0A04020102020204" pitchFamily="34" charset="0"/>
            </a:endParaRPr>
          </a:p>
        </p:txBody>
      </p:sp>
      <p:sp>
        <p:nvSpPr>
          <p:cNvPr id="36867"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
        <p:nvSpPr>
          <p:cNvPr id="36868" name="Rectangle 1"/>
          <p:cNvSpPr>
            <a:spLocks noChangeArrowheads="1"/>
          </p:cNvSpPr>
          <p:nvPr/>
        </p:nvSpPr>
        <p:spPr bwMode="auto">
          <a:xfrm>
            <a:off x="-570" y="921489"/>
            <a:ext cx="914457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ClrTx/>
              <a:buSzTx/>
              <a:buFontTx/>
              <a:buNone/>
            </a:pPr>
            <a:r>
              <a:rPr lang="fr-FR" altLang="fr-FR" sz="1800" b="1" dirty="0">
                <a:solidFill>
                  <a:srgbClr val="000000"/>
                </a:solidFill>
              </a:rPr>
              <a:t>   En allant du haut vers le bas dans une même colonne, les électrons de la couche externe sont «masqués» vis-à-vis du noyau par les électrons des couches inférieures, avec pour conséquences : </a:t>
            </a:r>
          </a:p>
          <a:p>
            <a:pPr algn="just">
              <a:lnSpc>
                <a:spcPct val="150000"/>
              </a:lnSpc>
              <a:spcBef>
                <a:spcPct val="0"/>
              </a:spcBef>
              <a:buClrTx/>
              <a:buSzTx/>
              <a:buFontTx/>
              <a:buNone/>
            </a:pPr>
            <a:r>
              <a:rPr lang="fr-FR" altLang="fr-FR" sz="1800" b="1" dirty="0">
                <a:solidFill>
                  <a:srgbClr val="000000"/>
                </a:solidFill>
              </a:rPr>
              <a:t>• Augmentation : énergie d’ionisation, électronégativité, affinité électronique.</a:t>
            </a:r>
          </a:p>
          <a:p>
            <a:pPr algn="just">
              <a:lnSpc>
                <a:spcPct val="150000"/>
              </a:lnSpc>
              <a:spcBef>
                <a:spcPct val="0"/>
              </a:spcBef>
              <a:buClrTx/>
              <a:buSzTx/>
              <a:buFontTx/>
              <a:buNone/>
            </a:pPr>
            <a:r>
              <a:rPr lang="fr-FR" altLang="fr-FR" sz="1800" b="1" dirty="0">
                <a:solidFill>
                  <a:srgbClr val="000000"/>
                </a:solidFill>
              </a:rPr>
              <a:t>• Diminution : nature métallique, rayon atomique.</a:t>
            </a:r>
          </a:p>
          <a:p>
            <a:pPr algn="just">
              <a:lnSpc>
                <a:spcPct val="150000"/>
              </a:lnSpc>
              <a:spcBef>
                <a:spcPts val="600"/>
              </a:spcBef>
              <a:buClrTx/>
              <a:buSzTx/>
              <a:buFontTx/>
              <a:buNone/>
            </a:pPr>
            <a:r>
              <a:rPr lang="fr-FR" altLang="fr-FR" sz="1800" b="1" dirty="0" smtClean="0">
                <a:solidFill>
                  <a:srgbClr val="000000"/>
                </a:solidFill>
              </a:rPr>
              <a:t>II.2.2- </a:t>
            </a:r>
            <a:r>
              <a:rPr lang="fr-FR" altLang="fr-FR" sz="1800" b="1" dirty="0">
                <a:solidFill>
                  <a:srgbClr val="000000"/>
                </a:solidFill>
              </a:rPr>
              <a:t>Les liaisons entre atomes</a:t>
            </a:r>
          </a:p>
          <a:p>
            <a:pPr algn="just">
              <a:lnSpc>
                <a:spcPct val="150000"/>
              </a:lnSpc>
              <a:spcBef>
                <a:spcPct val="0"/>
              </a:spcBef>
              <a:buClrTx/>
              <a:buSzTx/>
              <a:buFontTx/>
              <a:buNone/>
            </a:pPr>
            <a:r>
              <a:rPr lang="fr-FR" altLang="fr-FR" sz="1800" b="1" dirty="0">
                <a:solidFill>
                  <a:srgbClr val="000000"/>
                </a:solidFill>
              </a:rPr>
              <a:t>   Les liaisons entre atomes assurent la cohésion du matériau et en particulier     sa déformabilité, sa conductivité (thermique, électrique...), ses propriétés magnétiques, sa fragilité, sa densité...  </a:t>
            </a:r>
          </a:p>
          <a:p>
            <a:pPr algn="just">
              <a:lnSpc>
                <a:spcPct val="150000"/>
              </a:lnSpc>
              <a:spcBef>
                <a:spcPct val="0"/>
              </a:spcBef>
              <a:buClrTx/>
              <a:buSzTx/>
              <a:buNone/>
            </a:pPr>
            <a:r>
              <a:rPr lang="fr-FR" altLang="fr-FR" sz="1800" b="1" dirty="0"/>
              <a:t>  On distingue les liaisons selon la nature de l’interaction concernée. </a:t>
            </a:r>
          </a:p>
          <a:p>
            <a:pPr algn="just">
              <a:lnSpc>
                <a:spcPct val="150000"/>
              </a:lnSpc>
              <a:spcBef>
                <a:spcPct val="0"/>
              </a:spcBef>
              <a:buClrTx/>
              <a:buSzTx/>
              <a:buFontTx/>
              <a:buNone/>
            </a:pPr>
            <a:endParaRPr lang="fr-FR" altLang="fr-FR" sz="18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4F004ED-B221-4CA5-87D8-41601F341FEA}" type="slidenum">
              <a:rPr lang="fr-FR" altLang="fr-FR" sz="1200" smtClean="0">
                <a:latin typeface="Arial Black" panose="020B0A04020102020204" pitchFamily="34" charset="0"/>
              </a:rPr>
              <a:pPr>
                <a:spcBef>
                  <a:spcPct val="0"/>
                </a:spcBef>
                <a:buClrTx/>
                <a:buSzTx/>
                <a:buFontTx/>
                <a:buNone/>
              </a:pPr>
              <a:t>38</a:t>
            </a:fld>
            <a:endParaRPr lang="fr-FR" altLang="fr-FR" sz="1200">
              <a:latin typeface="Arial Black" panose="020B0A04020102020204" pitchFamily="34" charset="0"/>
            </a:endParaRPr>
          </a:p>
        </p:txBody>
      </p:sp>
      <p:sp>
        <p:nvSpPr>
          <p:cNvPr id="2" name="Rectangle 1"/>
          <p:cNvSpPr/>
          <p:nvPr/>
        </p:nvSpPr>
        <p:spPr>
          <a:xfrm>
            <a:off x="1" y="836712"/>
            <a:ext cx="9109074" cy="5909310"/>
          </a:xfrm>
          <a:prstGeom prst="rect">
            <a:avLst/>
          </a:prstGeom>
        </p:spPr>
        <p:txBody>
          <a:bodyPr wrap="square">
            <a:spAutoFit/>
          </a:bodyPr>
          <a:lstStyle/>
          <a:p>
            <a:pPr algn="just">
              <a:lnSpc>
                <a:spcPct val="150000"/>
              </a:lnSpc>
            </a:pPr>
            <a:r>
              <a:rPr lang="fr-FR" altLang="fr-FR" b="1" dirty="0">
                <a:latin typeface="Arial" panose="020B0604020202020204" pitchFamily="34" charset="0"/>
              </a:rPr>
              <a:t>a- La liaison covalente   </a:t>
            </a:r>
          </a:p>
          <a:p>
            <a:pPr algn="just">
              <a:lnSpc>
                <a:spcPct val="150000"/>
              </a:lnSpc>
            </a:pPr>
            <a:r>
              <a:rPr lang="fr-FR" altLang="fr-FR" b="1" dirty="0">
                <a:latin typeface="Arial" panose="020B0604020202020204" pitchFamily="34" charset="0"/>
              </a:rPr>
              <a:t>   Mise en commun d’une ou plusieurs paires d’électrons par deux atomes dont la couche électronique externe est incomplète. Cette paire devient commune aux deux atomes qui complètent ainsi leur couche électronique externe qui acquiert la configuration des gaz rares. Les exemples suivants peuvent être cités:</a:t>
            </a:r>
          </a:p>
          <a:p>
            <a:pPr algn="just">
              <a:lnSpc>
                <a:spcPct val="150000"/>
              </a:lnSpc>
            </a:pPr>
            <a:r>
              <a:rPr lang="fr-FR" altLang="fr-FR" b="1" dirty="0">
                <a:latin typeface="Arial" panose="020B0604020202020204" pitchFamily="34" charset="0"/>
              </a:rPr>
              <a:t> - La molécule d’hydrogène H</a:t>
            </a:r>
            <a:r>
              <a:rPr lang="fr-FR" altLang="fr-FR" b="1" baseline="-25000" dirty="0">
                <a:latin typeface="Arial" panose="020B0604020202020204" pitchFamily="34" charset="0"/>
              </a:rPr>
              <a:t>2</a:t>
            </a:r>
            <a:r>
              <a:rPr lang="fr-FR" altLang="fr-FR" b="1" dirty="0">
                <a:latin typeface="Arial" panose="020B0604020202020204" pitchFamily="34" charset="0"/>
              </a:rPr>
              <a:t>:</a:t>
            </a:r>
          </a:p>
          <a:p>
            <a:pPr algn="just">
              <a:lnSpc>
                <a:spcPct val="150000"/>
              </a:lnSpc>
            </a:pPr>
            <a:r>
              <a:rPr lang="fr-FR" altLang="fr-FR" b="1" dirty="0">
                <a:latin typeface="Arial" panose="020B0604020202020204" pitchFamily="34" charset="0"/>
              </a:rPr>
              <a:t>                                                                                  représentée par H     </a:t>
            </a:r>
            <a:r>
              <a:rPr lang="fr-FR" altLang="fr-FR" b="1" dirty="0" err="1">
                <a:latin typeface="Arial" panose="020B0604020202020204" pitchFamily="34" charset="0"/>
              </a:rPr>
              <a:t>H</a:t>
            </a:r>
            <a:endParaRPr lang="fr-FR" altLang="fr-FR" b="1" dirty="0">
              <a:latin typeface="Arial" panose="020B0604020202020204" pitchFamily="34" charset="0"/>
            </a:endParaRPr>
          </a:p>
          <a:p>
            <a:pPr algn="just">
              <a:lnSpc>
                <a:spcPct val="150000"/>
              </a:lnSpc>
            </a:pPr>
            <a:r>
              <a:rPr lang="fr-FR" altLang="fr-FR" b="1" dirty="0">
                <a:latin typeface="Arial" panose="020B0604020202020204" pitchFamily="34" charset="0"/>
              </a:rPr>
              <a:t>                                                                                       </a:t>
            </a:r>
          </a:p>
          <a:p>
            <a:pPr algn="just">
              <a:lnSpc>
                <a:spcPct val="150000"/>
              </a:lnSpc>
            </a:pPr>
            <a:r>
              <a:rPr lang="fr-FR" altLang="fr-FR" b="1" dirty="0">
                <a:latin typeface="Arial" panose="020B0604020202020204" pitchFamily="34" charset="0"/>
              </a:rPr>
              <a:t> - La molécule de méthane CH</a:t>
            </a:r>
            <a:r>
              <a:rPr lang="fr-FR" altLang="fr-FR" b="1" baseline="-25000" dirty="0">
                <a:latin typeface="Arial" panose="020B0604020202020204" pitchFamily="34" charset="0"/>
              </a:rPr>
              <a:t>4</a:t>
            </a:r>
            <a:r>
              <a:rPr lang="fr-FR" altLang="fr-FR" b="1" dirty="0">
                <a:latin typeface="Arial" panose="020B0604020202020204" pitchFamily="34" charset="0"/>
              </a:rPr>
              <a:t>:</a:t>
            </a:r>
          </a:p>
          <a:p>
            <a:pPr algn="just">
              <a:lnSpc>
                <a:spcPct val="150000"/>
              </a:lnSpc>
            </a:pPr>
            <a:endParaRPr lang="fr-FR" altLang="fr-FR" b="1" dirty="0">
              <a:latin typeface="Arial" panose="020B0604020202020204" pitchFamily="34" charset="0"/>
            </a:endParaRPr>
          </a:p>
          <a:p>
            <a:pPr algn="just">
              <a:lnSpc>
                <a:spcPct val="150000"/>
              </a:lnSpc>
            </a:pPr>
            <a:r>
              <a:rPr lang="fr-FR" altLang="fr-FR" b="1" dirty="0">
                <a:latin typeface="Arial" panose="020B0604020202020204" pitchFamily="34" charset="0"/>
              </a:rPr>
              <a:t>            4                                                                          représentée par H     C      H</a:t>
            </a:r>
          </a:p>
          <a:p>
            <a:pPr algn="just">
              <a:lnSpc>
                <a:spcPct val="150000"/>
              </a:lnSpc>
            </a:pPr>
            <a:endParaRPr lang="fr-FR" altLang="fr-FR" b="1" dirty="0">
              <a:latin typeface="Arial" panose="020B0604020202020204" pitchFamily="34" charset="0"/>
            </a:endParaRPr>
          </a:p>
          <a:p>
            <a:pPr algn="just">
              <a:lnSpc>
                <a:spcPct val="150000"/>
              </a:lnSpc>
            </a:pPr>
            <a:endParaRPr lang="fr-FR" altLang="fr-FR" b="1" dirty="0">
              <a:latin typeface="Arial" panose="020B0604020202020204" pitchFamily="34" charset="0"/>
            </a:endParaRPr>
          </a:p>
          <a:p>
            <a:pPr algn="just">
              <a:lnSpc>
                <a:spcPct val="150000"/>
              </a:lnSpc>
            </a:pPr>
            <a:endParaRPr lang="fr-FR" altLang="fr-FR" b="1" dirty="0">
              <a:latin typeface="Arial" panose="020B0604020202020204" pitchFamily="34" charset="0"/>
            </a:endParaRPr>
          </a:p>
        </p:txBody>
      </p:sp>
      <p:grpSp>
        <p:nvGrpSpPr>
          <p:cNvPr id="15" name="Groupe 14"/>
          <p:cNvGrpSpPr/>
          <p:nvPr/>
        </p:nvGrpSpPr>
        <p:grpSpPr>
          <a:xfrm>
            <a:off x="1043608" y="3429000"/>
            <a:ext cx="3854142" cy="504000"/>
            <a:chOff x="2734082" y="4149080"/>
            <a:chExt cx="3854142" cy="504000"/>
          </a:xfrm>
        </p:grpSpPr>
        <p:grpSp>
          <p:nvGrpSpPr>
            <p:cNvPr id="6" name="Groupe 5"/>
            <p:cNvGrpSpPr/>
            <p:nvPr/>
          </p:nvGrpSpPr>
          <p:grpSpPr>
            <a:xfrm>
              <a:off x="2734082" y="4149080"/>
              <a:ext cx="541774" cy="504000"/>
              <a:chOff x="2843808" y="4149080"/>
              <a:chExt cx="541774" cy="504000"/>
            </a:xfrm>
          </p:grpSpPr>
          <p:sp>
            <p:nvSpPr>
              <p:cNvPr id="3" name="Ellipse 2"/>
              <p:cNvSpPr/>
              <p:nvPr/>
            </p:nvSpPr>
            <p:spPr>
              <a:xfrm>
                <a:off x="2843808" y="4149080"/>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3313574" y="433881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930674" y="4256935"/>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grpSp>
        <p:grpSp>
          <p:nvGrpSpPr>
            <p:cNvPr id="7" name="Groupe 6"/>
            <p:cNvGrpSpPr/>
            <p:nvPr/>
          </p:nvGrpSpPr>
          <p:grpSpPr>
            <a:xfrm>
              <a:off x="3886210" y="4149080"/>
              <a:ext cx="541774" cy="504000"/>
              <a:chOff x="3670186" y="4149080"/>
              <a:chExt cx="541774" cy="504000"/>
            </a:xfrm>
          </p:grpSpPr>
          <p:sp>
            <p:nvSpPr>
              <p:cNvPr id="11" name="Ellipse 10"/>
              <p:cNvSpPr/>
              <p:nvPr/>
            </p:nvSpPr>
            <p:spPr>
              <a:xfrm flipH="1">
                <a:off x="3707904" y="4149080"/>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flipH="1">
                <a:off x="3670186" y="433881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flipH="1">
                <a:off x="3799344" y="4256935"/>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grpSp>
        <p:sp>
          <p:nvSpPr>
            <p:cNvPr id="8" name="ZoneTexte 7"/>
            <p:cNvSpPr txBox="1"/>
            <p:nvPr/>
          </p:nvSpPr>
          <p:spPr>
            <a:xfrm>
              <a:off x="3433574" y="4226157"/>
              <a:ext cx="792088" cy="369332"/>
            </a:xfrm>
            <a:prstGeom prst="rect">
              <a:avLst/>
            </a:prstGeom>
            <a:noFill/>
          </p:spPr>
          <p:txBody>
            <a:bodyPr wrap="square" rtlCol="0">
              <a:spAutoFit/>
            </a:bodyPr>
            <a:lstStyle/>
            <a:p>
              <a:r>
                <a:rPr lang="fr-FR" b="1" dirty="0">
                  <a:latin typeface="Arial" panose="020B0604020202020204" pitchFamily="34" charset="0"/>
                </a:rPr>
                <a:t>+</a:t>
              </a:r>
            </a:p>
          </p:txBody>
        </p:sp>
        <p:cxnSp>
          <p:nvCxnSpPr>
            <p:cNvPr id="14" name="Connecteur droit avec flèche 13"/>
            <p:cNvCxnSpPr/>
            <p:nvPr/>
          </p:nvCxnSpPr>
          <p:spPr>
            <a:xfrm>
              <a:off x="4626769" y="4401080"/>
              <a:ext cx="953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5686410" y="4149080"/>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110456" y="4528552"/>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5773276" y="4256935"/>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sp>
          <p:nvSpPr>
            <p:cNvPr id="23" name="Ellipse 22"/>
            <p:cNvSpPr/>
            <p:nvPr/>
          </p:nvSpPr>
          <p:spPr>
            <a:xfrm flipH="1">
              <a:off x="6084168" y="4149080"/>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flipH="1">
              <a:off x="6095598" y="420965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flipH="1">
              <a:off x="6187038" y="4255378"/>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grpSp>
      <p:cxnSp>
        <p:nvCxnSpPr>
          <p:cNvPr id="17" name="Connecteur droit 16"/>
          <p:cNvCxnSpPr/>
          <p:nvPr/>
        </p:nvCxnSpPr>
        <p:spPr>
          <a:xfrm>
            <a:off x="7274014" y="3573016"/>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e 26"/>
          <p:cNvGrpSpPr/>
          <p:nvPr/>
        </p:nvGrpSpPr>
        <p:grpSpPr>
          <a:xfrm>
            <a:off x="1043608" y="4509176"/>
            <a:ext cx="4456112" cy="1368096"/>
            <a:chOff x="1556048" y="4509176"/>
            <a:chExt cx="4456112" cy="1368096"/>
          </a:xfrm>
        </p:grpSpPr>
        <p:grpSp>
          <p:nvGrpSpPr>
            <p:cNvPr id="30" name="Groupe 29"/>
            <p:cNvGrpSpPr/>
            <p:nvPr/>
          </p:nvGrpSpPr>
          <p:grpSpPr>
            <a:xfrm>
              <a:off x="1556048" y="4941224"/>
              <a:ext cx="541774" cy="504000"/>
              <a:chOff x="2843808" y="4149080"/>
              <a:chExt cx="541774" cy="504000"/>
            </a:xfrm>
          </p:grpSpPr>
          <p:sp>
            <p:nvSpPr>
              <p:cNvPr id="43" name="Ellipse 42"/>
              <p:cNvSpPr/>
              <p:nvPr/>
            </p:nvSpPr>
            <p:spPr>
              <a:xfrm>
                <a:off x="2843808" y="4149080"/>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3313574" y="433881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2930674" y="4256935"/>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grpSp>
        <p:sp>
          <p:nvSpPr>
            <p:cNvPr id="40" name="Ellipse 39"/>
            <p:cNvSpPr/>
            <p:nvPr/>
          </p:nvSpPr>
          <p:spPr>
            <a:xfrm flipH="1">
              <a:off x="2745894" y="4941224"/>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flipH="1">
              <a:off x="2708176" y="515382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flipH="1">
              <a:off x="2837334" y="5049079"/>
              <a:ext cx="360040" cy="307777"/>
            </a:xfrm>
            <a:prstGeom prst="rect">
              <a:avLst/>
            </a:prstGeom>
            <a:noFill/>
          </p:spPr>
          <p:txBody>
            <a:bodyPr wrap="square" rtlCol="0">
              <a:spAutoFit/>
            </a:bodyPr>
            <a:lstStyle/>
            <a:p>
              <a:r>
                <a:rPr lang="fr-FR" sz="1400" b="1" dirty="0">
                  <a:latin typeface="Arial" panose="020B0604020202020204" pitchFamily="34" charset="0"/>
                </a:rPr>
                <a:t>C</a:t>
              </a:r>
            </a:p>
          </p:txBody>
        </p:sp>
        <p:sp>
          <p:nvSpPr>
            <p:cNvPr id="32" name="ZoneTexte 31"/>
            <p:cNvSpPr txBox="1"/>
            <p:nvPr/>
          </p:nvSpPr>
          <p:spPr>
            <a:xfrm>
              <a:off x="2255540" y="5013176"/>
              <a:ext cx="792088" cy="369332"/>
            </a:xfrm>
            <a:prstGeom prst="rect">
              <a:avLst/>
            </a:prstGeom>
            <a:noFill/>
          </p:spPr>
          <p:txBody>
            <a:bodyPr wrap="square" rtlCol="0">
              <a:spAutoFit/>
            </a:bodyPr>
            <a:lstStyle/>
            <a:p>
              <a:r>
                <a:rPr lang="fr-FR" b="1" dirty="0">
                  <a:latin typeface="Arial" panose="020B0604020202020204" pitchFamily="34" charset="0"/>
                </a:rPr>
                <a:t>+</a:t>
              </a:r>
            </a:p>
          </p:txBody>
        </p:sp>
        <p:cxnSp>
          <p:nvCxnSpPr>
            <p:cNvPr id="33" name="Connecteur droit avec flèche 32"/>
            <p:cNvCxnSpPr/>
            <p:nvPr/>
          </p:nvCxnSpPr>
          <p:spPr>
            <a:xfrm>
              <a:off x="3448735" y="5193224"/>
              <a:ext cx="953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Ellipse 33"/>
            <p:cNvSpPr/>
            <p:nvPr/>
          </p:nvSpPr>
          <p:spPr>
            <a:xfrm>
              <a:off x="4644008" y="4941224"/>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5076056" y="5039464"/>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716016" y="5047466"/>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sp>
          <p:nvSpPr>
            <p:cNvPr id="37" name="Ellipse 36"/>
            <p:cNvSpPr/>
            <p:nvPr/>
          </p:nvSpPr>
          <p:spPr>
            <a:xfrm flipH="1">
              <a:off x="5085021" y="4509176"/>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flipH="1">
              <a:off x="5170924" y="4612243"/>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sp>
          <p:nvSpPr>
            <p:cNvPr id="46" name="Ellipse 45"/>
            <p:cNvSpPr/>
            <p:nvPr/>
          </p:nvSpPr>
          <p:spPr>
            <a:xfrm flipH="1">
              <a:off x="2964964" y="491488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flipH="1">
              <a:off x="2967256" y="541290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flipH="1">
              <a:off x="3215278" y="5168622"/>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flipH="1">
              <a:off x="5076056" y="4941168"/>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flipH="1">
              <a:off x="5170924" y="5062324"/>
              <a:ext cx="360040" cy="307777"/>
            </a:xfrm>
            <a:prstGeom prst="rect">
              <a:avLst/>
            </a:prstGeom>
            <a:noFill/>
          </p:spPr>
          <p:txBody>
            <a:bodyPr wrap="square" rtlCol="0">
              <a:spAutoFit/>
            </a:bodyPr>
            <a:lstStyle/>
            <a:p>
              <a:r>
                <a:rPr lang="fr-FR" sz="1400" b="1" dirty="0">
                  <a:latin typeface="Arial" panose="020B0604020202020204" pitchFamily="34" charset="0"/>
                </a:rPr>
                <a:t>C</a:t>
              </a:r>
            </a:p>
          </p:txBody>
        </p:sp>
        <p:sp>
          <p:nvSpPr>
            <p:cNvPr id="53" name="Ellipse 52"/>
            <p:cNvSpPr/>
            <p:nvPr/>
          </p:nvSpPr>
          <p:spPr>
            <a:xfrm flipH="1">
              <a:off x="5508104" y="4949479"/>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flipH="1">
              <a:off x="5076056" y="5373272"/>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5073392" y="530463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5168642" y="495259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5183882" y="538464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5424666" y="538464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5522972" y="528977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5519534" y="5050894"/>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5450954" y="494116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5168642" y="5505798"/>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sp>
          <p:nvSpPr>
            <p:cNvPr id="63" name="ZoneTexte 62"/>
            <p:cNvSpPr txBox="1"/>
            <p:nvPr/>
          </p:nvSpPr>
          <p:spPr>
            <a:xfrm>
              <a:off x="5608380" y="5054009"/>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grpSp>
      <p:cxnSp>
        <p:nvCxnSpPr>
          <p:cNvPr id="65" name="Connecteur droit 64"/>
          <p:cNvCxnSpPr/>
          <p:nvPr/>
        </p:nvCxnSpPr>
        <p:spPr>
          <a:xfrm>
            <a:off x="8136424" y="5229200"/>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7658656" y="5229200"/>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rot="5400000">
            <a:off x="7890953" y="4900022"/>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rot="5400000">
            <a:off x="7899458" y="5486100"/>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841264" y="4433345"/>
            <a:ext cx="351378" cy="369332"/>
          </a:xfrm>
          <a:prstGeom prst="rect">
            <a:avLst/>
          </a:prstGeom>
          <a:noFill/>
        </p:spPr>
        <p:txBody>
          <a:bodyPr wrap="none" rtlCol="0">
            <a:spAutoFit/>
          </a:bodyPr>
          <a:lstStyle/>
          <a:p>
            <a:r>
              <a:rPr lang="fr-FR" b="1" dirty="0">
                <a:latin typeface="Arial" panose="020B0604020202020204" pitchFamily="34" charset="0"/>
              </a:rPr>
              <a:t>H</a:t>
            </a:r>
          </a:p>
        </p:txBody>
      </p:sp>
      <p:sp>
        <p:nvSpPr>
          <p:cNvPr id="71" name="ZoneTexte 70"/>
          <p:cNvSpPr txBox="1"/>
          <p:nvPr/>
        </p:nvSpPr>
        <p:spPr>
          <a:xfrm>
            <a:off x="7861508" y="5591378"/>
            <a:ext cx="351378" cy="369332"/>
          </a:xfrm>
          <a:prstGeom prst="rect">
            <a:avLst/>
          </a:prstGeom>
          <a:noFill/>
        </p:spPr>
        <p:txBody>
          <a:bodyPr wrap="none" rtlCol="0">
            <a:spAutoFit/>
          </a:bodyPr>
          <a:lstStyle/>
          <a:p>
            <a:r>
              <a:rPr lang="fr-FR" b="1" dirty="0">
                <a:latin typeface="Arial" panose="020B0604020202020204" pitchFamily="34" charset="0"/>
              </a:rPr>
              <a:t>H</a:t>
            </a:r>
          </a:p>
        </p:txBody>
      </p:sp>
      <p:sp>
        <p:nvSpPr>
          <p:cNvPr id="6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4F004ED-B221-4CA5-87D8-41601F341FEA}" type="slidenum">
              <a:rPr lang="fr-FR" altLang="fr-FR" sz="1200" smtClean="0">
                <a:latin typeface="Arial Black" panose="020B0A04020102020204" pitchFamily="34" charset="0"/>
              </a:rPr>
              <a:pPr>
                <a:spcBef>
                  <a:spcPct val="0"/>
                </a:spcBef>
                <a:buClrTx/>
                <a:buSzTx/>
                <a:buFontTx/>
                <a:buNone/>
              </a:pPr>
              <a:t>39</a:t>
            </a:fld>
            <a:endParaRPr lang="fr-FR" altLang="fr-FR" sz="1200" dirty="0">
              <a:latin typeface="Arial Black" panose="020B0A04020102020204" pitchFamily="34" charset="0"/>
            </a:endParaRPr>
          </a:p>
        </p:txBody>
      </p:sp>
      <p:sp>
        <p:nvSpPr>
          <p:cNvPr id="2" name="Rectangle 1"/>
          <p:cNvSpPr/>
          <p:nvPr/>
        </p:nvSpPr>
        <p:spPr>
          <a:xfrm>
            <a:off x="1" y="476672"/>
            <a:ext cx="9109074" cy="5386090"/>
          </a:xfrm>
          <a:prstGeom prst="rect">
            <a:avLst/>
          </a:prstGeom>
        </p:spPr>
        <p:txBody>
          <a:bodyPr wrap="square">
            <a:spAutoFit/>
          </a:bodyPr>
          <a:lstStyle/>
          <a:p>
            <a:pPr algn="just">
              <a:lnSpc>
                <a:spcPct val="150000"/>
              </a:lnSpc>
            </a:pPr>
            <a:r>
              <a:rPr lang="fr-FR" altLang="fr-FR" b="1" dirty="0">
                <a:latin typeface="Arial" panose="020B0604020202020204" pitchFamily="34" charset="0"/>
              </a:rPr>
              <a:t>                                                                                                                                                                         </a:t>
            </a:r>
          </a:p>
          <a:p>
            <a:pPr algn="just">
              <a:lnSpc>
                <a:spcPct val="150000"/>
              </a:lnSpc>
            </a:pPr>
            <a:r>
              <a:rPr lang="fr-FR" altLang="fr-FR" b="1" dirty="0">
                <a:latin typeface="Arial" panose="020B0604020202020204" pitchFamily="34" charset="0"/>
              </a:rPr>
              <a:t>         4                2                                                           représentée par        C     </a:t>
            </a:r>
            <a:r>
              <a:rPr lang="fr-FR" altLang="fr-FR" b="1" dirty="0" err="1">
                <a:latin typeface="Arial" panose="020B0604020202020204" pitchFamily="34" charset="0"/>
              </a:rPr>
              <a:t>C</a:t>
            </a:r>
            <a:r>
              <a:rPr lang="fr-FR" altLang="fr-FR" b="1" dirty="0">
                <a:latin typeface="Arial" panose="020B0604020202020204" pitchFamily="34" charset="0"/>
              </a:rPr>
              <a:t>   </a:t>
            </a:r>
          </a:p>
          <a:p>
            <a:pPr algn="just">
              <a:lnSpc>
                <a:spcPct val="150000"/>
              </a:lnSpc>
              <a:spcBef>
                <a:spcPts val="2400"/>
              </a:spcBef>
            </a:pPr>
            <a:r>
              <a:rPr lang="fr-FR" b="1" dirty="0">
                <a:latin typeface="Arial" panose="020B0604020202020204" pitchFamily="34" charset="0"/>
              </a:rPr>
              <a:t>b- La liaison ionique</a:t>
            </a:r>
          </a:p>
          <a:p>
            <a:pPr algn="just">
              <a:lnSpc>
                <a:spcPct val="150000"/>
              </a:lnSpc>
            </a:pPr>
            <a:r>
              <a:rPr lang="fr-FR" b="1" dirty="0">
                <a:latin typeface="Arial" panose="020B0604020202020204" pitchFamily="34" charset="0"/>
              </a:rPr>
              <a:t>   Attraction électrostatique entre deux ions d’électronégativités très différentes (par exemple, entre un halogène et un alcalin : cas classique de </a:t>
            </a:r>
            <a:r>
              <a:rPr lang="fr-FR" b="1" dirty="0" err="1">
                <a:latin typeface="Arial" panose="020B0604020202020204" pitchFamily="34" charset="0"/>
              </a:rPr>
              <a:t>NaCl</a:t>
            </a:r>
            <a:r>
              <a:rPr lang="fr-FR" b="1" dirty="0">
                <a:latin typeface="Arial" panose="020B0604020202020204" pitchFamily="34" charset="0"/>
              </a:rPr>
              <a:t>) après transfert d’un électron de valence entre les deux atomes (ionisation). </a:t>
            </a:r>
          </a:p>
          <a:p>
            <a:pPr algn="just">
              <a:lnSpc>
                <a:spcPct val="150000"/>
              </a:lnSpc>
            </a:pPr>
            <a:r>
              <a:rPr lang="fr-FR" b="1" dirty="0">
                <a:latin typeface="Arial" panose="020B0604020202020204" pitchFamily="34" charset="0"/>
              </a:rPr>
              <a:t>   La liaison ionique est forte. L’empilement des atomes est régi par une compacité maximale et le respect de la neutralité électrique dans un volume le plus faible possible. </a:t>
            </a:r>
          </a:p>
          <a:p>
            <a:pPr algn="just">
              <a:lnSpc>
                <a:spcPct val="150000"/>
              </a:lnSpc>
            </a:pPr>
            <a:r>
              <a:rPr lang="fr-FR" b="1" dirty="0">
                <a:latin typeface="Arial" panose="020B0604020202020204" pitchFamily="34" charset="0"/>
              </a:rPr>
              <a:t>  Parmi les solides ioniques on trouve les halogénures d’alcalins, des oxydes comme l’alumine Al</a:t>
            </a:r>
            <a:r>
              <a:rPr lang="fr-FR" b="1" baseline="-25000" dirty="0">
                <a:latin typeface="Arial" panose="020B0604020202020204" pitchFamily="34" charset="0"/>
              </a:rPr>
              <a:t>2</a:t>
            </a:r>
            <a:r>
              <a:rPr lang="fr-FR" b="1" dirty="0">
                <a:latin typeface="Arial" panose="020B0604020202020204" pitchFamily="34" charset="0"/>
              </a:rPr>
              <a:t>O</a:t>
            </a:r>
            <a:r>
              <a:rPr lang="fr-FR" b="1" baseline="-25000" dirty="0">
                <a:latin typeface="Arial" panose="020B0604020202020204" pitchFamily="34" charset="0"/>
              </a:rPr>
              <a:t>3</a:t>
            </a:r>
            <a:r>
              <a:rPr lang="fr-FR" b="1" dirty="0">
                <a:latin typeface="Arial" panose="020B0604020202020204" pitchFamily="34" charset="0"/>
              </a:rPr>
              <a:t>, la magnésie </a:t>
            </a:r>
            <a:r>
              <a:rPr lang="fr-FR" b="1" dirty="0" err="1">
                <a:latin typeface="Arial" panose="020B0604020202020204" pitchFamily="34" charset="0"/>
              </a:rPr>
              <a:t>MgO</a:t>
            </a:r>
            <a:r>
              <a:rPr lang="fr-FR" b="1" dirty="0">
                <a:latin typeface="Arial" panose="020B0604020202020204" pitchFamily="34" charset="0"/>
              </a:rPr>
              <a:t> et la zircone ZrO</a:t>
            </a:r>
            <a:r>
              <a:rPr lang="fr-FR" b="1" baseline="-25000" dirty="0">
                <a:latin typeface="Arial" panose="020B0604020202020204" pitchFamily="34" charset="0"/>
              </a:rPr>
              <a:t>2</a:t>
            </a:r>
            <a:r>
              <a:rPr lang="fr-FR" b="1" dirty="0">
                <a:latin typeface="Arial" panose="020B0604020202020204" pitchFamily="34" charset="0"/>
              </a:rPr>
              <a:t>.  </a:t>
            </a:r>
          </a:p>
          <a:p>
            <a:pPr algn="just">
              <a:lnSpc>
                <a:spcPct val="150000"/>
              </a:lnSpc>
            </a:pPr>
            <a:endParaRPr lang="fr-FR" altLang="fr-FR" b="1" dirty="0">
              <a:latin typeface="Arial" panose="020B0604020202020204" pitchFamily="34" charset="0"/>
            </a:endParaRPr>
          </a:p>
        </p:txBody>
      </p:sp>
      <p:grpSp>
        <p:nvGrpSpPr>
          <p:cNvPr id="16" name="Groupe 15"/>
          <p:cNvGrpSpPr/>
          <p:nvPr/>
        </p:nvGrpSpPr>
        <p:grpSpPr>
          <a:xfrm>
            <a:off x="827584" y="620688"/>
            <a:ext cx="4741098" cy="1152128"/>
            <a:chOff x="971600" y="3429000"/>
            <a:chExt cx="4741098" cy="1152128"/>
          </a:xfrm>
        </p:grpSpPr>
        <p:grpSp>
          <p:nvGrpSpPr>
            <p:cNvPr id="30" name="Groupe 29"/>
            <p:cNvGrpSpPr/>
            <p:nvPr/>
          </p:nvGrpSpPr>
          <p:grpSpPr>
            <a:xfrm>
              <a:off x="971600" y="3717032"/>
              <a:ext cx="541774" cy="504000"/>
              <a:chOff x="2843808" y="4149080"/>
              <a:chExt cx="541774" cy="504000"/>
            </a:xfrm>
          </p:grpSpPr>
          <p:sp>
            <p:nvSpPr>
              <p:cNvPr id="43" name="Ellipse 42"/>
              <p:cNvSpPr/>
              <p:nvPr/>
            </p:nvSpPr>
            <p:spPr>
              <a:xfrm>
                <a:off x="2843808" y="4149080"/>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3313574" y="433881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2930674" y="4256935"/>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grpSp>
        <p:sp>
          <p:nvSpPr>
            <p:cNvPr id="40" name="Ellipse 39"/>
            <p:cNvSpPr/>
            <p:nvPr/>
          </p:nvSpPr>
          <p:spPr>
            <a:xfrm flipH="1">
              <a:off x="2161446" y="3717032"/>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flipH="1">
              <a:off x="2123728" y="392962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flipH="1">
              <a:off x="2252886" y="3824887"/>
              <a:ext cx="360040" cy="307777"/>
            </a:xfrm>
            <a:prstGeom prst="rect">
              <a:avLst/>
            </a:prstGeom>
            <a:noFill/>
          </p:spPr>
          <p:txBody>
            <a:bodyPr wrap="square" rtlCol="0">
              <a:spAutoFit/>
            </a:bodyPr>
            <a:lstStyle/>
            <a:p>
              <a:r>
                <a:rPr lang="fr-FR" sz="1400" b="1" dirty="0">
                  <a:latin typeface="Arial" panose="020B0604020202020204" pitchFamily="34" charset="0"/>
                </a:rPr>
                <a:t>C</a:t>
              </a:r>
            </a:p>
          </p:txBody>
        </p:sp>
        <p:sp>
          <p:nvSpPr>
            <p:cNvPr id="32" name="ZoneTexte 31"/>
            <p:cNvSpPr txBox="1"/>
            <p:nvPr/>
          </p:nvSpPr>
          <p:spPr>
            <a:xfrm>
              <a:off x="1671092" y="3788984"/>
              <a:ext cx="792088" cy="369332"/>
            </a:xfrm>
            <a:prstGeom prst="rect">
              <a:avLst/>
            </a:prstGeom>
            <a:noFill/>
          </p:spPr>
          <p:txBody>
            <a:bodyPr wrap="square" rtlCol="0">
              <a:spAutoFit/>
            </a:bodyPr>
            <a:lstStyle/>
            <a:p>
              <a:r>
                <a:rPr lang="fr-FR" b="1" dirty="0">
                  <a:latin typeface="Arial" panose="020B0604020202020204" pitchFamily="34" charset="0"/>
                </a:rPr>
                <a:t>+</a:t>
              </a:r>
            </a:p>
          </p:txBody>
        </p:sp>
        <p:cxnSp>
          <p:nvCxnSpPr>
            <p:cNvPr id="33" name="Connecteur droit avec flèche 32"/>
            <p:cNvCxnSpPr/>
            <p:nvPr/>
          </p:nvCxnSpPr>
          <p:spPr>
            <a:xfrm>
              <a:off x="2898577" y="3969032"/>
              <a:ext cx="953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Ellipse 45"/>
            <p:cNvSpPr/>
            <p:nvPr/>
          </p:nvSpPr>
          <p:spPr>
            <a:xfrm flipH="1">
              <a:off x="2380516" y="369068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flipH="1">
              <a:off x="2382808" y="418870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flipH="1">
              <a:off x="2630830" y="394443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p:cNvGrpSpPr/>
            <p:nvPr/>
          </p:nvGrpSpPr>
          <p:grpSpPr>
            <a:xfrm>
              <a:off x="4223390" y="3429000"/>
              <a:ext cx="1489308" cy="1152128"/>
              <a:chOff x="4223390" y="3429000"/>
              <a:chExt cx="1489308" cy="1152128"/>
            </a:xfrm>
          </p:grpSpPr>
          <p:grpSp>
            <p:nvGrpSpPr>
              <p:cNvPr id="9" name="Groupe 8"/>
              <p:cNvGrpSpPr/>
              <p:nvPr/>
            </p:nvGrpSpPr>
            <p:grpSpPr>
              <a:xfrm>
                <a:off x="4223390" y="3429000"/>
                <a:ext cx="792088" cy="1152128"/>
                <a:chOff x="4211960" y="3429000"/>
                <a:chExt cx="792088" cy="1152128"/>
              </a:xfrm>
            </p:grpSpPr>
            <p:sp>
              <p:nvSpPr>
                <p:cNvPr id="34" name="Ellipse 33"/>
                <p:cNvSpPr/>
                <p:nvPr/>
              </p:nvSpPr>
              <p:spPr>
                <a:xfrm>
                  <a:off x="4283968" y="4077128"/>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4499992" y="4054212"/>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flipH="1">
                  <a:off x="4211960" y="3429000"/>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flipH="1">
                  <a:off x="4316544" y="3524314"/>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sp>
              <p:nvSpPr>
                <p:cNvPr id="50" name="Ellipse 49"/>
                <p:cNvSpPr/>
                <p:nvPr/>
              </p:nvSpPr>
              <p:spPr>
                <a:xfrm flipH="1">
                  <a:off x="4499992" y="3716976"/>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flipH="1">
                  <a:off x="4606290" y="3826702"/>
                  <a:ext cx="360040" cy="307777"/>
                </a:xfrm>
                <a:prstGeom prst="rect">
                  <a:avLst/>
                </a:prstGeom>
                <a:noFill/>
              </p:spPr>
              <p:txBody>
                <a:bodyPr wrap="square" rtlCol="0">
                  <a:spAutoFit/>
                </a:bodyPr>
                <a:lstStyle/>
                <a:p>
                  <a:r>
                    <a:rPr lang="fr-FR" sz="1400" b="1" dirty="0">
                      <a:latin typeface="Arial" panose="020B0604020202020204" pitchFamily="34" charset="0"/>
                    </a:rPr>
                    <a:t>C</a:t>
                  </a:r>
                </a:p>
              </p:txBody>
            </p:sp>
            <p:sp>
              <p:nvSpPr>
                <p:cNvPr id="55" name="Ellipse 54"/>
                <p:cNvSpPr/>
                <p:nvPr/>
              </p:nvSpPr>
              <p:spPr>
                <a:xfrm>
                  <a:off x="4465702" y="391019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4689728" y="3690744"/>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4727446" y="418337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4367406" y="4201596"/>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grpSp>
          <p:sp>
            <p:nvSpPr>
              <p:cNvPr id="74" name="Ellipse 73"/>
              <p:cNvSpPr/>
              <p:nvPr/>
            </p:nvSpPr>
            <p:spPr>
              <a:xfrm>
                <a:off x="4920610" y="3716976"/>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4932040" y="387247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4943460" y="4121207"/>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4939464" y="375138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4935086" y="3993634"/>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flipH="1">
                <a:off x="5136634" y="4077128"/>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flipH="1">
                <a:off x="5352658" y="4054212"/>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5208642" y="3429000"/>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5248074" y="3524314"/>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sp>
            <p:nvSpPr>
              <p:cNvPr id="75" name="ZoneTexte 74"/>
              <p:cNvSpPr txBox="1"/>
              <p:nvPr/>
            </p:nvSpPr>
            <p:spPr>
              <a:xfrm>
                <a:off x="5004048" y="3826702"/>
                <a:ext cx="360040" cy="307777"/>
              </a:xfrm>
              <a:prstGeom prst="rect">
                <a:avLst/>
              </a:prstGeom>
              <a:noFill/>
            </p:spPr>
            <p:txBody>
              <a:bodyPr wrap="square" rtlCol="0">
                <a:spAutoFit/>
              </a:bodyPr>
              <a:lstStyle/>
              <a:p>
                <a:r>
                  <a:rPr lang="fr-FR" sz="1400" b="1" dirty="0">
                    <a:latin typeface="Arial" panose="020B0604020202020204" pitchFamily="34" charset="0"/>
                  </a:rPr>
                  <a:t>C</a:t>
                </a:r>
              </a:p>
            </p:txBody>
          </p:sp>
          <p:sp>
            <p:nvSpPr>
              <p:cNvPr id="76" name="Ellipse 75"/>
              <p:cNvSpPr/>
              <p:nvPr/>
            </p:nvSpPr>
            <p:spPr>
              <a:xfrm flipH="1">
                <a:off x="5386948" y="391019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p:cNvSpPr/>
              <p:nvPr/>
            </p:nvSpPr>
            <p:spPr>
              <a:xfrm flipH="1">
                <a:off x="5162922" y="3690744"/>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p:cNvSpPr/>
              <p:nvPr/>
            </p:nvSpPr>
            <p:spPr>
              <a:xfrm flipH="1">
                <a:off x="5125204" y="418337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ZoneTexte 78"/>
              <p:cNvSpPr txBox="1"/>
              <p:nvPr/>
            </p:nvSpPr>
            <p:spPr>
              <a:xfrm flipH="1">
                <a:off x="5197212" y="4201596"/>
                <a:ext cx="360040" cy="307777"/>
              </a:xfrm>
              <a:prstGeom prst="rect">
                <a:avLst/>
              </a:prstGeom>
              <a:noFill/>
            </p:spPr>
            <p:txBody>
              <a:bodyPr wrap="square" rtlCol="0">
                <a:spAutoFit/>
              </a:bodyPr>
              <a:lstStyle/>
              <a:p>
                <a:r>
                  <a:rPr lang="fr-FR" sz="1400" b="1" dirty="0">
                    <a:latin typeface="Arial" panose="020B0604020202020204" pitchFamily="34" charset="0"/>
                  </a:rPr>
                  <a:t>H</a:t>
                </a:r>
              </a:p>
            </p:txBody>
          </p:sp>
        </p:grpSp>
      </p:grpSp>
      <p:grpSp>
        <p:nvGrpSpPr>
          <p:cNvPr id="26" name="Groupe 25"/>
          <p:cNvGrpSpPr/>
          <p:nvPr/>
        </p:nvGrpSpPr>
        <p:grpSpPr>
          <a:xfrm>
            <a:off x="7391751" y="548680"/>
            <a:ext cx="1917919" cy="1209531"/>
            <a:chOff x="7391751" y="3403749"/>
            <a:chExt cx="1917919" cy="1209531"/>
          </a:xfrm>
        </p:grpSpPr>
        <p:cxnSp>
          <p:nvCxnSpPr>
            <p:cNvPr id="65" name="Connecteur droit 64"/>
            <p:cNvCxnSpPr/>
            <p:nvPr/>
          </p:nvCxnSpPr>
          <p:spPr>
            <a:xfrm>
              <a:off x="8102134" y="3933056"/>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8102134" y="4019922"/>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e 21"/>
            <p:cNvGrpSpPr/>
            <p:nvPr/>
          </p:nvGrpSpPr>
          <p:grpSpPr>
            <a:xfrm>
              <a:off x="7391751" y="3403749"/>
              <a:ext cx="636633" cy="1165949"/>
              <a:chOff x="7391751" y="3403749"/>
              <a:chExt cx="636633" cy="1165949"/>
            </a:xfrm>
          </p:grpSpPr>
          <p:cxnSp>
            <p:nvCxnSpPr>
              <p:cNvPr id="69" name="Connecteur droit 68"/>
              <p:cNvCxnSpPr/>
              <p:nvPr/>
            </p:nvCxnSpPr>
            <p:spPr>
              <a:xfrm rot="2700000">
                <a:off x="7665730" y="3768410"/>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rot="18900000" flipV="1">
                <a:off x="7726308" y="4253148"/>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391751" y="3403749"/>
                <a:ext cx="598924" cy="369332"/>
              </a:xfrm>
              <a:prstGeom prst="rect">
                <a:avLst/>
              </a:prstGeom>
              <a:noFill/>
            </p:spPr>
            <p:txBody>
              <a:bodyPr wrap="square" rtlCol="0">
                <a:spAutoFit/>
              </a:bodyPr>
              <a:lstStyle/>
              <a:p>
                <a:r>
                  <a:rPr lang="fr-FR" b="1" dirty="0">
                    <a:latin typeface="Arial" panose="020B0604020202020204" pitchFamily="34" charset="0"/>
                  </a:rPr>
                  <a:t>H</a:t>
                </a:r>
              </a:p>
            </p:txBody>
          </p:sp>
          <p:sp>
            <p:nvSpPr>
              <p:cNvPr id="81" name="ZoneTexte 80"/>
              <p:cNvSpPr txBox="1"/>
              <p:nvPr/>
            </p:nvSpPr>
            <p:spPr>
              <a:xfrm>
                <a:off x="7429460" y="4200366"/>
                <a:ext cx="598924" cy="369332"/>
              </a:xfrm>
              <a:prstGeom prst="rect">
                <a:avLst/>
              </a:prstGeom>
              <a:noFill/>
            </p:spPr>
            <p:txBody>
              <a:bodyPr wrap="square" rtlCol="0">
                <a:spAutoFit/>
              </a:bodyPr>
              <a:lstStyle/>
              <a:p>
                <a:r>
                  <a:rPr lang="fr-FR" b="1" dirty="0">
                    <a:latin typeface="Arial" panose="020B0604020202020204" pitchFamily="34" charset="0"/>
                  </a:rPr>
                  <a:t>H</a:t>
                </a:r>
              </a:p>
            </p:txBody>
          </p:sp>
        </p:grpSp>
        <p:cxnSp>
          <p:nvCxnSpPr>
            <p:cNvPr id="83" name="Connecteur droit 82"/>
            <p:cNvCxnSpPr/>
            <p:nvPr/>
          </p:nvCxnSpPr>
          <p:spPr>
            <a:xfrm rot="18900000" flipH="1">
              <a:off x="8484229" y="3759371"/>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rot="2700000" flipH="1" flipV="1">
              <a:off x="8495650" y="4278399"/>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flipH="1">
              <a:off x="8605594" y="3406140"/>
              <a:ext cx="598924" cy="369332"/>
            </a:xfrm>
            <a:prstGeom prst="rect">
              <a:avLst/>
            </a:prstGeom>
            <a:noFill/>
          </p:spPr>
          <p:txBody>
            <a:bodyPr wrap="square" rtlCol="0">
              <a:spAutoFit/>
            </a:bodyPr>
            <a:lstStyle/>
            <a:p>
              <a:r>
                <a:rPr lang="fr-FR" b="1" dirty="0">
                  <a:latin typeface="Arial" panose="020B0604020202020204" pitchFamily="34" charset="0"/>
                </a:rPr>
                <a:t>H</a:t>
              </a:r>
            </a:p>
          </p:txBody>
        </p:sp>
        <p:sp>
          <p:nvSpPr>
            <p:cNvPr id="86" name="ZoneTexte 85"/>
            <p:cNvSpPr txBox="1"/>
            <p:nvPr/>
          </p:nvSpPr>
          <p:spPr>
            <a:xfrm flipH="1">
              <a:off x="8710746" y="4243948"/>
              <a:ext cx="598924" cy="369332"/>
            </a:xfrm>
            <a:prstGeom prst="rect">
              <a:avLst/>
            </a:prstGeom>
            <a:noFill/>
          </p:spPr>
          <p:txBody>
            <a:bodyPr wrap="square" rtlCol="0">
              <a:spAutoFit/>
            </a:bodyPr>
            <a:lstStyle/>
            <a:p>
              <a:r>
                <a:rPr lang="fr-FR" b="1" dirty="0">
                  <a:latin typeface="Arial" panose="020B0604020202020204" pitchFamily="34" charset="0"/>
                </a:rPr>
                <a:t>H</a:t>
              </a:r>
            </a:p>
          </p:txBody>
        </p:sp>
      </p:grpSp>
      <p:grpSp>
        <p:nvGrpSpPr>
          <p:cNvPr id="37894" name="Groupe 37893"/>
          <p:cNvGrpSpPr/>
          <p:nvPr/>
        </p:nvGrpSpPr>
        <p:grpSpPr>
          <a:xfrm>
            <a:off x="1043608" y="5422364"/>
            <a:ext cx="4824536" cy="716652"/>
            <a:chOff x="1043608" y="5422364"/>
            <a:chExt cx="4824536" cy="716652"/>
          </a:xfrm>
        </p:grpSpPr>
        <p:sp>
          <p:nvSpPr>
            <p:cNvPr id="120" name="Ellipse 119"/>
            <p:cNvSpPr/>
            <p:nvPr/>
          </p:nvSpPr>
          <p:spPr>
            <a:xfrm flipH="1">
              <a:off x="5064626" y="5600726"/>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ZoneTexte 121"/>
            <p:cNvSpPr txBox="1"/>
            <p:nvPr/>
          </p:nvSpPr>
          <p:spPr>
            <a:xfrm flipH="1">
              <a:off x="5133206" y="5708581"/>
              <a:ext cx="412616" cy="307777"/>
            </a:xfrm>
            <a:prstGeom prst="rect">
              <a:avLst/>
            </a:prstGeom>
            <a:noFill/>
          </p:spPr>
          <p:txBody>
            <a:bodyPr wrap="square" rtlCol="0">
              <a:spAutoFit/>
            </a:bodyPr>
            <a:lstStyle/>
            <a:p>
              <a:r>
                <a:rPr lang="fr-FR" sz="1400" b="1" dirty="0">
                  <a:latin typeface="Arial" panose="020B0604020202020204" pitchFamily="34" charset="0"/>
                </a:rPr>
                <a:t>Cl</a:t>
              </a:r>
            </a:p>
          </p:txBody>
        </p:sp>
        <p:sp>
          <p:nvSpPr>
            <p:cNvPr id="90" name="ZoneTexte 89"/>
            <p:cNvSpPr txBox="1"/>
            <p:nvPr/>
          </p:nvSpPr>
          <p:spPr>
            <a:xfrm>
              <a:off x="1743100" y="5666373"/>
              <a:ext cx="792088" cy="369332"/>
            </a:xfrm>
            <a:prstGeom prst="rect">
              <a:avLst/>
            </a:prstGeom>
            <a:noFill/>
          </p:spPr>
          <p:txBody>
            <a:bodyPr wrap="square" rtlCol="0">
              <a:spAutoFit/>
            </a:bodyPr>
            <a:lstStyle/>
            <a:p>
              <a:r>
                <a:rPr lang="fr-FR" b="1" dirty="0">
                  <a:latin typeface="Arial" panose="020B0604020202020204" pitchFamily="34" charset="0"/>
                </a:rPr>
                <a:t>+</a:t>
              </a:r>
            </a:p>
          </p:txBody>
        </p:sp>
        <p:grpSp>
          <p:nvGrpSpPr>
            <p:cNvPr id="88" name="Groupe 87"/>
            <p:cNvGrpSpPr/>
            <p:nvPr/>
          </p:nvGrpSpPr>
          <p:grpSpPr>
            <a:xfrm>
              <a:off x="1043608" y="5589296"/>
              <a:ext cx="562903" cy="504000"/>
              <a:chOff x="2843808" y="4149080"/>
              <a:chExt cx="562903" cy="504000"/>
            </a:xfrm>
          </p:grpSpPr>
          <p:sp>
            <p:nvSpPr>
              <p:cNvPr id="101" name="Ellipse 100"/>
              <p:cNvSpPr/>
              <p:nvPr/>
            </p:nvSpPr>
            <p:spPr>
              <a:xfrm>
                <a:off x="2843808" y="4149080"/>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p:cNvSpPr/>
              <p:nvPr/>
            </p:nvSpPr>
            <p:spPr>
              <a:xfrm>
                <a:off x="3313574" y="433881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p:cNvSpPr txBox="1"/>
              <p:nvPr/>
            </p:nvSpPr>
            <p:spPr>
              <a:xfrm>
                <a:off x="2889528" y="4245505"/>
                <a:ext cx="517183" cy="307777"/>
              </a:xfrm>
              <a:prstGeom prst="rect">
                <a:avLst/>
              </a:prstGeom>
              <a:noFill/>
            </p:spPr>
            <p:txBody>
              <a:bodyPr wrap="square" rtlCol="0">
                <a:spAutoFit/>
              </a:bodyPr>
              <a:lstStyle/>
              <a:p>
                <a:r>
                  <a:rPr lang="fr-FR" sz="1400" b="1" dirty="0">
                    <a:latin typeface="Arial" panose="020B0604020202020204" pitchFamily="34" charset="0"/>
                  </a:rPr>
                  <a:t>Na</a:t>
                </a:r>
              </a:p>
            </p:txBody>
          </p:sp>
        </p:grpSp>
        <p:cxnSp>
          <p:nvCxnSpPr>
            <p:cNvPr id="91" name="Connecteur droit avec flèche 90"/>
            <p:cNvCxnSpPr/>
            <p:nvPr/>
          </p:nvCxnSpPr>
          <p:spPr>
            <a:xfrm>
              <a:off x="2936295" y="5841296"/>
              <a:ext cx="9533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Ellipse 91"/>
            <p:cNvSpPr/>
            <p:nvPr/>
          </p:nvSpPr>
          <p:spPr>
            <a:xfrm>
              <a:off x="3995936" y="5589296"/>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ZoneTexte 93"/>
            <p:cNvSpPr txBox="1"/>
            <p:nvPr/>
          </p:nvSpPr>
          <p:spPr>
            <a:xfrm>
              <a:off x="4059942" y="5685721"/>
              <a:ext cx="436622" cy="307777"/>
            </a:xfrm>
            <a:prstGeom prst="rect">
              <a:avLst/>
            </a:prstGeom>
            <a:noFill/>
          </p:spPr>
          <p:txBody>
            <a:bodyPr wrap="square" rtlCol="0">
              <a:spAutoFit/>
            </a:bodyPr>
            <a:lstStyle/>
            <a:p>
              <a:r>
                <a:rPr lang="fr-FR" sz="1400" b="1" dirty="0">
                  <a:latin typeface="Arial" panose="020B0604020202020204" pitchFamily="34" charset="0"/>
                </a:rPr>
                <a:t>Na</a:t>
              </a:r>
            </a:p>
          </p:txBody>
        </p:sp>
        <p:sp>
          <p:nvSpPr>
            <p:cNvPr id="96" name="Ellipse 95"/>
            <p:cNvSpPr/>
            <p:nvPr/>
          </p:nvSpPr>
          <p:spPr>
            <a:xfrm flipH="1">
              <a:off x="5041766" y="5900132"/>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e 28"/>
            <p:cNvGrpSpPr/>
            <p:nvPr/>
          </p:nvGrpSpPr>
          <p:grpSpPr>
            <a:xfrm>
              <a:off x="2195736" y="5577810"/>
              <a:ext cx="576064" cy="549776"/>
              <a:chOff x="2195736" y="5577810"/>
              <a:chExt cx="576064" cy="549776"/>
            </a:xfrm>
          </p:grpSpPr>
          <p:grpSp>
            <p:nvGrpSpPr>
              <p:cNvPr id="89" name="Groupe 88"/>
              <p:cNvGrpSpPr/>
              <p:nvPr/>
            </p:nvGrpSpPr>
            <p:grpSpPr>
              <a:xfrm>
                <a:off x="2195736" y="5589296"/>
                <a:ext cx="541774" cy="504000"/>
                <a:chOff x="3670186" y="4149080"/>
                <a:chExt cx="541774" cy="504000"/>
              </a:xfrm>
            </p:grpSpPr>
            <p:sp>
              <p:nvSpPr>
                <p:cNvPr id="98" name="Ellipse 97"/>
                <p:cNvSpPr/>
                <p:nvPr/>
              </p:nvSpPr>
              <p:spPr>
                <a:xfrm flipH="1">
                  <a:off x="3707904" y="4149080"/>
                  <a:ext cx="504056" cy="5040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Ellipse 98"/>
                <p:cNvSpPr/>
                <p:nvPr/>
              </p:nvSpPr>
              <p:spPr>
                <a:xfrm flipH="1">
                  <a:off x="3670186" y="433881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p:cNvSpPr txBox="1"/>
                <p:nvPr/>
              </p:nvSpPr>
              <p:spPr>
                <a:xfrm flipH="1">
                  <a:off x="3799344" y="4256935"/>
                  <a:ext cx="412616" cy="307777"/>
                </a:xfrm>
                <a:prstGeom prst="rect">
                  <a:avLst/>
                </a:prstGeom>
                <a:noFill/>
              </p:spPr>
              <p:txBody>
                <a:bodyPr wrap="square" rtlCol="0">
                  <a:spAutoFit/>
                </a:bodyPr>
                <a:lstStyle/>
                <a:p>
                  <a:r>
                    <a:rPr lang="fr-FR" sz="1400" b="1" dirty="0">
                      <a:latin typeface="Arial" panose="020B0604020202020204" pitchFamily="34" charset="0"/>
                    </a:rPr>
                    <a:t>Cl</a:t>
                  </a:r>
                </a:p>
              </p:txBody>
            </p:sp>
          </p:grpSp>
          <p:sp>
            <p:nvSpPr>
              <p:cNvPr id="104" name="Ellipse 103"/>
              <p:cNvSpPr/>
              <p:nvPr/>
            </p:nvSpPr>
            <p:spPr>
              <a:xfrm>
                <a:off x="2385472" y="605258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p:cNvSpPr/>
              <p:nvPr/>
            </p:nvSpPr>
            <p:spPr>
              <a:xfrm>
                <a:off x="2521486" y="557781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p:cNvSpPr/>
              <p:nvPr/>
            </p:nvSpPr>
            <p:spPr>
              <a:xfrm>
                <a:off x="2699792" y="589213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p:cNvSpPr/>
              <p:nvPr/>
            </p:nvSpPr>
            <p:spPr>
              <a:xfrm>
                <a:off x="2374042" y="557781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p:cNvSpPr/>
              <p:nvPr/>
            </p:nvSpPr>
            <p:spPr>
              <a:xfrm>
                <a:off x="2515012" y="605557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p:cNvSpPr/>
              <p:nvPr/>
            </p:nvSpPr>
            <p:spPr>
              <a:xfrm>
                <a:off x="2699792" y="573325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ZoneTexte 110"/>
            <p:cNvSpPr txBox="1"/>
            <p:nvPr/>
          </p:nvSpPr>
          <p:spPr>
            <a:xfrm flipH="1">
              <a:off x="4644008" y="5661248"/>
              <a:ext cx="360040" cy="369332"/>
            </a:xfrm>
            <a:prstGeom prst="rect">
              <a:avLst/>
            </a:prstGeom>
            <a:noFill/>
          </p:spPr>
          <p:txBody>
            <a:bodyPr wrap="square" rtlCol="0">
              <a:spAutoFit/>
            </a:bodyPr>
            <a:lstStyle/>
            <a:p>
              <a:r>
                <a:rPr lang="fr-FR" b="1" dirty="0">
                  <a:latin typeface="Arial" panose="020B0604020202020204" pitchFamily="34" charset="0"/>
                </a:rPr>
                <a:t>+</a:t>
              </a:r>
            </a:p>
          </p:txBody>
        </p:sp>
        <p:sp>
          <p:nvSpPr>
            <p:cNvPr id="114" name="Ellipse 113"/>
            <p:cNvSpPr/>
            <p:nvPr/>
          </p:nvSpPr>
          <p:spPr>
            <a:xfrm>
              <a:off x="5193784" y="606401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p:cNvSpPr/>
            <p:nvPr/>
          </p:nvSpPr>
          <p:spPr>
            <a:xfrm>
              <a:off x="5329798" y="558924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p:cNvSpPr/>
            <p:nvPr/>
          </p:nvSpPr>
          <p:spPr>
            <a:xfrm>
              <a:off x="5508104" y="590356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Ellipse 116"/>
            <p:cNvSpPr/>
            <p:nvPr/>
          </p:nvSpPr>
          <p:spPr>
            <a:xfrm>
              <a:off x="5182354" y="5589240"/>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Ellipse 117"/>
            <p:cNvSpPr/>
            <p:nvPr/>
          </p:nvSpPr>
          <p:spPr>
            <a:xfrm>
              <a:off x="5323324" y="6067008"/>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Ellipse 118"/>
            <p:cNvSpPr/>
            <p:nvPr/>
          </p:nvSpPr>
          <p:spPr>
            <a:xfrm>
              <a:off x="5508104" y="574468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Ellipse 120"/>
            <p:cNvSpPr/>
            <p:nvPr/>
          </p:nvSpPr>
          <p:spPr>
            <a:xfrm flipH="1">
              <a:off x="5041766" y="5733256"/>
              <a:ext cx="72008" cy="72008"/>
            </a:xfrm>
            <a:prstGeom prst="ellipse">
              <a:avLst/>
            </a:prstGeom>
            <a:solidFill>
              <a:srgbClr val="1111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892" name="Groupe 37891"/>
            <p:cNvGrpSpPr/>
            <p:nvPr/>
          </p:nvGrpSpPr>
          <p:grpSpPr>
            <a:xfrm>
              <a:off x="4427984" y="5445224"/>
              <a:ext cx="360040" cy="307777"/>
              <a:chOff x="7368882" y="5721826"/>
              <a:chExt cx="360040" cy="307777"/>
            </a:xfrm>
          </p:grpSpPr>
          <p:sp>
            <p:nvSpPr>
              <p:cNvPr id="37888" name="Ellipse 37887"/>
              <p:cNvSpPr/>
              <p:nvPr/>
            </p:nvSpPr>
            <p:spPr>
              <a:xfrm>
                <a:off x="7429460" y="5779032"/>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889" name="ZoneTexte 37888"/>
              <p:cNvSpPr txBox="1"/>
              <p:nvPr/>
            </p:nvSpPr>
            <p:spPr>
              <a:xfrm>
                <a:off x="7368882" y="5721826"/>
                <a:ext cx="360040" cy="307777"/>
              </a:xfrm>
              <a:prstGeom prst="rect">
                <a:avLst/>
              </a:prstGeom>
              <a:noFill/>
            </p:spPr>
            <p:txBody>
              <a:bodyPr wrap="square" rtlCol="0">
                <a:spAutoFit/>
              </a:bodyPr>
              <a:lstStyle/>
              <a:p>
                <a:r>
                  <a:rPr lang="fr-FR" sz="1400" b="1" dirty="0">
                    <a:latin typeface="Arial" panose="020B0604020202020204" pitchFamily="34" charset="0"/>
                  </a:rPr>
                  <a:t>+</a:t>
                </a:r>
              </a:p>
            </p:txBody>
          </p:sp>
        </p:grpSp>
        <p:grpSp>
          <p:nvGrpSpPr>
            <p:cNvPr id="37893" name="Groupe 37892"/>
            <p:cNvGrpSpPr/>
            <p:nvPr/>
          </p:nvGrpSpPr>
          <p:grpSpPr>
            <a:xfrm>
              <a:off x="5508104" y="5422364"/>
              <a:ext cx="360040" cy="307777"/>
              <a:chOff x="5868144" y="5422364"/>
              <a:chExt cx="360040" cy="307777"/>
            </a:xfrm>
          </p:grpSpPr>
          <p:sp>
            <p:nvSpPr>
              <p:cNvPr id="126" name="Ellipse 125"/>
              <p:cNvSpPr/>
              <p:nvPr/>
            </p:nvSpPr>
            <p:spPr>
              <a:xfrm>
                <a:off x="5904168" y="5502430"/>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ZoneTexte 126"/>
              <p:cNvSpPr txBox="1"/>
              <p:nvPr/>
            </p:nvSpPr>
            <p:spPr>
              <a:xfrm>
                <a:off x="5868144" y="5422364"/>
                <a:ext cx="360040" cy="307777"/>
              </a:xfrm>
              <a:prstGeom prst="rect">
                <a:avLst/>
              </a:prstGeom>
              <a:noFill/>
            </p:spPr>
            <p:txBody>
              <a:bodyPr wrap="square" rtlCol="0">
                <a:spAutoFit/>
              </a:bodyPr>
              <a:lstStyle/>
              <a:p>
                <a:r>
                  <a:rPr lang="fr-FR" sz="1400" b="1" dirty="0">
                    <a:latin typeface="Arial" panose="020B0604020202020204" pitchFamily="34" charset="0"/>
                  </a:rPr>
                  <a:t>-</a:t>
                </a:r>
              </a:p>
            </p:txBody>
          </p:sp>
        </p:grpSp>
      </p:grpSp>
      <p:sp>
        <p:nvSpPr>
          <p:cNvPr id="93"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676444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8286F57C-F168-45A4-AC0B-F25C3BA17FFD}"/>
              </a:ext>
            </a:extLst>
          </p:cNvPr>
          <p:cNvSpPr>
            <a:spLocks noGrp="1"/>
          </p:cNvSpPr>
          <p:nvPr>
            <p:ph type="sldNum" sz="quarter" idx="11"/>
          </p:nvPr>
        </p:nvSpPr>
        <p:spPr/>
        <p:txBody>
          <a:bodyPr/>
          <a:lstStyle/>
          <a:p>
            <a:pPr>
              <a:defRPr/>
            </a:pPr>
            <a:fld id="{74C383D0-3DF5-4192-A1E0-5903EB34604B}" type="slidenum">
              <a:rPr lang="fr-FR" smtClean="0"/>
              <a:pPr>
                <a:defRPr/>
              </a:pPr>
              <a:t>4</a:t>
            </a:fld>
            <a:endParaRPr lang="fr-FR"/>
          </a:p>
        </p:txBody>
      </p:sp>
      <p:sp>
        <p:nvSpPr>
          <p:cNvPr id="4" name="ZoneTexte 3">
            <a:extLst>
              <a:ext uri="{FF2B5EF4-FFF2-40B4-BE49-F238E27FC236}">
                <a16:creationId xmlns:a16="http://schemas.microsoft.com/office/drawing/2014/main" xmlns="" id="{6AD4621C-12F9-4115-BF1D-6D549CA3B361}"/>
              </a:ext>
            </a:extLst>
          </p:cNvPr>
          <p:cNvSpPr txBox="1"/>
          <p:nvPr/>
        </p:nvSpPr>
        <p:spPr>
          <a:xfrm>
            <a:off x="72008" y="680204"/>
            <a:ext cx="9036496" cy="4909036"/>
          </a:xfrm>
          <a:prstGeom prst="rect">
            <a:avLst/>
          </a:prstGeom>
          <a:noFill/>
        </p:spPr>
        <p:txBody>
          <a:bodyPr wrap="square">
            <a:spAutoFit/>
          </a:bodyPr>
          <a:lstStyle/>
          <a:p>
            <a:pPr>
              <a:lnSpc>
                <a:spcPct val="150000"/>
              </a:lnSpc>
              <a:spcBef>
                <a:spcPts val="600"/>
              </a:spcBef>
              <a:buClrTx/>
              <a:buSzTx/>
              <a:buFontTx/>
              <a:buNone/>
            </a:pPr>
            <a:r>
              <a:rPr lang="fr-FR" altLang="fr-FR" sz="2000" b="1" dirty="0" smtClean="0">
                <a:latin typeface="Arial" panose="020B0604020202020204" pitchFamily="34" charset="0"/>
                <a:ea typeface="SimSun" panose="02010600030101010101" pitchFamily="2" charset="-122"/>
              </a:rPr>
              <a:t>IV- </a:t>
            </a:r>
            <a:r>
              <a:rPr lang="fr-FR" altLang="fr-FR" sz="2000" b="1" dirty="0">
                <a:latin typeface="Arial" panose="020B0604020202020204" pitchFamily="34" charset="0"/>
                <a:ea typeface="SimSun" panose="02010600030101010101" pitchFamily="2" charset="-122"/>
              </a:rPr>
              <a:t>Propriétés physiques des matériaux</a:t>
            </a:r>
          </a:p>
          <a:p>
            <a:pPr>
              <a:lnSpc>
                <a:spcPct val="150000"/>
              </a:lnSpc>
            </a:pPr>
            <a:r>
              <a:rPr lang="fr-FR" altLang="fr-FR" sz="1600"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IV.1- </a:t>
            </a:r>
            <a:r>
              <a:rPr lang="fr-FR" altLang="fr-FR" b="1" dirty="0">
                <a:latin typeface="Arial" panose="020B0604020202020204" pitchFamily="34" charset="0"/>
                <a:ea typeface="SimSun" panose="02010600030101010101" pitchFamily="2" charset="-122"/>
              </a:rPr>
              <a:t>Les propriétés </a:t>
            </a:r>
            <a:r>
              <a:rPr lang="fr-FR" altLang="fr-FR" b="1" dirty="0" smtClean="0">
                <a:latin typeface="Arial" panose="020B0604020202020204" pitchFamily="34" charset="0"/>
                <a:ea typeface="SimSun" panose="02010600030101010101" pitchFamily="2" charset="-122"/>
              </a:rPr>
              <a:t>électriques</a:t>
            </a:r>
            <a:r>
              <a:rPr lang="fr-FR" altLang="fr-FR" b="1" dirty="0" smtClean="0">
                <a:solidFill>
                  <a:srgbClr val="000000"/>
                </a:solidFill>
                <a:latin typeface="Arial" panose="020B0604020202020204" pitchFamily="34" charset="0"/>
                <a:ea typeface="SimSun" panose="02010600030101010101" pitchFamily="2" charset="-122"/>
              </a:rPr>
              <a:t> </a:t>
            </a:r>
          </a:p>
          <a:p>
            <a:pPr>
              <a:lnSpc>
                <a:spcPct val="150000"/>
              </a:lnSpc>
              <a:spcBef>
                <a:spcPct val="0"/>
              </a:spcBef>
              <a:buClrTx/>
              <a:buSzTx/>
              <a:buFontTx/>
              <a:buNone/>
            </a:pPr>
            <a:r>
              <a:rPr lang="fr-FR" altLang="fr-FR" b="1" dirty="0" smtClean="0">
                <a:solidFill>
                  <a:srgbClr val="000000"/>
                </a:solidFill>
                <a:latin typeface="Arial" panose="020B0604020202020204" pitchFamily="34" charset="0"/>
                <a:ea typeface="SimSun" panose="02010600030101010101" pitchFamily="2" charset="-122"/>
              </a:rPr>
              <a:t> IV.2- </a:t>
            </a:r>
            <a:r>
              <a:rPr lang="fr-FR" altLang="fr-FR" b="1" dirty="0">
                <a:solidFill>
                  <a:srgbClr val="000000"/>
                </a:solidFill>
                <a:latin typeface="Arial" panose="020B0604020202020204" pitchFamily="34" charset="0"/>
                <a:ea typeface="SimSun" panose="02010600030101010101" pitchFamily="2" charset="-122"/>
              </a:rPr>
              <a:t>Les propriétés magnétiques</a:t>
            </a:r>
          </a:p>
          <a:p>
            <a:pPr>
              <a:lnSpc>
                <a:spcPct val="150000"/>
              </a:lnSpc>
              <a:spcBef>
                <a:spcPct val="0"/>
              </a:spcBef>
              <a:buClrTx/>
              <a:buSzTx/>
              <a:buFontTx/>
              <a:buNone/>
            </a:pPr>
            <a:r>
              <a:rPr lang="fr-FR" altLang="fr-FR" b="1" dirty="0">
                <a:solidFill>
                  <a:srgbClr val="000000"/>
                </a:solidFill>
                <a:latin typeface="Arial" panose="020B0604020202020204" pitchFamily="34" charset="0"/>
                <a:ea typeface="SimSun" panose="02010600030101010101" pitchFamily="2" charset="-122"/>
              </a:rPr>
              <a:t> </a:t>
            </a:r>
            <a:r>
              <a:rPr lang="fr-FR" altLang="fr-FR" b="1" dirty="0" smtClean="0">
                <a:solidFill>
                  <a:srgbClr val="000000"/>
                </a:solidFill>
                <a:latin typeface="Arial" panose="020B0604020202020204" pitchFamily="34" charset="0"/>
                <a:ea typeface="SimSun" panose="02010600030101010101" pitchFamily="2" charset="-122"/>
              </a:rPr>
              <a:t>IV.3- </a:t>
            </a:r>
            <a:r>
              <a:rPr lang="fr-FR" altLang="fr-FR" b="1" dirty="0">
                <a:solidFill>
                  <a:srgbClr val="000000"/>
                </a:solidFill>
                <a:latin typeface="Arial" panose="020B0604020202020204" pitchFamily="34" charset="0"/>
                <a:ea typeface="SimSun" panose="02010600030101010101" pitchFamily="2" charset="-122"/>
              </a:rPr>
              <a:t>Les propriétés thermiques </a:t>
            </a:r>
          </a:p>
          <a:p>
            <a:pPr>
              <a:lnSpc>
                <a:spcPct val="150000"/>
              </a:lnSpc>
              <a:spcBef>
                <a:spcPct val="0"/>
              </a:spcBef>
              <a:spcAft>
                <a:spcPts val="600"/>
              </a:spcAft>
              <a:buClrTx/>
              <a:buSzTx/>
              <a:buFontTx/>
              <a:buNone/>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IV.4- </a:t>
            </a:r>
            <a:r>
              <a:rPr lang="fr-FR" altLang="fr-FR" b="1" dirty="0">
                <a:latin typeface="Arial" panose="020B0604020202020204" pitchFamily="34" charset="0"/>
                <a:ea typeface="SimSun" panose="02010600030101010101" pitchFamily="2" charset="-122"/>
              </a:rPr>
              <a:t>Les propriétés </a:t>
            </a:r>
            <a:r>
              <a:rPr lang="fr-FR" altLang="fr-FR" b="1" dirty="0" smtClean="0">
                <a:latin typeface="Arial" panose="020B0604020202020204" pitchFamily="34" charset="0"/>
                <a:ea typeface="SimSun" panose="02010600030101010101" pitchFamily="2" charset="-122"/>
              </a:rPr>
              <a:t>optiques</a:t>
            </a:r>
            <a:endParaRPr lang="fr-FR" altLang="fr-FR" b="1" dirty="0">
              <a:latin typeface="Arial" panose="020B0604020202020204" pitchFamily="34" charset="0"/>
              <a:ea typeface="SimSun" panose="02010600030101010101" pitchFamily="2" charset="-122"/>
            </a:endParaRPr>
          </a:p>
          <a:p>
            <a:pPr>
              <a:lnSpc>
                <a:spcPct val="150000"/>
              </a:lnSpc>
              <a:spcBef>
                <a:spcPts val="600"/>
              </a:spcBef>
            </a:pPr>
            <a:r>
              <a:rPr lang="fr-FR" altLang="fr-FR" sz="2000" b="1" dirty="0" smtClean="0">
                <a:latin typeface="Arial" panose="020B0604020202020204" pitchFamily="34" charset="0"/>
                <a:ea typeface="SimSun" panose="02010600030101010101" pitchFamily="2" charset="-122"/>
              </a:rPr>
              <a:t>V- </a:t>
            </a:r>
            <a:r>
              <a:rPr lang="fr-FR" altLang="fr-FR" sz="2000" b="1" dirty="0">
                <a:latin typeface="Arial" panose="020B0604020202020204" pitchFamily="34" charset="0"/>
                <a:ea typeface="SimSun" panose="02010600030101010101" pitchFamily="2" charset="-122"/>
              </a:rPr>
              <a:t>Les métaux</a:t>
            </a:r>
          </a:p>
          <a:p>
            <a:pPr>
              <a:lnSpc>
                <a:spcPct val="150000"/>
              </a:lnSpc>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V.1- </a:t>
            </a:r>
            <a:r>
              <a:rPr lang="fr-FR" altLang="fr-FR" b="1" dirty="0">
                <a:latin typeface="Arial" panose="020B0604020202020204" pitchFamily="34" charset="0"/>
                <a:ea typeface="SimSun" panose="02010600030101010101" pitchFamily="2" charset="-122"/>
              </a:rPr>
              <a:t>Introduction</a:t>
            </a:r>
          </a:p>
          <a:p>
            <a:pPr>
              <a:lnSpc>
                <a:spcPct val="150000"/>
              </a:lnSpc>
              <a:spcBef>
                <a:spcPct val="0"/>
              </a:spcBef>
              <a:buClrTx/>
              <a:buSzTx/>
              <a:buFontTx/>
              <a:buNone/>
            </a:pPr>
            <a:r>
              <a:rPr lang="fr-FR" altLang="fr-FR" sz="1800" b="1" dirty="0">
                <a:solidFill>
                  <a:srgbClr val="000000"/>
                </a:solidFill>
                <a:latin typeface="Arial" panose="020B0604020202020204" pitchFamily="34" charset="0"/>
                <a:ea typeface="SimSun" panose="02010600030101010101" pitchFamily="2" charset="-122"/>
              </a:rPr>
              <a:t> </a:t>
            </a:r>
            <a:r>
              <a:rPr lang="fr-FR" altLang="fr-FR" sz="1800" b="1" dirty="0" smtClean="0">
                <a:solidFill>
                  <a:srgbClr val="000000"/>
                </a:solidFill>
                <a:latin typeface="Arial" panose="020B0604020202020204" pitchFamily="34" charset="0"/>
                <a:ea typeface="SimSun" panose="02010600030101010101" pitchFamily="2" charset="-122"/>
              </a:rPr>
              <a:t>V.2- </a:t>
            </a:r>
            <a:r>
              <a:rPr lang="fr-FR" altLang="fr-FR" sz="1800" b="1" dirty="0">
                <a:solidFill>
                  <a:srgbClr val="000000"/>
                </a:solidFill>
                <a:latin typeface="Arial" panose="020B0604020202020204" pitchFamily="34" charset="0"/>
                <a:ea typeface="SimSun" panose="02010600030101010101" pitchFamily="2" charset="-122"/>
              </a:rPr>
              <a:t>Les propriétés mécaniques </a:t>
            </a:r>
          </a:p>
          <a:p>
            <a:pPr>
              <a:lnSpc>
                <a:spcPct val="150000"/>
              </a:lnSpc>
              <a:spcBef>
                <a:spcPct val="0"/>
              </a:spcBef>
              <a:buClrTx/>
              <a:buSzTx/>
              <a:buFontTx/>
              <a:buNone/>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V.3- </a:t>
            </a:r>
            <a:r>
              <a:rPr lang="fr-FR" altLang="fr-FR" b="1" dirty="0">
                <a:latin typeface="Arial" panose="020B0604020202020204" pitchFamily="34" charset="0"/>
                <a:ea typeface="SimSun" panose="02010600030101010101" pitchFamily="2" charset="-122"/>
              </a:rPr>
              <a:t>Les propriétés structurales</a:t>
            </a:r>
          </a:p>
          <a:p>
            <a:pPr>
              <a:lnSpc>
                <a:spcPct val="150000"/>
              </a:lnSpc>
              <a:spcBef>
                <a:spcPct val="0"/>
              </a:spcBef>
              <a:buClrTx/>
              <a:buSzTx/>
              <a:buFontTx/>
              <a:buNone/>
            </a:pPr>
            <a:r>
              <a:rPr lang="fr-FR" altLang="fr-FR" sz="1800" b="1" dirty="0">
                <a:solidFill>
                  <a:srgbClr val="000000"/>
                </a:solidFill>
                <a:latin typeface="Arial" panose="020B0604020202020204" pitchFamily="34" charset="0"/>
                <a:ea typeface="SimSun" panose="02010600030101010101" pitchFamily="2" charset="-122"/>
              </a:rPr>
              <a:t> </a:t>
            </a:r>
            <a:r>
              <a:rPr lang="fr-FR" altLang="fr-FR" sz="1800" b="1" dirty="0" smtClean="0">
                <a:solidFill>
                  <a:srgbClr val="000000"/>
                </a:solidFill>
                <a:latin typeface="Arial" panose="020B0604020202020204" pitchFamily="34" charset="0"/>
                <a:ea typeface="SimSun" panose="02010600030101010101" pitchFamily="2" charset="-122"/>
              </a:rPr>
              <a:t>V.4- </a:t>
            </a:r>
            <a:r>
              <a:rPr lang="fr-FR" altLang="fr-FR" sz="1800" b="1" dirty="0">
                <a:solidFill>
                  <a:srgbClr val="000000"/>
                </a:solidFill>
                <a:latin typeface="Arial" panose="020B0604020202020204" pitchFamily="34" charset="0"/>
                <a:ea typeface="SimSun" panose="02010600030101010101" pitchFamily="2" charset="-122"/>
              </a:rPr>
              <a:t>Les propriétés physiques</a:t>
            </a:r>
          </a:p>
          <a:p>
            <a:pPr>
              <a:lnSpc>
                <a:spcPct val="150000"/>
              </a:lnSpc>
              <a:spcBef>
                <a:spcPct val="0"/>
              </a:spcBef>
              <a:buClrTx/>
              <a:buSzTx/>
              <a:buFontTx/>
              <a:buNone/>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V.5- </a:t>
            </a:r>
            <a:r>
              <a:rPr lang="fr-FR" altLang="fr-FR" b="1" dirty="0">
                <a:latin typeface="Arial" panose="020B0604020202020204" pitchFamily="34" charset="0"/>
                <a:ea typeface="SimSun" panose="02010600030101010101" pitchFamily="2" charset="-122"/>
              </a:rPr>
              <a:t>Les alliages </a:t>
            </a:r>
            <a:r>
              <a:rPr lang="fr-FR" altLang="fr-FR" b="1" dirty="0" smtClean="0">
                <a:latin typeface="Arial" panose="020B0604020202020204" pitchFamily="34" charset="0"/>
                <a:ea typeface="SimSun" panose="02010600030101010101" pitchFamily="2" charset="-122"/>
              </a:rPr>
              <a:t>métalliques</a:t>
            </a:r>
            <a:endParaRPr lang="fr-FR" altLang="fr-FR" b="1" dirty="0">
              <a:latin typeface="Arial" panose="020B0604020202020204" pitchFamily="34" charset="0"/>
              <a:ea typeface="SimSun" panose="02010600030101010101" pitchFamily="2" charset="-122"/>
            </a:endParaRPr>
          </a:p>
        </p:txBody>
      </p:sp>
      <p:sp>
        <p:nvSpPr>
          <p:cNvPr id="5" name="Text Box 5">
            <a:extLst>
              <a:ext uri="{FF2B5EF4-FFF2-40B4-BE49-F238E27FC236}">
                <a16:creationId xmlns:a16="http://schemas.microsoft.com/office/drawing/2014/main" xmlns="" id="{E7BD2997-39CE-4088-BE04-76962AB02A27}"/>
              </a:ext>
            </a:extLst>
          </p:cNvPr>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333324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7DE16559-85B2-4F4A-9DF2-E6503C84D76D}" type="slidenum">
              <a:rPr lang="fr-FR" smtClean="0"/>
              <a:pPr>
                <a:defRPr/>
              </a:pPr>
              <a:t>40</a:t>
            </a:fld>
            <a:endParaRPr lang="fr-FR"/>
          </a:p>
        </p:txBody>
      </p:sp>
      <p:sp>
        <p:nvSpPr>
          <p:cNvPr id="6" name="Rectangle 5"/>
          <p:cNvSpPr/>
          <p:nvPr/>
        </p:nvSpPr>
        <p:spPr>
          <a:xfrm>
            <a:off x="0" y="548680"/>
            <a:ext cx="9144000" cy="3416320"/>
          </a:xfrm>
          <a:prstGeom prst="rect">
            <a:avLst/>
          </a:prstGeom>
        </p:spPr>
        <p:txBody>
          <a:bodyPr wrap="square">
            <a:spAutoFit/>
          </a:bodyPr>
          <a:lstStyle/>
          <a:p>
            <a:pPr algn="just">
              <a:lnSpc>
                <a:spcPct val="150000"/>
              </a:lnSpc>
            </a:pPr>
            <a:r>
              <a:rPr lang="fr-FR" b="1" dirty="0">
                <a:latin typeface="Arial" panose="020B0604020202020204" pitchFamily="34" charset="0"/>
              </a:rPr>
              <a:t>c- La liaison métallique </a:t>
            </a:r>
          </a:p>
          <a:p>
            <a:pPr algn="just">
              <a:lnSpc>
                <a:spcPct val="150000"/>
              </a:lnSpc>
            </a:pPr>
            <a:r>
              <a:rPr lang="fr-FR" b="1" dirty="0">
                <a:latin typeface="Arial" panose="020B0604020202020204" pitchFamily="34" charset="0"/>
              </a:rPr>
              <a:t>   Les éléments métalliques s’ionisant facilement (1 à 3 électrons sur la couche externe, faiblement liés au noyau), la mise en commun d’un ou de plusieurs électrons dans un nuage « délocalisé », forme la liaison métallique. </a:t>
            </a:r>
          </a:p>
          <a:p>
            <a:pPr algn="just">
              <a:lnSpc>
                <a:spcPct val="150000"/>
              </a:lnSpc>
            </a:pPr>
            <a:r>
              <a:rPr lang="fr-FR" b="1" dirty="0">
                <a:latin typeface="Arial" panose="020B0604020202020204" pitchFamily="34" charset="0"/>
              </a:rPr>
              <a:t>   Les métaux sont donc un assemblage d’ions positifs dans un «gaz d’électrons», fig.17, qui assure leurs conductivités électrique et thermique élevées, ainsi que l’éclat métallique (interactions entre électrons et photons) et les propriétés mécaniques (plasticité). </a:t>
            </a:r>
          </a:p>
        </p:txBody>
      </p:sp>
      <p:sp>
        <p:nvSpPr>
          <p:cNvPr id="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pic>
        <p:nvPicPr>
          <p:cNvPr id="3" name="Image 2"/>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904659"/>
            <a:ext cx="4114800" cy="2044621"/>
          </a:xfrm>
          <a:prstGeom prst="rect">
            <a:avLst/>
          </a:prstGeom>
        </p:spPr>
      </p:pic>
      <p:sp>
        <p:nvSpPr>
          <p:cNvPr id="7" name="Text Box 36"/>
          <p:cNvSpPr txBox="1">
            <a:spLocks noChangeArrowheads="1"/>
          </p:cNvSpPr>
          <p:nvPr/>
        </p:nvSpPr>
        <p:spPr bwMode="auto">
          <a:xfrm>
            <a:off x="14289" y="5924793"/>
            <a:ext cx="910907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ts val="0"/>
              </a:spcBef>
              <a:buFont typeface="Wingdings" panose="05000000000000000000" pitchFamily="2" charset="2"/>
              <a:buNone/>
            </a:pPr>
            <a:r>
              <a:rPr lang="fr-FR" altLang="fr-FR" sz="1800" b="1" dirty="0"/>
              <a:t>Figure 17- Schéma de la structure atomique d’un métal</a:t>
            </a:r>
            <a:endParaRPr lang="fr-CA" altLang="fr-FR" sz="1800" b="1" dirty="0"/>
          </a:p>
        </p:txBody>
      </p:sp>
    </p:spTree>
    <p:extLst>
      <p:ext uri="{BB962C8B-B14F-4D97-AF65-F5344CB8AC3E}">
        <p14:creationId xmlns:p14="http://schemas.microsoft.com/office/powerpoint/2010/main" val="1862468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7DE16559-85B2-4F4A-9DF2-E6503C84D76D}" type="slidenum">
              <a:rPr lang="fr-FR" smtClean="0"/>
              <a:pPr>
                <a:defRPr/>
              </a:pPr>
              <a:t>41</a:t>
            </a:fld>
            <a:endParaRPr lang="fr-FR"/>
          </a:p>
        </p:txBody>
      </p:sp>
      <p:sp>
        <p:nvSpPr>
          <p:cNvPr id="5" name="Rectangle 4"/>
          <p:cNvSpPr/>
          <p:nvPr/>
        </p:nvSpPr>
        <p:spPr>
          <a:xfrm>
            <a:off x="-3398" y="692696"/>
            <a:ext cx="9144000" cy="5570756"/>
          </a:xfrm>
          <a:prstGeom prst="rect">
            <a:avLst/>
          </a:prstGeom>
        </p:spPr>
        <p:txBody>
          <a:bodyPr wrap="square">
            <a:spAutoFit/>
          </a:bodyPr>
          <a:lstStyle/>
          <a:p>
            <a:pPr algn="just">
              <a:lnSpc>
                <a:spcPct val="150000"/>
              </a:lnSpc>
            </a:pPr>
            <a:r>
              <a:rPr lang="fr-FR" b="1" dirty="0">
                <a:latin typeface="Arial" panose="020B0604020202020204" pitchFamily="34" charset="0"/>
              </a:rPr>
              <a:t>   La liaison métallique «pure» ne se rencontre que pour les métaux normaux (alcalins, alcalino-terreux, Al...) où elle est assez faible. </a:t>
            </a:r>
          </a:p>
          <a:p>
            <a:pPr algn="just">
              <a:lnSpc>
                <a:spcPct val="150000"/>
              </a:lnSpc>
            </a:pPr>
            <a:r>
              <a:rPr lang="fr-FR" b="1" dirty="0">
                <a:latin typeface="Arial" panose="020B0604020202020204" pitchFamily="34" charset="0"/>
              </a:rPr>
              <a:t>   Pour les métaux de transition, les ions sont beaucoup plus rapprochés et l’interaction entre les sous-couches incomplètes crée une composante covalente, qui renforce la liaison parfois de manière considérable. </a:t>
            </a:r>
          </a:p>
          <a:p>
            <a:pPr algn="just">
              <a:lnSpc>
                <a:spcPct val="150000"/>
              </a:lnSpc>
            </a:pPr>
            <a:r>
              <a:rPr lang="fr-FR" b="1" dirty="0">
                <a:latin typeface="Arial" panose="020B0604020202020204" pitchFamily="34" charset="0"/>
              </a:rPr>
              <a:t>   La liaison métallique conduit à des assemblages compacts, souvent à symétrie élevée. </a:t>
            </a:r>
          </a:p>
          <a:p>
            <a:pPr algn="just">
              <a:lnSpc>
                <a:spcPct val="150000"/>
              </a:lnSpc>
              <a:spcBef>
                <a:spcPts val="600"/>
              </a:spcBef>
            </a:pPr>
            <a:r>
              <a:rPr lang="fr-FR" b="1" dirty="0">
                <a:latin typeface="Arial" panose="020B0604020202020204" pitchFamily="34" charset="0"/>
              </a:rPr>
              <a:t>d</a:t>
            </a:r>
            <a:r>
              <a:rPr lang="fr-FR" b="1" dirty="0" smtClean="0">
                <a:latin typeface="Arial" panose="020B0604020202020204" pitchFamily="34" charset="0"/>
              </a:rPr>
              <a:t>- </a:t>
            </a:r>
            <a:r>
              <a:rPr lang="fr-FR" b="1" dirty="0">
                <a:latin typeface="Arial" panose="020B0604020202020204" pitchFamily="34" charset="0"/>
              </a:rPr>
              <a:t>La liaison hydrogène  </a:t>
            </a:r>
          </a:p>
          <a:p>
            <a:pPr algn="just">
              <a:lnSpc>
                <a:spcPct val="150000"/>
              </a:lnSpc>
            </a:pPr>
            <a:r>
              <a:rPr lang="fr-FR" b="1" dirty="0">
                <a:latin typeface="Arial" panose="020B0604020202020204" pitchFamily="34" charset="0"/>
              </a:rPr>
              <a:t>   Elle vient d’une résonance entre deux positions d’un proton entre deux anions voisins fortement électronégatifs (O</a:t>
            </a:r>
            <a:r>
              <a:rPr lang="fr-FR" b="1" baseline="30000" dirty="0">
                <a:latin typeface="Arial" panose="020B0604020202020204" pitchFamily="34" charset="0"/>
              </a:rPr>
              <a:t>2-</a:t>
            </a:r>
            <a:r>
              <a:rPr lang="fr-FR" b="1" dirty="0">
                <a:latin typeface="Arial" panose="020B0604020202020204" pitchFamily="34" charset="0"/>
              </a:rPr>
              <a:t>, F</a:t>
            </a:r>
            <a:r>
              <a:rPr lang="fr-FR" b="1" baseline="30000" dirty="0">
                <a:latin typeface="Arial" panose="020B0604020202020204" pitchFamily="34" charset="0"/>
              </a:rPr>
              <a:t>-</a:t>
            </a:r>
            <a:r>
              <a:rPr lang="fr-FR" b="1" dirty="0">
                <a:latin typeface="Arial" panose="020B0604020202020204" pitchFamily="34" charset="0"/>
              </a:rPr>
              <a:t>), elle a donc un caractère ionique marqué. On la retrouve dans l’eau, la glace, les sels hydratés, les polymères organiques (acides...) et inorganiques (notamment les liants hydrauliques tels que les ciments). </a:t>
            </a:r>
            <a:endParaRPr lang="fr-FR" dirty="0"/>
          </a:p>
        </p:txBody>
      </p:sp>
      <p:sp>
        <p:nvSpPr>
          <p:cNvPr id="7"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2302877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2BE2E432-60B0-4BC7-A5D3-FBF6CCCFDA70}" type="slidenum">
              <a:rPr lang="fr-FR" altLang="fr-FR" sz="1200" smtClean="0">
                <a:latin typeface="Arial Black" panose="020B0A04020102020204" pitchFamily="34" charset="0"/>
              </a:rPr>
              <a:pPr>
                <a:spcBef>
                  <a:spcPct val="0"/>
                </a:spcBef>
                <a:buClrTx/>
                <a:buSzTx/>
                <a:buFontTx/>
                <a:buNone/>
              </a:pPr>
              <a:t>42</a:t>
            </a:fld>
            <a:endParaRPr lang="fr-FR" altLang="fr-FR" sz="1200">
              <a:latin typeface="Arial Black" panose="020B0A04020102020204" pitchFamily="34" charset="0"/>
            </a:endParaRPr>
          </a:p>
        </p:txBody>
      </p:sp>
      <p:sp>
        <p:nvSpPr>
          <p:cNvPr id="2" name="Rectangle 1"/>
          <p:cNvSpPr/>
          <p:nvPr/>
        </p:nvSpPr>
        <p:spPr>
          <a:xfrm>
            <a:off x="0" y="548680"/>
            <a:ext cx="9109074" cy="4739759"/>
          </a:xfrm>
          <a:prstGeom prst="rect">
            <a:avLst/>
          </a:prstGeom>
        </p:spPr>
        <p:txBody>
          <a:bodyPr wrap="square">
            <a:spAutoFit/>
          </a:bodyPr>
          <a:lstStyle/>
          <a:p>
            <a:pPr algn="just">
              <a:lnSpc>
                <a:spcPct val="150000"/>
              </a:lnSpc>
            </a:pPr>
            <a:r>
              <a:rPr lang="fr-FR" altLang="fr-FR" b="1" dirty="0">
                <a:latin typeface="Arial" panose="020B0604020202020204" pitchFamily="34" charset="0"/>
              </a:rPr>
              <a:t>    </a:t>
            </a:r>
            <a:endParaRPr lang="fr-FR" b="1" dirty="0">
              <a:latin typeface="Arial" panose="020B0604020202020204" pitchFamily="34" charset="0"/>
            </a:endParaRPr>
          </a:p>
          <a:p>
            <a:pPr algn="just">
              <a:lnSpc>
                <a:spcPct val="150000"/>
              </a:lnSpc>
              <a:spcBef>
                <a:spcPts val="600"/>
              </a:spcBef>
            </a:pPr>
            <a:r>
              <a:rPr lang="fr-FR" b="1" dirty="0">
                <a:latin typeface="Arial" panose="020B0604020202020204" pitchFamily="34" charset="0"/>
              </a:rPr>
              <a:t>e</a:t>
            </a:r>
            <a:r>
              <a:rPr lang="fr-FR" b="1" dirty="0" smtClean="0">
                <a:latin typeface="Arial" panose="020B0604020202020204" pitchFamily="34" charset="0"/>
              </a:rPr>
              <a:t>- </a:t>
            </a:r>
            <a:r>
              <a:rPr lang="fr-FR" b="1" dirty="0">
                <a:latin typeface="Arial" panose="020B0604020202020204" pitchFamily="34" charset="0"/>
              </a:rPr>
              <a:t>La liaison de Van der </a:t>
            </a:r>
            <a:r>
              <a:rPr lang="fr-FR" b="1" dirty="0" err="1">
                <a:latin typeface="Arial" panose="020B0604020202020204" pitchFamily="34" charset="0"/>
              </a:rPr>
              <a:t>Waals</a:t>
            </a:r>
            <a:r>
              <a:rPr lang="fr-FR" b="1" dirty="0">
                <a:latin typeface="Arial" panose="020B0604020202020204" pitchFamily="34" charset="0"/>
              </a:rPr>
              <a:t> (J. D. Van der </a:t>
            </a:r>
            <a:r>
              <a:rPr lang="fr-FR" b="1" dirty="0" err="1">
                <a:latin typeface="Arial" panose="020B0604020202020204" pitchFamily="34" charset="0"/>
              </a:rPr>
              <a:t>Waals</a:t>
            </a:r>
            <a:r>
              <a:rPr lang="fr-FR" b="1" dirty="0">
                <a:latin typeface="Arial" panose="020B0604020202020204" pitchFamily="34" charset="0"/>
              </a:rPr>
              <a:t> 1837-1923) </a:t>
            </a:r>
          </a:p>
          <a:p>
            <a:pPr algn="just">
              <a:lnSpc>
                <a:spcPct val="150000"/>
              </a:lnSpc>
            </a:pPr>
            <a:r>
              <a:rPr lang="fr-FR" b="1" dirty="0">
                <a:latin typeface="Arial" panose="020B0604020202020204" pitchFamily="34" charset="0"/>
              </a:rPr>
              <a:t>   C’est une liaison faible, qui est due à l’attraction électrostatique entre doublets électrons-noyau des molécules. On la trouve dans les polymères organiques, la cristallisation des gaz rares à très basse température, entre les feuillets silicatés des argiles et entre les feuillets de graphite.   </a:t>
            </a:r>
          </a:p>
          <a:p>
            <a:pPr algn="just">
              <a:lnSpc>
                <a:spcPct val="150000"/>
              </a:lnSpc>
            </a:pPr>
            <a:r>
              <a:rPr lang="fr-FR" altLang="fr-FR" b="1" dirty="0">
                <a:latin typeface="Arial" panose="020B0604020202020204" pitchFamily="34" charset="0"/>
              </a:rPr>
              <a:t>   La « taille » d’un atome ou d’un ion dépend du type de liaison concerné, à travers les positions relatives les plus probables de deux entités voisines (minimum d’énergie). </a:t>
            </a:r>
          </a:p>
          <a:p>
            <a:pPr algn="just">
              <a:lnSpc>
                <a:spcPct val="150000"/>
              </a:lnSpc>
            </a:pPr>
            <a:r>
              <a:rPr lang="fr-FR" altLang="fr-FR" b="1" dirty="0">
                <a:latin typeface="Arial" panose="020B0604020202020204" pitchFamily="34" charset="0"/>
              </a:rPr>
              <a:t>   Une synthèse des principales caractéristiques des liaisons est rappelée dans le tab.7.</a:t>
            </a:r>
            <a:endParaRPr lang="fr-FR" dirty="0">
              <a:latin typeface="Arial" panose="020B0604020202020204" pitchFamily="34" charset="0"/>
            </a:endParaRPr>
          </a:p>
        </p:txBody>
      </p:sp>
      <p:sp>
        <p:nvSpPr>
          <p:cNvPr id="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43</a:t>
            </a:fld>
            <a:endParaRPr lang="fr-FR"/>
          </a:p>
        </p:txBody>
      </p:sp>
      <p:sp>
        <p:nvSpPr>
          <p:cNvPr id="3" name="Rectangle 2"/>
          <p:cNvSpPr/>
          <p:nvPr/>
        </p:nvSpPr>
        <p:spPr>
          <a:xfrm>
            <a:off x="0" y="5589240"/>
            <a:ext cx="9144000" cy="369332"/>
          </a:xfrm>
          <a:prstGeom prst="rect">
            <a:avLst/>
          </a:prstGeom>
        </p:spPr>
        <p:txBody>
          <a:bodyPr wrap="square">
            <a:spAutoFit/>
          </a:bodyPr>
          <a:lstStyle/>
          <a:p>
            <a:pPr algn="ctr"/>
            <a:r>
              <a:rPr lang="fr-FR" b="1" dirty="0">
                <a:latin typeface="Arial" panose="020B0604020202020204" pitchFamily="34" charset="0"/>
              </a:rPr>
              <a:t>Tableau 7- Principales caractéristiques des liaisons </a:t>
            </a:r>
          </a:p>
        </p:txBody>
      </p:sp>
      <p:graphicFrame>
        <p:nvGraphicFramePr>
          <p:cNvPr id="5" name="Tableau 4"/>
          <p:cNvGraphicFramePr>
            <a:graphicFrameLocks noGrp="1"/>
          </p:cNvGraphicFramePr>
          <p:nvPr>
            <p:extLst>
              <p:ext uri="{D42A27DB-BD31-4B8C-83A1-F6EECF244321}">
                <p14:modId xmlns:p14="http://schemas.microsoft.com/office/powerpoint/2010/main" val="3217616333"/>
              </p:ext>
            </p:extLst>
          </p:nvPr>
        </p:nvGraphicFramePr>
        <p:xfrm>
          <a:off x="96838" y="891919"/>
          <a:ext cx="8948737" cy="4180689"/>
        </p:xfrm>
        <a:graphic>
          <a:graphicData uri="http://schemas.openxmlformats.org/drawingml/2006/table">
            <a:tbl>
              <a:tblPr firstRow="1" bandRow="1">
                <a:tableStyleId>{5940675A-B579-460E-94D1-54222C63F5DA}</a:tableStyleId>
              </a:tblPr>
              <a:tblGrid>
                <a:gridCol w="2242914">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593255">
                  <a:extLst>
                    <a:ext uri="{9D8B030D-6E8A-4147-A177-3AD203B41FA5}">
                      <a16:colId xmlns:a16="http://schemas.microsoft.com/office/drawing/2014/main" xmlns="" val="20005"/>
                    </a:ext>
                  </a:extLst>
                </a:gridCol>
              </a:tblGrid>
              <a:tr h="548632">
                <a:tc>
                  <a:txBody>
                    <a:bodyPr/>
                    <a:lstStyle/>
                    <a:p>
                      <a:pPr algn="l" rtl="0"/>
                      <a:r>
                        <a:rPr lang="fr-FR" sz="1500" b="1" dirty="0"/>
                        <a:t>             Type de liaison</a:t>
                      </a:r>
                      <a:endParaRPr lang="fr-FR" sz="1500" b="1" baseline="0" dirty="0"/>
                    </a:p>
                    <a:p>
                      <a:pPr algn="l" rtl="0"/>
                      <a:r>
                        <a:rPr lang="fr-FR" sz="1500" b="1" dirty="0"/>
                        <a:t>Propriété</a:t>
                      </a:r>
                    </a:p>
                  </a:txBody>
                  <a:tcPr marL="91425" marR="91425" marT="45716" marB="45716">
                    <a:lnTlToBr w="12700" cap="flat" cmpd="sng" algn="ctr">
                      <a:solidFill>
                        <a:schemeClr val="tx1"/>
                      </a:solidFill>
                      <a:prstDash val="solid"/>
                      <a:round/>
                      <a:headEnd type="none" w="med" len="med"/>
                      <a:tailEnd type="none" w="med" len="med"/>
                    </a:lnTlToBr>
                  </a:tcPr>
                </a:tc>
                <a:tc>
                  <a:txBody>
                    <a:bodyPr/>
                    <a:lstStyle/>
                    <a:p>
                      <a:pPr algn="ctr" rtl="0"/>
                      <a:r>
                        <a:rPr lang="fr-FR" sz="1500" b="1" dirty="0"/>
                        <a:t>Covalente</a:t>
                      </a:r>
                    </a:p>
                  </a:txBody>
                  <a:tcPr marL="91425" marR="91425" marT="45716" marB="45716" anchor="ctr"/>
                </a:tc>
                <a:tc>
                  <a:txBody>
                    <a:bodyPr/>
                    <a:lstStyle/>
                    <a:p>
                      <a:pPr algn="ctr" rtl="0"/>
                      <a:r>
                        <a:rPr lang="fr-FR" sz="1500" b="1" dirty="0"/>
                        <a:t>Ionique</a:t>
                      </a:r>
                    </a:p>
                  </a:txBody>
                  <a:tcPr marL="91425" marR="91425" marT="45716" marB="45716" anchor="ctr"/>
                </a:tc>
                <a:tc>
                  <a:txBody>
                    <a:bodyPr/>
                    <a:lstStyle/>
                    <a:p>
                      <a:pPr algn="ctr" rtl="0"/>
                      <a:r>
                        <a:rPr lang="fr-FR" sz="1500" b="1" dirty="0"/>
                        <a:t>Métallique</a:t>
                      </a:r>
                    </a:p>
                  </a:txBody>
                  <a:tcPr marL="91425" marR="91425" marT="45716" marB="45716" anchor="ctr"/>
                </a:tc>
                <a:tc>
                  <a:txBody>
                    <a:bodyPr/>
                    <a:lstStyle/>
                    <a:p>
                      <a:pPr algn="ctr" rtl="0"/>
                      <a:r>
                        <a:rPr lang="fr-FR" sz="1500" b="1" dirty="0"/>
                        <a:t>Hydrogène</a:t>
                      </a:r>
                    </a:p>
                  </a:txBody>
                  <a:tcPr marL="91425" marR="91425" marT="45716" marB="45716" anchor="ctr"/>
                </a:tc>
                <a:tc>
                  <a:txBody>
                    <a:bodyPr/>
                    <a:lstStyle/>
                    <a:p>
                      <a:pPr algn="ctr" rtl="0"/>
                      <a:r>
                        <a:rPr lang="fr-FR" sz="1500" b="1" dirty="0"/>
                        <a:t>Van der </a:t>
                      </a:r>
                      <a:r>
                        <a:rPr lang="fr-FR" sz="1500" b="1" dirty="0" err="1"/>
                        <a:t>Waals</a:t>
                      </a:r>
                      <a:endParaRPr lang="fr-FR" sz="1500" b="1" dirty="0"/>
                    </a:p>
                  </a:txBody>
                  <a:tcPr marL="91425" marR="91425" marT="45716" marB="45716" anchor="ctr"/>
                </a:tc>
                <a:extLst>
                  <a:ext uri="{0D108BD9-81ED-4DB2-BD59-A6C34878D82A}">
                    <a16:rowId xmlns:a16="http://schemas.microsoft.com/office/drawing/2014/main" xmlns="" val="10000"/>
                  </a:ext>
                </a:extLst>
              </a:tr>
              <a:tr h="385961">
                <a:tc>
                  <a:txBody>
                    <a:bodyPr/>
                    <a:lstStyle/>
                    <a:p>
                      <a:pPr algn="l" rtl="0"/>
                      <a:r>
                        <a:rPr lang="fr-FR" sz="1500" b="1" dirty="0"/>
                        <a:t>Densité et compacité</a:t>
                      </a:r>
                    </a:p>
                  </a:txBody>
                  <a:tcPr marL="91425" marR="91425" marT="45716" marB="45716" anchor="ctr"/>
                </a:tc>
                <a:tc>
                  <a:txBody>
                    <a:bodyPr/>
                    <a:lstStyle/>
                    <a:p>
                      <a:pPr algn="ctr" rtl="0"/>
                      <a:r>
                        <a:rPr lang="fr-FR" sz="1500" b="1" dirty="0"/>
                        <a:t>faible</a:t>
                      </a:r>
                    </a:p>
                  </a:txBody>
                  <a:tcPr marL="91425" marR="91425" marT="45716" marB="45716" anchor="ctr"/>
                </a:tc>
                <a:tc>
                  <a:txBody>
                    <a:bodyPr/>
                    <a:lstStyle/>
                    <a:p>
                      <a:pPr algn="ctr" rtl="0"/>
                      <a:r>
                        <a:rPr lang="fr-FR" sz="1500" b="1" dirty="0" smtClean="0"/>
                        <a:t>élevée</a:t>
                      </a:r>
                      <a:endParaRPr lang="fr-FR" sz="1500" b="1" dirty="0"/>
                    </a:p>
                  </a:txBody>
                  <a:tcPr marL="91425" marR="91425" marT="45716" marB="45716" anchor="ctr"/>
                </a:tc>
                <a:tc>
                  <a:txBody>
                    <a:bodyPr/>
                    <a:lstStyle/>
                    <a:p>
                      <a:pPr algn="ctr" rtl="0"/>
                      <a:r>
                        <a:rPr lang="fr-FR" sz="1500" b="1" dirty="0"/>
                        <a:t>élevée</a:t>
                      </a:r>
                    </a:p>
                  </a:txBody>
                  <a:tcPr marL="91425" marR="91425" marT="45716" marB="45716" anchor="ctr"/>
                </a:tc>
                <a:tc>
                  <a:txBody>
                    <a:bodyPr/>
                    <a:lstStyle/>
                    <a:p>
                      <a:pPr algn="ctr" rtl="0"/>
                      <a:r>
                        <a:rPr lang="fr-FR" sz="1500" b="1" dirty="0"/>
                        <a:t>-</a:t>
                      </a:r>
                    </a:p>
                  </a:txBody>
                  <a:tcPr marL="91425" marR="91425" marT="45716" marB="45716" anchor="ctr"/>
                </a:tc>
                <a:tc>
                  <a:txBody>
                    <a:bodyPr/>
                    <a:lstStyle/>
                    <a:p>
                      <a:pPr algn="ctr" rtl="0"/>
                      <a:r>
                        <a:rPr lang="fr-FR" sz="1500" b="1" dirty="0"/>
                        <a:t>élevée</a:t>
                      </a:r>
                    </a:p>
                  </a:txBody>
                  <a:tcPr marL="91425" marR="91425" marT="45716" marB="45716" anchor="ctr"/>
                </a:tc>
                <a:extLst>
                  <a:ext uri="{0D108BD9-81ED-4DB2-BD59-A6C34878D82A}">
                    <a16:rowId xmlns:a16="http://schemas.microsoft.com/office/drawing/2014/main" xmlns="" val="10001"/>
                  </a:ext>
                </a:extLst>
              </a:tr>
              <a:tr h="385961">
                <a:tc>
                  <a:txBody>
                    <a:bodyPr/>
                    <a:lstStyle/>
                    <a:p>
                      <a:pPr algn="l" rtl="0"/>
                      <a:r>
                        <a:rPr lang="fr-FR" sz="1500" b="1" dirty="0"/>
                        <a:t>Propriétés mécaniques</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dureté</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dureté</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ductilité</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faible résistance à la rupture</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faible résistance à la rupture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forte compressibilité</a:t>
                      </a:r>
                    </a:p>
                  </a:txBody>
                  <a:tcPr marL="91425" marR="91425" marT="45716" marB="45716" anchor="ctr"/>
                </a:tc>
                <a:extLst>
                  <a:ext uri="{0D108BD9-81ED-4DB2-BD59-A6C34878D82A}">
                    <a16:rowId xmlns:a16="http://schemas.microsoft.com/office/drawing/2014/main" xmlns="" val="10002"/>
                  </a:ext>
                </a:extLst>
              </a:tr>
              <a:tr h="385961">
                <a:tc>
                  <a:txBody>
                    <a:bodyPr/>
                    <a:lstStyle/>
                    <a:p>
                      <a:pPr algn="l" rtl="0"/>
                      <a:r>
                        <a:rPr lang="fr-FR" sz="1500" b="1" dirty="0"/>
                        <a:t>Température de fusion</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élevée</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élevée</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faible à élevée</a:t>
                      </a:r>
                    </a:p>
                  </a:txBody>
                  <a:tcPr marL="91425" marR="91425" marT="45716" marB="45716" anchor="ctr"/>
                </a:tc>
                <a:tc>
                  <a:txBody>
                    <a:bodyPr/>
                    <a:lstStyle/>
                    <a:p>
                      <a:pPr algn="ctr" rtl="0"/>
                      <a:r>
                        <a:rPr lang="fr-FR" sz="1500" b="1" dirty="0"/>
                        <a:t>faible</a:t>
                      </a:r>
                    </a:p>
                  </a:txBody>
                  <a:tcPr marL="91425" marR="91425" marT="45716" marB="45716" anchor="ctr"/>
                </a:tc>
                <a:tc>
                  <a:txBody>
                    <a:bodyPr/>
                    <a:lstStyle/>
                    <a:p>
                      <a:pPr algn="ctr" rtl="0"/>
                      <a:r>
                        <a:rPr lang="fr-FR" sz="1500" b="1" dirty="0"/>
                        <a:t>très faible</a:t>
                      </a:r>
                    </a:p>
                  </a:txBody>
                  <a:tcPr marL="91425" marR="91425" marT="45716" marB="45716" anchor="ctr"/>
                </a:tc>
                <a:extLst>
                  <a:ext uri="{0D108BD9-81ED-4DB2-BD59-A6C34878D82A}">
                    <a16:rowId xmlns:a16="http://schemas.microsoft.com/office/drawing/2014/main" xmlns="" val="10003"/>
                  </a:ext>
                </a:extLst>
              </a:tr>
              <a:tr h="548632">
                <a:tc>
                  <a:txBody>
                    <a:bodyPr/>
                    <a:lstStyle/>
                    <a:p>
                      <a:pPr algn="l" rtl="0"/>
                      <a:r>
                        <a:rPr lang="fr-FR" sz="1500" b="1" dirty="0"/>
                        <a:t>Conductivité électrique</a:t>
                      </a:r>
                    </a:p>
                  </a:txBody>
                  <a:tcPr marL="91425" marR="91425" marT="45716" marB="45716" anchor="ctr"/>
                </a:tc>
                <a:tc>
                  <a:txBody>
                    <a:bodyPr/>
                    <a:lstStyle/>
                    <a:p>
                      <a:pPr algn="ctr" rtl="0"/>
                      <a:r>
                        <a:rPr lang="fr-FR" sz="1500" b="1" dirty="0"/>
                        <a:t>faible pour matériau pur</a:t>
                      </a:r>
                    </a:p>
                    <a:p>
                      <a:pPr algn="ctr" rtl="0"/>
                      <a:r>
                        <a:rPr lang="fr-FR" sz="1500" b="1" dirty="0"/>
                        <a:t>augmente avec le dopage</a:t>
                      </a:r>
                    </a:p>
                  </a:txBody>
                  <a:tcPr marL="91425" marR="91425" marT="45716" marB="4571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faible à basses températures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élevée à hautes températures</a:t>
                      </a:r>
                    </a:p>
                  </a:txBody>
                  <a:tcPr marL="91425" marR="91425" marT="45716" marB="45716" anchor="ctr"/>
                </a:tc>
                <a:tc>
                  <a:txBody>
                    <a:bodyPr/>
                    <a:lstStyle/>
                    <a:p>
                      <a:pPr algn="ctr" rtl="0"/>
                      <a:r>
                        <a:rPr lang="fr-FR" sz="1500" b="1" dirty="0"/>
                        <a:t>élevée</a:t>
                      </a:r>
                    </a:p>
                  </a:txBody>
                  <a:tcPr marL="91425" marR="91425" marT="45716" marB="45716" anchor="ctr"/>
                </a:tc>
                <a:tc>
                  <a:txBody>
                    <a:bodyPr/>
                    <a:lstStyle/>
                    <a:p>
                      <a:pPr algn="ctr" rtl="0"/>
                      <a:r>
                        <a:rPr lang="fr-FR" sz="1500" b="1" dirty="0"/>
                        <a:t>-</a:t>
                      </a:r>
                    </a:p>
                  </a:txBody>
                  <a:tcPr marL="91425" marR="91425" marT="45716" marB="45716" anchor="ctr"/>
                </a:tc>
                <a:tc>
                  <a:txBody>
                    <a:bodyPr/>
                    <a:lstStyle/>
                    <a:p>
                      <a:pPr algn="ctr" rtl="0"/>
                      <a:r>
                        <a:rPr lang="fr-FR" sz="1500" b="1" dirty="0"/>
                        <a:t>basse</a:t>
                      </a:r>
                      <a:r>
                        <a:rPr lang="fr-FR" sz="1500" b="1" baseline="0" dirty="0"/>
                        <a:t> (isolants)</a:t>
                      </a:r>
                      <a:endParaRPr lang="fr-FR" sz="1500" b="1" dirty="0"/>
                    </a:p>
                  </a:txBody>
                  <a:tcPr marL="91425" marR="91425" marT="45716" marB="45716" anchor="ctr"/>
                </a:tc>
                <a:extLst>
                  <a:ext uri="{0D108BD9-81ED-4DB2-BD59-A6C34878D82A}">
                    <a16:rowId xmlns:a16="http://schemas.microsoft.com/office/drawing/2014/main" xmlns="" val="10004"/>
                  </a:ext>
                </a:extLst>
              </a:tr>
            </a:tbl>
          </a:graphicData>
        </a:graphic>
      </p:graphicFrame>
      <p:sp>
        <p:nvSpPr>
          <p:cNvPr id="6"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2102270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44</a:t>
            </a:fld>
            <a:endParaRPr lang="fr-FR"/>
          </a:p>
        </p:txBody>
      </p:sp>
      <p:sp>
        <p:nvSpPr>
          <p:cNvPr id="3" name="Rectangle 2"/>
          <p:cNvSpPr/>
          <p:nvPr/>
        </p:nvSpPr>
        <p:spPr>
          <a:xfrm>
            <a:off x="14289" y="926425"/>
            <a:ext cx="9106851" cy="4662815"/>
          </a:xfrm>
          <a:prstGeom prst="rect">
            <a:avLst/>
          </a:prstGeom>
        </p:spPr>
        <p:txBody>
          <a:bodyPr wrap="square">
            <a:spAutoFit/>
          </a:bodyPr>
          <a:lstStyle/>
          <a:p>
            <a:pPr algn="just">
              <a:lnSpc>
                <a:spcPct val="150000"/>
              </a:lnSpc>
            </a:pPr>
            <a:r>
              <a:rPr lang="fr-FR" b="1" dirty="0" smtClean="0">
                <a:latin typeface="Arial" panose="020B0604020202020204" pitchFamily="34" charset="0"/>
              </a:rPr>
              <a:t>II.2.3- </a:t>
            </a:r>
            <a:r>
              <a:rPr lang="fr-FR" b="1" dirty="0">
                <a:latin typeface="Arial" panose="020B0604020202020204" pitchFamily="34" charset="0"/>
              </a:rPr>
              <a:t>Etat amorphe et état cristallin </a:t>
            </a:r>
          </a:p>
          <a:p>
            <a:pPr algn="just">
              <a:lnSpc>
                <a:spcPct val="150000"/>
              </a:lnSpc>
            </a:pPr>
            <a:r>
              <a:rPr lang="fr-FR" b="1" dirty="0">
                <a:latin typeface="Arial" panose="020B0604020202020204" pitchFamily="34" charset="0"/>
              </a:rPr>
              <a:t>a- Etat amorphe : ordre à courte distance </a:t>
            </a:r>
          </a:p>
          <a:p>
            <a:pPr algn="just">
              <a:lnSpc>
                <a:spcPct val="150000"/>
              </a:lnSpc>
            </a:pPr>
            <a:r>
              <a:rPr lang="fr-FR" b="1" dirty="0">
                <a:latin typeface="Arial" panose="020B0604020202020204" pitchFamily="34" charset="0"/>
              </a:rPr>
              <a:t>    L’état de la matière est dense et peu ordonné, similaire à celui des liquides,    fig. 18.</a:t>
            </a:r>
          </a:p>
          <a:p>
            <a:pPr algn="just">
              <a:lnSpc>
                <a:spcPct val="150000"/>
              </a:lnSpc>
            </a:pPr>
            <a:r>
              <a:rPr lang="fr-FR" b="1" dirty="0">
                <a:latin typeface="Arial" panose="020B0604020202020204" pitchFamily="34" charset="0"/>
              </a:rPr>
              <a:t>   A quelques diamètres atomiques, il est caractérisé par une certaine périodicité de la distribution des atomes (ordre à courte distance).</a:t>
            </a:r>
          </a:p>
          <a:p>
            <a:pPr algn="just">
              <a:lnSpc>
                <a:spcPct val="150000"/>
              </a:lnSpc>
            </a:pPr>
            <a:r>
              <a:rPr lang="fr-FR" b="1" dirty="0">
                <a:latin typeface="Arial" panose="020B0604020202020204" pitchFamily="34" charset="0"/>
              </a:rPr>
              <a:t>  Certains céramiques (verres minéraux), quelques alliages et de nombreux polymères possèdent une structure amorphe. </a:t>
            </a:r>
          </a:p>
          <a:p>
            <a:pPr algn="just">
              <a:lnSpc>
                <a:spcPct val="150000"/>
              </a:lnSpc>
            </a:pPr>
            <a:r>
              <a:rPr lang="fr-FR" b="1" dirty="0">
                <a:latin typeface="Arial" panose="020B0604020202020204" pitchFamily="34" charset="0"/>
              </a:rPr>
              <a:t>b- Etat cristallin : ordre à longue distance</a:t>
            </a:r>
          </a:p>
          <a:p>
            <a:pPr algn="just">
              <a:lnSpc>
                <a:spcPct val="150000"/>
              </a:lnSpc>
            </a:pPr>
            <a:r>
              <a:rPr lang="fr-FR" b="1" dirty="0">
                <a:latin typeface="Arial" panose="020B0604020202020204" pitchFamily="34" charset="0"/>
              </a:rPr>
              <a:t>   L’état de la matière est caractérisé par une distribution périodique des atomes ordonnés à grande distance. </a:t>
            </a: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845376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45</a:t>
            </a:fld>
            <a:endParaRPr lang="fr-FR"/>
          </a:p>
        </p:txBody>
      </p:sp>
      <p:grpSp>
        <p:nvGrpSpPr>
          <p:cNvPr id="195" name="Groupe 194"/>
          <p:cNvGrpSpPr/>
          <p:nvPr/>
        </p:nvGrpSpPr>
        <p:grpSpPr>
          <a:xfrm>
            <a:off x="4599057" y="764704"/>
            <a:ext cx="3357319" cy="3096344"/>
            <a:chOff x="2051720" y="1988840"/>
            <a:chExt cx="3357319" cy="3096344"/>
          </a:xfrm>
        </p:grpSpPr>
        <p:sp>
          <p:nvSpPr>
            <p:cNvPr id="3" name="Rectangle 2"/>
            <p:cNvSpPr/>
            <p:nvPr/>
          </p:nvSpPr>
          <p:spPr>
            <a:xfrm>
              <a:off x="2051720" y="1988840"/>
              <a:ext cx="2395696" cy="3096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p:cNvGrpSpPr/>
            <p:nvPr/>
          </p:nvGrpSpPr>
          <p:grpSpPr>
            <a:xfrm>
              <a:off x="2063150" y="4926310"/>
              <a:ext cx="2384266" cy="158874"/>
              <a:chOff x="2063150" y="4926310"/>
              <a:chExt cx="2384266" cy="158874"/>
            </a:xfrm>
          </p:grpSpPr>
          <p:sp>
            <p:nvSpPr>
              <p:cNvPr id="5" name="Ellipse 4"/>
              <p:cNvSpPr/>
              <p:nvPr/>
            </p:nvSpPr>
            <p:spPr>
              <a:xfrm>
                <a:off x="2063150"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220412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35652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250892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6498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8022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9546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1070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3878208" y="493200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419872" y="49263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3564505"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3714005" y="492970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264426" y="493354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4022224"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4303400" y="492933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4162812"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0" name="Groupe 39"/>
            <p:cNvGrpSpPr/>
            <p:nvPr/>
          </p:nvGrpSpPr>
          <p:grpSpPr>
            <a:xfrm>
              <a:off x="2123728" y="4797152"/>
              <a:ext cx="2243678" cy="158874"/>
              <a:chOff x="2123728" y="4797152"/>
              <a:chExt cx="2243678" cy="158874"/>
            </a:xfrm>
          </p:grpSpPr>
          <p:sp>
            <p:nvSpPr>
              <p:cNvPr id="24" name="Ellipse 23"/>
              <p:cNvSpPr/>
              <p:nvPr/>
            </p:nvSpPr>
            <p:spPr>
              <a:xfrm>
                <a:off x="2123728" y="48005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226469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241709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256949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271046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286286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301526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316766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3938786" y="480284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3480450" y="479715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3625083" y="48005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3774583" y="480055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3325004" y="480439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4082802" y="48005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4223390" y="48005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3" name="Groupe 122"/>
            <p:cNvGrpSpPr/>
            <p:nvPr/>
          </p:nvGrpSpPr>
          <p:grpSpPr>
            <a:xfrm>
              <a:off x="2063150" y="3925054"/>
              <a:ext cx="2376264" cy="440050"/>
              <a:chOff x="2063150" y="3925054"/>
              <a:chExt cx="2376264" cy="440050"/>
            </a:xfrm>
          </p:grpSpPr>
          <p:sp>
            <p:nvSpPr>
              <p:cNvPr id="42" name="Ellipse 41"/>
              <p:cNvSpPr/>
              <p:nvPr/>
            </p:nvSpPr>
            <p:spPr>
              <a:xfrm>
                <a:off x="2063150" y="402792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2336706" y="42210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2267744" y="407707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2641506" y="42210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2510056" y="418337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2987824" y="42210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2243014" y="394334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3422747" y="417079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3015268" y="398448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2799244" y="412164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3204603" y="41490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3183310" y="396734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2627784" y="395591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2450655" y="399819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2824376" y="394791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3419872" y="393648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2158400" y="418337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563888" y="400506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3707904" y="392505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3598178" y="418337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053086" y="394791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4283968" y="394791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3851920" y="394791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4238248" y="42210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3730764" y="406564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923928" y="407707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3794015" y="42210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4295398" y="410031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p:cNvSpPr/>
              <p:nvPr/>
            </p:nvSpPr>
            <p:spPr>
              <a:xfrm>
                <a:off x="4010794" y="418337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4151382" y="408850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3" name="Groupe 72"/>
            <p:cNvGrpSpPr/>
            <p:nvPr/>
          </p:nvGrpSpPr>
          <p:grpSpPr>
            <a:xfrm>
              <a:off x="2112298" y="4494262"/>
              <a:ext cx="2243678" cy="158874"/>
              <a:chOff x="2123728" y="4797152"/>
              <a:chExt cx="2243678" cy="158874"/>
            </a:xfrm>
          </p:grpSpPr>
          <p:sp>
            <p:nvSpPr>
              <p:cNvPr id="74" name="Ellipse 73"/>
              <p:cNvSpPr/>
              <p:nvPr/>
            </p:nvSpPr>
            <p:spPr>
              <a:xfrm>
                <a:off x="2123728" y="48005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p:cNvSpPr/>
              <p:nvPr/>
            </p:nvSpPr>
            <p:spPr>
              <a:xfrm>
                <a:off x="226469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241709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p:cNvSpPr/>
              <p:nvPr/>
            </p:nvSpPr>
            <p:spPr>
              <a:xfrm>
                <a:off x="256949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p:cNvSpPr/>
              <p:nvPr/>
            </p:nvSpPr>
            <p:spPr>
              <a:xfrm>
                <a:off x="271046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p:cNvSpPr/>
              <p:nvPr/>
            </p:nvSpPr>
            <p:spPr>
              <a:xfrm>
                <a:off x="286286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301526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p:cNvSpPr/>
              <p:nvPr/>
            </p:nvSpPr>
            <p:spPr>
              <a:xfrm>
                <a:off x="3167668" y="48120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p:cNvSpPr/>
              <p:nvPr/>
            </p:nvSpPr>
            <p:spPr>
              <a:xfrm>
                <a:off x="3938786" y="480284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p:cNvSpPr/>
              <p:nvPr/>
            </p:nvSpPr>
            <p:spPr>
              <a:xfrm>
                <a:off x="3480450" y="479715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a:off x="3625083" y="48005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p:cNvSpPr/>
              <p:nvPr/>
            </p:nvSpPr>
            <p:spPr>
              <a:xfrm>
                <a:off x="3774583" y="480055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p:cNvSpPr/>
              <p:nvPr/>
            </p:nvSpPr>
            <p:spPr>
              <a:xfrm>
                <a:off x="3325004" y="480439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4082802" y="48005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87"/>
              <p:cNvSpPr/>
              <p:nvPr/>
            </p:nvSpPr>
            <p:spPr>
              <a:xfrm>
                <a:off x="4223390" y="48005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9" name="Groupe 88"/>
            <p:cNvGrpSpPr/>
            <p:nvPr/>
          </p:nvGrpSpPr>
          <p:grpSpPr>
            <a:xfrm>
              <a:off x="2051720" y="4353674"/>
              <a:ext cx="2384266" cy="158874"/>
              <a:chOff x="2063150" y="4926310"/>
              <a:chExt cx="2384266" cy="158874"/>
            </a:xfrm>
          </p:grpSpPr>
          <p:sp>
            <p:nvSpPr>
              <p:cNvPr id="90" name="Ellipse 89"/>
              <p:cNvSpPr/>
              <p:nvPr/>
            </p:nvSpPr>
            <p:spPr>
              <a:xfrm>
                <a:off x="2063150"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p:cNvSpPr/>
              <p:nvPr/>
            </p:nvSpPr>
            <p:spPr>
              <a:xfrm>
                <a:off x="220412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a:xfrm>
                <a:off x="235652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p:cNvSpPr/>
              <p:nvPr/>
            </p:nvSpPr>
            <p:spPr>
              <a:xfrm>
                <a:off x="250892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p:cNvSpPr/>
              <p:nvPr/>
            </p:nvSpPr>
            <p:spPr>
              <a:xfrm>
                <a:off x="26498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llipse 94"/>
              <p:cNvSpPr/>
              <p:nvPr/>
            </p:nvSpPr>
            <p:spPr>
              <a:xfrm>
                <a:off x="28022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p:cNvSpPr/>
              <p:nvPr/>
            </p:nvSpPr>
            <p:spPr>
              <a:xfrm>
                <a:off x="29546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p:cNvSpPr/>
              <p:nvPr/>
            </p:nvSpPr>
            <p:spPr>
              <a:xfrm>
                <a:off x="31070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p:cNvSpPr/>
              <p:nvPr/>
            </p:nvSpPr>
            <p:spPr>
              <a:xfrm>
                <a:off x="3878208" y="493200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Ellipse 98"/>
              <p:cNvSpPr/>
              <p:nvPr/>
            </p:nvSpPr>
            <p:spPr>
              <a:xfrm>
                <a:off x="3419872" y="49263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p:cNvSpPr/>
              <p:nvPr/>
            </p:nvSpPr>
            <p:spPr>
              <a:xfrm>
                <a:off x="3564505"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p:cNvSpPr/>
              <p:nvPr/>
            </p:nvSpPr>
            <p:spPr>
              <a:xfrm>
                <a:off x="3714005" y="492970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p:cNvSpPr/>
              <p:nvPr/>
            </p:nvSpPr>
            <p:spPr>
              <a:xfrm>
                <a:off x="3264426" y="493354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p:cNvSpPr/>
              <p:nvPr/>
            </p:nvSpPr>
            <p:spPr>
              <a:xfrm>
                <a:off x="4022224"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p:cNvSpPr/>
              <p:nvPr/>
            </p:nvSpPr>
            <p:spPr>
              <a:xfrm>
                <a:off x="4303400" y="492933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p:cNvSpPr/>
              <p:nvPr/>
            </p:nvSpPr>
            <p:spPr>
              <a:xfrm>
                <a:off x="4162812"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6" name="Groupe 105"/>
            <p:cNvGrpSpPr/>
            <p:nvPr/>
          </p:nvGrpSpPr>
          <p:grpSpPr>
            <a:xfrm>
              <a:off x="2051720" y="4653136"/>
              <a:ext cx="2384266" cy="158874"/>
              <a:chOff x="2063150" y="4926310"/>
              <a:chExt cx="2384266" cy="158874"/>
            </a:xfrm>
          </p:grpSpPr>
          <p:sp>
            <p:nvSpPr>
              <p:cNvPr id="107" name="Ellipse 106"/>
              <p:cNvSpPr/>
              <p:nvPr/>
            </p:nvSpPr>
            <p:spPr>
              <a:xfrm>
                <a:off x="2063150"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p:cNvSpPr/>
              <p:nvPr/>
            </p:nvSpPr>
            <p:spPr>
              <a:xfrm>
                <a:off x="220412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p:cNvSpPr/>
              <p:nvPr/>
            </p:nvSpPr>
            <p:spPr>
              <a:xfrm>
                <a:off x="235652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p:cNvSpPr/>
              <p:nvPr/>
            </p:nvSpPr>
            <p:spPr>
              <a:xfrm>
                <a:off x="250892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p:cNvSpPr/>
              <p:nvPr/>
            </p:nvSpPr>
            <p:spPr>
              <a:xfrm>
                <a:off x="26498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p:cNvSpPr/>
              <p:nvPr/>
            </p:nvSpPr>
            <p:spPr>
              <a:xfrm>
                <a:off x="28022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p:cNvSpPr/>
              <p:nvPr/>
            </p:nvSpPr>
            <p:spPr>
              <a:xfrm>
                <a:off x="29546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p:cNvSpPr/>
              <p:nvPr/>
            </p:nvSpPr>
            <p:spPr>
              <a:xfrm>
                <a:off x="3107090" y="494116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p:cNvSpPr/>
              <p:nvPr/>
            </p:nvSpPr>
            <p:spPr>
              <a:xfrm>
                <a:off x="3878208" y="493200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p:cNvSpPr/>
              <p:nvPr/>
            </p:nvSpPr>
            <p:spPr>
              <a:xfrm>
                <a:off x="3419872" y="492631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Ellipse 116"/>
              <p:cNvSpPr/>
              <p:nvPr/>
            </p:nvSpPr>
            <p:spPr>
              <a:xfrm>
                <a:off x="3564505"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Ellipse 117"/>
              <p:cNvSpPr/>
              <p:nvPr/>
            </p:nvSpPr>
            <p:spPr>
              <a:xfrm>
                <a:off x="3714005" y="492970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Ellipse 118"/>
              <p:cNvSpPr/>
              <p:nvPr/>
            </p:nvSpPr>
            <p:spPr>
              <a:xfrm>
                <a:off x="3264426" y="493354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Ellipse 119"/>
              <p:cNvSpPr/>
              <p:nvPr/>
            </p:nvSpPr>
            <p:spPr>
              <a:xfrm>
                <a:off x="4022224"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Ellipse 120"/>
              <p:cNvSpPr/>
              <p:nvPr/>
            </p:nvSpPr>
            <p:spPr>
              <a:xfrm>
                <a:off x="4303400" y="492933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Ellipse 121"/>
              <p:cNvSpPr/>
              <p:nvPr/>
            </p:nvSpPr>
            <p:spPr>
              <a:xfrm>
                <a:off x="4162812" y="492973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4" name="Groupe 123"/>
            <p:cNvGrpSpPr/>
            <p:nvPr/>
          </p:nvGrpSpPr>
          <p:grpSpPr>
            <a:xfrm>
              <a:off x="2051720" y="3501008"/>
              <a:ext cx="2376264" cy="440050"/>
              <a:chOff x="2063150" y="3925054"/>
              <a:chExt cx="2376264" cy="440050"/>
            </a:xfrm>
          </p:grpSpPr>
          <p:sp>
            <p:nvSpPr>
              <p:cNvPr id="125" name="Ellipse 124"/>
              <p:cNvSpPr/>
              <p:nvPr/>
            </p:nvSpPr>
            <p:spPr>
              <a:xfrm>
                <a:off x="2063150" y="402792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p:cNvSpPr/>
              <p:nvPr/>
            </p:nvSpPr>
            <p:spPr>
              <a:xfrm>
                <a:off x="2336706" y="42210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Ellipse 126"/>
              <p:cNvSpPr/>
              <p:nvPr/>
            </p:nvSpPr>
            <p:spPr>
              <a:xfrm>
                <a:off x="2267744" y="407707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p:cNvSpPr/>
              <p:nvPr/>
            </p:nvSpPr>
            <p:spPr>
              <a:xfrm>
                <a:off x="2641506" y="42210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p:cNvSpPr/>
              <p:nvPr/>
            </p:nvSpPr>
            <p:spPr>
              <a:xfrm>
                <a:off x="2510056" y="418337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Ellipse 129"/>
              <p:cNvSpPr/>
              <p:nvPr/>
            </p:nvSpPr>
            <p:spPr>
              <a:xfrm>
                <a:off x="2987824" y="42210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2243014" y="394334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Ellipse 131"/>
              <p:cNvSpPr/>
              <p:nvPr/>
            </p:nvSpPr>
            <p:spPr>
              <a:xfrm>
                <a:off x="3422747" y="417079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p:cNvSpPr/>
              <p:nvPr/>
            </p:nvSpPr>
            <p:spPr>
              <a:xfrm>
                <a:off x="3015268" y="398448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p:cNvSpPr/>
              <p:nvPr/>
            </p:nvSpPr>
            <p:spPr>
              <a:xfrm>
                <a:off x="2799244" y="412164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p:cNvSpPr/>
              <p:nvPr/>
            </p:nvSpPr>
            <p:spPr>
              <a:xfrm>
                <a:off x="3204603" y="414908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p:cNvSpPr/>
              <p:nvPr/>
            </p:nvSpPr>
            <p:spPr>
              <a:xfrm>
                <a:off x="3183310" y="396734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p:cNvSpPr/>
              <p:nvPr/>
            </p:nvSpPr>
            <p:spPr>
              <a:xfrm>
                <a:off x="2627784" y="395591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2450655" y="399819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Ellipse 138"/>
              <p:cNvSpPr/>
              <p:nvPr/>
            </p:nvSpPr>
            <p:spPr>
              <a:xfrm>
                <a:off x="2824376" y="394791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Ellipse 139"/>
              <p:cNvSpPr/>
              <p:nvPr/>
            </p:nvSpPr>
            <p:spPr>
              <a:xfrm>
                <a:off x="3419872" y="393648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2158400" y="418337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llipse 141"/>
              <p:cNvSpPr/>
              <p:nvPr/>
            </p:nvSpPr>
            <p:spPr>
              <a:xfrm>
                <a:off x="3563888" y="400506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Ellipse 142"/>
              <p:cNvSpPr/>
              <p:nvPr/>
            </p:nvSpPr>
            <p:spPr>
              <a:xfrm>
                <a:off x="3707904" y="392505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p:cNvSpPr/>
              <p:nvPr/>
            </p:nvSpPr>
            <p:spPr>
              <a:xfrm>
                <a:off x="3598178" y="418337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p:cNvSpPr/>
              <p:nvPr/>
            </p:nvSpPr>
            <p:spPr>
              <a:xfrm>
                <a:off x="4053086" y="394791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p:cNvSpPr/>
              <p:nvPr/>
            </p:nvSpPr>
            <p:spPr>
              <a:xfrm>
                <a:off x="4283968" y="394791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Ellipse 146"/>
              <p:cNvSpPr/>
              <p:nvPr/>
            </p:nvSpPr>
            <p:spPr>
              <a:xfrm>
                <a:off x="3851920" y="394791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Ellipse 147"/>
              <p:cNvSpPr/>
              <p:nvPr/>
            </p:nvSpPr>
            <p:spPr>
              <a:xfrm>
                <a:off x="4238248" y="42210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Ellipse 148"/>
              <p:cNvSpPr/>
              <p:nvPr/>
            </p:nvSpPr>
            <p:spPr>
              <a:xfrm>
                <a:off x="3730764" y="406564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Ellipse 149"/>
              <p:cNvSpPr/>
              <p:nvPr/>
            </p:nvSpPr>
            <p:spPr>
              <a:xfrm>
                <a:off x="3923928" y="407707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Ellipse 150"/>
              <p:cNvSpPr/>
              <p:nvPr/>
            </p:nvSpPr>
            <p:spPr>
              <a:xfrm>
                <a:off x="3794015" y="422108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Ellipse 151"/>
              <p:cNvSpPr/>
              <p:nvPr/>
            </p:nvSpPr>
            <p:spPr>
              <a:xfrm>
                <a:off x="4295398" y="410031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Ellipse 152"/>
              <p:cNvSpPr/>
              <p:nvPr/>
            </p:nvSpPr>
            <p:spPr>
              <a:xfrm>
                <a:off x="4010794" y="418337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Ellipse 153"/>
              <p:cNvSpPr/>
              <p:nvPr/>
            </p:nvSpPr>
            <p:spPr>
              <a:xfrm>
                <a:off x="4151382" y="408850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6" name="Ellipse 155"/>
            <p:cNvSpPr/>
            <p:nvPr/>
          </p:nvSpPr>
          <p:spPr>
            <a:xfrm>
              <a:off x="2215550" y="281179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Ellipse 156"/>
            <p:cNvSpPr/>
            <p:nvPr/>
          </p:nvSpPr>
          <p:spPr>
            <a:xfrm>
              <a:off x="2465170" y="3235263"/>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Ellipse 158"/>
            <p:cNvSpPr/>
            <p:nvPr/>
          </p:nvSpPr>
          <p:spPr>
            <a:xfrm>
              <a:off x="3193173" y="319126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Ellipse 159"/>
            <p:cNvSpPr/>
            <p:nvPr/>
          </p:nvSpPr>
          <p:spPr>
            <a:xfrm>
              <a:off x="3131840" y="270892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Ellipse 160"/>
            <p:cNvSpPr/>
            <p:nvPr/>
          </p:nvSpPr>
          <p:spPr>
            <a:xfrm>
              <a:off x="3976524" y="227878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Ellipse 163"/>
            <p:cNvSpPr/>
            <p:nvPr/>
          </p:nvSpPr>
          <p:spPr>
            <a:xfrm>
              <a:off x="3167668" y="2132856"/>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Ellipse 164"/>
            <p:cNvSpPr/>
            <p:nvPr/>
          </p:nvSpPr>
          <p:spPr>
            <a:xfrm>
              <a:off x="3707904" y="2780928"/>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Ellipse 167"/>
            <p:cNvSpPr/>
            <p:nvPr/>
          </p:nvSpPr>
          <p:spPr>
            <a:xfrm>
              <a:off x="2425482" y="2286015"/>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Ellipse 168"/>
            <p:cNvSpPr/>
            <p:nvPr/>
          </p:nvSpPr>
          <p:spPr>
            <a:xfrm>
              <a:off x="2603055" y="278206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Ellipse 169"/>
            <p:cNvSpPr/>
            <p:nvPr/>
          </p:nvSpPr>
          <p:spPr>
            <a:xfrm>
              <a:off x="3995936" y="3180973"/>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7" name="Connecteur droit 186"/>
            <p:cNvCxnSpPr/>
            <p:nvPr/>
          </p:nvCxnSpPr>
          <p:spPr>
            <a:xfrm flipV="1">
              <a:off x="4493136" y="5051276"/>
              <a:ext cx="844664" cy="7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Connecteur droit 187"/>
            <p:cNvCxnSpPr/>
            <p:nvPr/>
          </p:nvCxnSpPr>
          <p:spPr>
            <a:xfrm flipV="1">
              <a:off x="4493136" y="4371558"/>
              <a:ext cx="844664" cy="7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V="1">
              <a:off x="4488919" y="3528060"/>
              <a:ext cx="844664" cy="7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ZoneTexte 191"/>
            <p:cNvSpPr txBox="1"/>
            <p:nvPr/>
          </p:nvSpPr>
          <p:spPr>
            <a:xfrm>
              <a:off x="4472935" y="4537844"/>
              <a:ext cx="936104" cy="338554"/>
            </a:xfrm>
            <a:prstGeom prst="rect">
              <a:avLst/>
            </a:prstGeom>
            <a:noFill/>
          </p:spPr>
          <p:txBody>
            <a:bodyPr wrap="square" rtlCol="0">
              <a:spAutoFit/>
            </a:bodyPr>
            <a:lstStyle/>
            <a:p>
              <a:r>
                <a:rPr lang="fr-FR" sz="1600" b="1" dirty="0">
                  <a:latin typeface="Arial" panose="020B0604020202020204" pitchFamily="34" charset="0"/>
                </a:rPr>
                <a:t>Cristal</a:t>
              </a:r>
            </a:p>
          </p:txBody>
        </p:sp>
        <p:sp>
          <p:nvSpPr>
            <p:cNvPr id="193" name="ZoneTexte 192"/>
            <p:cNvSpPr txBox="1"/>
            <p:nvPr/>
          </p:nvSpPr>
          <p:spPr>
            <a:xfrm>
              <a:off x="4454272" y="2642513"/>
              <a:ext cx="936104" cy="338554"/>
            </a:xfrm>
            <a:prstGeom prst="rect">
              <a:avLst/>
            </a:prstGeom>
            <a:noFill/>
          </p:spPr>
          <p:txBody>
            <a:bodyPr wrap="square" rtlCol="0">
              <a:spAutoFit/>
            </a:bodyPr>
            <a:lstStyle/>
            <a:p>
              <a:r>
                <a:rPr lang="fr-FR" sz="1600" b="1" dirty="0">
                  <a:latin typeface="Arial" panose="020B0604020202020204" pitchFamily="34" charset="0"/>
                </a:rPr>
                <a:t>Gaz</a:t>
              </a:r>
            </a:p>
          </p:txBody>
        </p:sp>
        <p:sp>
          <p:nvSpPr>
            <p:cNvPr id="194" name="ZoneTexte 193"/>
            <p:cNvSpPr txBox="1"/>
            <p:nvPr/>
          </p:nvSpPr>
          <p:spPr>
            <a:xfrm>
              <a:off x="4450844" y="3772808"/>
              <a:ext cx="936104" cy="338554"/>
            </a:xfrm>
            <a:prstGeom prst="rect">
              <a:avLst/>
            </a:prstGeom>
            <a:noFill/>
          </p:spPr>
          <p:txBody>
            <a:bodyPr wrap="square" rtlCol="0">
              <a:spAutoFit/>
            </a:bodyPr>
            <a:lstStyle/>
            <a:p>
              <a:r>
                <a:rPr lang="fr-FR" sz="1600" b="1" dirty="0">
                  <a:latin typeface="Arial" panose="020B0604020202020204" pitchFamily="34" charset="0"/>
                </a:rPr>
                <a:t>Liquide</a:t>
              </a:r>
            </a:p>
          </p:txBody>
        </p:sp>
      </p:grpSp>
      <p:sp>
        <p:nvSpPr>
          <p:cNvPr id="196" name="ZoneTexte 195"/>
          <p:cNvSpPr txBox="1"/>
          <p:nvPr/>
        </p:nvSpPr>
        <p:spPr>
          <a:xfrm>
            <a:off x="14290" y="4067487"/>
            <a:ext cx="9109074" cy="2585323"/>
          </a:xfrm>
          <a:prstGeom prst="rect">
            <a:avLst/>
          </a:prstGeom>
          <a:noFill/>
        </p:spPr>
        <p:txBody>
          <a:bodyPr wrap="square" rtlCol="0">
            <a:spAutoFit/>
          </a:bodyPr>
          <a:lstStyle/>
          <a:p>
            <a:pPr algn="just">
              <a:lnSpc>
                <a:spcPct val="150000"/>
              </a:lnSpc>
            </a:pPr>
            <a:r>
              <a:rPr lang="fr-FR" b="1" dirty="0">
                <a:latin typeface="Arial" panose="020B0604020202020204" pitchFamily="34" charset="0"/>
              </a:rPr>
              <a:t>   Les métaux couramment utilisés, ainsi que de nombreuses céramiques ont une structure </a:t>
            </a:r>
            <a:r>
              <a:rPr lang="fr-FR" b="1" i="1" dirty="0" err="1">
                <a:latin typeface="Arial" panose="020B0604020202020204" pitchFamily="34" charset="0"/>
              </a:rPr>
              <a:t>polycristalline</a:t>
            </a:r>
            <a:r>
              <a:rPr lang="fr-FR" b="1" dirty="0">
                <a:latin typeface="Arial" panose="020B0604020202020204" pitchFamily="34" charset="0"/>
              </a:rPr>
              <a:t>, </a:t>
            </a:r>
            <a:r>
              <a:rPr lang="fr-FR" b="1" dirty="0" err="1">
                <a:latin typeface="Arial" panose="020B0604020202020204" pitchFamily="34" charset="0"/>
              </a:rPr>
              <a:t>figs</a:t>
            </a:r>
            <a:r>
              <a:rPr lang="fr-FR" b="1" dirty="0">
                <a:latin typeface="Arial" panose="020B0604020202020204" pitchFamily="34" charset="0"/>
              </a:rPr>
              <a:t> 19, 20 et 21,</a:t>
            </a:r>
            <a:r>
              <a:rPr lang="fr-FR" b="1" i="1" dirty="0">
                <a:latin typeface="Arial" panose="020B0604020202020204" pitchFamily="34" charset="0"/>
              </a:rPr>
              <a:t> </a:t>
            </a:r>
            <a:r>
              <a:rPr lang="fr-FR" b="1" dirty="0">
                <a:latin typeface="Arial" panose="020B0604020202020204" pitchFamily="34" charset="0"/>
              </a:rPr>
              <a:t>qui est formée d’une multitude de microcristaux (grains) reliés entre eux par des zones moins ordonnées (joints de grains).</a:t>
            </a:r>
          </a:p>
          <a:p>
            <a:pPr algn="just">
              <a:lnSpc>
                <a:spcPct val="150000"/>
              </a:lnSpc>
            </a:pPr>
            <a:r>
              <a:rPr lang="fr-FR" b="1" dirty="0">
                <a:latin typeface="Arial" panose="020B0604020202020204" pitchFamily="34" charset="0"/>
              </a:rPr>
              <a:t>   Chaque grain d’un métal est un monocristal.</a:t>
            </a:r>
          </a:p>
          <a:p>
            <a:pPr algn="just">
              <a:lnSpc>
                <a:spcPct val="150000"/>
              </a:lnSpc>
            </a:pPr>
            <a:endParaRPr lang="fr-FR" b="1" dirty="0">
              <a:latin typeface="Arial" panose="020B0604020202020204" pitchFamily="34" charset="0"/>
            </a:endParaRPr>
          </a:p>
        </p:txBody>
      </p:sp>
      <p:sp>
        <p:nvSpPr>
          <p:cNvPr id="167" name="Text Box 36"/>
          <p:cNvSpPr txBox="1">
            <a:spLocks noChangeArrowheads="1"/>
          </p:cNvSpPr>
          <p:nvPr/>
        </p:nvSpPr>
        <p:spPr bwMode="auto">
          <a:xfrm>
            <a:off x="276979" y="1802140"/>
            <a:ext cx="415100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ts val="0"/>
              </a:spcBef>
              <a:buFont typeface="Wingdings" panose="05000000000000000000" pitchFamily="2" charset="2"/>
              <a:buNone/>
            </a:pPr>
            <a:r>
              <a:rPr lang="fr-FR" altLang="fr-FR" sz="1800" b="1" dirty="0"/>
              <a:t>Figure 18- Schéma de des structures d’un gaz, d’un liquide </a:t>
            </a:r>
          </a:p>
          <a:p>
            <a:pPr>
              <a:lnSpc>
                <a:spcPct val="150000"/>
              </a:lnSpc>
              <a:spcBef>
                <a:spcPts val="0"/>
              </a:spcBef>
              <a:buFont typeface="Wingdings" panose="05000000000000000000" pitchFamily="2" charset="2"/>
              <a:buNone/>
            </a:pPr>
            <a:r>
              <a:rPr lang="fr-FR" altLang="fr-FR" sz="1800" b="1" dirty="0"/>
              <a:t>et d’un cristal</a:t>
            </a:r>
            <a:endParaRPr lang="fr-CA" altLang="fr-FR" sz="1800" b="1" dirty="0"/>
          </a:p>
        </p:txBody>
      </p:sp>
      <p:sp>
        <p:nvSpPr>
          <p:cNvPr id="171"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1942455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7DE16559-85B2-4F4A-9DF2-E6503C84D76D}" type="slidenum">
              <a:rPr lang="fr-FR" smtClean="0"/>
              <a:pPr>
                <a:defRPr/>
              </a:pPr>
              <a:t>46</a:t>
            </a:fld>
            <a:endParaRPr lang="fr-FR"/>
          </a:p>
        </p:txBody>
      </p:sp>
      <p:pic>
        <p:nvPicPr>
          <p:cNvPr id="6" name="Image 5"/>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331640" y="836712"/>
            <a:ext cx="2679488" cy="4114800"/>
          </a:xfrm>
          <a:prstGeom prst="rect">
            <a:avLst/>
          </a:prstGeom>
        </p:spPr>
      </p:pic>
      <p:pic>
        <p:nvPicPr>
          <p:cNvPr id="7" name="Image 6"/>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4932750" y="836712"/>
            <a:ext cx="2665516" cy="4114801"/>
          </a:xfrm>
          <a:prstGeom prst="rect">
            <a:avLst/>
          </a:prstGeom>
        </p:spPr>
      </p:pic>
      <p:sp>
        <p:nvSpPr>
          <p:cNvPr id="8"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9" name="Text Box 36"/>
          <p:cNvSpPr txBox="1">
            <a:spLocks noChangeArrowheads="1"/>
          </p:cNvSpPr>
          <p:nvPr/>
        </p:nvSpPr>
        <p:spPr bwMode="auto">
          <a:xfrm>
            <a:off x="14289" y="5445224"/>
            <a:ext cx="9109074"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ts val="0"/>
              </a:spcBef>
              <a:buFont typeface="Wingdings" panose="05000000000000000000" pitchFamily="2" charset="2"/>
              <a:buNone/>
            </a:pPr>
            <a:r>
              <a:rPr lang="fr-FR" altLang="fr-FR" sz="1800" b="1" dirty="0"/>
              <a:t>Figure 19- Vue schématique d’un monocristal (a) et d’une structure </a:t>
            </a:r>
          </a:p>
          <a:p>
            <a:pPr algn="ctr">
              <a:lnSpc>
                <a:spcPct val="150000"/>
              </a:lnSpc>
              <a:spcBef>
                <a:spcPts val="0"/>
              </a:spcBef>
              <a:buFont typeface="Wingdings" panose="05000000000000000000" pitchFamily="2" charset="2"/>
              <a:buNone/>
            </a:pPr>
            <a:r>
              <a:rPr lang="fr-FR" altLang="fr-FR" sz="1800" b="1" dirty="0" err="1"/>
              <a:t>polycristalline</a:t>
            </a:r>
            <a:r>
              <a:rPr lang="fr-FR" altLang="fr-FR" sz="1800" b="1" dirty="0"/>
              <a:t> avec en traits noirs les joints de grains (b)</a:t>
            </a:r>
            <a:endParaRPr lang="fr-CA" altLang="fr-FR" sz="1800" b="1" dirty="0"/>
          </a:p>
        </p:txBody>
      </p:sp>
      <p:sp>
        <p:nvSpPr>
          <p:cNvPr id="3" name="ZoneTexte 2"/>
          <p:cNvSpPr txBox="1"/>
          <p:nvPr/>
        </p:nvSpPr>
        <p:spPr>
          <a:xfrm>
            <a:off x="2419356" y="5106669"/>
            <a:ext cx="504056" cy="338554"/>
          </a:xfrm>
          <a:prstGeom prst="rect">
            <a:avLst/>
          </a:prstGeom>
          <a:noFill/>
        </p:spPr>
        <p:txBody>
          <a:bodyPr wrap="square" rtlCol="0">
            <a:spAutoFit/>
          </a:bodyPr>
          <a:lstStyle/>
          <a:p>
            <a:r>
              <a:rPr lang="fr-FR" sz="1600" b="1" dirty="0">
                <a:latin typeface="Arial" panose="020B0604020202020204" pitchFamily="34" charset="0"/>
              </a:rPr>
              <a:t>(a)</a:t>
            </a:r>
          </a:p>
        </p:txBody>
      </p:sp>
      <p:sp>
        <p:nvSpPr>
          <p:cNvPr id="10" name="ZoneTexte 9"/>
          <p:cNvSpPr txBox="1"/>
          <p:nvPr/>
        </p:nvSpPr>
        <p:spPr>
          <a:xfrm>
            <a:off x="6156176" y="5034662"/>
            <a:ext cx="504056" cy="338554"/>
          </a:xfrm>
          <a:prstGeom prst="rect">
            <a:avLst/>
          </a:prstGeom>
          <a:noFill/>
        </p:spPr>
        <p:txBody>
          <a:bodyPr wrap="square" rtlCol="0">
            <a:spAutoFit/>
          </a:bodyPr>
          <a:lstStyle/>
          <a:p>
            <a:r>
              <a:rPr lang="fr-FR" sz="1600" b="1" dirty="0">
                <a:latin typeface="Arial" panose="020B0604020202020204" pitchFamily="34" charset="0"/>
              </a:rPr>
              <a:t>(b)</a:t>
            </a:r>
          </a:p>
        </p:txBody>
      </p:sp>
    </p:spTree>
    <p:extLst>
      <p:ext uri="{BB962C8B-B14F-4D97-AF65-F5344CB8AC3E}">
        <p14:creationId xmlns:p14="http://schemas.microsoft.com/office/powerpoint/2010/main" val="1555154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sldNum" sz="quarter" idx="11"/>
          </p:nvPr>
        </p:nvSpPr>
        <p:spPr>
          <a:noFill/>
        </p:spPr>
        <p:txBody>
          <a:bodyPr/>
          <a:lstStyle/>
          <a:p>
            <a:fld id="{7A8D5973-A87F-49EA-8EA9-883A803B62F2}" type="slidenum">
              <a:rPr lang="fr-FR" smtClean="0"/>
              <a:pPr/>
              <a:t>47</a:t>
            </a:fld>
            <a:endParaRPr lang="fr-FR"/>
          </a:p>
        </p:txBody>
      </p:sp>
      <p:pic>
        <p:nvPicPr>
          <p:cNvPr id="78851" name="Picture 4" descr="B16-02_Pic1"/>
          <p:cNvPicPr>
            <a:picLocks noChangeAspect="1" noChangeArrowheads="1"/>
          </p:cNvPicPr>
          <p:nvPr/>
        </p:nvPicPr>
        <p:blipFill>
          <a:blip r:embed="rId2" cstate="print"/>
          <a:srcRect l="28857" r="19238" b="8987"/>
          <a:stretch>
            <a:fillRect/>
          </a:stretch>
        </p:blipFill>
        <p:spPr bwMode="auto">
          <a:xfrm>
            <a:off x="683568" y="2769269"/>
            <a:ext cx="2344737" cy="2747963"/>
          </a:xfrm>
          <a:prstGeom prst="rect">
            <a:avLst/>
          </a:prstGeom>
          <a:noFill/>
          <a:ln w="9525">
            <a:noFill/>
            <a:miter lim="800000"/>
            <a:headEnd/>
            <a:tailEnd/>
          </a:ln>
        </p:spPr>
      </p:pic>
      <p:pic>
        <p:nvPicPr>
          <p:cNvPr id="78852" name="Picture 5" descr="A110-03"/>
          <p:cNvPicPr>
            <a:picLocks noChangeAspect="1" noChangeArrowheads="1"/>
          </p:cNvPicPr>
          <p:nvPr/>
        </p:nvPicPr>
        <p:blipFill>
          <a:blip r:embed="rId3" cstate="print"/>
          <a:srcRect b="8986"/>
          <a:stretch>
            <a:fillRect/>
          </a:stretch>
        </p:blipFill>
        <p:spPr bwMode="auto">
          <a:xfrm>
            <a:off x="3276600" y="765175"/>
            <a:ext cx="2901950" cy="1925638"/>
          </a:xfrm>
          <a:prstGeom prst="rect">
            <a:avLst/>
          </a:prstGeom>
          <a:noFill/>
          <a:ln w="9525">
            <a:noFill/>
            <a:miter lim="800000"/>
            <a:headEnd/>
            <a:tailEnd/>
          </a:ln>
        </p:spPr>
      </p:pic>
      <p:pic>
        <p:nvPicPr>
          <p:cNvPr id="78853" name="Picture 6"/>
          <p:cNvPicPr>
            <a:picLocks noChangeAspect="1" noChangeArrowheads="1"/>
          </p:cNvPicPr>
          <p:nvPr/>
        </p:nvPicPr>
        <p:blipFill>
          <a:blip r:embed="rId4" cstate="print"/>
          <a:srcRect/>
          <a:stretch>
            <a:fillRect/>
          </a:stretch>
        </p:blipFill>
        <p:spPr bwMode="auto">
          <a:xfrm>
            <a:off x="395288" y="765175"/>
            <a:ext cx="2624137" cy="1782763"/>
          </a:xfrm>
          <a:prstGeom prst="rect">
            <a:avLst/>
          </a:prstGeom>
          <a:blipFill dpi="0" rotWithShape="0">
            <a:blip cstate="print"/>
            <a:srcRect/>
            <a:stretch>
              <a:fillRect/>
            </a:stretch>
          </a:blipFill>
          <a:ln w="9525">
            <a:noFill/>
            <a:miter lim="800000"/>
            <a:headEnd/>
            <a:tailEnd/>
          </a:ln>
        </p:spPr>
      </p:pic>
      <p:pic>
        <p:nvPicPr>
          <p:cNvPr id="78854" name="Picture 7" descr="A68-02"/>
          <p:cNvPicPr>
            <a:picLocks noChangeAspect="1" noChangeArrowheads="1"/>
          </p:cNvPicPr>
          <p:nvPr/>
        </p:nvPicPr>
        <p:blipFill>
          <a:blip r:embed="rId5" cstate="print"/>
          <a:srcRect b="9038"/>
          <a:stretch>
            <a:fillRect/>
          </a:stretch>
        </p:blipFill>
        <p:spPr bwMode="auto">
          <a:xfrm>
            <a:off x="4426421" y="3299817"/>
            <a:ext cx="2809875" cy="1857375"/>
          </a:xfrm>
          <a:prstGeom prst="rect">
            <a:avLst/>
          </a:prstGeom>
          <a:noFill/>
          <a:ln w="9525">
            <a:noFill/>
            <a:miter lim="800000"/>
            <a:headEnd/>
            <a:tailEnd/>
          </a:ln>
        </p:spPr>
      </p:pic>
      <p:pic>
        <p:nvPicPr>
          <p:cNvPr id="78855" name="Picture 8" descr="A113-01_Pic1"/>
          <p:cNvPicPr>
            <a:picLocks noChangeAspect="1" noChangeArrowheads="1"/>
          </p:cNvPicPr>
          <p:nvPr/>
        </p:nvPicPr>
        <p:blipFill>
          <a:blip r:embed="rId6" cstate="print"/>
          <a:srcRect b="8987"/>
          <a:stretch>
            <a:fillRect/>
          </a:stretch>
        </p:blipFill>
        <p:spPr bwMode="auto">
          <a:xfrm>
            <a:off x="6372225" y="692150"/>
            <a:ext cx="2514600" cy="2047875"/>
          </a:xfrm>
          <a:prstGeom prst="rect">
            <a:avLst/>
          </a:prstGeom>
          <a:noFill/>
          <a:ln w="9525">
            <a:noFill/>
            <a:miter lim="800000"/>
            <a:headEnd/>
            <a:tailEnd/>
          </a:ln>
        </p:spPr>
      </p:pic>
      <p:sp>
        <p:nvSpPr>
          <p:cNvPr id="78857" name="Rectangle 9"/>
          <p:cNvSpPr>
            <a:spLocks noChangeArrowheads="1"/>
          </p:cNvSpPr>
          <p:nvPr/>
        </p:nvSpPr>
        <p:spPr bwMode="auto">
          <a:xfrm>
            <a:off x="396875" y="5948363"/>
            <a:ext cx="8135938" cy="576262"/>
          </a:xfrm>
          <a:prstGeom prst="rect">
            <a:avLst/>
          </a:prstGeom>
          <a:noFill/>
          <a:ln w="9525">
            <a:noFill/>
            <a:miter lim="800000"/>
            <a:headEnd/>
            <a:tailEnd/>
          </a:ln>
        </p:spPr>
        <p:txBody>
          <a:bodyPr/>
          <a:lstStyle/>
          <a:p>
            <a:pPr marL="342900" indent="-342900" algn="ctr">
              <a:lnSpc>
                <a:spcPct val="80000"/>
              </a:lnSpc>
              <a:spcBef>
                <a:spcPct val="20000"/>
              </a:spcBef>
              <a:buClr>
                <a:schemeClr val="bg2"/>
              </a:buClr>
              <a:buSzPct val="75000"/>
              <a:buFont typeface="Wingdings" pitchFamily="2" charset="2"/>
              <a:buNone/>
            </a:pPr>
            <a:r>
              <a:rPr lang="fr-FR" b="1" dirty="0">
                <a:solidFill>
                  <a:schemeClr val="tx1"/>
                </a:solidFill>
                <a:latin typeface="Arial" pitchFamily="34" charset="0"/>
              </a:rPr>
              <a:t>Figure 20- Photographies MEB de structures </a:t>
            </a:r>
            <a:r>
              <a:rPr lang="fr-FR" b="1" dirty="0" err="1">
                <a:solidFill>
                  <a:schemeClr val="tx1"/>
                </a:solidFill>
                <a:latin typeface="Arial" pitchFamily="34" charset="0"/>
              </a:rPr>
              <a:t>polycristallines</a:t>
            </a:r>
            <a:endParaRPr lang="fr-FR" b="1" dirty="0">
              <a:solidFill>
                <a:schemeClr val="tx1"/>
              </a:solidFill>
              <a:latin typeface="Arial" pitchFamily="34" charset="0"/>
            </a:endParaRPr>
          </a:p>
        </p:txBody>
      </p:sp>
      <p:sp>
        <p:nvSpPr>
          <p:cNvPr id="10"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229008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sldNum" sz="quarter" idx="11"/>
          </p:nvPr>
        </p:nvSpPr>
        <p:spPr>
          <a:noFill/>
        </p:spPr>
        <p:txBody>
          <a:bodyPr/>
          <a:lstStyle/>
          <a:p>
            <a:fld id="{8AD3174C-412D-416B-9B91-B7B5DBB346EF}" type="slidenum">
              <a:rPr lang="fr-FR" smtClean="0"/>
              <a:pPr/>
              <a:t>48</a:t>
            </a:fld>
            <a:endParaRPr lang="fr-FR"/>
          </a:p>
        </p:txBody>
      </p:sp>
      <p:grpSp>
        <p:nvGrpSpPr>
          <p:cNvPr id="79875" name="Group 4"/>
          <p:cNvGrpSpPr>
            <a:grpSpLocks/>
          </p:cNvGrpSpPr>
          <p:nvPr/>
        </p:nvGrpSpPr>
        <p:grpSpPr bwMode="auto">
          <a:xfrm>
            <a:off x="107950" y="549275"/>
            <a:ext cx="6003925" cy="2360613"/>
            <a:chOff x="1257" y="11137"/>
            <a:chExt cx="9455" cy="3358"/>
          </a:xfrm>
        </p:grpSpPr>
        <p:pic>
          <p:nvPicPr>
            <p:cNvPr id="79884" name="Picture 5" descr="A48_02"/>
            <p:cNvPicPr>
              <a:picLocks noChangeAspect="1" noChangeArrowheads="1"/>
            </p:cNvPicPr>
            <p:nvPr/>
          </p:nvPicPr>
          <p:blipFill>
            <a:blip r:embed="rId2" cstate="print"/>
            <a:srcRect l="3078" t="20541" r="18466" b="9038"/>
            <a:stretch>
              <a:fillRect/>
            </a:stretch>
          </p:blipFill>
          <p:spPr bwMode="auto">
            <a:xfrm>
              <a:off x="1257" y="11137"/>
              <a:ext cx="4660" cy="3358"/>
            </a:xfrm>
            <a:prstGeom prst="rect">
              <a:avLst/>
            </a:prstGeom>
            <a:noFill/>
            <a:ln w="9525">
              <a:noFill/>
              <a:miter lim="800000"/>
              <a:headEnd/>
              <a:tailEnd/>
            </a:ln>
          </p:spPr>
        </p:pic>
        <p:pic>
          <p:nvPicPr>
            <p:cNvPr id="79885" name="Picture 6" descr="A48_03"/>
            <p:cNvPicPr>
              <a:picLocks noChangeAspect="1" noChangeArrowheads="1"/>
            </p:cNvPicPr>
            <p:nvPr/>
          </p:nvPicPr>
          <p:blipFill>
            <a:blip r:embed="rId3" cstate="print"/>
            <a:srcRect b="9038"/>
            <a:stretch>
              <a:fillRect/>
            </a:stretch>
          </p:blipFill>
          <p:spPr bwMode="auto">
            <a:xfrm>
              <a:off x="6097" y="11137"/>
              <a:ext cx="4615" cy="3323"/>
            </a:xfrm>
            <a:prstGeom prst="rect">
              <a:avLst/>
            </a:prstGeom>
            <a:noFill/>
            <a:ln w="9525">
              <a:noFill/>
              <a:miter lim="800000"/>
              <a:headEnd/>
              <a:tailEnd/>
            </a:ln>
          </p:spPr>
        </p:pic>
        <p:sp>
          <p:nvSpPr>
            <p:cNvPr id="79886" name="Text Box 7"/>
            <p:cNvSpPr txBox="1">
              <a:spLocks noChangeArrowheads="1"/>
            </p:cNvSpPr>
            <p:nvPr/>
          </p:nvSpPr>
          <p:spPr bwMode="auto">
            <a:xfrm>
              <a:off x="1426" y="11318"/>
              <a:ext cx="502" cy="503"/>
            </a:xfrm>
            <a:prstGeom prst="rect">
              <a:avLst/>
            </a:prstGeom>
            <a:noFill/>
            <a:ln w="9525">
              <a:noFill/>
              <a:miter lim="800000"/>
              <a:headEnd/>
              <a:tailEnd/>
            </a:ln>
          </p:spPr>
          <p:txBody>
            <a:bodyPr/>
            <a:lstStyle/>
            <a:p>
              <a:endParaRPr lang="ar-DZ"/>
            </a:p>
          </p:txBody>
        </p:sp>
        <p:sp>
          <p:nvSpPr>
            <p:cNvPr id="79887" name="Text Box 8"/>
            <p:cNvSpPr txBox="1">
              <a:spLocks noChangeArrowheads="1"/>
            </p:cNvSpPr>
            <p:nvPr/>
          </p:nvSpPr>
          <p:spPr bwMode="auto">
            <a:xfrm>
              <a:off x="6273" y="11318"/>
              <a:ext cx="502" cy="503"/>
            </a:xfrm>
            <a:prstGeom prst="rect">
              <a:avLst/>
            </a:prstGeom>
            <a:noFill/>
            <a:ln w="9525">
              <a:noFill/>
              <a:miter lim="800000"/>
              <a:headEnd/>
              <a:tailEnd/>
            </a:ln>
          </p:spPr>
          <p:txBody>
            <a:bodyPr/>
            <a:lstStyle/>
            <a:p>
              <a:endParaRPr lang="ar-DZ"/>
            </a:p>
          </p:txBody>
        </p:sp>
      </p:grpSp>
      <p:pic>
        <p:nvPicPr>
          <p:cNvPr id="79876" name="Picture 10" descr="A31-01"/>
          <p:cNvPicPr>
            <a:picLocks noChangeAspect="1" noChangeArrowheads="1"/>
          </p:cNvPicPr>
          <p:nvPr/>
        </p:nvPicPr>
        <p:blipFill>
          <a:blip r:embed="rId4" cstate="print"/>
          <a:srcRect b="9038"/>
          <a:stretch>
            <a:fillRect/>
          </a:stretch>
        </p:blipFill>
        <p:spPr bwMode="auto">
          <a:xfrm>
            <a:off x="107950" y="3141663"/>
            <a:ext cx="3100388" cy="2325687"/>
          </a:xfrm>
          <a:prstGeom prst="rect">
            <a:avLst/>
          </a:prstGeom>
          <a:noFill/>
          <a:ln w="9525">
            <a:noFill/>
            <a:miter lim="800000"/>
            <a:headEnd/>
            <a:tailEnd/>
          </a:ln>
        </p:spPr>
      </p:pic>
      <p:pic>
        <p:nvPicPr>
          <p:cNvPr id="79877" name="Picture 11" descr="A31-02"/>
          <p:cNvPicPr>
            <a:picLocks noChangeAspect="1" noChangeArrowheads="1"/>
          </p:cNvPicPr>
          <p:nvPr/>
        </p:nvPicPr>
        <p:blipFill>
          <a:blip r:embed="rId5" cstate="print"/>
          <a:srcRect b="9038"/>
          <a:stretch>
            <a:fillRect/>
          </a:stretch>
        </p:blipFill>
        <p:spPr bwMode="auto">
          <a:xfrm>
            <a:off x="3276600" y="3130550"/>
            <a:ext cx="3086100" cy="2314575"/>
          </a:xfrm>
          <a:prstGeom prst="rect">
            <a:avLst/>
          </a:prstGeom>
          <a:noFill/>
          <a:ln w="9525">
            <a:noFill/>
            <a:miter lim="800000"/>
            <a:headEnd/>
            <a:tailEnd/>
          </a:ln>
        </p:spPr>
      </p:pic>
      <p:pic>
        <p:nvPicPr>
          <p:cNvPr id="79878" name="Picture 17" descr="C18-02"/>
          <p:cNvPicPr>
            <a:picLocks noChangeAspect="1" noChangeArrowheads="1"/>
          </p:cNvPicPr>
          <p:nvPr/>
        </p:nvPicPr>
        <p:blipFill>
          <a:blip r:embed="rId6" cstate="print"/>
          <a:srcRect b="9038"/>
          <a:stretch>
            <a:fillRect/>
          </a:stretch>
        </p:blipFill>
        <p:spPr bwMode="auto">
          <a:xfrm>
            <a:off x="6429375" y="3141663"/>
            <a:ext cx="2606675" cy="2305050"/>
          </a:xfrm>
          <a:prstGeom prst="rect">
            <a:avLst/>
          </a:prstGeom>
          <a:noFill/>
          <a:ln w="9525">
            <a:noFill/>
            <a:miter lim="800000"/>
            <a:headEnd/>
            <a:tailEnd/>
          </a:ln>
        </p:spPr>
      </p:pic>
      <p:grpSp>
        <p:nvGrpSpPr>
          <p:cNvPr id="79879" name="Group 21"/>
          <p:cNvGrpSpPr>
            <a:grpSpLocks/>
          </p:cNvGrpSpPr>
          <p:nvPr/>
        </p:nvGrpSpPr>
        <p:grpSpPr bwMode="auto">
          <a:xfrm>
            <a:off x="6227763" y="549275"/>
            <a:ext cx="2592387" cy="2374900"/>
            <a:chOff x="2938" y="212"/>
            <a:chExt cx="1798" cy="1590"/>
          </a:xfrm>
        </p:grpSpPr>
        <p:pic>
          <p:nvPicPr>
            <p:cNvPr id="79882" name="Picture 18" descr="C18-01"/>
            <p:cNvPicPr>
              <a:picLocks noChangeAspect="1" noChangeArrowheads="1"/>
            </p:cNvPicPr>
            <p:nvPr/>
          </p:nvPicPr>
          <p:blipFill>
            <a:blip r:embed="rId7" cstate="print"/>
            <a:srcRect b="9038"/>
            <a:stretch>
              <a:fillRect/>
            </a:stretch>
          </p:blipFill>
          <p:spPr bwMode="auto">
            <a:xfrm>
              <a:off x="2938" y="212"/>
              <a:ext cx="1798" cy="1590"/>
            </a:xfrm>
            <a:prstGeom prst="rect">
              <a:avLst/>
            </a:prstGeom>
            <a:noFill/>
            <a:ln w="9525">
              <a:noFill/>
              <a:miter lim="800000"/>
              <a:headEnd/>
              <a:tailEnd/>
            </a:ln>
          </p:spPr>
        </p:pic>
        <p:sp>
          <p:nvSpPr>
            <p:cNvPr id="79883" name="Text Box 20"/>
            <p:cNvSpPr txBox="1">
              <a:spLocks noChangeArrowheads="1"/>
            </p:cNvSpPr>
            <p:nvPr/>
          </p:nvSpPr>
          <p:spPr bwMode="auto">
            <a:xfrm>
              <a:off x="3010" y="328"/>
              <a:ext cx="216" cy="260"/>
            </a:xfrm>
            <a:prstGeom prst="rect">
              <a:avLst/>
            </a:prstGeom>
            <a:noFill/>
            <a:ln w="9525">
              <a:noFill/>
              <a:miter lim="800000"/>
              <a:headEnd/>
              <a:tailEnd/>
            </a:ln>
          </p:spPr>
          <p:txBody>
            <a:bodyPr/>
            <a:lstStyle/>
            <a:p>
              <a:endParaRPr lang="ar-DZ"/>
            </a:p>
          </p:txBody>
        </p:sp>
      </p:grpSp>
      <p:sp>
        <p:nvSpPr>
          <p:cNvPr id="16" name="Rectangle 9"/>
          <p:cNvSpPr>
            <a:spLocks noChangeArrowheads="1"/>
          </p:cNvSpPr>
          <p:nvPr/>
        </p:nvSpPr>
        <p:spPr bwMode="auto">
          <a:xfrm>
            <a:off x="396875" y="5948363"/>
            <a:ext cx="8135938" cy="576262"/>
          </a:xfrm>
          <a:prstGeom prst="rect">
            <a:avLst/>
          </a:prstGeom>
          <a:noFill/>
          <a:ln w="9525">
            <a:noFill/>
            <a:miter lim="800000"/>
            <a:headEnd/>
            <a:tailEnd/>
          </a:ln>
        </p:spPr>
        <p:txBody>
          <a:bodyPr/>
          <a:lstStyle/>
          <a:p>
            <a:pPr marL="342900" indent="-342900" algn="ctr">
              <a:lnSpc>
                <a:spcPct val="80000"/>
              </a:lnSpc>
              <a:spcBef>
                <a:spcPct val="20000"/>
              </a:spcBef>
              <a:buClr>
                <a:schemeClr val="bg2"/>
              </a:buClr>
              <a:buSzPct val="75000"/>
              <a:buFont typeface="Wingdings" pitchFamily="2" charset="2"/>
              <a:buNone/>
            </a:pPr>
            <a:r>
              <a:rPr lang="fr-FR" b="1" dirty="0">
                <a:solidFill>
                  <a:schemeClr val="tx1"/>
                </a:solidFill>
                <a:latin typeface="Arial" pitchFamily="34" charset="0"/>
              </a:rPr>
              <a:t>Figure 21- Photographies MEB de structures </a:t>
            </a:r>
            <a:r>
              <a:rPr lang="fr-FR" b="1" dirty="0" err="1">
                <a:solidFill>
                  <a:schemeClr val="tx1"/>
                </a:solidFill>
                <a:latin typeface="Arial" pitchFamily="34" charset="0"/>
              </a:rPr>
              <a:t>polycristallines</a:t>
            </a:r>
            <a:r>
              <a:rPr lang="fr-FR" b="1" dirty="0">
                <a:solidFill>
                  <a:schemeClr val="tx1"/>
                </a:solidFill>
                <a:latin typeface="Arial" pitchFamily="34" charset="0"/>
              </a:rPr>
              <a:t> (suite)</a:t>
            </a:r>
          </a:p>
        </p:txBody>
      </p:sp>
      <p:sp>
        <p:nvSpPr>
          <p:cNvPr id="17"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1883446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11"/>
          </p:nvPr>
        </p:nvSpPr>
        <p:spPr>
          <a:noFill/>
        </p:spPr>
        <p:txBody>
          <a:bodyPr/>
          <a:lstStyle/>
          <a:p>
            <a:fld id="{4B1727BA-351A-4978-B377-FB9A4BF6B5DF}" type="slidenum">
              <a:rPr lang="fr-FR" smtClean="0"/>
              <a:pPr/>
              <a:t>49</a:t>
            </a:fld>
            <a:endParaRPr lang="fr-FR"/>
          </a:p>
        </p:txBody>
      </p:sp>
      <p:sp>
        <p:nvSpPr>
          <p:cNvPr id="52227" name="Espace réservé du numéro de diapositive 3"/>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3FACB75F-5FF8-4261-90D6-C422F6F1D3A9}" type="slidenum">
              <a:rPr lang="fr-FR" sz="1200">
                <a:solidFill>
                  <a:schemeClr val="tx1"/>
                </a:solidFill>
                <a:latin typeface="Arial Black" pitchFamily="34" charset="0"/>
              </a:rPr>
              <a:pPr algn="r"/>
              <a:t>49</a:t>
            </a:fld>
            <a:endParaRPr lang="fr-FR" sz="1200">
              <a:solidFill>
                <a:schemeClr val="tx1"/>
              </a:solidFill>
              <a:latin typeface="Arial Black" pitchFamily="34" charset="0"/>
            </a:endParaRPr>
          </a:p>
        </p:txBody>
      </p:sp>
      <p:sp>
        <p:nvSpPr>
          <p:cNvPr id="52228" name="Rectangle 4"/>
          <p:cNvSpPr>
            <a:spLocks noChangeArrowheads="1"/>
          </p:cNvSpPr>
          <p:nvPr/>
        </p:nvSpPr>
        <p:spPr bwMode="auto">
          <a:xfrm>
            <a:off x="107950" y="549275"/>
            <a:ext cx="9036050" cy="3831818"/>
          </a:xfrm>
          <a:prstGeom prst="rect">
            <a:avLst/>
          </a:prstGeom>
          <a:noFill/>
          <a:ln w="9525">
            <a:noFill/>
            <a:miter lim="800000"/>
            <a:headEnd/>
            <a:tailEnd/>
          </a:ln>
        </p:spPr>
        <p:txBody>
          <a:bodyPr>
            <a:spAutoFit/>
          </a:bodyPr>
          <a:lstStyle/>
          <a:p>
            <a:pPr>
              <a:lnSpc>
                <a:spcPct val="150000"/>
              </a:lnSpc>
            </a:pPr>
            <a:r>
              <a:rPr lang="fr-FR" b="1" dirty="0" smtClean="0">
                <a:latin typeface="Arial" panose="020B0604020202020204" pitchFamily="34" charset="0"/>
              </a:rPr>
              <a:t>II.2.4- </a:t>
            </a:r>
            <a:r>
              <a:rPr lang="fr-FR" b="1" dirty="0">
                <a:latin typeface="Arial" panose="020B0604020202020204" pitchFamily="34" charset="0"/>
              </a:rPr>
              <a:t>Description de l’état cristallin </a:t>
            </a:r>
          </a:p>
          <a:p>
            <a:pPr>
              <a:lnSpc>
                <a:spcPct val="150000"/>
              </a:lnSpc>
            </a:pPr>
            <a:r>
              <a:rPr lang="fr-FR" b="1" dirty="0">
                <a:solidFill>
                  <a:srgbClr val="111111"/>
                </a:solidFill>
                <a:latin typeface="Arial" pitchFamily="34" charset="0"/>
              </a:rPr>
              <a:t>a- Les sept systèmes cristallins et les quatorze réseaux de Bravais</a:t>
            </a:r>
          </a:p>
          <a:p>
            <a:pPr algn="just">
              <a:lnSpc>
                <a:spcPct val="150000"/>
              </a:lnSpc>
            </a:pPr>
            <a:r>
              <a:rPr lang="fr-FR" b="1" dirty="0">
                <a:latin typeface="Arial" pitchFamily="34" charset="0"/>
              </a:rPr>
              <a:t>   Un cristal est un ensemble d’atomes répartis de façon périodique dans un empilement tridimensionnel infini. Cet arrangement définit le réseau cristallin.     </a:t>
            </a:r>
          </a:p>
          <a:p>
            <a:pPr algn="just">
              <a:lnSpc>
                <a:spcPct val="150000"/>
              </a:lnSpc>
            </a:pPr>
            <a:r>
              <a:rPr lang="fr-FR" b="1" dirty="0">
                <a:latin typeface="Arial" pitchFamily="34" charset="0"/>
              </a:rPr>
              <a:t>   Une maille est le plus petit groupement de nœuds (atomes, ions, molécule...) suffisant pour décrire le cristal.</a:t>
            </a:r>
            <a:r>
              <a:rPr lang="fr-FR" dirty="0"/>
              <a:t> </a:t>
            </a:r>
            <a:r>
              <a:rPr lang="fr-FR" b="1" dirty="0">
                <a:latin typeface="Arial" pitchFamily="34" charset="0"/>
              </a:rPr>
              <a:t>Un ensemble de mailles forme le réseau cristallin de la structure du solide, fig. 22.</a:t>
            </a:r>
          </a:p>
          <a:p>
            <a:pPr>
              <a:lnSpc>
                <a:spcPct val="150000"/>
              </a:lnSpc>
            </a:pPr>
            <a:endParaRPr lang="fr-FR" b="1" dirty="0">
              <a:latin typeface="Arial" pitchFamily="34" charset="0"/>
            </a:endParaRPr>
          </a:p>
          <a:p>
            <a:pPr>
              <a:lnSpc>
                <a:spcPct val="150000"/>
              </a:lnSpc>
            </a:pPr>
            <a:endParaRPr lang="fr-FR" b="1" dirty="0">
              <a:latin typeface="Arial" pitchFamily="34" charset="0"/>
            </a:endParaRPr>
          </a:p>
        </p:txBody>
      </p:sp>
      <p:grpSp>
        <p:nvGrpSpPr>
          <p:cNvPr id="2" name="Groupe 1"/>
          <p:cNvGrpSpPr/>
          <p:nvPr/>
        </p:nvGrpSpPr>
        <p:grpSpPr>
          <a:xfrm>
            <a:off x="1699547" y="3620690"/>
            <a:ext cx="5078413" cy="960438"/>
            <a:chOff x="1699547" y="3620690"/>
            <a:chExt cx="5078413" cy="960438"/>
          </a:xfrm>
        </p:grpSpPr>
        <p:grpSp>
          <p:nvGrpSpPr>
            <p:cNvPr id="52233" name="Group 32"/>
            <p:cNvGrpSpPr>
              <a:grpSpLocks noChangeAspect="1"/>
            </p:cNvGrpSpPr>
            <p:nvPr/>
          </p:nvGrpSpPr>
          <p:grpSpPr bwMode="auto">
            <a:xfrm rot="5400000">
              <a:off x="3228941" y="3618331"/>
              <a:ext cx="388749" cy="402613"/>
              <a:chOff x="5557" y="1774"/>
              <a:chExt cx="510" cy="528"/>
            </a:xfrm>
          </p:grpSpPr>
          <p:sp>
            <p:nvSpPr>
              <p:cNvPr id="52252" name="AutoShape 33"/>
              <p:cNvSpPr>
                <a:spLocks noChangeAspect="1" noChangeArrowheads="1"/>
              </p:cNvSpPr>
              <p:nvPr/>
            </p:nvSpPr>
            <p:spPr bwMode="auto">
              <a:xfrm>
                <a:off x="5917" y="1774"/>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sp>
            <p:nvSpPr>
              <p:cNvPr id="52253" name="AutoShape 34"/>
              <p:cNvSpPr>
                <a:spLocks noChangeAspect="1" noChangeArrowheads="1"/>
              </p:cNvSpPr>
              <p:nvPr/>
            </p:nvSpPr>
            <p:spPr bwMode="auto">
              <a:xfrm>
                <a:off x="5920" y="2155"/>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sp>
            <p:nvSpPr>
              <p:cNvPr id="52254" name="AutoShape 35"/>
              <p:cNvSpPr>
                <a:spLocks noChangeAspect="1" noChangeArrowheads="1"/>
              </p:cNvSpPr>
              <p:nvPr/>
            </p:nvSpPr>
            <p:spPr bwMode="auto">
              <a:xfrm>
                <a:off x="5557" y="1972"/>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grpSp>
        <p:sp>
          <p:nvSpPr>
            <p:cNvPr id="52234" name="AutoShape 36"/>
            <p:cNvSpPr>
              <a:spLocks noChangeAspect="1" noChangeArrowheads="1"/>
            </p:cNvSpPr>
            <p:nvPr/>
          </p:nvSpPr>
          <p:spPr bwMode="auto">
            <a:xfrm>
              <a:off x="2130837" y="3757895"/>
              <a:ext cx="112091" cy="112051"/>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grpSp>
          <p:nvGrpSpPr>
            <p:cNvPr id="52235" name="Group 37"/>
            <p:cNvGrpSpPr>
              <a:grpSpLocks noChangeAspect="1"/>
            </p:cNvGrpSpPr>
            <p:nvPr/>
          </p:nvGrpSpPr>
          <p:grpSpPr bwMode="auto">
            <a:xfrm rot="5400000">
              <a:off x="4342990" y="3613758"/>
              <a:ext cx="388749" cy="402613"/>
              <a:chOff x="5557" y="1774"/>
              <a:chExt cx="510" cy="528"/>
            </a:xfrm>
          </p:grpSpPr>
          <p:sp>
            <p:nvSpPr>
              <p:cNvPr id="52249" name="AutoShape 38"/>
              <p:cNvSpPr>
                <a:spLocks noChangeAspect="1" noChangeArrowheads="1"/>
              </p:cNvSpPr>
              <p:nvPr/>
            </p:nvSpPr>
            <p:spPr bwMode="auto">
              <a:xfrm>
                <a:off x="5917" y="1774"/>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sp>
            <p:nvSpPr>
              <p:cNvPr id="52250" name="AutoShape 39"/>
              <p:cNvSpPr>
                <a:spLocks noChangeAspect="1" noChangeArrowheads="1"/>
              </p:cNvSpPr>
              <p:nvPr/>
            </p:nvSpPr>
            <p:spPr bwMode="auto">
              <a:xfrm>
                <a:off x="5920" y="2155"/>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sp>
            <p:nvSpPr>
              <p:cNvPr id="52251" name="AutoShape 40"/>
              <p:cNvSpPr>
                <a:spLocks noChangeAspect="1" noChangeArrowheads="1"/>
              </p:cNvSpPr>
              <p:nvPr/>
            </p:nvSpPr>
            <p:spPr bwMode="auto">
              <a:xfrm>
                <a:off x="5557" y="1972"/>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grpSp>
        <p:grpSp>
          <p:nvGrpSpPr>
            <p:cNvPr id="52236" name="Group 41"/>
            <p:cNvGrpSpPr>
              <a:grpSpLocks noChangeAspect="1"/>
            </p:cNvGrpSpPr>
            <p:nvPr/>
          </p:nvGrpSpPr>
          <p:grpSpPr bwMode="auto">
            <a:xfrm rot="5400000">
              <a:off x="4901157" y="3613758"/>
              <a:ext cx="388749" cy="402613"/>
              <a:chOff x="5557" y="1774"/>
              <a:chExt cx="510" cy="528"/>
            </a:xfrm>
          </p:grpSpPr>
          <p:sp>
            <p:nvSpPr>
              <p:cNvPr id="52246" name="AutoShape 42"/>
              <p:cNvSpPr>
                <a:spLocks noChangeAspect="1" noChangeArrowheads="1"/>
              </p:cNvSpPr>
              <p:nvPr/>
            </p:nvSpPr>
            <p:spPr bwMode="auto">
              <a:xfrm>
                <a:off x="5917" y="1774"/>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sp>
            <p:nvSpPr>
              <p:cNvPr id="52247" name="AutoShape 43"/>
              <p:cNvSpPr>
                <a:spLocks noChangeAspect="1" noChangeArrowheads="1"/>
              </p:cNvSpPr>
              <p:nvPr/>
            </p:nvSpPr>
            <p:spPr bwMode="auto">
              <a:xfrm>
                <a:off x="5920" y="2155"/>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sp>
            <p:nvSpPr>
              <p:cNvPr id="52248" name="AutoShape 44"/>
              <p:cNvSpPr>
                <a:spLocks noChangeAspect="1" noChangeArrowheads="1"/>
              </p:cNvSpPr>
              <p:nvPr/>
            </p:nvSpPr>
            <p:spPr bwMode="auto">
              <a:xfrm>
                <a:off x="5557" y="1972"/>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grpSp>
        <p:grpSp>
          <p:nvGrpSpPr>
            <p:cNvPr id="52237" name="Group 45"/>
            <p:cNvGrpSpPr>
              <a:grpSpLocks noChangeAspect="1"/>
            </p:cNvGrpSpPr>
            <p:nvPr/>
          </p:nvGrpSpPr>
          <p:grpSpPr bwMode="auto">
            <a:xfrm rot="5400000">
              <a:off x="6012918" y="3613758"/>
              <a:ext cx="388749" cy="402613"/>
              <a:chOff x="5557" y="1774"/>
              <a:chExt cx="510" cy="528"/>
            </a:xfrm>
          </p:grpSpPr>
          <p:sp>
            <p:nvSpPr>
              <p:cNvPr id="52243" name="AutoShape 46"/>
              <p:cNvSpPr>
                <a:spLocks noChangeAspect="1" noChangeArrowheads="1"/>
              </p:cNvSpPr>
              <p:nvPr/>
            </p:nvSpPr>
            <p:spPr bwMode="auto">
              <a:xfrm>
                <a:off x="5917" y="1774"/>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sp>
            <p:nvSpPr>
              <p:cNvPr id="52244" name="AutoShape 47"/>
              <p:cNvSpPr>
                <a:spLocks noChangeAspect="1" noChangeArrowheads="1"/>
              </p:cNvSpPr>
              <p:nvPr/>
            </p:nvSpPr>
            <p:spPr bwMode="auto">
              <a:xfrm>
                <a:off x="5920" y="2155"/>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sp>
            <p:nvSpPr>
              <p:cNvPr id="52245" name="AutoShape 48"/>
              <p:cNvSpPr>
                <a:spLocks noChangeAspect="1" noChangeArrowheads="1"/>
              </p:cNvSpPr>
              <p:nvPr/>
            </p:nvSpPr>
            <p:spPr bwMode="auto">
              <a:xfrm>
                <a:off x="5557" y="1972"/>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grpSp>
        <p:grpSp>
          <p:nvGrpSpPr>
            <p:cNvPr id="52238" name="Group 49"/>
            <p:cNvGrpSpPr>
              <a:grpSpLocks noChangeAspect="1"/>
            </p:cNvGrpSpPr>
            <p:nvPr/>
          </p:nvGrpSpPr>
          <p:grpSpPr bwMode="auto">
            <a:xfrm rot="5400000">
              <a:off x="5463900" y="3613758"/>
              <a:ext cx="388749" cy="402613"/>
              <a:chOff x="5557" y="1774"/>
              <a:chExt cx="510" cy="528"/>
            </a:xfrm>
          </p:grpSpPr>
          <p:sp>
            <p:nvSpPr>
              <p:cNvPr id="52240" name="AutoShape 50"/>
              <p:cNvSpPr>
                <a:spLocks noChangeAspect="1" noChangeArrowheads="1"/>
              </p:cNvSpPr>
              <p:nvPr/>
            </p:nvSpPr>
            <p:spPr bwMode="auto">
              <a:xfrm>
                <a:off x="5917" y="1774"/>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sp>
            <p:nvSpPr>
              <p:cNvPr id="52241" name="AutoShape 51"/>
              <p:cNvSpPr>
                <a:spLocks noChangeAspect="1" noChangeArrowheads="1"/>
              </p:cNvSpPr>
              <p:nvPr/>
            </p:nvSpPr>
            <p:spPr bwMode="auto">
              <a:xfrm>
                <a:off x="5920" y="2155"/>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sp>
            <p:nvSpPr>
              <p:cNvPr id="52242" name="AutoShape 52"/>
              <p:cNvSpPr>
                <a:spLocks noChangeAspect="1" noChangeArrowheads="1"/>
              </p:cNvSpPr>
              <p:nvPr/>
            </p:nvSpPr>
            <p:spPr bwMode="auto">
              <a:xfrm>
                <a:off x="5557" y="1972"/>
                <a:ext cx="147" cy="147"/>
              </a:xfrm>
              <a:prstGeom prst="hexagon">
                <a:avLst>
                  <a:gd name="adj" fmla="val 25000"/>
                  <a:gd name="vf" fmla="val 115470"/>
                </a:avLst>
              </a:prstGeom>
              <a:solidFill>
                <a:srgbClr val="FF0000"/>
              </a:solidFill>
              <a:ln w="9525">
                <a:solidFill>
                  <a:srgbClr val="FF0000"/>
                </a:solidFill>
                <a:miter lim="800000"/>
                <a:headEnd/>
                <a:tailEnd/>
              </a:ln>
            </p:spPr>
            <p:txBody>
              <a:bodyPr/>
              <a:lstStyle/>
              <a:p>
                <a:endParaRPr lang="ar-DZ"/>
              </a:p>
            </p:txBody>
          </p:sp>
        </p:grpSp>
        <p:sp>
          <p:nvSpPr>
            <p:cNvPr id="52239" name="Text Box 53"/>
            <p:cNvSpPr txBox="1">
              <a:spLocks noChangeAspect="1" noChangeArrowheads="1"/>
            </p:cNvSpPr>
            <p:nvPr/>
          </p:nvSpPr>
          <p:spPr bwMode="auto">
            <a:xfrm>
              <a:off x="1699547" y="4169512"/>
              <a:ext cx="5078413" cy="411616"/>
            </a:xfrm>
            <a:prstGeom prst="rect">
              <a:avLst/>
            </a:prstGeom>
            <a:noFill/>
            <a:ln w="9525">
              <a:noFill/>
              <a:miter lim="800000"/>
              <a:headEnd/>
              <a:tailEnd/>
            </a:ln>
          </p:spPr>
          <p:txBody>
            <a:bodyPr/>
            <a:lstStyle/>
            <a:p>
              <a:r>
                <a:rPr lang="fr-FR" sz="1400" b="1" dirty="0">
                  <a:latin typeface="Arial" pitchFamily="34" charset="0"/>
                </a:rPr>
                <a:t>   Nœud               Maille                   Réseau cristallin</a:t>
              </a:r>
              <a:endParaRPr lang="fr-FR" dirty="0"/>
            </a:p>
          </p:txBody>
        </p:sp>
      </p:grpSp>
      <p:sp>
        <p:nvSpPr>
          <p:cNvPr id="52231" name="Rectangle 55"/>
          <p:cNvSpPr>
            <a:spLocks noChangeArrowheads="1"/>
          </p:cNvSpPr>
          <p:nvPr/>
        </p:nvSpPr>
        <p:spPr bwMode="auto">
          <a:xfrm>
            <a:off x="0" y="4978995"/>
            <a:ext cx="9144000" cy="1330325"/>
          </a:xfrm>
          <a:prstGeom prst="rect">
            <a:avLst/>
          </a:prstGeom>
          <a:noFill/>
          <a:ln w="9525">
            <a:noFill/>
            <a:miter lim="800000"/>
            <a:headEnd/>
            <a:tailEnd/>
          </a:ln>
        </p:spPr>
        <p:txBody>
          <a:bodyPr anchor="ctr">
            <a:spAutoFit/>
          </a:bodyPr>
          <a:lstStyle/>
          <a:p>
            <a:pPr algn="justLow" eaLnBrk="0" hangingPunct="0">
              <a:lnSpc>
                <a:spcPct val="150000"/>
              </a:lnSpc>
            </a:pPr>
            <a:r>
              <a:rPr lang="fr-FR" dirty="0"/>
              <a:t>    </a:t>
            </a:r>
            <a:r>
              <a:rPr lang="fr-FR" b="1" dirty="0">
                <a:latin typeface="Arial" pitchFamily="34" charset="0"/>
              </a:rPr>
              <a:t>Il y a deux sortes de mailles, simple et multiple. Une maille simple contient seulement des nœuds aux sommets de la maille. Une maille multiple en contient aux centres des faces et au milieu.</a:t>
            </a:r>
          </a:p>
        </p:txBody>
      </p:sp>
      <p:sp>
        <p:nvSpPr>
          <p:cNvPr id="52232" name="Text Box 5"/>
          <p:cNvSpPr txBox="1">
            <a:spLocks noChangeArrowheads="1"/>
          </p:cNvSpPr>
          <p:nvPr/>
        </p:nvSpPr>
        <p:spPr bwMode="auto">
          <a:xfrm>
            <a:off x="827584" y="4643844"/>
            <a:ext cx="7273925" cy="369332"/>
          </a:xfrm>
          <a:prstGeom prst="rect">
            <a:avLst/>
          </a:prstGeom>
          <a:noFill/>
          <a:ln w="9525">
            <a:noFill/>
            <a:miter lim="800000"/>
            <a:headEnd/>
            <a:tailEnd/>
          </a:ln>
        </p:spPr>
        <p:txBody>
          <a:bodyPr>
            <a:spAutoFit/>
          </a:bodyPr>
          <a:lstStyle/>
          <a:p>
            <a:pPr algn="ctr">
              <a:spcBef>
                <a:spcPct val="50000"/>
              </a:spcBef>
            </a:pPr>
            <a:r>
              <a:rPr lang="fr-FR" b="1" dirty="0">
                <a:latin typeface="Arial" pitchFamily="34" charset="0"/>
              </a:rPr>
              <a:t> Figure</a:t>
            </a:r>
            <a:r>
              <a:rPr lang="fr-FR" sz="1600" b="1" dirty="0">
                <a:latin typeface="Arial" pitchFamily="34" charset="0"/>
              </a:rPr>
              <a:t> 22- Schéma illustrant la notion d’un réseau cristallin.</a:t>
            </a:r>
          </a:p>
        </p:txBody>
      </p:sp>
      <p:sp>
        <p:nvSpPr>
          <p:cNvPr id="32"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2750070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6AAC5AF-C307-4E56-9DCB-9F2EC2BD9460}" type="slidenum">
              <a:rPr lang="fr-FR" altLang="fr-FR" sz="1200" smtClean="0">
                <a:latin typeface="Arial Black" panose="020B0A04020102020204" pitchFamily="34" charset="0"/>
              </a:rPr>
              <a:pPr>
                <a:spcBef>
                  <a:spcPct val="0"/>
                </a:spcBef>
                <a:buClrTx/>
                <a:buSzTx/>
                <a:buFontTx/>
                <a:buNone/>
              </a:pPr>
              <a:t>5</a:t>
            </a:fld>
            <a:endParaRPr lang="fr-FR" altLang="fr-FR" sz="1200">
              <a:latin typeface="Arial Black" panose="020B0A04020102020204" pitchFamily="34" charset="0"/>
            </a:endParaRPr>
          </a:p>
        </p:txBody>
      </p:sp>
      <p:sp>
        <p:nvSpPr>
          <p:cNvPr id="12291" name="Rectangle 2"/>
          <p:cNvSpPr>
            <a:spLocks noChangeArrowheads="1"/>
          </p:cNvSpPr>
          <p:nvPr/>
        </p:nvSpPr>
        <p:spPr bwMode="auto">
          <a:xfrm>
            <a:off x="72008" y="722595"/>
            <a:ext cx="8892480"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ClrTx/>
              <a:buSzTx/>
              <a:buFontTx/>
              <a:buNone/>
            </a:pPr>
            <a:r>
              <a:rPr lang="fr-FR" altLang="fr-FR" sz="2000" b="1" dirty="0" smtClean="0">
                <a:solidFill>
                  <a:srgbClr val="000000"/>
                </a:solidFill>
                <a:ea typeface="SimSun" panose="02010600030101010101" pitchFamily="2" charset="-122"/>
              </a:rPr>
              <a:t>VI- </a:t>
            </a:r>
            <a:r>
              <a:rPr lang="fr-FR" altLang="fr-FR" sz="2000" b="1" dirty="0">
                <a:solidFill>
                  <a:srgbClr val="000000"/>
                </a:solidFill>
                <a:ea typeface="SimSun" panose="02010600030101010101" pitchFamily="2" charset="-122"/>
              </a:rPr>
              <a:t>Les polymères</a:t>
            </a:r>
          </a:p>
          <a:p>
            <a:pPr>
              <a:lnSpc>
                <a:spcPct val="150000"/>
              </a:lnSpc>
              <a:spcBef>
                <a:spcPct val="0"/>
              </a:spcBef>
              <a:buClrTx/>
              <a:buSzTx/>
              <a:buFontTx/>
              <a:buNone/>
            </a:pPr>
            <a:r>
              <a:rPr lang="fr-FR" altLang="fr-FR" sz="1800" b="1" dirty="0">
                <a:ea typeface="SimSun" panose="02010600030101010101" pitchFamily="2" charset="-122"/>
              </a:rPr>
              <a:t> </a:t>
            </a:r>
            <a:r>
              <a:rPr lang="fr-FR" altLang="fr-FR" sz="1800" b="1" dirty="0" smtClean="0">
                <a:ea typeface="SimSun" panose="02010600030101010101" pitchFamily="2" charset="-122"/>
              </a:rPr>
              <a:t>VI.1- </a:t>
            </a:r>
            <a:r>
              <a:rPr lang="fr-FR" altLang="fr-FR" sz="1800" b="1" dirty="0">
                <a:ea typeface="SimSun" panose="02010600030101010101" pitchFamily="2" charset="-122"/>
              </a:rPr>
              <a:t>Introduction</a:t>
            </a:r>
          </a:p>
          <a:p>
            <a:pPr>
              <a:lnSpc>
                <a:spcPct val="150000"/>
              </a:lnSpc>
              <a:spcBef>
                <a:spcPct val="0"/>
              </a:spcBef>
              <a:buClrTx/>
              <a:buSzTx/>
              <a:buFontTx/>
              <a:buNone/>
            </a:pPr>
            <a:r>
              <a:rPr lang="fr-FR" altLang="fr-FR" sz="1800" b="1" dirty="0">
                <a:solidFill>
                  <a:srgbClr val="000000"/>
                </a:solidFill>
                <a:ea typeface="SimSun" panose="02010600030101010101" pitchFamily="2" charset="-122"/>
              </a:rPr>
              <a:t> </a:t>
            </a:r>
            <a:r>
              <a:rPr lang="fr-FR" altLang="fr-FR" sz="1800" b="1" dirty="0" smtClean="0">
                <a:solidFill>
                  <a:srgbClr val="000000"/>
                </a:solidFill>
                <a:ea typeface="SimSun" panose="02010600030101010101" pitchFamily="2" charset="-122"/>
              </a:rPr>
              <a:t>VI.2- </a:t>
            </a:r>
            <a:r>
              <a:rPr lang="fr-FR" altLang="fr-FR" sz="1800" b="1" dirty="0">
                <a:solidFill>
                  <a:srgbClr val="000000"/>
                </a:solidFill>
                <a:ea typeface="SimSun" panose="02010600030101010101" pitchFamily="2" charset="-122"/>
              </a:rPr>
              <a:t>Structure des polymères</a:t>
            </a:r>
          </a:p>
          <a:p>
            <a:pPr>
              <a:lnSpc>
                <a:spcPct val="150000"/>
              </a:lnSpc>
              <a:spcBef>
                <a:spcPct val="0"/>
              </a:spcBef>
              <a:buClrTx/>
              <a:buSzTx/>
              <a:buFontTx/>
              <a:buNone/>
            </a:pPr>
            <a:r>
              <a:rPr lang="fr-FR" altLang="fr-FR" sz="1800" b="1" dirty="0" smtClean="0">
                <a:ea typeface="SimSun" panose="02010600030101010101" pitchFamily="2" charset="-122"/>
              </a:rPr>
              <a:t> VI.3- </a:t>
            </a:r>
            <a:r>
              <a:rPr lang="fr-FR" altLang="fr-FR" sz="1800" b="1" dirty="0">
                <a:ea typeface="SimSun" panose="02010600030101010101" pitchFamily="2" charset="-122"/>
              </a:rPr>
              <a:t>Les familles de </a:t>
            </a:r>
            <a:r>
              <a:rPr lang="fr-FR" altLang="fr-FR" sz="1800" b="1" dirty="0" smtClean="0">
                <a:ea typeface="SimSun" panose="02010600030101010101" pitchFamily="2" charset="-122"/>
              </a:rPr>
              <a:t>polymères</a:t>
            </a:r>
            <a:endParaRPr lang="fr-FR" altLang="fr-FR" sz="1800" b="1" dirty="0" smtClean="0">
              <a:solidFill>
                <a:srgbClr val="000000"/>
              </a:solidFill>
              <a:latin typeface="Arial" panose="020B0604020202020204" pitchFamily="34" charset="0"/>
              <a:ea typeface="SimSun" panose="02010600030101010101" pitchFamily="2" charset="-122"/>
            </a:endParaRPr>
          </a:p>
          <a:p>
            <a:pPr>
              <a:lnSpc>
                <a:spcPct val="150000"/>
              </a:lnSpc>
              <a:spcBef>
                <a:spcPts val="0"/>
              </a:spcBef>
              <a:buNone/>
            </a:pPr>
            <a:r>
              <a:rPr lang="fr-FR" altLang="fr-FR" sz="1800" b="1" dirty="0" smtClean="0">
                <a:solidFill>
                  <a:srgbClr val="000000"/>
                </a:solidFill>
                <a:latin typeface="Arial" panose="020B0604020202020204" pitchFamily="34" charset="0"/>
                <a:ea typeface="SimSun" panose="02010600030101010101" pitchFamily="2" charset="-122"/>
              </a:rPr>
              <a:t> VI.4- </a:t>
            </a:r>
            <a:r>
              <a:rPr lang="fr-FR" altLang="fr-FR" sz="1800" b="1" dirty="0">
                <a:solidFill>
                  <a:srgbClr val="000000"/>
                </a:solidFill>
                <a:latin typeface="Arial" panose="020B0604020202020204" pitchFamily="34" charset="0"/>
                <a:ea typeface="SimSun" panose="02010600030101010101" pitchFamily="2" charset="-122"/>
              </a:rPr>
              <a:t>Les propriétés des polymères</a:t>
            </a:r>
            <a:r>
              <a:rPr lang="fr-FR" altLang="fr-FR" sz="1800" b="1" dirty="0">
                <a:solidFill>
                  <a:srgbClr val="000000"/>
                </a:solidFill>
                <a:ea typeface="SimSun" panose="02010600030101010101" pitchFamily="2" charset="-122"/>
              </a:rPr>
              <a:t> </a:t>
            </a:r>
          </a:p>
          <a:p>
            <a:pPr>
              <a:lnSpc>
                <a:spcPct val="150000"/>
              </a:lnSpc>
              <a:spcBef>
                <a:spcPts val="0"/>
              </a:spcBef>
              <a:spcAft>
                <a:spcPts val="600"/>
              </a:spcAft>
              <a:buNone/>
            </a:pPr>
            <a:r>
              <a:rPr lang="fr-FR" altLang="fr-FR" sz="1800" b="1" dirty="0">
                <a:solidFill>
                  <a:srgbClr val="000000"/>
                </a:solidFill>
                <a:ea typeface="SimSun" panose="02010600030101010101" pitchFamily="2" charset="-122"/>
              </a:rPr>
              <a:t> </a:t>
            </a:r>
            <a:r>
              <a:rPr lang="fr-FR" altLang="fr-FR" sz="1800" b="1" dirty="0" smtClean="0">
                <a:solidFill>
                  <a:srgbClr val="000000"/>
                </a:solidFill>
                <a:ea typeface="SimSun" panose="02010600030101010101" pitchFamily="2" charset="-122"/>
              </a:rPr>
              <a:t>VI.5- </a:t>
            </a:r>
            <a:r>
              <a:rPr lang="fr-FR" altLang="fr-FR" sz="1800" b="1" dirty="0">
                <a:solidFill>
                  <a:srgbClr val="000000"/>
                </a:solidFill>
                <a:ea typeface="SimSun" panose="02010600030101010101" pitchFamily="2" charset="-122"/>
              </a:rPr>
              <a:t>La mise en forme des </a:t>
            </a:r>
            <a:r>
              <a:rPr lang="fr-FR" altLang="fr-FR" sz="1800" b="1" dirty="0" smtClean="0">
                <a:solidFill>
                  <a:srgbClr val="000000"/>
                </a:solidFill>
                <a:ea typeface="SimSun" panose="02010600030101010101" pitchFamily="2" charset="-122"/>
              </a:rPr>
              <a:t>polymères</a:t>
            </a:r>
          </a:p>
          <a:p>
            <a:pPr>
              <a:lnSpc>
                <a:spcPct val="150000"/>
              </a:lnSpc>
              <a:spcBef>
                <a:spcPct val="0"/>
              </a:spcBef>
              <a:buNone/>
            </a:pPr>
            <a:r>
              <a:rPr lang="fr-FR" altLang="fr-FR" sz="2000" b="1" dirty="0" smtClean="0">
                <a:ea typeface="SimSun" panose="02010600030101010101" pitchFamily="2" charset="-122"/>
              </a:rPr>
              <a:t>VII- </a:t>
            </a:r>
            <a:r>
              <a:rPr lang="fr-FR" altLang="fr-FR" sz="2000" b="1" dirty="0">
                <a:ea typeface="SimSun" panose="02010600030101010101" pitchFamily="2" charset="-122"/>
              </a:rPr>
              <a:t>Les céramiques</a:t>
            </a:r>
          </a:p>
          <a:p>
            <a:pPr>
              <a:lnSpc>
                <a:spcPct val="150000"/>
              </a:lnSpc>
              <a:spcBef>
                <a:spcPct val="0"/>
              </a:spcBef>
              <a:buNone/>
            </a:pPr>
            <a:r>
              <a:rPr lang="fr-FR" altLang="fr-FR" sz="1800" b="1" dirty="0">
                <a:ea typeface="SimSun" panose="02010600030101010101" pitchFamily="2" charset="-122"/>
              </a:rPr>
              <a:t> </a:t>
            </a:r>
            <a:r>
              <a:rPr lang="fr-FR" altLang="fr-FR" sz="1800" b="1" dirty="0" smtClean="0">
                <a:ea typeface="SimSun" panose="02010600030101010101" pitchFamily="2" charset="-122"/>
              </a:rPr>
              <a:t>VII.1- </a:t>
            </a:r>
            <a:r>
              <a:rPr lang="fr-FR" altLang="fr-FR" sz="1800" b="1" dirty="0">
                <a:ea typeface="SimSun" panose="02010600030101010101" pitchFamily="2" charset="-122"/>
              </a:rPr>
              <a:t>Introduction</a:t>
            </a:r>
          </a:p>
          <a:p>
            <a:pPr>
              <a:lnSpc>
                <a:spcPct val="150000"/>
              </a:lnSpc>
              <a:spcBef>
                <a:spcPct val="0"/>
              </a:spcBef>
              <a:spcAft>
                <a:spcPts val="600"/>
              </a:spcAft>
              <a:buNone/>
            </a:pPr>
            <a:r>
              <a:rPr lang="fr-FR" altLang="fr-FR" sz="1800" b="1" dirty="0">
                <a:ea typeface="SimSun" panose="02010600030101010101" pitchFamily="2" charset="-122"/>
              </a:rPr>
              <a:t> </a:t>
            </a:r>
            <a:r>
              <a:rPr lang="fr-FR" altLang="fr-FR" sz="1800" b="1" dirty="0" smtClean="0">
                <a:ea typeface="SimSun" panose="02010600030101010101" pitchFamily="2" charset="-122"/>
              </a:rPr>
              <a:t>VII.2- </a:t>
            </a:r>
            <a:r>
              <a:rPr lang="fr-FR" altLang="fr-FR" sz="1800" b="1" dirty="0">
                <a:ea typeface="SimSun" panose="02010600030101010101" pitchFamily="2" charset="-122"/>
              </a:rPr>
              <a:t>Les familles de céramiques</a:t>
            </a:r>
          </a:p>
          <a:p>
            <a:pPr>
              <a:lnSpc>
                <a:spcPct val="150000"/>
              </a:lnSpc>
              <a:spcBef>
                <a:spcPct val="0"/>
              </a:spcBef>
              <a:buNone/>
            </a:pPr>
            <a:r>
              <a:rPr lang="fr-FR" altLang="fr-FR" sz="2000" b="1" dirty="0" smtClean="0">
                <a:ea typeface="SimSun" panose="02010600030101010101" pitchFamily="2" charset="-122"/>
              </a:rPr>
              <a:t>VIII- </a:t>
            </a:r>
            <a:r>
              <a:rPr lang="fr-FR" altLang="fr-FR" sz="2000" b="1" dirty="0">
                <a:ea typeface="SimSun" panose="02010600030101010101" pitchFamily="2" charset="-122"/>
              </a:rPr>
              <a:t>Les composites</a:t>
            </a:r>
          </a:p>
          <a:p>
            <a:pPr>
              <a:lnSpc>
                <a:spcPct val="150000"/>
              </a:lnSpc>
              <a:spcBef>
                <a:spcPct val="0"/>
              </a:spcBef>
              <a:buNone/>
            </a:pPr>
            <a:r>
              <a:rPr lang="fr-FR" altLang="fr-FR" sz="1800" b="1" dirty="0">
                <a:ea typeface="SimSun" panose="02010600030101010101" pitchFamily="2" charset="-122"/>
              </a:rPr>
              <a:t> </a:t>
            </a:r>
            <a:r>
              <a:rPr lang="fr-FR" altLang="fr-FR" sz="1800" b="1" dirty="0" smtClean="0">
                <a:ea typeface="SimSun" panose="02010600030101010101" pitchFamily="2" charset="-122"/>
              </a:rPr>
              <a:t>VIII.1- </a:t>
            </a:r>
            <a:r>
              <a:rPr lang="fr-FR" altLang="fr-FR" sz="1800" b="1" dirty="0">
                <a:ea typeface="SimSun" panose="02010600030101010101" pitchFamily="2" charset="-122"/>
              </a:rPr>
              <a:t>Introduction</a:t>
            </a:r>
          </a:p>
          <a:p>
            <a:pPr>
              <a:lnSpc>
                <a:spcPct val="150000"/>
              </a:lnSpc>
              <a:spcBef>
                <a:spcPct val="0"/>
              </a:spcBef>
              <a:buNone/>
            </a:pPr>
            <a:r>
              <a:rPr lang="fr-FR" altLang="fr-FR" sz="1800" b="1" dirty="0">
                <a:ea typeface="SimSun" panose="02010600030101010101" pitchFamily="2" charset="-122"/>
              </a:rPr>
              <a:t> </a:t>
            </a:r>
            <a:r>
              <a:rPr lang="fr-FR" altLang="fr-FR" sz="1800" b="1" dirty="0" smtClean="0">
                <a:ea typeface="SimSun" panose="02010600030101010101" pitchFamily="2" charset="-122"/>
              </a:rPr>
              <a:t>VIII.2- </a:t>
            </a:r>
            <a:r>
              <a:rPr lang="fr-FR" altLang="fr-FR" sz="1800" b="1" dirty="0">
                <a:ea typeface="SimSun" panose="02010600030101010101" pitchFamily="2" charset="-122"/>
              </a:rPr>
              <a:t>Les matrices et les </a:t>
            </a:r>
            <a:r>
              <a:rPr lang="fr-FR" altLang="fr-FR" sz="1800" b="1" dirty="0" smtClean="0">
                <a:ea typeface="SimSun" panose="02010600030101010101" pitchFamily="2" charset="-122"/>
              </a:rPr>
              <a:t>renforts</a:t>
            </a:r>
            <a:endParaRPr lang="fr-FR" altLang="fr-FR" sz="1800" b="1" dirty="0">
              <a:ea typeface="SimSun" panose="02010600030101010101" pitchFamily="2" charset="-122"/>
            </a:endParaRPr>
          </a:p>
        </p:txBody>
      </p:sp>
      <p:sp>
        <p:nvSpPr>
          <p:cNvPr id="12292"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sldNum" sz="quarter" idx="11"/>
          </p:nvPr>
        </p:nvSpPr>
        <p:spPr>
          <a:noFill/>
        </p:spPr>
        <p:txBody>
          <a:bodyPr/>
          <a:lstStyle/>
          <a:p>
            <a:fld id="{04424261-68ED-4234-B46D-D76C66244E5C}" type="slidenum">
              <a:rPr lang="fr-FR" smtClean="0"/>
              <a:pPr/>
              <a:t>50</a:t>
            </a:fld>
            <a:endParaRPr lang="fr-FR"/>
          </a:p>
        </p:txBody>
      </p:sp>
      <p:pic>
        <p:nvPicPr>
          <p:cNvPr id="53251" name="Picture 4" descr="axes-angles_abc"/>
          <p:cNvPicPr>
            <a:picLocks noChangeAspect="1" noChangeArrowheads="1"/>
          </p:cNvPicPr>
          <p:nvPr/>
        </p:nvPicPr>
        <p:blipFill>
          <a:blip r:embed="rId2" cstate="print"/>
          <a:srcRect/>
          <a:stretch>
            <a:fillRect/>
          </a:stretch>
        </p:blipFill>
        <p:spPr bwMode="auto">
          <a:xfrm>
            <a:off x="6084888" y="1201738"/>
            <a:ext cx="2919412" cy="2732087"/>
          </a:xfrm>
          <a:prstGeom prst="rect">
            <a:avLst/>
          </a:prstGeom>
          <a:noFill/>
          <a:ln w="9525">
            <a:noFill/>
            <a:miter lim="800000"/>
            <a:headEnd/>
            <a:tailEnd/>
          </a:ln>
        </p:spPr>
      </p:pic>
      <p:sp>
        <p:nvSpPr>
          <p:cNvPr id="53252" name="Rectangle 5"/>
          <p:cNvSpPr>
            <a:spLocks noChangeArrowheads="1"/>
          </p:cNvSpPr>
          <p:nvPr/>
        </p:nvSpPr>
        <p:spPr bwMode="auto">
          <a:xfrm>
            <a:off x="-13652" y="663575"/>
            <a:ext cx="9070975" cy="2981325"/>
          </a:xfrm>
          <a:prstGeom prst="rect">
            <a:avLst/>
          </a:prstGeom>
          <a:noFill/>
          <a:ln w="9525">
            <a:noFill/>
            <a:miter lim="800000"/>
            <a:headEnd/>
            <a:tailEnd/>
          </a:ln>
        </p:spPr>
        <p:txBody>
          <a:bodyPr wrap="square" anchor="ctr">
            <a:spAutoFit/>
          </a:bodyPr>
          <a:lstStyle/>
          <a:p>
            <a:pPr>
              <a:lnSpc>
                <a:spcPct val="150000"/>
              </a:lnSpc>
            </a:pPr>
            <a:r>
              <a:rPr lang="fr-FR" b="1" dirty="0">
                <a:latin typeface="Arial" pitchFamily="34" charset="0"/>
              </a:rPr>
              <a:t>   La convention adoptée pour décrire les réseaux cristallins </a:t>
            </a:r>
          </a:p>
          <a:p>
            <a:pPr>
              <a:lnSpc>
                <a:spcPct val="150000"/>
              </a:lnSpc>
            </a:pPr>
            <a:r>
              <a:rPr lang="fr-FR" b="1" dirty="0">
                <a:latin typeface="Arial" pitchFamily="34" charset="0"/>
              </a:rPr>
              <a:t>consiste à choisir les distances a, b et c selon les axes x, y et z. </a:t>
            </a:r>
          </a:p>
          <a:p>
            <a:pPr>
              <a:lnSpc>
                <a:spcPct val="150000"/>
              </a:lnSpc>
            </a:pPr>
            <a:r>
              <a:rPr lang="fr-FR" b="1" dirty="0">
                <a:latin typeface="Arial" pitchFamily="34" charset="0"/>
              </a:rPr>
              <a:t>       Les angles </a:t>
            </a:r>
            <a:r>
              <a:rPr lang="el-GR" b="1" dirty="0"/>
              <a:t>α</a:t>
            </a:r>
            <a:r>
              <a:rPr lang="fr-FR" b="1" dirty="0">
                <a:latin typeface="Arial" pitchFamily="34" charset="0"/>
              </a:rPr>
              <a:t>, </a:t>
            </a:r>
            <a:r>
              <a:rPr lang="el-GR" b="1" dirty="0"/>
              <a:t>β</a:t>
            </a:r>
            <a:r>
              <a:rPr lang="fr-FR" b="1" dirty="0">
                <a:latin typeface="Arial" pitchFamily="34" charset="0"/>
              </a:rPr>
              <a:t> et </a:t>
            </a:r>
            <a:r>
              <a:rPr lang="el-GR" b="1" dirty="0"/>
              <a:t>γ</a:t>
            </a:r>
            <a:r>
              <a:rPr lang="fr-FR" b="1" dirty="0">
                <a:latin typeface="Arial" pitchFamily="34" charset="0"/>
              </a:rPr>
              <a:t> étant définis dans le plan </a:t>
            </a:r>
          </a:p>
          <a:p>
            <a:pPr>
              <a:lnSpc>
                <a:spcPct val="150000"/>
              </a:lnSpc>
            </a:pPr>
            <a:r>
              <a:rPr lang="fr-FR" b="1" dirty="0">
                <a:latin typeface="Arial" pitchFamily="34" charset="0"/>
              </a:rPr>
              <a:t>perpendiculaire à l'axe par rapport à l'axe auquel </a:t>
            </a:r>
          </a:p>
          <a:p>
            <a:pPr>
              <a:lnSpc>
                <a:spcPct val="150000"/>
              </a:lnSpc>
            </a:pPr>
            <a:r>
              <a:rPr lang="fr-FR" b="1" dirty="0">
                <a:latin typeface="Arial" pitchFamily="34" charset="0"/>
              </a:rPr>
              <a:t>on les fait correspondre : </a:t>
            </a:r>
          </a:p>
          <a:p>
            <a:pPr>
              <a:lnSpc>
                <a:spcPct val="150000"/>
              </a:lnSpc>
            </a:pPr>
            <a:r>
              <a:rPr lang="fr-FR" b="1" dirty="0">
                <a:latin typeface="Arial" pitchFamily="34" charset="0"/>
              </a:rPr>
              <a:t>a donc x pour </a:t>
            </a:r>
            <a:r>
              <a:rPr lang="el-GR" b="1" dirty="0">
                <a:latin typeface="Arial" pitchFamily="34" charset="0"/>
              </a:rPr>
              <a:t>α</a:t>
            </a:r>
            <a:r>
              <a:rPr lang="fr-FR" b="1" dirty="0">
                <a:latin typeface="Arial" pitchFamily="34" charset="0"/>
              </a:rPr>
              <a:t>, b donc y pour </a:t>
            </a:r>
            <a:r>
              <a:rPr lang="el-GR" b="1" dirty="0"/>
              <a:t>β</a:t>
            </a:r>
            <a:r>
              <a:rPr lang="fr-FR" b="1" dirty="0">
                <a:latin typeface="Arial" pitchFamily="34" charset="0"/>
              </a:rPr>
              <a:t>, c donc z pour </a:t>
            </a:r>
            <a:r>
              <a:rPr lang="el-GR" b="1" dirty="0"/>
              <a:t>γ</a:t>
            </a:r>
            <a:r>
              <a:rPr lang="fr-FR" b="1" dirty="0">
                <a:latin typeface="Arial" pitchFamily="34" charset="0"/>
              </a:rPr>
              <a:t>.</a:t>
            </a:r>
          </a:p>
          <a:p>
            <a:pPr>
              <a:lnSpc>
                <a:spcPct val="150000"/>
              </a:lnSpc>
            </a:pPr>
            <a:r>
              <a:rPr lang="fr-FR" b="1" dirty="0">
                <a:latin typeface="Arial" pitchFamily="34" charset="0"/>
              </a:rPr>
              <a:t> </a:t>
            </a:r>
          </a:p>
        </p:txBody>
      </p:sp>
      <p:sp>
        <p:nvSpPr>
          <p:cNvPr id="53253" name="Text Box 5"/>
          <p:cNvSpPr txBox="1">
            <a:spLocks noChangeArrowheads="1"/>
          </p:cNvSpPr>
          <p:nvPr/>
        </p:nvSpPr>
        <p:spPr bwMode="auto">
          <a:xfrm>
            <a:off x="4932363" y="3919538"/>
            <a:ext cx="4103687" cy="615553"/>
          </a:xfrm>
          <a:prstGeom prst="rect">
            <a:avLst/>
          </a:prstGeom>
          <a:noFill/>
          <a:ln w="9525">
            <a:noFill/>
            <a:miter lim="800000"/>
            <a:headEnd/>
            <a:tailEnd/>
          </a:ln>
        </p:spPr>
        <p:txBody>
          <a:bodyPr>
            <a:spAutoFit/>
          </a:bodyPr>
          <a:lstStyle/>
          <a:p>
            <a:pPr>
              <a:spcBef>
                <a:spcPts val="0"/>
              </a:spcBef>
            </a:pPr>
            <a:r>
              <a:rPr lang="fr-FR" b="1" dirty="0">
                <a:latin typeface="Arial" pitchFamily="34" charset="0"/>
              </a:rPr>
              <a:t> Figure</a:t>
            </a:r>
            <a:r>
              <a:rPr lang="fr-FR" sz="1600" b="1" dirty="0">
                <a:latin typeface="Arial" pitchFamily="34" charset="0"/>
              </a:rPr>
              <a:t> 23- Convention des paramètres </a:t>
            </a:r>
          </a:p>
          <a:p>
            <a:pPr>
              <a:spcBef>
                <a:spcPts val="0"/>
              </a:spcBef>
            </a:pPr>
            <a:r>
              <a:rPr lang="fr-FR" sz="1600" b="1" dirty="0">
                <a:latin typeface="Arial" pitchFamily="34" charset="0"/>
              </a:rPr>
              <a:t>                     de maille</a:t>
            </a:r>
          </a:p>
        </p:txBody>
      </p:sp>
      <p:sp>
        <p:nvSpPr>
          <p:cNvPr id="53254" name="Rectangle 8"/>
          <p:cNvSpPr>
            <a:spLocks noChangeArrowheads="1"/>
          </p:cNvSpPr>
          <p:nvPr/>
        </p:nvSpPr>
        <p:spPr bwMode="auto">
          <a:xfrm>
            <a:off x="1205" y="4813597"/>
            <a:ext cx="9122157" cy="923330"/>
          </a:xfrm>
          <a:prstGeom prst="rect">
            <a:avLst/>
          </a:prstGeom>
          <a:noFill/>
          <a:ln w="9525">
            <a:noFill/>
            <a:miter lim="800000"/>
            <a:headEnd/>
            <a:tailEnd/>
          </a:ln>
        </p:spPr>
        <p:txBody>
          <a:bodyPr wrap="square" anchor="ctr">
            <a:spAutoFit/>
          </a:bodyPr>
          <a:lstStyle/>
          <a:p>
            <a:pPr algn="just" eaLnBrk="0" hangingPunct="0">
              <a:lnSpc>
                <a:spcPct val="150000"/>
              </a:lnSpc>
            </a:pPr>
            <a:r>
              <a:rPr lang="fr-FR" b="1" dirty="0">
                <a:latin typeface="Arial" pitchFamily="34" charset="0"/>
              </a:rPr>
              <a:t>   Tous les réseaux cristallins peuvent être décrits à partir de 7 mailles </a:t>
            </a:r>
          </a:p>
          <a:p>
            <a:pPr algn="just" eaLnBrk="0" hangingPunct="0">
              <a:lnSpc>
                <a:spcPct val="150000"/>
              </a:lnSpc>
            </a:pPr>
            <a:r>
              <a:rPr lang="fr-FR" b="1" dirty="0">
                <a:latin typeface="Arial" pitchFamily="34" charset="0"/>
              </a:rPr>
              <a:t>élémentaires qui définissent les 7 systèmes cristallins, </a:t>
            </a:r>
            <a:r>
              <a:rPr lang="fr-FR" b="1" dirty="0" err="1">
                <a:latin typeface="Arial" pitchFamily="34" charset="0"/>
              </a:rPr>
              <a:t>tab.</a:t>
            </a:r>
            <a:r>
              <a:rPr lang="fr-FR" b="1" dirty="0">
                <a:latin typeface="Arial" pitchFamily="34" charset="0"/>
              </a:rPr>
              <a:t> 8.</a:t>
            </a:r>
          </a:p>
        </p:txBody>
      </p:sp>
      <p:sp>
        <p:nvSpPr>
          <p:cNvPr id="8"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260605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sldNum" sz="quarter" idx="11"/>
          </p:nvPr>
        </p:nvSpPr>
        <p:spPr>
          <a:noFill/>
        </p:spPr>
        <p:txBody>
          <a:bodyPr/>
          <a:lstStyle/>
          <a:p>
            <a:fld id="{DBE05CA3-1098-44B8-8CD6-41F5B5831CF2}" type="slidenum">
              <a:rPr lang="fr-FR" smtClean="0"/>
              <a:pPr/>
              <a:t>51</a:t>
            </a:fld>
            <a:endParaRPr lang="fr-FR"/>
          </a:p>
        </p:txBody>
      </p:sp>
      <p:sp>
        <p:nvSpPr>
          <p:cNvPr id="54275" name="Rectangle 4"/>
          <p:cNvSpPr>
            <a:spLocks noChangeArrowheads="1"/>
          </p:cNvSpPr>
          <p:nvPr/>
        </p:nvSpPr>
        <p:spPr bwMode="auto">
          <a:xfrm>
            <a:off x="0" y="2330450"/>
            <a:ext cx="9144000" cy="0"/>
          </a:xfrm>
          <a:prstGeom prst="rect">
            <a:avLst/>
          </a:prstGeom>
          <a:noFill/>
          <a:ln w="9525">
            <a:noFill/>
            <a:miter lim="800000"/>
            <a:headEnd/>
            <a:tailEnd/>
          </a:ln>
        </p:spPr>
        <p:txBody>
          <a:bodyPr wrap="none" anchor="ctr">
            <a:spAutoFit/>
          </a:bodyPr>
          <a:lstStyle/>
          <a:p>
            <a:pPr eaLnBrk="0" hangingPunct="0"/>
            <a:endParaRPr lang="ar-DZ"/>
          </a:p>
        </p:txBody>
      </p:sp>
      <p:sp>
        <p:nvSpPr>
          <p:cNvPr id="54276" name="Rectangle 103"/>
          <p:cNvSpPr>
            <a:spLocks noChangeArrowheads="1"/>
          </p:cNvSpPr>
          <p:nvPr/>
        </p:nvSpPr>
        <p:spPr bwMode="auto">
          <a:xfrm>
            <a:off x="0" y="4527550"/>
            <a:ext cx="9144000" cy="0"/>
          </a:xfrm>
          <a:prstGeom prst="rect">
            <a:avLst/>
          </a:prstGeom>
          <a:noFill/>
          <a:ln w="9525">
            <a:noFill/>
            <a:miter lim="800000"/>
            <a:headEnd/>
            <a:tailEnd/>
          </a:ln>
        </p:spPr>
        <p:txBody>
          <a:bodyPr wrap="none" anchor="ctr">
            <a:spAutoFit/>
          </a:bodyPr>
          <a:lstStyle/>
          <a:p>
            <a:pPr eaLnBrk="0" hangingPunct="0"/>
            <a:endParaRPr lang="ar-DZ"/>
          </a:p>
        </p:txBody>
      </p:sp>
      <p:graphicFrame>
        <p:nvGraphicFramePr>
          <p:cNvPr id="68838" name="Group 230"/>
          <p:cNvGraphicFramePr>
            <a:graphicFrameLocks noGrp="1"/>
          </p:cNvGraphicFramePr>
          <p:nvPr>
            <p:ph/>
          </p:nvPr>
        </p:nvGraphicFramePr>
        <p:xfrm>
          <a:off x="1331913" y="620713"/>
          <a:ext cx="6480175" cy="3585784"/>
        </p:xfrm>
        <a:graphic>
          <a:graphicData uri="http://schemas.openxmlformats.org/drawingml/2006/table">
            <a:tbl>
              <a:tblPr/>
              <a:tblGrid>
                <a:gridCol w="1871662">
                  <a:extLst>
                    <a:ext uri="{9D8B030D-6E8A-4147-A177-3AD203B41FA5}">
                      <a16:colId xmlns:a16="http://schemas.microsoft.com/office/drawing/2014/main" xmlns="" val="20000"/>
                    </a:ext>
                  </a:extLst>
                </a:gridCol>
                <a:gridCol w="1081088">
                  <a:extLst>
                    <a:ext uri="{9D8B030D-6E8A-4147-A177-3AD203B41FA5}">
                      <a16:colId xmlns:a16="http://schemas.microsoft.com/office/drawing/2014/main" xmlns="" val="20001"/>
                    </a:ext>
                  </a:extLst>
                </a:gridCol>
                <a:gridCol w="1800225">
                  <a:extLst>
                    <a:ext uri="{9D8B030D-6E8A-4147-A177-3AD203B41FA5}">
                      <a16:colId xmlns:a16="http://schemas.microsoft.com/office/drawing/2014/main" xmlns="" val="20002"/>
                    </a:ext>
                  </a:extLst>
                </a:gridCol>
                <a:gridCol w="1727200">
                  <a:extLst>
                    <a:ext uri="{9D8B030D-6E8A-4147-A177-3AD203B41FA5}">
                      <a16:colId xmlns:a16="http://schemas.microsoft.com/office/drawing/2014/main" xmlns="" val="20003"/>
                    </a:ext>
                  </a:extLst>
                </a:gridCol>
              </a:tblGrid>
              <a:tr h="419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pitchFamily="34" charset="0"/>
                          <a:cs typeface="Times New Roman" pitchFamily="18" charset="0"/>
                        </a:rPr>
                        <a:t>Système</a:t>
                      </a:r>
                      <a:endParaRPr kumimoji="0" lang="fr-FR" sz="1400" b="1" i="0" u="none" strike="noStrike" cap="none" normalizeH="0" baseline="0" dirty="0">
                        <a:ln>
                          <a:noFill/>
                        </a:ln>
                        <a:solidFill>
                          <a:srgbClr val="000000"/>
                        </a:solidFill>
                        <a:effectLst/>
                        <a:latin typeface="Arial" pitchFamily="34"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Distances</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Angles</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Mode</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9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Cubique</a:t>
                      </a:r>
                      <a:endParaRPr kumimoji="0" lang="fr-FR" sz="1400" b="1" i="0" u="none" strike="noStrike" cap="none" normalizeH="0" baseline="0">
                        <a:ln>
                          <a:noFill/>
                        </a:ln>
                        <a:solidFill>
                          <a:srgbClr val="000000"/>
                        </a:solidFill>
                        <a:effectLst/>
                        <a:latin typeface="Arial" pitchFamily="34"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a = b = c</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90°</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P, F, I</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17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Tetragonal (Quadratique)</a:t>
                      </a:r>
                      <a:endParaRPr kumimoji="0" lang="fr-FR" sz="1400" b="1" i="0" u="none" strike="noStrike" cap="none" normalizeH="0" baseline="0">
                        <a:ln>
                          <a:noFill/>
                        </a:ln>
                        <a:solidFill>
                          <a:srgbClr val="000000"/>
                        </a:solidFill>
                        <a:effectLst/>
                        <a:latin typeface="Arial" pitchFamily="34"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a = b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c</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90°</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P, 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19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Orthorhombique</a:t>
                      </a:r>
                      <a:endParaRPr kumimoji="0" lang="fr-FR" sz="1400" b="1" i="0" u="none" strike="noStrike" cap="none" normalizeH="0" baseline="0">
                        <a:ln>
                          <a:noFill/>
                        </a:ln>
                        <a:solidFill>
                          <a:srgbClr val="000000"/>
                        </a:solidFill>
                        <a:effectLst/>
                        <a:latin typeface="Arial" pitchFamily="34"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a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b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c</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90°</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P, F, I, A (B ou C)</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54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Trigonal (Rhomboédrique)</a:t>
                      </a:r>
                      <a:endParaRPr kumimoji="0" lang="fr-FR" sz="1400" b="1" i="0" u="none" strike="noStrike" cap="none" normalizeH="0" baseline="0">
                        <a:ln>
                          <a:noFill/>
                        </a:ln>
                        <a:solidFill>
                          <a:srgbClr val="000000"/>
                        </a:solidFill>
                        <a:effectLst/>
                        <a:latin typeface="Arial" pitchFamily="34"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a = b = c </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90°</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pitchFamily="34" charset="0"/>
                          <a:cs typeface="Times New Roman" pitchFamily="18" charset="0"/>
                          <a:sym typeface="Symbol" pitchFamily="18" charset="2"/>
                        </a:rPr>
                        <a:t>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7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Hexagonale</a:t>
                      </a:r>
                      <a:endParaRPr kumimoji="0" lang="fr-FR" sz="1400" b="1" i="0" u="none" strike="noStrike" cap="none" normalizeH="0" baseline="0">
                        <a:ln>
                          <a:noFill/>
                        </a:ln>
                        <a:solidFill>
                          <a:srgbClr val="000000"/>
                        </a:solidFill>
                        <a:effectLst/>
                        <a:latin typeface="Arial" pitchFamily="34"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a = b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c </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 90°,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=120°</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pitchFamily="34" charset="0"/>
                          <a:cs typeface="Times New Roman" pitchFamily="18" charset="0"/>
                          <a:sym typeface="Symbol" pitchFamily="18" charset="2"/>
                        </a:rPr>
                        <a:t>P</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19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Monoclinique</a:t>
                      </a:r>
                      <a:endParaRPr kumimoji="0" lang="fr-FR" sz="1400" b="1" i="0" u="none" strike="noStrike" cap="none" normalizeH="0" baseline="0">
                        <a:ln>
                          <a:noFill/>
                        </a:ln>
                        <a:solidFill>
                          <a:srgbClr val="000000"/>
                        </a:solidFill>
                        <a:effectLst/>
                        <a:latin typeface="Arial" pitchFamily="34"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a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b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c</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=90°,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a:t>
                      </a:r>
                      <a:r>
                        <a:rPr kumimoji="0" lang="fr-FR" sz="1400" b="1" i="0" u="none" strike="noStrike" cap="none" normalizeH="0" baseline="0">
                          <a:ln>
                            <a:noFill/>
                          </a:ln>
                          <a:solidFill>
                            <a:srgbClr val="000000"/>
                          </a:solidFill>
                          <a:effectLst/>
                          <a:latin typeface="Arial" pitchFamily="34" charset="0"/>
                          <a:cs typeface="Times New Roman" pitchFamily="18" charset="0"/>
                        </a:rPr>
                        <a:t>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90°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P, C</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17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Triclinique</a:t>
                      </a:r>
                      <a:endParaRPr kumimoji="0" lang="fr-FR" sz="1400" b="1" i="0" u="none" strike="noStrike" cap="none" normalizeH="0" baseline="0">
                        <a:ln>
                          <a:noFill/>
                        </a:ln>
                        <a:solidFill>
                          <a:srgbClr val="000000"/>
                        </a:solidFill>
                        <a:effectLst/>
                        <a:latin typeface="Arial" pitchFamily="34"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a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b </a:t>
                      </a: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a:t>
                      </a:r>
                      <a:r>
                        <a:rPr kumimoji="0" lang="fr-FR" sz="1400" b="1" i="0" u="none" strike="noStrike" cap="none" normalizeH="0" baseline="0">
                          <a:ln>
                            <a:noFill/>
                          </a:ln>
                          <a:solidFill>
                            <a:srgbClr val="000000"/>
                          </a:solidFill>
                          <a:effectLst/>
                          <a:latin typeface="Arial" pitchFamily="34" charset="0"/>
                          <a:cs typeface="Times New Roman" pitchFamily="18" charset="0"/>
                        </a:rPr>
                        <a:t>c</a:t>
                      </a:r>
                      <a:endPar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      </a:t>
                      </a:r>
                      <a:r>
                        <a:rPr kumimoji="0" lang="fr-FR" sz="1400" b="1" i="0" u="none" strike="noStrike" cap="none" normalizeH="0" baseline="0">
                          <a:ln>
                            <a:noFill/>
                          </a:ln>
                          <a:solidFill>
                            <a:srgbClr val="000000"/>
                          </a:solidFill>
                          <a:effectLst/>
                          <a:latin typeface="Arial" pitchFamily="34" charset="0"/>
                          <a:cs typeface="Times New Roman" pitchFamily="18" charset="0"/>
                        </a:rPr>
                        <a:t>90°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Times New Roman" pitchFamily="18" charset="0"/>
                          <a:sym typeface="Symbol" pitchFamily="18" charset="2"/>
                        </a:rPr>
                        <a:t>P</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54324" name="Text Box 5"/>
          <p:cNvSpPr txBox="1">
            <a:spLocks noChangeArrowheads="1"/>
          </p:cNvSpPr>
          <p:nvPr/>
        </p:nvSpPr>
        <p:spPr bwMode="auto">
          <a:xfrm>
            <a:off x="296863" y="4508500"/>
            <a:ext cx="7561262" cy="366713"/>
          </a:xfrm>
          <a:prstGeom prst="rect">
            <a:avLst/>
          </a:prstGeom>
          <a:noFill/>
          <a:ln w="9525">
            <a:noFill/>
            <a:miter lim="800000"/>
            <a:headEnd/>
            <a:tailEnd/>
          </a:ln>
        </p:spPr>
        <p:txBody>
          <a:bodyPr>
            <a:spAutoFit/>
          </a:bodyPr>
          <a:lstStyle/>
          <a:p>
            <a:pPr algn="ctr"/>
            <a:r>
              <a:rPr lang="fr-FR" b="1" dirty="0">
                <a:solidFill>
                  <a:schemeClr val="tx1"/>
                </a:solidFill>
                <a:latin typeface="Arial" pitchFamily="34" charset="0"/>
              </a:rPr>
              <a:t>Tableau 8- Les sept systèmes cristallins</a:t>
            </a:r>
            <a:endParaRPr lang="fr-FR" sz="1400" b="1" i="1" dirty="0">
              <a:solidFill>
                <a:srgbClr val="0000FF"/>
              </a:solidFill>
              <a:latin typeface="Arial" pitchFamily="34" charset="0"/>
            </a:endParaRPr>
          </a:p>
        </p:txBody>
      </p:sp>
      <p:sp>
        <p:nvSpPr>
          <p:cNvPr id="54326" name="Text Box 5"/>
          <p:cNvSpPr txBox="1">
            <a:spLocks noChangeArrowheads="1"/>
          </p:cNvSpPr>
          <p:nvPr/>
        </p:nvSpPr>
        <p:spPr bwMode="auto">
          <a:xfrm>
            <a:off x="14288" y="5164138"/>
            <a:ext cx="9109075" cy="917575"/>
          </a:xfrm>
          <a:prstGeom prst="rect">
            <a:avLst/>
          </a:prstGeom>
          <a:noFill/>
          <a:ln w="9525">
            <a:noFill/>
            <a:miter lim="800000"/>
            <a:headEnd/>
            <a:tailEnd/>
          </a:ln>
        </p:spPr>
        <p:txBody>
          <a:bodyPr wrap="square">
            <a:spAutoFit/>
          </a:bodyPr>
          <a:lstStyle/>
          <a:p>
            <a:pPr>
              <a:lnSpc>
                <a:spcPct val="150000"/>
              </a:lnSpc>
            </a:pPr>
            <a:r>
              <a:rPr lang="fr-FR" b="1" dirty="0">
                <a:solidFill>
                  <a:schemeClr val="tx1"/>
                </a:solidFill>
                <a:latin typeface="Arial" pitchFamily="34" charset="0"/>
              </a:rPr>
              <a:t>   Le mode représente la nature du réseau, selon les positions des atomes dans la maille (sommets, centre et  faces), </a:t>
            </a:r>
            <a:r>
              <a:rPr lang="fr-FR" b="1" dirty="0" err="1">
                <a:solidFill>
                  <a:schemeClr val="tx1"/>
                </a:solidFill>
                <a:latin typeface="Arial" pitchFamily="34" charset="0"/>
              </a:rPr>
              <a:t>tab.</a:t>
            </a:r>
            <a:r>
              <a:rPr lang="fr-FR" b="1" dirty="0">
                <a:solidFill>
                  <a:schemeClr val="tx1"/>
                </a:solidFill>
                <a:latin typeface="Arial" pitchFamily="34" charset="0"/>
              </a:rPr>
              <a:t> 9.</a:t>
            </a:r>
            <a:endParaRPr lang="fr-FR" sz="1400" b="1" i="1" dirty="0">
              <a:solidFill>
                <a:srgbClr val="0000FF"/>
              </a:solidFill>
              <a:latin typeface="Arial" pitchFamily="34" charset="0"/>
            </a:endParaRPr>
          </a:p>
        </p:txBody>
      </p:sp>
      <p:sp>
        <p:nvSpPr>
          <p:cNvPr id="9"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919916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sldNum" sz="quarter" idx="11"/>
          </p:nvPr>
        </p:nvSpPr>
        <p:spPr>
          <a:noFill/>
        </p:spPr>
        <p:txBody>
          <a:bodyPr/>
          <a:lstStyle/>
          <a:p>
            <a:fld id="{377F7B24-309A-4820-BC0E-52B14A0A01CF}" type="slidenum">
              <a:rPr lang="fr-FR" smtClean="0"/>
              <a:pPr/>
              <a:t>52</a:t>
            </a:fld>
            <a:endParaRPr lang="fr-FR"/>
          </a:p>
        </p:txBody>
      </p:sp>
      <p:sp>
        <p:nvSpPr>
          <p:cNvPr id="55299" name="Rectangle 8"/>
          <p:cNvSpPr>
            <a:spLocks noChangeArrowheads="1"/>
          </p:cNvSpPr>
          <p:nvPr/>
        </p:nvSpPr>
        <p:spPr bwMode="auto">
          <a:xfrm>
            <a:off x="0" y="2239963"/>
            <a:ext cx="9144000" cy="0"/>
          </a:xfrm>
          <a:prstGeom prst="rect">
            <a:avLst/>
          </a:prstGeom>
          <a:noFill/>
          <a:ln w="9525">
            <a:noFill/>
            <a:miter lim="800000"/>
            <a:headEnd/>
            <a:tailEnd/>
          </a:ln>
        </p:spPr>
        <p:txBody>
          <a:bodyPr wrap="none" anchor="ctr">
            <a:spAutoFit/>
          </a:bodyPr>
          <a:lstStyle/>
          <a:p>
            <a:pPr eaLnBrk="0" hangingPunct="0"/>
            <a:endParaRPr lang="ar-DZ"/>
          </a:p>
        </p:txBody>
      </p:sp>
      <p:graphicFrame>
        <p:nvGraphicFramePr>
          <p:cNvPr id="67649" name="Group 65"/>
          <p:cNvGraphicFramePr>
            <a:graphicFrameLocks noGrp="1"/>
          </p:cNvGraphicFramePr>
          <p:nvPr>
            <p:ph/>
            <p:extLst>
              <p:ext uri="{D42A27DB-BD31-4B8C-83A1-F6EECF244321}">
                <p14:modId xmlns:p14="http://schemas.microsoft.com/office/powerpoint/2010/main" val="3502042631"/>
              </p:ext>
            </p:extLst>
          </p:nvPr>
        </p:nvGraphicFramePr>
        <p:xfrm>
          <a:off x="899592" y="1052736"/>
          <a:ext cx="6840538" cy="3240089"/>
        </p:xfrm>
        <a:graphic>
          <a:graphicData uri="http://schemas.openxmlformats.org/drawingml/2006/table">
            <a:tbl>
              <a:tblPr/>
              <a:tblGrid>
                <a:gridCol w="2879725">
                  <a:extLst>
                    <a:ext uri="{9D8B030D-6E8A-4147-A177-3AD203B41FA5}">
                      <a16:colId xmlns:a16="http://schemas.microsoft.com/office/drawing/2014/main" xmlns="" val="20000"/>
                    </a:ext>
                  </a:extLst>
                </a:gridCol>
                <a:gridCol w="3960813">
                  <a:extLst>
                    <a:ext uri="{9D8B030D-6E8A-4147-A177-3AD203B41FA5}">
                      <a16:colId xmlns:a16="http://schemas.microsoft.com/office/drawing/2014/main" xmlns="" val="20001"/>
                    </a:ext>
                  </a:extLst>
                </a:gridCol>
              </a:tblGrid>
              <a:tr h="431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rgbClr val="000000"/>
                          </a:solidFill>
                          <a:effectLst/>
                          <a:latin typeface="Arial" pitchFamily="34" charset="0"/>
                          <a:cs typeface="Times New Roman" pitchFamily="18" charset="0"/>
                        </a:rPr>
                        <a:t>Mode</a:t>
                      </a:r>
                      <a:endParaRPr kumimoji="0" lang="fr-FR" sz="1400" b="1" i="0" u="none" strike="noStrike" cap="none" normalizeH="0" baseline="0">
                        <a:ln>
                          <a:noFill/>
                        </a:ln>
                        <a:solidFill>
                          <a:schemeClr val="tx1"/>
                        </a:solidFill>
                        <a:effectLst/>
                        <a:latin typeface="Arial" pitchFamily="34"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chemeClr val="tx1"/>
                          </a:solidFill>
                          <a:effectLst/>
                          <a:latin typeface="Arial" pitchFamily="34" charset="0"/>
                          <a:cs typeface="Arial" pitchFamily="34" charset="0"/>
                        </a:rPr>
                        <a:t>Positions des atomes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546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chemeClr val="tx1"/>
                          </a:solidFill>
                          <a:effectLst/>
                          <a:latin typeface="Arial" pitchFamily="34" charset="0"/>
                          <a:cs typeface="Arial" pitchFamily="34" charset="0"/>
                        </a:rPr>
                        <a:t>P (Primitif ou simple)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rgbClr val="000000"/>
                          </a:solidFill>
                          <a:effectLst/>
                          <a:latin typeface="Arial" pitchFamily="34" charset="0"/>
                          <a:cs typeface="Arial" pitchFamily="34" charset="0"/>
                        </a:rPr>
                        <a:t>Aux sommets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626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chemeClr val="tx1"/>
                          </a:solidFill>
                          <a:effectLst/>
                          <a:latin typeface="Arial" pitchFamily="34" charset="0"/>
                          <a:cs typeface="Arial" pitchFamily="34" charset="0"/>
                        </a:rPr>
                        <a:t>I (Centré)</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rgbClr val="000000"/>
                          </a:solidFill>
                          <a:effectLst/>
                          <a:latin typeface="Arial" pitchFamily="34" charset="0"/>
                          <a:cs typeface="Arial" pitchFamily="34" charset="0"/>
                        </a:rPr>
                        <a:t>Aux sommets et au centre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32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chemeClr val="tx1"/>
                          </a:solidFill>
                          <a:effectLst/>
                          <a:latin typeface="Arial" pitchFamily="34" charset="0"/>
                          <a:cs typeface="Arial" pitchFamily="34" charset="0"/>
                        </a:rPr>
                        <a:t>F (Faces centrées)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rgbClr val="000000"/>
                          </a:solidFill>
                          <a:effectLst/>
                          <a:latin typeface="Arial" pitchFamily="34" charset="0"/>
                          <a:cs typeface="Arial" pitchFamily="34" charset="0"/>
                        </a:rPr>
                        <a:t>Aux sommets et aux centres des faces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93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a:ln>
                            <a:noFill/>
                          </a:ln>
                          <a:solidFill>
                            <a:srgbClr val="000000"/>
                          </a:solidFill>
                          <a:effectLst/>
                          <a:latin typeface="Arial" pitchFamily="34" charset="0"/>
                          <a:cs typeface="Arial" pitchFamily="34" charset="0"/>
                        </a:rPr>
                        <a:t>A, B ou C (2 faces centrées)</a:t>
                      </a:r>
                      <a:endParaRPr kumimoji="0" lang="fr-FR" sz="1400" b="1" i="0" u="none" strike="noStrike" cap="none" normalizeH="0" baseline="0">
                        <a:ln>
                          <a:noFill/>
                        </a:ln>
                        <a:solidFill>
                          <a:schemeClr val="tx1"/>
                        </a:solidFill>
                        <a:effectLst/>
                        <a:latin typeface="Arial" pitchFamily="34" charset="0"/>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rgbClr val="000000"/>
                          </a:solidFill>
                          <a:effectLst/>
                          <a:latin typeface="Arial" pitchFamily="34" charset="0"/>
                          <a:cs typeface="Arial" pitchFamily="34" charset="0"/>
                        </a:rPr>
                        <a:t>Aux sommets et aux centres des faces</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rgbClr val="000000"/>
                          </a:solidFill>
                          <a:effectLst/>
                          <a:latin typeface="Arial" pitchFamily="34" charset="0"/>
                          <a:cs typeface="Arial" pitchFamily="34" charset="0"/>
                        </a:rPr>
                        <a:t> A, B ou C (b,c) (a, c) et (a,b)</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0957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a:ln>
                            <a:noFill/>
                          </a:ln>
                          <a:solidFill>
                            <a:schemeClr val="tx1"/>
                          </a:solidFill>
                          <a:effectLst/>
                          <a:latin typeface="Arial" pitchFamily="34" charset="0"/>
                          <a:cs typeface="Arial" pitchFamily="34" charset="0"/>
                        </a:rPr>
                        <a:t>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FR" sz="1400" b="1" i="0" u="none" strike="noStrike" cap="none" normalizeH="0" baseline="0" dirty="0">
                          <a:ln>
                            <a:noFill/>
                          </a:ln>
                          <a:solidFill>
                            <a:schemeClr val="tx1"/>
                          </a:solidFill>
                          <a:effectLst/>
                          <a:latin typeface="Arial" pitchFamily="34" charset="0"/>
                          <a:cs typeface="Arial" pitchFamily="34" charset="0"/>
                        </a:rPr>
                        <a:t>Mode primitif propre au système trigonal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55323" name="Text Box 5"/>
          <p:cNvSpPr txBox="1">
            <a:spLocks noChangeArrowheads="1"/>
          </p:cNvSpPr>
          <p:nvPr/>
        </p:nvSpPr>
        <p:spPr bwMode="auto">
          <a:xfrm>
            <a:off x="296863" y="4502448"/>
            <a:ext cx="7561262" cy="366712"/>
          </a:xfrm>
          <a:prstGeom prst="rect">
            <a:avLst/>
          </a:prstGeom>
          <a:noFill/>
          <a:ln w="9525">
            <a:noFill/>
            <a:miter lim="800000"/>
            <a:headEnd/>
            <a:tailEnd/>
          </a:ln>
        </p:spPr>
        <p:txBody>
          <a:bodyPr>
            <a:spAutoFit/>
          </a:bodyPr>
          <a:lstStyle/>
          <a:p>
            <a:pPr algn="ctr"/>
            <a:r>
              <a:rPr lang="fr-FR" b="1" dirty="0">
                <a:solidFill>
                  <a:schemeClr val="tx1"/>
                </a:solidFill>
                <a:latin typeface="Arial" pitchFamily="34" charset="0"/>
              </a:rPr>
              <a:t>Tableau 9- Les différents modes cristallins</a:t>
            </a:r>
            <a:endParaRPr lang="fr-FR" sz="1400" b="1" i="1" dirty="0">
              <a:solidFill>
                <a:srgbClr val="0000FF"/>
              </a:solidFill>
              <a:latin typeface="Arial" pitchFamily="34" charset="0"/>
            </a:endParaRPr>
          </a:p>
        </p:txBody>
      </p:sp>
      <p:sp>
        <p:nvSpPr>
          <p:cNvPr id="55324" name="Rectangle 66"/>
          <p:cNvSpPr>
            <a:spLocks noChangeArrowheads="1"/>
          </p:cNvSpPr>
          <p:nvPr/>
        </p:nvSpPr>
        <p:spPr bwMode="auto">
          <a:xfrm>
            <a:off x="33338" y="5103713"/>
            <a:ext cx="9110662" cy="917575"/>
          </a:xfrm>
          <a:prstGeom prst="rect">
            <a:avLst/>
          </a:prstGeom>
          <a:noFill/>
          <a:ln w="9525">
            <a:noFill/>
            <a:miter lim="800000"/>
            <a:headEnd/>
            <a:tailEnd/>
          </a:ln>
        </p:spPr>
        <p:txBody>
          <a:bodyPr anchor="ctr">
            <a:spAutoFit/>
          </a:bodyPr>
          <a:lstStyle/>
          <a:p>
            <a:pPr eaLnBrk="0" hangingPunct="0">
              <a:lnSpc>
                <a:spcPct val="150000"/>
              </a:lnSpc>
            </a:pPr>
            <a:r>
              <a:rPr lang="fr-FR" b="1" dirty="0">
                <a:latin typeface="Arial" pitchFamily="34" charset="0"/>
              </a:rPr>
              <a:t>      La combinaison des 7 systèmes cristallins et les modes de réseau P, I, F, A, B ou C et R génèrent les 14 réseaux de Bravais, fig. 24. </a:t>
            </a:r>
          </a:p>
        </p:txBody>
      </p:sp>
      <p:sp>
        <p:nvSpPr>
          <p:cNvPr id="8"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689816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Rectangle 3"/>
          <p:cNvSpPr>
            <a:spLocks noGrp="1" noChangeArrowheads="1"/>
          </p:cNvSpPr>
          <p:nvPr>
            <p:ph type="sldNum" sz="quarter" idx="11"/>
          </p:nvPr>
        </p:nvSpPr>
        <p:spPr>
          <a:noFill/>
        </p:spPr>
        <p:txBody>
          <a:bodyPr/>
          <a:lstStyle/>
          <a:p>
            <a:fld id="{3A4575AC-4FF7-4387-B3F4-D8A78A472090}" type="slidenum">
              <a:rPr lang="fr-FR" smtClean="0"/>
              <a:pPr/>
              <a:t>53</a:t>
            </a:fld>
            <a:endParaRPr lang="fr-FR"/>
          </a:p>
        </p:txBody>
      </p:sp>
      <p:grpSp>
        <p:nvGrpSpPr>
          <p:cNvPr id="3089" name="Group 108"/>
          <p:cNvGrpSpPr>
            <a:grpSpLocks/>
          </p:cNvGrpSpPr>
          <p:nvPr/>
        </p:nvGrpSpPr>
        <p:grpSpPr bwMode="auto">
          <a:xfrm>
            <a:off x="179388" y="419100"/>
            <a:ext cx="8820150" cy="5530850"/>
            <a:chOff x="0" y="255"/>
            <a:chExt cx="5556" cy="3484"/>
          </a:xfrm>
        </p:grpSpPr>
        <p:grpSp>
          <p:nvGrpSpPr>
            <p:cNvPr id="3091" name="Group 37"/>
            <p:cNvGrpSpPr>
              <a:grpSpLocks/>
            </p:cNvGrpSpPr>
            <p:nvPr/>
          </p:nvGrpSpPr>
          <p:grpSpPr bwMode="auto">
            <a:xfrm>
              <a:off x="385" y="300"/>
              <a:ext cx="2778" cy="695"/>
              <a:chOff x="1440" y="1584"/>
              <a:chExt cx="6945" cy="1738"/>
            </a:xfrm>
          </p:grpSpPr>
          <p:graphicFrame>
            <p:nvGraphicFramePr>
              <p:cNvPr id="3084" name="Object 38"/>
              <p:cNvGraphicFramePr>
                <a:graphicFrameLocks noChangeAspect="1"/>
              </p:cNvGraphicFramePr>
              <p:nvPr/>
            </p:nvGraphicFramePr>
            <p:xfrm>
              <a:off x="1440" y="1584"/>
              <a:ext cx="1617" cy="1738"/>
            </p:xfrm>
            <a:graphic>
              <a:graphicData uri="http://schemas.openxmlformats.org/presentationml/2006/ole">
                <mc:AlternateContent xmlns:mc="http://schemas.openxmlformats.org/markup-compatibility/2006">
                  <mc:Choice xmlns:v="urn:schemas-microsoft-com:vml" Requires="v">
                    <p:oleObj spid="_x0000_s1286" r:id="rId3" imgW="1027080" imgH="1103400" progId="">
                      <p:embed/>
                    </p:oleObj>
                  </mc:Choice>
                  <mc:Fallback>
                    <p:oleObj r:id="rId3" imgW="1027080" imgH="1103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1584"/>
                            <a:ext cx="1617" cy="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5" name="Object 39"/>
              <p:cNvGraphicFramePr>
                <a:graphicFrameLocks noChangeAspect="1"/>
              </p:cNvGraphicFramePr>
              <p:nvPr/>
            </p:nvGraphicFramePr>
            <p:xfrm>
              <a:off x="4104" y="1584"/>
              <a:ext cx="1617" cy="1526"/>
            </p:xfrm>
            <a:graphic>
              <a:graphicData uri="http://schemas.openxmlformats.org/presentationml/2006/ole">
                <mc:AlternateContent xmlns:mc="http://schemas.openxmlformats.org/markup-compatibility/2006">
                  <mc:Choice xmlns:v="urn:schemas-microsoft-com:vml" Requires="v">
                    <p:oleObj spid="_x0000_s1287" r:id="rId5" imgW="1027080" imgH="969120" progId="">
                      <p:embed/>
                    </p:oleObj>
                  </mc:Choice>
                  <mc:Fallback>
                    <p:oleObj r:id="rId5" imgW="1027080" imgH="9691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 y="1584"/>
                            <a:ext cx="1617" cy="1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6" name="Object 40"/>
              <p:cNvGraphicFramePr>
                <a:graphicFrameLocks noChangeAspect="1"/>
              </p:cNvGraphicFramePr>
              <p:nvPr/>
            </p:nvGraphicFramePr>
            <p:xfrm>
              <a:off x="6768" y="1584"/>
              <a:ext cx="1617" cy="1531"/>
            </p:xfrm>
            <a:graphic>
              <a:graphicData uri="http://schemas.openxmlformats.org/presentationml/2006/ole">
                <mc:AlternateContent xmlns:mc="http://schemas.openxmlformats.org/markup-compatibility/2006">
                  <mc:Choice xmlns:v="urn:schemas-microsoft-com:vml" Requires="v">
                    <p:oleObj spid="_x0000_s1288" r:id="rId7" imgW="1027080" imgH="972360" progId="">
                      <p:embed/>
                    </p:oleObj>
                  </mc:Choice>
                  <mc:Fallback>
                    <p:oleObj r:id="rId7" imgW="1027080" imgH="972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8" y="1584"/>
                            <a:ext cx="1617" cy="1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92" name="Group 41"/>
            <p:cNvGrpSpPr>
              <a:grpSpLocks/>
            </p:cNvGrpSpPr>
            <p:nvPr/>
          </p:nvGrpSpPr>
          <p:grpSpPr bwMode="auto">
            <a:xfrm>
              <a:off x="3515" y="255"/>
              <a:ext cx="1671" cy="864"/>
              <a:chOff x="1296" y="3744"/>
              <a:chExt cx="4267" cy="2323"/>
            </a:xfrm>
          </p:grpSpPr>
          <p:graphicFrame>
            <p:nvGraphicFramePr>
              <p:cNvPr id="3082" name="Object 42"/>
              <p:cNvGraphicFramePr>
                <a:graphicFrameLocks noChangeAspect="1"/>
              </p:cNvGraphicFramePr>
              <p:nvPr/>
            </p:nvGraphicFramePr>
            <p:xfrm>
              <a:off x="1296" y="3744"/>
              <a:ext cx="1536" cy="2323"/>
            </p:xfrm>
            <a:graphic>
              <a:graphicData uri="http://schemas.openxmlformats.org/presentationml/2006/ole">
                <mc:AlternateContent xmlns:mc="http://schemas.openxmlformats.org/markup-compatibility/2006">
                  <mc:Choice xmlns:v="urn:schemas-microsoft-com:vml" Requires="v">
                    <p:oleObj spid="_x0000_s1289" r:id="rId9" imgW="975240" imgH="1475280" progId="">
                      <p:embed/>
                    </p:oleObj>
                  </mc:Choice>
                  <mc:Fallback>
                    <p:oleObj r:id="rId9" imgW="975240" imgH="14752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6" y="3744"/>
                            <a:ext cx="1536" cy="2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3" name="Object 43"/>
              <p:cNvGraphicFramePr>
                <a:graphicFrameLocks noChangeAspect="1"/>
              </p:cNvGraphicFramePr>
              <p:nvPr/>
            </p:nvGraphicFramePr>
            <p:xfrm>
              <a:off x="4032" y="3744"/>
              <a:ext cx="1531" cy="1987"/>
            </p:xfrm>
            <a:graphic>
              <a:graphicData uri="http://schemas.openxmlformats.org/presentationml/2006/ole">
                <mc:AlternateContent xmlns:mc="http://schemas.openxmlformats.org/markup-compatibility/2006">
                  <mc:Choice xmlns:v="urn:schemas-microsoft-com:vml" Requires="v">
                    <p:oleObj spid="_x0000_s1290" r:id="rId11" imgW="972360" imgH="1261800" progId="">
                      <p:embed/>
                    </p:oleObj>
                  </mc:Choice>
                  <mc:Fallback>
                    <p:oleObj r:id="rId11" imgW="972360" imgH="12618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2" y="3744"/>
                            <a:ext cx="1531" cy="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93" name="Group 44"/>
            <p:cNvGrpSpPr>
              <a:grpSpLocks/>
            </p:cNvGrpSpPr>
            <p:nvPr/>
          </p:nvGrpSpPr>
          <p:grpSpPr bwMode="auto">
            <a:xfrm>
              <a:off x="340" y="1344"/>
              <a:ext cx="3744" cy="921"/>
              <a:chOff x="1152" y="6192"/>
              <a:chExt cx="9360" cy="2563"/>
            </a:xfrm>
          </p:grpSpPr>
          <p:graphicFrame>
            <p:nvGraphicFramePr>
              <p:cNvPr id="3078" name="Object 45"/>
              <p:cNvGraphicFramePr>
                <a:graphicFrameLocks noChangeAspect="1"/>
              </p:cNvGraphicFramePr>
              <p:nvPr/>
            </p:nvGraphicFramePr>
            <p:xfrm>
              <a:off x="1152" y="6192"/>
              <a:ext cx="1872" cy="2563"/>
            </p:xfrm>
            <a:graphic>
              <a:graphicData uri="http://schemas.openxmlformats.org/presentationml/2006/ole">
                <mc:AlternateContent xmlns:mc="http://schemas.openxmlformats.org/markup-compatibility/2006">
                  <mc:Choice xmlns:v="urn:schemas-microsoft-com:vml" Requires="v">
                    <p:oleObj spid="_x0000_s1291" r:id="rId13" imgW="1188720" imgH="1627560" progId="">
                      <p:embed/>
                    </p:oleObj>
                  </mc:Choice>
                  <mc:Fallback>
                    <p:oleObj r:id="rId13" imgW="1188720" imgH="16275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2" y="6192"/>
                            <a:ext cx="1872" cy="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46"/>
              <p:cNvGraphicFramePr>
                <a:graphicFrameLocks noChangeAspect="1"/>
              </p:cNvGraphicFramePr>
              <p:nvPr/>
            </p:nvGraphicFramePr>
            <p:xfrm>
              <a:off x="8640" y="6192"/>
              <a:ext cx="1872" cy="2184"/>
            </p:xfrm>
            <a:graphic>
              <a:graphicData uri="http://schemas.openxmlformats.org/presentationml/2006/ole">
                <mc:AlternateContent xmlns:mc="http://schemas.openxmlformats.org/markup-compatibility/2006">
                  <mc:Choice xmlns:v="urn:schemas-microsoft-com:vml" Requires="v">
                    <p:oleObj spid="_x0000_s1292" r:id="rId15" imgW="1188720" imgH="1386720" progId="">
                      <p:embed/>
                    </p:oleObj>
                  </mc:Choice>
                  <mc:Fallback>
                    <p:oleObj r:id="rId15" imgW="1188720" imgH="138672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40" y="6192"/>
                            <a:ext cx="1872" cy="2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0" name="Object 47"/>
              <p:cNvGraphicFramePr>
                <a:graphicFrameLocks noChangeAspect="1"/>
              </p:cNvGraphicFramePr>
              <p:nvPr/>
            </p:nvGraphicFramePr>
            <p:xfrm>
              <a:off x="3648" y="6192"/>
              <a:ext cx="1872" cy="2179"/>
            </p:xfrm>
            <a:graphic>
              <a:graphicData uri="http://schemas.openxmlformats.org/presentationml/2006/ole">
                <mc:AlternateContent xmlns:mc="http://schemas.openxmlformats.org/markup-compatibility/2006">
                  <mc:Choice xmlns:v="urn:schemas-microsoft-com:vml" Requires="v">
                    <p:oleObj spid="_x0000_s1293" r:id="rId17" imgW="1188720" imgH="1383840" progId="">
                      <p:embed/>
                    </p:oleObj>
                  </mc:Choice>
                  <mc:Fallback>
                    <p:oleObj r:id="rId17" imgW="1188720" imgH="138384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8" y="6192"/>
                            <a:ext cx="1872" cy="21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1" name="Object 48"/>
              <p:cNvGraphicFramePr>
                <a:graphicFrameLocks noChangeAspect="1"/>
              </p:cNvGraphicFramePr>
              <p:nvPr/>
            </p:nvGraphicFramePr>
            <p:xfrm>
              <a:off x="6144" y="6192"/>
              <a:ext cx="1872" cy="2184"/>
            </p:xfrm>
            <a:graphic>
              <a:graphicData uri="http://schemas.openxmlformats.org/presentationml/2006/ole">
                <mc:AlternateContent xmlns:mc="http://schemas.openxmlformats.org/markup-compatibility/2006">
                  <mc:Choice xmlns:v="urn:schemas-microsoft-com:vml" Requires="v">
                    <p:oleObj spid="_x0000_s1294" r:id="rId19" imgW="1188720" imgH="1386720" progId="">
                      <p:embed/>
                    </p:oleObj>
                  </mc:Choice>
                  <mc:Fallback>
                    <p:oleObj r:id="rId19" imgW="1188720" imgH="138672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44" y="6192"/>
                            <a:ext cx="1872" cy="2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074" name="Object 51"/>
            <p:cNvGraphicFramePr>
              <a:graphicFrameLocks noChangeAspect="1"/>
            </p:cNvGraphicFramePr>
            <p:nvPr/>
          </p:nvGraphicFramePr>
          <p:xfrm>
            <a:off x="1429" y="2704"/>
            <a:ext cx="1018" cy="853"/>
          </p:xfrm>
          <a:graphic>
            <a:graphicData uri="http://schemas.openxmlformats.org/presentationml/2006/ole">
              <mc:AlternateContent xmlns:mc="http://schemas.openxmlformats.org/markup-compatibility/2006">
                <mc:Choice xmlns:v="urn:schemas-microsoft-com:vml" Requires="v">
                  <p:oleObj spid="_x0000_s1295" r:id="rId21" imgW="1603080" imgH="1487520" progId="">
                    <p:embed/>
                  </p:oleObj>
                </mc:Choice>
                <mc:Fallback>
                  <p:oleObj r:id="rId21" imgW="1603080" imgH="1487520"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29" y="2704"/>
                          <a:ext cx="1018" cy="8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2"/>
            <p:cNvGraphicFramePr>
              <a:graphicFrameLocks noChangeAspect="1"/>
            </p:cNvGraphicFramePr>
            <p:nvPr/>
          </p:nvGraphicFramePr>
          <p:xfrm>
            <a:off x="2517" y="2704"/>
            <a:ext cx="1018" cy="853"/>
          </p:xfrm>
          <a:graphic>
            <a:graphicData uri="http://schemas.openxmlformats.org/presentationml/2006/ole">
              <mc:AlternateContent xmlns:mc="http://schemas.openxmlformats.org/markup-compatibility/2006">
                <mc:Choice xmlns:v="urn:schemas-microsoft-com:vml" Requires="v">
                  <p:oleObj spid="_x0000_s1296" r:id="rId23" imgW="1603080" imgH="1487520" progId="">
                    <p:embed/>
                  </p:oleObj>
                </mc:Choice>
                <mc:Fallback>
                  <p:oleObj r:id="rId23" imgW="1603080" imgH="1487520" progId="">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7" y="2704"/>
                          <a:ext cx="1018" cy="8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55"/>
            <p:cNvGraphicFramePr>
              <a:graphicFrameLocks noChangeAspect="1"/>
            </p:cNvGraphicFramePr>
            <p:nvPr/>
          </p:nvGraphicFramePr>
          <p:xfrm>
            <a:off x="295" y="2568"/>
            <a:ext cx="951" cy="1036"/>
          </p:xfrm>
          <a:graphic>
            <a:graphicData uri="http://schemas.openxmlformats.org/presentationml/2006/ole">
              <mc:AlternateContent xmlns:mc="http://schemas.openxmlformats.org/markup-compatibility/2006">
                <mc:Choice xmlns:v="urn:schemas-microsoft-com:vml" Requires="v">
                  <p:oleObj spid="_x0000_s1297" r:id="rId25" imgW="3435120" imgH="4075200" progId="">
                    <p:embed/>
                  </p:oleObj>
                </mc:Choice>
                <mc:Fallback>
                  <p:oleObj r:id="rId25" imgW="3435120" imgH="407520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5" y="2568"/>
                          <a:ext cx="951" cy="1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4" name="Text Box 56"/>
            <p:cNvSpPr txBox="1">
              <a:spLocks noChangeArrowheads="1"/>
            </p:cNvSpPr>
            <p:nvPr/>
          </p:nvSpPr>
          <p:spPr bwMode="auto">
            <a:xfrm>
              <a:off x="158" y="1117"/>
              <a:ext cx="5398" cy="173"/>
            </a:xfrm>
            <a:prstGeom prst="rect">
              <a:avLst/>
            </a:prstGeom>
            <a:noFill/>
            <a:ln w="9525">
              <a:noFill/>
              <a:miter lim="800000"/>
              <a:headEnd/>
              <a:tailEnd/>
            </a:ln>
          </p:spPr>
          <p:txBody>
            <a:bodyPr>
              <a:spAutoFit/>
            </a:bodyPr>
            <a:lstStyle/>
            <a:p>
              <a:pPr>
                <a:spcBef>
                  <a:spcPct val="50000"/>
                </a:spcBef>
              </a:pPr>
              <a:r>
                <a:rPr lang="fr-FR" sz="1200" b="1">
                  <a:latin typeface="Arial" pitchFamily="34" charset="0"/>
                </a:rPr>
                <a:t>Cubique Simple           Cubique Centré    Cubique à Faces centrées      Tetragonal Simple         Tetragonal Centré</a:t>
              </a:r>
            </a:p>
          </p:txBody>
        </p:sp>
        <p:sp>
          <p:nvSpPr>
            <p:cNvPr id="3095" name="Rectangle 58"/>
            <p:cNvSpPr>
              <a:spLocks noChangeArrowheads="1"/>
            </p:cNvSpPr>
            <p:nvPr/>
          </p:nvSpPr>
          <p:spPr bwMode="auto">
            <a:xfrm>
              <a:off x="340" y="2251"/>
              <a:ext cx="902" cy="288"/>
            </a:xfrm>
            <a:prstGeom prst="rect">
              <a:avLst/>
            </a:prstGeom>
            <a:noFill/>
            <a:ln w="9525">
              <a:noFill/>
              <a:miter lim="800000"/>
              <a:headEnd/>
              <a:tailEnd/>
            </a:ln>
          </p:spPr>
          <p:txBody>
            <a:bodyPr wrap="none">
              <a:spAutoFit/>
            </a:bodyPr>
            <a:lstStyle/>
            <a:p>
              <a:pPr algn="ctr"/>
              <a:r>
                <a:rPr lang="fr-FR" sz="1200" b="1">
                  <a:latin typeface="Arial" pitchFamily="34" charset="0"/>
                </a:rPr>
                <a:t>Orthorhombique </a:t>
              </a:r>
            </a:p>
            <a:p>
              <a:pPr algn="ctr"/>
              <a:r>
                <a:rPr lang="fr-FR" sz="1200" b="1">
                  <a:latin typeface="Arial" pitchFamily="34" charset="0"/>
                </a:rPr>
                <a:t>Simple</a:t>
              </a:r>
            </a:p>
          </p:txBody>
        </p:sp>
        <p:sp>
          <p:nvSpPr>
            <p:cNvPr id="3096" name="Rectangle 59"/>
            <p:cNvSpPr>
              <a:spLocks noChangeArrowheads="1"/>
            </p:cNvSpPr>
            <p:nvPr/>
          </p:nvSpPr>
          <p:spPr bwMode="auto">
            <a:xfrm>
              <a:off x="1338" y="2251"/>
              <a:ext cx="902" cy="288"/>
            </a:xfrm>
            <a:prstGeom prst="rect">
              <a:avLst/>
            </a:prstGeom>
            <a:noFill/>
            <a:ln w="9525">
              <a:noFill/>
              <a:miter lim="800000"/>
              <a:headEnd/>
              <a:tailEnd/>
            </a:ln>
          </p:spPr>
          <p:txBody>
            <a:bodyPr wrap="none">
              <a:spAutoFit/>
            </a:bodyPr>
            <a:lstStyle/>
            <a:p>
              <a:pPr algn="ctr"/>
              <a:r>
                <a:rPr lang="fr-FR" sz="1200" b="1">
                  <a:latin typeface="Arial" pitchFamily="34" charset="0"/>
                </a:rPr>
                <a:t>Orthorhombique </a:t>
              </a:r>
            </a:p>
            <a:p>
              <a:pPr algn="ctr"/>
              <a:r>
                <a:rPr lang="fr-FR" sz="1200" b="1">
                  <a:latin typeface="Arial" pitchFamily="34" charset="0"/>
                </a:rPr>
                <a:t>Centré</a:t>
              </a:r>
            </a:p>
          </p:txBody>
        </p:sp>
        <p:sp>
          <p:nvSpPr>
            <p:cNvPr id="3097" name="Rectangle 60"/>
            <p:cNvSpPr>
              <a:spLocks noChangeArrowheads="1"/>
            </p:cNvSpPr>
            <p:nvPr/>
          </p:nvSpPr>
          <p:spPr bwMode="auto">
            <a:xfrm>
              <a:off x="2336" y="2251"/>
              <a:ext cx="903" cy="288"/>
            </a:xfrm>
            <a:prstGeom prst="rect">
              <a:avLst/>
            </a:prstGeom>
            <a:noFill/>
            <a:ln w="9525">
              <a:noFill/>
              <a:miter lim="800000"/>
              <a:headEnd/>
              <a:tailEnd/>
            </a:ln>
          </p:spPr>
          <p:txBody>
            <a:bodyPr wrap="none">
              <a:spAutoFit/>
            </a:bodyPr>
            <a:lstStyle/>
            <a:p>
              <a:pPr algn="ctr"/>
              <a:r>
                <a:rPr lang="fr-FR" sz="1200" b="1">
                  <a:latin typeface="Arial" pitchFamily="34" charset="0"/>
                </a:rPr>
                <a:t>Orthorhombique </a:t>
              </a:r>
            </a:p>
            <a:p>
              <a:pPr algn="ctr"/>
              <a:r>
                <a:rPr lang="fr-FR" sz="1200" b="1">
                  <a:latin typeface="Arial" pitchFamily="34" charset="0"/>
                </a:rPr>
                <a:t>à Faces centrées</a:t>
              </a:r>
            </a:p>
          </p:txBody>
        </p:sp>
        <p:sp>
          <p:nvSpPr>
            <p:cNvPr id="3098" name="Rectangle 62"/>
            <p:cNvSpPr>
              <a:spLocks noChangeArrowheads="1"/>
            </p:cNvSpPr>
            <p:nvPr/>
          </p:nvSpPr>
          <p:spPr bwMode="auto">
            <a:xfrm>
              <a:off x="3288" y="2251"/>
              <a:ext cx="967" cy="288"/>
            </a:xfrm>
            <a:prstGeom prst="rect">
              <a:avLst/>
            </a:prstGeom>
            <a:noFill/>
            <a:ln w="9525">
              <a:noFill/>
              <a:miter lim="800000"/>
              <a:headEnd/>
              <a:tailEnd/>
            </a:ln>
          </p:spPr>
          <p:txBody>
            <a:bodyPr wrap="none">
              <a:spAutoFit/>
            </a:bodyPr>
            <a:lstStyle/>
            <a:p>
              <a:pPr algn="ctr"/>
              <a:r>
                <a:rPr lang="fr-FR" sz="1200" b="1">
                  <a:latin typeface="Arial" pitchFamily="34" charset="0"/>
                </a:rPr>
                <a:t>Orthorhombique </a:t>
              </a:r>
            </a:p>
            <a:p>
              <a:pPr algn="ctr"/>
              <a:r>
                <a:rPr lang="fr-FR" sz="1200" b="1">
                  <a:latin typeface="Arial" pitchFamily="34" charset="0"/>
                </a:rPr>
                <a:t>à 2 Faces centrées</a:t>
              </a:r>
            </a:p>
          </p:txBody>
        </p:sp>
        <p:graphicFrame>
          <p:nvGraphicFramePr>
            <p:cNvPr id="3077" name="Object 63"/>
            <p:cNvGraphicFramePr>
              <a:graphicFrameLocks noChangeAspect="1"/>
            </p:cNvGraphicFramePr>
            <p:nvPr/>
          </p:nvGraphicFramePr>
          <p:xfrm>
            <a:off x="4534" y="1207"/>
            <a:ext cx="795" cy="1075"/>
          </p:xfrm>
          <a:graphic>
            <a:graphicData uri="http://schemas.openxmlformats.org/presentationml/2006/ole">
              <mc:AlternateContent xmlns:mc="http://schemas.openxmlformats.org/markup-compatibility/2006">
                <mc:Choice xmlns:v="urn:schemas-microsoft-com:vml" Requires="v">
                  <p:oleObj spid="_x0000_s1298" r:id="rId27" imgW="1261800" imgH="1706760" progId="">
                    <p:embed/>
                  </p:oleObj>
                </mc:Choice>
                <mc:Fallback>
                  <p:oleObj r:id="rId27" imgW="1261800" imgH="1706760" progId="">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34" y="1207"/>
                          <a:ext cx="795" cy="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9" name="Rectangle 68"/>
            <p:cNvSpPr>
              <a:spLocks noChangeArrowheads="1"/>
            </p:cNvSpPr>
            <p:nvPr/>
          </p:nvSpPr>
          <p:spPr bwMode="auto">
            <a:xfrm>
              <a:off x="4355" y="2251"/>
              <a:ext cx="811" cy="173"/>
            </a:xfrm>
            <a:prstGeom prst="rect">
              <a:avLst/>
            </a:prstGeom>
            <a:noFill/>
            <a:ln w="9525">
              <a:noFill/>
              <a:miter lim="800000"/>
              <a:headEnd/>
              <a:tailEnd/>
            </a:ln>
          </p:spPr>
          <p:txBody>
            <a:bodyPr wrap="none">
              <a:spAutoFit/>
            </a:bodyPr>
            <a:lstStyle/>
            <a:p>
              <a:pPr algn="ctr"/>
              <a:r>
                <a:rPr lang="fr-FR" sz="1200" b="1">
                  <a:latin typeface="Arial" pitchFamily="34" charset="0"/>
                </a:rPr>
                <a:t>TrigonalSimple</a:t>
              </a:r>
            </a:p>
          </p:txBody>
        </p:sp>
        <p:sp>
          <p:nvSpPr>
            <p:cNvPr id="3100" name="Rectangle 69"/>
            <p:cNvSpPr>
              <a:spLocks noChangeArrowheads="1"/>
            </p:cNvSpPr>
            <p:nvPr/>
          </p:nvSpPr>
          <p:spPr bwMode="auto">
            <a:xfrm>
              <a:off x="0" y="3566"/>
              <a:ext cx="1149" cy="173"/>
            </a:xfrm>
            <a:prstGeom prst="rect">
              <a:avLst/>
            </a:prstGeom>
            <a:noFill/>
            <a:ln w="9525">
              <a:noFill/>
              <a:miter lim="800000"/>
              <a:headEnd/>
              <a:tailEnd/>
            </a:ln>
          </p:spPr>
          <p:txBody>
            <a:bodyPr>
              <a:spAutoFit/>
            </a:bodyPr>
            <a:lstStyle/>
            <a:p>
              <a:pPr algn="ctr"/>
              <a:r>
                <a:rPr lang="fr-FR" sz="1200" b="1" dirty="0" smtClean="0">
                  <a:latin typeface="Arial" pitchFamily="34" charset="0"/>
                </a:rPr>
                <a:t>Hexagonal</a:t>
              </a:r>
              <a:endParaRPr lang="fr-FR" sz="1200" b="1" dirty="0">
                <a:latin typeface="Arial" pitchFamily="34" charset="0"/>
              </a:endParaRPr>
            </a:p>
          </p:txBody>
        </p:sp>
        <p:sp>
          <p:nvSpPr>
            <p:cNvPr id="3101" name="Rectangle 71"/>
            <p:cNvSpPr>
              <a:spLocks noChangeArrowheads="1"/>
            </p:cNvSpPr>
            <p:nvPr/>
          </p:nvSpPr>
          <p:spPr bwMode="auto">
            <a:xfrm>
              <a:off x="1202" y="3521"/>
              <a:ext cx="1093" cy="173"/>
            </a:xfrm>
            <a:prstGeom prst="rect">
              <a:avLst/>
            </a:prstGeom>
            <a:noFill/>
            <a:ln w="9525">
              <a:noFill/>
              <a:miter lim="800000"/>
              <a:headEnd/>
              <a:tailEnd/>
            </a:ln>
          </p:spPr>
          <p:txBody>
            <a:bodyPr>
              <a:spAutoFit/>
            </a:bodyPr>
            <a:lstStyle/>
            <a:p>
              <a:pPr algn="ctr"/>
              <a:r>
                <a:rPr lang="fr-FR" sz="1200" b="1">
                  <a:latin typeface="Arial" pitchFamily="34" charset="0"/>
                </a:rPr>
                <a:t>Monoclinque Simple</a:t>
              </a:r>
            </a:p>
          </p:txBody>
        </p:sp>
        <p:sp>
          <p:nvSpPr>
            <p:cNvPr id="3102" name="Rectangle 72"/>
            <p:cNvSpPr>
              <a:spLocks noChangeArrowheads="1"/>
            </p:cNvSpPr>
            <p:nvPr/>
          </p:nvSpPr>
          <p:spPr bwMode="auto">
            <a:xfrm>
              <a:off x="2200" y="3521"/>
              <a:ext cx="1588" cy="173"/>
            </a:xfrm>
            <a:prstGeom prst="rect">
              <a:avLst/>
            </a:prstGeom>
            <a:noFill/>
            <a:ln w="9525">
              <a:noFill/>
              <a:miter lim="800000"/>
              <a:headEnd/>
              <a:tailEnd/>
            </a:ln>
          </p:spPr>
          <p:txBody>
            <a:bodyPr>
              <a:spAutoFit/>
            </a:bodyPr>
            <a:lstStyle/>
            <a:p>
              <a:pPr algn="ctr"/>
              <a:r>
                <a:rPr lang="fr-FR" sz="1200" b="1">
                  <a:latin typeface="Arial" pitchFamily="34" charset="0"/>
                </a:rPr>
                <a:t>Monoclinque à 2 Faces centrées</a:t>
              </a:r>
            </a:p>
          </p:txBody>
        </p:sp>
        <p:sp>
          <p:nvSpPr>
            <p:cNvPr id="3103" name="Rectangle 73"/>
            <p:cNvSpPr>
              <a:spLocks noChangeArrowheads="1"/>
            </p:cNvSpPr>
            <p:nvPr/>
          </p:nvSpPr>
          <p:spPr bwMode="auto">
            <a:xfrm>
              <a:off x="3787" y="3521"/>
              <a:ext cx="1093" cy="173"/>
            </a:xfrm>
            <a:prstGeom prst="rect">
              <a:avLst/>
            </a:prstGeom>
            <a:noFill/>
            <a:ln w="9525">
              <a:noFill/>
              <a:miter lim="800000"/>
              <a:headEnd/>
              <a:tailEnd/>
            </a:ln>
          </p:spPr>
          <p:txBody>
            <a:bodyPr>
              <a:spAutoFit/>
            </a:bodyPr>
            <a:lstStyle/>
            <a:p>
              <a:pPr algn="ctr"/>
              <a:r>
                <a:rPr lang="fr-FR" sz="1200" b="1">
                  <a:latin typeface="Arial" pitchFamily="34" charset="0"/>
                </a:rPr>
                <a:t>Triclinque Simple</a:t>
              </a:r>
            </a:p>
          </p:txBody>
        </p:sp>
        <p:grpSp>
          <p:nvGrpSpPr>
            <p:cNvPr id="3104" name="Group 74"/>
            <p:cNvGrpSpPr>
              <a:grpSpLocks noChangeAspect="1"/>
            </p:cNvGrpSpPr>
            <p:nvPr/>
          </p:nvGrpSpPr>
          <p:grpSpPr bwMode="auto">
            <a:xfrm>
              <a:off x="3971" y="2622"/>
              <a:ext cx="814" cy="1035"/>
              <a:chOff x="3397" y="11497"/>
              <a:chExt cx="2035" cy="2588"/>
            </a:xfrm>
          </p:grpSpPr>
          <p:sp>
            <p:nvSpPr>
              <p:cNvPr id="3105" name="AutoShape 75"/>
              <p:cNvSpPr>
                <a:spLocks noChangeAspect="1" noChangeArrowheads="1"/>
              </p:cNvSpPr>
              <p:nvPr/>
            </p:nvSpPr>
            <p:spPr bwMode="auto">
              <a:xfrm>
                <a:off x="3397" y="11497"/>
                <a:ext cx="2035" cy="2588"/>
              </a:xfrm>
              <a:prstGeom prst="rect">
                <a:avLst/>
              </a:prstGeom>
              <a:noFill/>
              <a:ln w="9525">
                <a:noFill/>
                <a:miter lim="800000"/>
                <a:headEnd/>
                <a:tailEnd/>
              </a:ln>
            </p:spPr>
            <p:txBody>
              <a:bodyPr/>
              <a:lstStyle/>
              <a:p>
                <a:endParaRPr lang="ar-DZ"/>
              </a:p>
            </p:txBody>
          </p:sp>
          <p:sp>
            <p:nvSpPr>
              <p:cNvPr id="3106" name="Line 76"/>
              <p:cNvSpPr>
                <a:spLocks noChangeShapeType="1"/>
              </p:cNvSpPr>
              <p:nvPr/>
            </p:nvSpPr>
            <p:spPr bwMode="auto">
              <a:xfrm flipV="1">
                <a:off x="3647" y="11593"/>
                <a:ext cx="593" cy="460"/>
              </a:xfrm>
              <a:prstGeom prst="line">
                <a:avLst/>
              </a:prstGeom>
              <a:noFill/>
              <a:ln w="7620">
                <a:solidFill>
                  <a:srgbClr val="000000"/>
                </a:solidFill>
                <a:round/>
                <a:headEnd/>
                <a:tailEnd/>
              </a:ln>
            </p:spPr>
            <p:txBody>
              <a:bodyPr/>
              <a:lstStyle/>
              <a:p>
                <a:endParaRPr lang="ar-DZ"/>
              </a:p>
            </p:txBody>
          </p:sp>
          <p:sp>
            <p:nvSpPr>
              <p:cNvPr id="3107" name="Line 77"/>
              <p:cNvSpPr>
                <a:spLocks noChangeShapeType="1"/>
              </p:cNvSpPr>
              <p:nvPr/>
            </p:nvSpPr>
            <p:spPr bwMode="auto">
              <a:xfrm>
                <a:off x="4240" y="11593"/>
                <a:ext cx="1099" cy="86"/>
              </a:xfrm>
              <a:prstGeom prst="line">
                <a:avLst/>
              </a:prstGeom>
              <a:noFill/>
              <a:ln w="7620">
                <a:solidFill>
                  <a:srgbClr val="000000"/>
                </a:solidFill>
                <a:round/>
                <a:headEnd/>
                <a:tailEnd/>
              </a:ln>
            </p:spPr>
            <p:txBody>
              <a:bodyPr/>
              <a:lstStyle/>
              <a:p>
                <a:endParaRPr lang="ar-DZ"/>
              </a:p>
            </p:txBody>
          </p:sp>
          <p:sp>
            <p:nvSpPr>
              <p:cNvPr id="3108" name="Line 78"/>
              <p:cNvSpPr>
                <a:spLocks noChangeShapeType="1"/>
              </p:cNvSpPr>
              <p:nvPr/>
            </p:nvSpPr>
            <p:spPr bwMode="auto">
              <a:xfrm>
                <a:off x="3647" y="12053"/>
                <a:ext cx="1099" cy="86"/>
              </a:xfrm>
              <a:prstGeom prst="line">
                <a:avLst/>
              </a:prstGeom>
              <a:noFill/>
              <a:ln w="7620">
                <a:solidFill>
                  <a:srgbClr val="000000"/>
                </a:solidFill>
                <a:round/>
                <a:headEnd/>
                <a:tailEnd/>
              </a:ln>
            </p:spPr>
            <p:txBody>
              <a:bodyPr/>
              <a:lstStyle/>
              <a:p>
                <a:endParaRPr lang="ar-DZ"/>
              </a:p>
            </p:txBody>
          </p:sp>
          <p:sp>
            <p:nvSpPr>
              <p:cNvPr id="3109" name="Line 79"/>
              <p:cNvSpPr>
                <a:spLocks noChangeShapeType="1"/>
              </p:cNvSpPr>
              <p:nvPr/>
            </p:nvSpPr>
            <p:spPr bwMode="auto">
              <a:xfrm flipV="1">
                <a:off x="4746" y="11679"/>
                <a:ext cx="593" cy="460"/>
              </a:xfrm>
              <a:prstGeom prst="line">
                <a:avLst/>
              </a:prstGeom>
              <a:noFill/>
              <a:ln w="7620">
                <a:solidFill>
                  <a:srgbClr val="000000"/>
                </a:solidFill>
                <a:round/>
                <a:headEnd/>
                <a:tailEnd/>
              </a:ln>
            </p:spPr>
            <p:txBody>
              <a:bodyPr/>
              <a:lstStyle/>
              <a:p>
                <a:endParaRPr lang="ar-DZ"/>
              </a:p>
            </p:txBody>
          </p:sp>
          <p:sp>
            <p:nvSpPr>
              <p:cNvPr id="3110" name="Line 80"/>
              <p:cNvSpPr>
                <a:spLocks noChangeShapeType="1"/>
              </p:cNvSpPr>
              <p:nvPr/>
            </p:nvSpPr>
            <p:spPr bwMode="auto">
              <a:xfrm>
                <a:off x="4106" y="13101"/>
                <a:ext cx="1093" cy="86"/>
              </a:xfrm>
              <a:prstGeom prst="line">
                <a:avLst/>
              </a:prstGeom>
              <a:noFill/>
              <a:ln w="7620">
                <a:solidFill>
                  <a:srgbClr val="000000"/>
                </a:solidFill>
                <a:round/>
                <a:headEnd/>
                <a:tailEnd/>
              </a:ln>
            </p:spPr>
            <p:txBody>
              <a:bodyPr/>
              <a:lstStyle/>
              <a:p>
                <a:endParaRPr lang="ar-DZ"/>
              </a:p>
            </p:txBody>
          </p:sp>
          <p:sp>
            <p:nvSpPr>
              <p:cNvPr id="3111" name="Line 81"/>
              <p:cNvSpPr>
                <a:spLocks noChangeShapeType="1"/>
              </p:cNvSpPr>
              <p:nvPr/>
            </p:nvSpPr>
            <p:spPr bwMode="auto">
              <a:xfrm flipV="1">
                <a:off x="3513" y="13101"/>
                <a:ext cx="593" cy="465"/>
              </a:xfrm>
              <a:prstGeom prst="line">
                <a:avLst/>
              </a:prstGeom>
              <a:noFill/>
              <a:ln w="7620">
                <a:solidFill>
                  <a:srgbClr val="000000"/>
                </a:solidFill>
                <a:round/>
                <a:headEnd/>
                <a:tailEnd/>
              </a:ln>
            </p:spPr>
            <p:txBody>
              <a:bodyPr/>
              <a:lstStyle/>
              <a:p>
                <a:endParaRPr lang="ar-DZ"/>
              </a:p>
            </p:txBody>
          </p:sp>
          <p:sp>
            <p:nvSpPr>
              <p:cNvPr id="3112" name="Line 82"/>
              <p:cNvSpPr>
                <a:spLocks noChangeShapeType="1"/>
              </p:cNvSpPr>
              <p:nvPr/>
            </p:nvSpPr>
            <p:spPr bwMode="auto">
              <a:xfrm flipV="1">
                <a:off x="4606" y="13187"/>
                <a:ext cx="593" cy="460"/>
              </a:xfrm>
              <a:prstGeom prst="line">
                <a:avLst/>
              </a:prstGeom>
              <a:noFill/>
              <a:ln w="7620">
                <a:solidFill>
                  <a:srgbClr val="000000"/>
                </a:solidFill>
                <a:round/>
                <a:headEnd/>
                <a:tailEnd/>
              </a:ln>
            </p:spPr>
            <p:txBody>
              <a:bodyPr/>
              <a:lstStyle/>
              <a:p>
                <a:endParaRPr lang="ar-DZ"/>
              </a:p>
            </p:txBody>
          </p:sp>
          <p:sp>
            <p:nvSpPr>
              <p:cNvPr id="3113" name="Line 83"/>
              <p:cNvSpPr>
                <a:spLocks noChangeShapeType="1"/>
              </p:cNvSpPr>
              <p:nvPr/>
            </p:nvSpPr>
            <p:spPr bwMode="auto">
              <a:xfrm flipH="1" flipV="1">
                <a:off x="3513" y="13566"/>
                <a:ext cx="1093" cy="81"/>
              </a:xfrm>
              <a:prstGeom prst="line">
                <a:avLst/>
              </a:prstGeom>
              <a:noFill/>
              <a:ln w="7620">
                <a:solidFill>
                  <a:srgbClr val="000000"/>
                </a:solidFill>
                <a:round/>
                <a:headEnd/>
                <a:tailEnd/>
              </a:ln>
            </p:spPr>
            <p:txBody>
              <a:bodyPr/>
              <a:lstStyle/>
              <a:p>
                <a:endParaRPr lang="ar-DZ"/>
              </a:p>
            </p:txBody>
          </p:sp>
          <p:sp>
            <p:nvSpPr>
              <p:cNvPr id="3114" name="Line 84"/>
              <p:cNvSpPr>
                <a:spLocks noChangeShapeType="1"/>
              </p:cNvSpPr>
              <p:nvPr/>
            </p:nvSpPr>
            <p:spPr bwMode="auto">
              <a:xfrm flipV="1">
                <a:off x="3513" y="12053"/>
                <a:ext cx="134" cy="1513"/>
              </a:xfrm>
              <a:prstGeom prst="line">
                <a:avLst/>
              </a:prstGeom>
              <a:noFill/>
              <a:ln w="7620">
                <a:solidFill>
                  <a:srgbClr val="000000"/>
                </a:solidFill>
                <a:round/>
                <a:headEnd/>
                <a:tailEnd/>
              </a:ln>
            </p:spPr>
            <p:txBody>
              <a:bodyPr/>
              <a:lstStyle/>
              <a:p>
                <a:endParaRPr lang="ar-DZ"/>
              </a:p>
            </p:txBody>
          </p:sp>
          <p:sp>
            <p:nvSpPr>
              <p:cNvPr id="3115" name="Line 85"/>
              <p:cNvSpPr>
                <a:spLocks noChangeShapeType="1"/>
              </p:cNvSpPr>
              <p:nvPr/>
            </p:nvSpPr>
            <p:spPr bwMode="auto">
              <a:xfrm flipV="1">
                <a:off x="4106" y="11593"/>
                <a:ext cx="134" cy="1508"/>
              </a:xfrm>
              <a:prstGeom prst="line">
                <a:avLst/>
              </a:prstGeom>
              <a:noFill/>
              <a:ln w="7620">
                <a:solidFill>
                  <a:srgbClr val="000000"/>
                </a:solidFill>
                <a:round/>
                <a:headEnd/>
                <a:tailEnd/>
              </a:ln>
            </p:spPr>
            <p:txBody>
              <a:bodyPr/>
              <a:lstStyle/>
              <a:p>
                <a:endParaRPr lang="ar-DZ"/>
              </a:p>
            </p:txBody>
          </p:sp>
          <p:sp>
            <p:nvSpPr>
              <p:cNvPr id="3116" name="Line 86"/>
              <p:cNvSpPr>
                <a:spLocks noChangeShapeType="1"/>
              </p:cNvSpPr>
              <p:nvPr/>
            </p:nvSpPr>
            <p:spPr bwMode="auto">
              <a:xfrm flipV="1">
                <a:off x="4606" y="12139"/>
                <a:ext cx="140" cy="1508"/>
              </a:xfrm>
              <a:prstGeom prst="line">
                <a:avLst/>
              </a:prstGeom>
              <a:noFill/>
              <a:ln w="7620">
                <a:solidFill>
                  <a:srgbClr val="000000"/>
                </a:solidFill>
                <a:round/>
                <a:headEnd/>
                <a:tailEnd/>
              </a:ln>
            </p:spPr>
            <p:txBody>
              <a:bodyPr/>
              <a:lstStyle/>
              <a:p>
                <a:endParaRPr lang="ar-DZ"/>
              </a:p>
            </p:txBody>
          </p:sp>
          <p:sp>
            <p:nvSpPr>
              <p:cNvPr id="3117" name="Line 87"/>
              <p:cNvSpPr>
                <a:spLocks noChangeShapeType="1"/>
              </p:cNvSpPr>
              <p:nvPr/>
            </p:nvSpPr>
            <p:spPr bwMode="auto">
              <a:xfrm flipV="1">
                <a:off x="5199" y="11679"/>
                <a:ext cx="140" cy="1508"/>
              </a:xfrm>
              <a:prstGeom prst="line">
                <a:avLst/>
              </a:prstGeom>
              <a:noFill/>
              <a:ln w="7620">
                <a:solidFill>
                  <a:srgbClr val="000000"/>
                </a:solidFill>
                <a:round/>
                <a:headEnd/>
                <a:tailEnd/>
              </a:ln>
            </p:spPr>
            <p:txBody>
              <a:bodyPr/>
              <a:lstStyle/>
              <a:p>
                <a:endParaRPr lang="ar-DZ"/>
              </a:p>
            </p:txBody>
          </p:sp>
          <p:sp>
            <p:nvSpPr>
              <p:cNvPr id="3118" name="Freeform 88"/>
              <p:cNvSpPr>
                <a:spLocks/>
              </p:cNvSpPr>
              <p:nvPr/>
            </p:nvSpPr>
            <p:spPr bwMode="auto">
              <a:xfrm>
                <a:off x="5095" y="13101"/>
                <a:ext cx="180" cy="166"/>
              </a:xfrm>
              <a:custGeom>
                <a:avLst/>
                <a:gdLst>
                  <a:gd name="T0" fmla="*/ 99 w 180"/>
                  <a:gd name="T1" fmla="*/ 0 h 166"/>
                  <a:gd name="T2" fmla="*/ 134 w 180"/>
                  <a:gd name="T3" fmla="*/ 11 h 166"/>
                  <a:gd name="T4" fmla="*/ 157 w 180"/>
                  <a:gd name="T5" fmla="*/ 32 h 166"/>
                  <a:gd name="T6" fmla="*/ 174 w 180"/>
                  <a:gd name="T7" fmla="*/ 59 h 166"/>
                  <a:gd name="T8" fmla="*/ 180 w 180"/>
                  <a:gd name="T9" fmla="*/ 91 h 166"/>
                  <a:gd name="T10" fmla="*/ 168 w 180"/>
                  <a:gd name="T11" fmla="*/ 123 h 166"/>
                  <a:gd name="T12" fmla="*/ 145 w 180"/>
                  <a:gd name="T13" fmla="*/ 150 h 166"/>
                  <a:gd name="T14" fmla="*/ 116 w 180"/>
                  <a:gd name="T15" fmla="*/ 166 h 166"/>
                  <a:gd name="T16" fmla="*/ 81 w 180"/>
                  <a:gd name="T17" fmla="*/ 166 h 166"/>
                  <a:gd name="T18" fmla="*/ 46 w 180"/>
                  <a:gd name="T19" fmla="*/ 161 h 166"/>
                  <a:gd name="T20" fmla="*/ 23 w 180"/>
                  <a:gd name="T21" fmla="*/ 139 h 166"/>
                  <a:gd name="T22" fmla="*/ 6 w 180"/>
                  <a:gd name="T23" fmla="*/ 112 h 166"/>
                  <a:gd name="T24" fmla="*/ 0 w 180"/>
                  <a:gd name="T25" fmla="*/ 80 h 166"/>
                  <a:gd name="T26" fmla="*/ 11 w 180"/>
                  <a:gd name="T27" fmla="*/ 48 h 166"/>
                  <a:gd name="T28" fmla="*/ 29 w 180"/>
                  <a:gd name="T29" fmla="*/ 22 h 166"/>
                  <a:gd name="T30" fmla="*/ 64 w 180"/>
                  <a:gd name="T31" fmla="*/ 5 h 166"/>
                  <a:gd name="T32" fmla="*/ 99 w 18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6"/>
                  <a:gd name="T53" fmla="*/ 180 w 18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6">
                    <a:moveTo>
                      <a:pt x="99" y="0"/>
                    </a:moveTo>
                    <a:lnTo>
                      <a:pt x="134" y="11"/>
                    </a:lnTo>
                    <a:lnTo>
                      <a:pt x="157" y="32"/>
                    </a:lnTo>
                    <a:lnTo>
                      <a:pt x="174" y="59"/>
                    </a:lnTo>
                    <a:lnTo>
                      <a:pt x="180" y="91"/>
                    </a:lnTo>
                    <a:lnTo>
                      <a:pt x="168" y="123"/>
                    </a:lnTo>
                    <a:lnTo>
                      <a:pt x="145" y="150"/>
                    </a:lnTo>
                    <a:lnTo>
                      <a:pt x="116" y="166"/>
                    </a:lnTo>
                    <a:lnTo>
                      <a:pt x="81" y="166"/>
                    </a:lnTo>
                    <a:lnTo>
                      <a:pt x="46" y="161"/>
                    </a:lnTo>
                    <a:lnTo>
                      <a:pt x="23" y="139"/>
                    </a:lnTo>
                    <a:lnTo>
                      <a:pt x="6" y="112"/>
                    </a:lnTo>
                    <a:lnTo>
                      <a:pt x="0" y="80"/>
                    </a:lnTo>
                    <a:lnTo>
                      <a:pt x="11" y="48"/>
                    </a:lnTo>
                    <a:lnTo>
                      <a:pt x="29" y="22"/>
                    </a:lnTo>
                    <a:lnTo>
                      <a:pt x="64" y="5"/>
                    </a:lnTo>
                    <a:lnTo>
                      <a:pt x="99" y="0"/>
                    </a:lnTo>
                    <a:close/>
                  </a:path>
                </a:pathLst>
              </a:custGeom>
              <a:solidFill>
                <a:srgbClr val="000000"/>
              </a:solidFill>
              <a:ln w="9525">
                <a:noFill/>
                <a:round/>
                <a:headEnd/>
                <a:tailEnd/>
              </a:ln>
            </p:spPr>
            <p:txBody>
              <a:bodyPr/>
              <a:lstStyle/>
              <a:p>
                <a:endParaRPr lang="ar-DZ"/>
              </a:p>
            </p:txBody>
          </p:sp>
          <p:sp>
            <p:nvSpPr>
              <p:cNvPr id="3119" name="Freeform 89"/>
              <p:cNvSpPr>
                <a:spLocks/>
              </p:cNvSpPr>
              <p:nvPr/>
            </p:nvSpPr>
            <p:spPr bwMode="auto">
              <a:xfrm>
                <a:off x="5095" y="13101"/>
                <a:ext cx="180" cy="166"/>
              </a:xfrm>
              <a:custGeom>
                <a:avLst/>
                <a:gdLst>
                  <a:gd name="T0" fmla="*/ 99 w 180"/>
                  <a:gd name="T1" fmla="*/ 0 h 166"/>
                  <a:gd name="T2" fmla="*/ 134 w 180"/>
                  <a:gd name="T3" fmla="*/ 11 h 166"/>
                  <a:gd name="T4" fmla="*/ 157 w 180"/>
                  <a:gd name="T5" fmla="*/ 32 h 166"/>
                  <a:gd name="T6" fmla="*/ 174 w 180"/>
                  <a:gd name="T7" fmla="*/ 59 h 166"/>
                  <a:gd name="T8" fmla="*/ 180 w 180"/>
                  <a:gd name="T9" fmla="*/ 91 h 166"/>
                  <a:gd name="T10" fmla="*/ 168 w 180"/>
                  <a:gd name="T11" fmla="*/ 123 h 166"/>
                  <a:gd name="T12" fmla="*/ 145 w 180"/>
                  <a:gd name="T13" fmla="*/ 150 h 166"/>
                  <a:gd name="T14" fmla="*/ 116 w 180"/>
                  <a:gd name="T15" fmla="*/ 166 h 166"/>
                  <a:gd name="T16" fmla="*/ 81 w 180"/>
                  <a:gd name="T17" fmla="*/ 166 h 166"/>
                  <a:gd name="T18" fmla="*/ 46 w 180"/>
                  <a:gd name="T19" fmla="*/ 161 h 166"/>
                  <a:gd name="T20" fmla="*/ 23 w 180"/>
                  <a:gd name="T21" fmla="*/ 139 h 166"/>
                  <a:gd name="T22" fmla="*/ 6 w 180"/>
                  <a:gd name="T23" fmla="*/ 112 h 166"/>
                  <a:gd name="T24" fmla="*/ 0 w 180"/>
                  <a:gd name="T25" fmla="*/ 80 h 166"/>
                  <a:gd name="T26" fmla="*/ 11 w 180"/>
                  <a:gd name="T27" fmla="*/ 48 h 166"/>
                  <a:gd name="T28" fmla="*/ 29 w 180"/>
                  <a:gd name="T29" fmla="*/ 22 h 166"/>
                  <a:gd name="T30" fmla="*/ 64 w 180"/>
                  <a:gd name="T31" fmla="*/ 5 h 166"/>
                  <a:gd name="T32" fmla="*/ 99 w 18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6"/>
                  <a:gd name="T53" fmla="*/ 180 w 18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6">
                    <a:moveTo>
                      <a:pt x="99" y="0"/>
                    </a:moveTo>
                    <a:lnTo>
                      <a:pt x="134" y="11"/>
                    </a:lnTo>
                    <a:lnTo>
                      <a:pt x="157" y="32"/>
                    </a:lnTo>
                    <a:lnTo>
                      <a:pt x="174" y="59"/>
                    </a:lnTo>
                    <a:lnTo>
                      <a:pt x="180" y="91"/>
                    </a:lnTo>
                    <a:lnTo>
                      <a:pt x="168" y="123"/>
                    </a:lnTo>
                    <a:lnTo>
                      <a:pt x="145" y="150"/>
                    </a:lnTo>
                    <a:lnTo>
                      <a:pt x="116" y="166"/>
                    </a:lnTo>
                    <a:lnTo>
                      <a:pt x="81" y="166"/>
                    </a:lnTo>
                    <a:lnTo>
                      <a:pt x="46" y="161"/>
                    </a:lnTo>
                    <a:lnTo>
                      <a:pt x="23" y="139"/>
                    </a:lnTo>
                    <a:lnTo>
                      <a:pt x="6" y="112"/>
                    </a:lnTo>
                    <a:lnTo>
                      <a:pt x="0" y="80"/>
                    </a:lnTo>
                    <a:lnTo>
                      <a:pt x="11" y="48"/>
                    </a:lnTo>
                    <a:lnTo>
                      <a:pt x="29" y="22"/>
                    </a:lnTo>
                    <a:lnTo>
                      <a:pt x="64" y="5"/>
                    </a:lnTo>
                    <a:lnTo>
                      <a:pt x="99" y="0"/>
                    </a:lnTo>
                  </a:path>
                </a:pathLst>
              </a:custGeom>
              <a:noFill/>
              <a:ln w="7620">
                <a:solidFill>
                  <a:srgbClr val="000000"/>
                </a:solidFill>
                <a:round/>
                <a:headEnd/>
                <a:tailEnd/>
              </a:ln>
            </p:spPr>
            <p:txBody>
              <a:bodyPr/>
              <a:lstStyle/>
              <a:p>
                <a:endParaRPr lang="ar-DZ"/>
              </a:p>
            </p:txBody>
          </p:sp>
          <p:sp>
            <p:nvSpPr>
              <p:cNvPr id="3120" name="Freeform 90"/>
              <p:cNvSpPr>
                <a:spLocks/>
              </p:cNvSpPr>
              <p:nvPr/>
            </p:nvSpPr>
            <p:spPr bwMode="auto">
              <a:xfrm>
                <a:off x="3566" y="11973"/>
                <a:ext cx="180" cy="166"/>
              </a:xfrm>
              <a:custGeom>
                <a:avLst/>
                <a:gdLst>
                  <a:gd name="T0" fmla="*/ 98 w 180"/>
                  <a:gd name="T1" fmla="*/ 0 h 166"/>
                  <a:gd name="T2" fmla="*/ 128 w 180"/>
                  <a:gd name="T3" fmla="*/ 5 h 166"/>
                  <a:gd name="T4" fmla="*/ 157 w 180"/>
                  <a:gd name="T5" fmla="*/ 27 h 166"/>
                  <a:gd name="T6" fmla="*/ 174 w 180"/>
                  <a:gd name="T7" fmla="*/ 53 h 166"/>
                  <a:gd name="T8" fmla="*/ 180 w 180"/>
                  <a:gd name="T9" fmla="*/ 85 h 166"/>
                  <a:gd name="T10" fmla="*/ 168 w 180"/>
                  <a:gd name="T11" fmla="*/ 118 h 166"/>
                  <a:gd name="T12" fmla="*/ 145 w 180"/>
                  <a:gd name="T13" fmla="*/ 144 h 166"/>
                  <a:gd name="T14" fmla="*/ 116 w 180"/>
                  <a:gd name="T15" fmla="*/ 160 h 166"/>
                  <a:gd name="T16" fmla="*/ 81 w 180"/>
                  <a:gd name="T17" fmla="*/ 166 h 166"/>
                  <a:gd name="T18" fmla="*/ 46 w 180"/>
                  <a:gd name="T19" fmla="*/ 155 h 166"/>
                  <a:gd name="T20" fmla="*/ 17 w 180"/>
                  <a:gd name="T21" fmla="*/ 134 h 166"/>
                  <a:gd name="T22" fmla="*/ 0 w 180"/>
                  <a:gd name="T23" fmla="*/ 107 h 166"/>
                  <a:gd name="T24" fmla="*/ 0 w 180"/>
                  <a:gd name="T25" fmla="*/ 75 h 166"/>
                  <a:gd name="T26" fmla="*/ 5 w 180"/>
                  <a:gd name="T27" fmla="*/ 43 h 166"/>
                  <a:gd name="T28" fmla="*/ 29 w 180"/>
                  <a:gd name="T29" fmla="*/ 16 h 166"/>
                  <a:gd name="T30" fmla="*/ 58 w 180"/>
                  <a:gd name="T31" fmla="*/ 0 h 166"/>
                  <a:gd name="T32" fmla="*/ 98 w 18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6"/>
                  <a:gd name="T53" fmla="*/ 180 w 18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6">
                    <a:moveTo>
                      <a:pt x="98" y="0"/>
                    </a:moveTo>
                    <a:lnTo>
                      <a:pt x="128" y="5"/>
                    </a:lnTo>
                    <a:lnTo>
                      <a:pt x="157" y="27"/>
                    </a:lnTo>
                    <a:lnTo>
                      <a:pt x="174" y="53"/>
                    </a:lnTo>
                    <a:lnTo>
                      <a:pt x="180" y="85"/>
                    </a:lnTo>
                    <a:lnTo>
                      <a:pt x="168" y="118"/>
                    </a:lnTo>
                    <a:lnTo>
                      <a:pt x="145" y="144"/>
                    </a:lnTo>
                    <a:lnTo>
                      <a:pt x="116" y="160"/>
                    </a:lnTo>
                    <a:lnTo>
                      <a:pt x="81" y="166"/>
                    </a:lnTo>
                    <a:lnTo>
                      <a:pt x="46" y="155"/>
                    </a:lnTo>
                    <a:lnTo>
                      <a:pt x="17" y="134"/>
                    </a:lnTo>
                    <a:lnTo>
                      <a:pt x="0" y="107"/>
                    </a:lnTo>
                    <a:lnTo>
                      <a:pt x="0" y="75"/>
                    </a:lnTo>
                    <a:lnTo>
                      <a:pt x="5" y="43"/>
                    </a:lnTo>
                    <a:lnTo>
                      <a:pt x="29" y="16"/>
                    </a:lnTo>
                    <a:lnTo>
                      <a:pt x="58" y="0"/>
                    </a:lnTo>
                    <a:lnTo>
                      <a:pt x="98" y="0"/>
                    </a:lnTo>
                    <a:close/>
                  </a:path>
                </a:pathLst>
              </a:custGeom>
              <a:solidFill>
                <a:srgbClr val="000000"/>
              </a:solidFill>
              <a:ln w="9525">
                <a:noFill/>
                <a:round/>
                <a:headEnd/>
                <a:tailEnd/>
              </a:ln>
            </p:spPr>
            <p:txBody>
              <a:bodyPr/>
              <a:lstStyle/>
              <a:p>
                <a:endParaRPr lang="ar-DZ"/>
              </a:p>
            </p:txBody>
          </p:sp>
          <p:sp>
            <p:nvSpPr>
              <p:cNvPr id="3121" name="Freeform 91"/>
              <p:cNvSpPr>
                <a:spLocks/>
              </p:cNvSpPr>
              <p:nvPr/>
            </p:nvSpPr>
            <p:spPr bwMode="auto">
              <a:xfrm>
                <a:off x="3566" y="11973"/>
                <a:ext cx="180" cy="166"/>
              </a:xfrm>
              <a:custGeom>
                <a:avLst/>
                <a:gdLst>
                  <a:gd name="T0" fmla="*/ 98 w 180"/>
                  <a:gd name="T1" fmla="*/ 0 h 166"/>
                  <a:gd name="T2" fmla="*/ 128 w 180"/>
                  <a:gd name="T3" fmla="*/ 5 h 166"/>
                  <a:gd name="T4" fmla="*/ 157 w 180"/>
                  <a:gd name="T5" fmla="*/ 27 h 166"/>
                  <a:gd name="T6" fmla="*/ 174 w 180"/>
                  <a:gd name="T7" fmla="*/ 53 h 166"/>
                  <a:gd name="T8" fmla="*/ 180 w 180"/>
                  <a:gd name="T9" fmla="*/ 85 h 166"/>
                  <a:gd name="T10" fmla="*/ 168 w 180"/>
                  <a:gd name="T11" fmla="*/ 118 h 166"/>
                  <a:gd name="T12" fmla="*/ 145 w 180"/>
                  <a:gd name="T13" fmla="*/ 144 h 166"/>
                  <a:gd name="T14" fmla="*/ 116 w 180"/>
                  <a:gd name="T15" fmla="*/ 160 h 166"/>
                  <a:gd name="T16" fmla="*/ 81 w 180"/>
                  <a:gd name="T17" fmla="*/ 166 h 166"/>
                  <a:gd name="T18" fmla="*/ 46 w 180"/>
                  <a:gd name="T19" fmla="*/ 155 h 166"/>
                  <a:gd name="T20" fmla="*/ 17 w 180"/>
                  <a:gd name="T21" fmla="*/ 134 h 166"/>
                  <a:gd name="T22" fmla="*/ 0 w 180"/>
                  <a:gd name="T23" fmla="*/ 107 h 166"/>
                  <a:gd name="T24" fmla="*/ 0 w 180"/>
                  <a:gd name="T25" fmla="*/ 75 h 166"/>
                  <a:gd name="T26" fmla="*/ 5 w 180"/>
                  <a:gd name="T27" fmla="*/ 43 h 166"/>
                  <a:gd name="T28" fmla="*/ 29 w 180"/>
                  <a:gd name="T29" fmla="*/ 16 h 166"/>
                  <a:gd name="T30" fmla="*/ 58 w 180"/>
                  <a:gd name="T31" fmla="*/ 0 h 166"/>
                  <a:gd name="T32" fmla="*/ 98 w 18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6"/>
                  <a:gd name="T53" fmla="*/ 180 w 18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6">
                    <a:moveTo>
                      <a:pt x="98" y="0"/>
                    </a:moveTo>
                    <a:lnTo>
                      <a:pt x="128" y="5"/>
                    </a:lnTo>
                    <a:lnTo>
                      <a:pt x="157" y="27"/>
                    </a:lnTo>
                    <a:lnTo>
                      <a:pt x="174" y="53"/>
                    </a:lnTo>
                    <a:lnTo>
                      <a:pt x="180" y="85"/>
                    </a:lnTo>
                    <a:lnTo>
                      <a:pt x="168" y="118"/>
                    </a:lnTo>
                    <a:lnTo>
                      <a:pt x="145" y="144"/>
                    </a:lnTo>
                    <a:lnTo>
                      <a:pt x="116" y="160"/>
                    </a:lnTo>
                    <a:lnTo>
                      <a:pt x="81" y="166"/>
                    </a:lnTo>
                    <a:lnTo>
                      <a:pt x="46" y="155"/>
                    </a:lnTo>
                    <a:lnTo>
                      <a:pt x="17" y="134"/>
                    </a:lnTo>
                    <a:lnTo>
                      <a:pt x="0" y="107"/>
                    </a:lnTo>
                    <a:lnTo>
                      <a:pt x="0" y="75"/>
                    </a:lnTo>
                    <a:lnTo>
                      <a:pt x="5" y="43"/>
                    </a:lnTo>
                    <a:lnTo>
                      <a:pt x="29" y="16"/>
                    </a:lnTo>
                    <a:lnTo>
                      <a:pt x="58" y="0"/>
                    </a:lnTo>
                    <a:lnTo>
                      <a:pt x="98" y="0"/>
                    </a:lnTo>
                  </a:path>
                </a:pathLst>
              </a:custGeom>
              <a:noFill/>
              <a:ln w="7620">
                <a:solidFill>
                  <a:srgbClr val="000000"/>
                </a:solidFill>
                <a:round/>
                <a:headEnd/>
                <a:tailEnd/>
              </a:ln>
            </p:spPr>
            <p:txBody>
              <a:bodyPr/>
              <a:lstStyle/>
              <a:p>
                <a:endParaRPr lang="ar-DZ"/>
              </a:p>
            </p:txBody>
          </p:sp>
          <p:sp>
            <p:nvSpPr>
              <p:cNvPr id="3122" name="Freeform 92"/>
              <p:cNvSpPr>
                <a:spLocks/>
              </p:cNvSpPr>
              <p:nvPr/>
            </p:nvSpPr>
            <p:spPr bwMode="auto">
              <a:xfrm>
                <a:off x="4008" y="13016"/>
                <a:ext cx="180" cy="165"/>
              </a:xfrm>
              <a:custGeom>
                <a:avLst/>
                <a:gdLst>
                  <a:gd name="T0" fmla="*/ 98 w 180"/>
                  <a:gd name="T1" fmla="*/ 0 h 165"/>
                  <a:gd name="T2" fmla="*/ 133 w 180"/>
                  <a:gd name="T3" fmla="*/ 5 h 165"/>
                  <a:gd name="T4" fmla="*/ 162 w 180"/>
                  <a:gd name="T5" fmla="*/ 26 h 165"/>
                  <a:gd name="T6" fmla="*/ 180 w 180"/>
                  <a:gd name="T7" fmla="*/ 53 h 165"/>
                  <a:gd name="T8" fmla="*/ 180 w 180"/>
                  <a:gd name="T9" fmla="*/ 85 h 165"/>
                  <a:gd name="T10" fmla="*/ 174 w 180"/>
                  <a:gd name="T11" fmla="*/ 117 h 165"/>
                  <a:gd name="T12" fmla="*/ 151 w 180"/>
                  <a:gd name="T13" fmla="*/ 144 h 165"/>
                  <a:gd name="T14" fmla="*/ 122 w 180"/>
                  <a:gd name="T15" fmla="*/ 160 h 165"/>
                  <a:gd name="T16" fmla="*/ 87 w 180"/>
                  <a:gd name="T17" fmla="*/ 165 h 165"/>
                  <a:gd name="T18" fmla="*/ 52 w 180"/>
                  <a:gd name="T19" fmla="*/ 155 h 165"/>
                  <a:gd name="T20" fmla="*/ 23 w 180"/>
                  <a:gd name="T21" fmla="*/ 133 h 165"/>
                  <a:gd name="T22" fmla="*/ 5 w 180"/>
                  <a:gd name="T23" fmla="*/ 107 h 165"/>
                  <a:gd name="T24" fmla="*/ 0 w 180"/>
                  <a:gd name="T25" fmla="*/ 74 h 165"/>
                  <a:gd name="T26" fmla="*/ 11 w 180"/>
                  <a:gd name="T27" fmla="*/ 42 h 165"/>
                  <a:gd name="T28" fmla="*/ 34 w 180"/>
                  <a:gd name="T29" fmla="*/ 16 h 165"/>
                  <a:gd name="T30" fmla="*/ 63 w 180"/>
                  <a:gd name="T31" fmla="*/ 0 h 165"/>
                  <a:gd name="T32" fmla="*/ 98 w 180"/>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5"/>
                  <a:gd name="T53" fmla="*/ 180 w 180"/>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5">
                    <a:moveTo>
                      <a:pt x="98" y="0"/>
                    </a:moveTo>
                    <a:lnTo>
                      <a:pt x="133" y="5"/>
                    </a:lnTo>
                    <a:lnTo>
                      <a:pt x="162" y="26"/>
                    </a:lnTo>
                    <a:lnTo>
                      <a:pt x="180" y="53"/>
                    </a:lnTo>
                    <a:lnTo>
                      <a:pt x="180" y="85"/>
                    </a:lnTo>
                    <a:lnTo>
                      <a:pt x="174" y="117"/>
                    </a:lnTo>
                    <a:lnTo>
                      <a:pt x="151" y="144"/>
                    </a:lnTo>
                    <a:lnTo>
                      <a:pt x="122" y="160"/>
                    </a:lnTo>
                    <a:lnTo>
                      <a:pt x="87" y="165"/>
                    </a:lnTo>
                    <a:lnTo>
                      <a:pt x="52" y="155"/>
                    </a:lnTo>
                    <a:lnTo>
                      <a:pt x="23" y="133"/>
                    </a:lnTo>
                    <a:lnTo>
                      <a:pt x="5" y="107"/>
                    </a:lnTo>
                    <a:lnTo>
                      <a:pt x="0" y="74"/>
                    </a:lnTo>
                    <a:lnTo>
                      <a:pt x="11" y="42"/>
                    </a:lnTo>
                    <a:lnTo>
                      <a:pt x="34" y="16"/>
                    </a:lnTo>
                    <a:lnTo>
                      <a:pt x="63" y="0"/>
                    </a:lnTo>
                    <a:lnTo>
                      <a:pt x="98" y="0"/>
                    </a:lnTo>
                    <a:close/>
                  </a:path>
                </a:pathLst>
              </a:custGeom>
              <a:solidFill>
                <a:srgbClr val="000000"/>
              </a:solidFill>
              <a:ln w="9525">
                <a:noFill/>
                <a:round/>
                <a:headEnd/>
                <a:tailEnd/>
              </a:ln>
            </p:spPr>
            <p:txBody>
              <a:bodyPr/>
              <a:lstStyle/>
              <a:p>
                <a:endParaRPr lang="ar-DZ"/>
              </a:p>
            </p:txBody>
          </p:sp>
          <p:sp>
            <p:nvSpPr>
              <p:cNvPr id="3123" name="Freeform 93"/>
              <p:cNvSpPr>
                <a:spLocks/>
              </p:cNvSpPr>
              <p:nvPr/>
            </p:nvSpPr>
            <p:spPr bwMode="auto">
              <a:xfrm>
                <a:off x="4008" y="13016"/>
                <a:ext cx="180" cy="165"/>
              </a:xfrm>
              <a:custGeom>
                <a:avLst/>
                <a:gdLst>
                  <a:gd name="T0" fmla="*/ 98 w 180"/>
                  <a:gd name="T1" fmla="*/ 0 h 165"/>
                  <a:gd name="T2" fmla="*/ 133 w 180"/>
                  <a:gd name="T3" fmla="*/ 5 h 165"/>
                  <a:gd name="T4" fmla="*/ 162 w 180"/>
                  <a:gd name="T5" fmla="*/ 26 h 165"/>
                  <a:gd name="T6" fmla="*/ 180 w 180"/>
                  <a:gd name="T7" fmla="*/ 53 h 165"/>
                  <a:gd name="T8" fmla="*/ 180 w 180"/>
                  <a:gd name="T9" fmla="*/ 85 h 165"/>
                  <a:gd name="T10" fmla="*/ 174 w 180"/>
                  <a:gd name="T11" fmla="*/ 117 h 165"/>
                  <a:gd name="T12" fmla="*/ 151 w 180"/>
                  <a:gd name="T13" fmla="*/ 144 h 165"/>
                  <a:gd name="T14" fmla="*/ 122 w 180"/>
                  <a:gd name="T15" fmla="*/ 160 h 165"/>
                  <a:gd name="T16" fmla="*/ 87 w 180"/>
                  <a:gd name="T17" fmla="*/ 165 h 165"/>
                  <a:gd name="T18" fmla="*/ 52 w 180"/>
                  <a:gd name="T19" fmla="*/ 155 h 165"/>
                  <a:gd name="T20" fmla="*/ 23 w 180"/>
                  <a:gd name="T21" fmla="*/ 133 h 165"/>
                  <a:gd name="T22" fmla="*/ 5 w 180"/>
                  <a:gd name="T23" fmla="*/ 107 h 165"/>
                  <a:gd name="T24" fmla="*/ 0 w 180"/>
                  <a:gd name="T25" fmla="*/ 74 h 165"/>
                  <a:gd name="T26" fmla="*/ 11 w 180"/>
                  <a:gd name="T27" fmla="*/ 42 h 165"/>
                  <a:gd name="T28" fmla="*/ 34 w 180"/>
                  <a:gd name="T29" fmla="*/ 16 h 165"/>
                  <a:gd name="T30" fmla="*/ 63 w 180"/>
                  <a:gd name="T31" fmla="*/ 0 h 165"/>
                  <a:gd name="T32" fmla="*/ 98 w 180"/>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5"/>
                  <a:gd name="T53" fmla="*/ 180 w 180"/>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5">
                    <a:moveTo>
                      <a:pt x="98" y="0"/>
                    </a:moveTo>
                    <a:lnTo>
                      <a:pt x="133" y="5"/>
                    </a:lnTo>
                    <a:lnTo>
                      <a:pt x="162" y="26"/>
                    </a:lnTo>
                    <a:lnTo>
                      <a:pt x="180" y="53"/>
                    </a:lnTo>
                    <a:lnTo>
                      <a:pt x="180" y="85"/>
                    </a:lnTo>
                    <a:lnTo>
                      <a:pt x="174" y="117"/>
                    </a:lnTo>
                    <a:lnTo>
                      <a:pt x="151" y="144"/>
                    </a:lnTo>
                    <a:lnTo>
                      <a:pt x="122" y="160"/>
                    </a:lnTo>
                    <a:lnTo>
                      <a:pt x="87" y="165"/>
                    </a:lnTo>
                    <a:lnTo>
                      <a:pt x="52" y="155"/>
                    </a:lnTo>
                    <a:lnTo>
                      <a:pt x="23" y="133"/>
                    </a:lnTo>
                    <a:lnTo>
                      <a:pt x="5" y="107"/>
                    </a:lnTo>
                    <a:lnTo>
                      <a:pt x="0" y="74"/>
                    </a:lnTo>
                    <a:lnTo>
                      <a:pt x="11" y="42"/>
                    </a:lnTo>
                    <a:lnTo>
                      <a:pt x="34" y="16"/>
                    </a:lnTo>
                    <a:lnTo>
                      <a:pt x="63" y="0"/>
                    </a:lnTo>
                    <a:lnTo>
                      <a:pt x="98" y="0"/>
                    </a:lnTo>
                  </a:path>
                </a:pathLst>
              </a:custGeom>
              <a:noFill/>
              <a:ln w="7620">
                <a:solidFill>
                  <a:srgbClr val="000000"/>
                </a:solidFill>
                <a:round/>
                <a:headEnd/>
                <a:tailEnd/>
              </a:ln>
            </p:spPr>
            <p:txBody>
              <a:bodyPr/>
              <a:lstStyle/>
              <a:p>
                <a:endParaRPr lang="ar-DZ"/>
              </a:p>
            </p:txBody>
          </p:sp>
          <p:sp>
            <p:nvSpPr>
              <p:cNvPr id="3124" name="Freeform 94"/>
              <p:cNvSpPr>
                <a:spLocks/>
              </p:cNvSpPr>
              <p:nvPr/>
            </p:nvSpPr>
            <p:spPr bwMode="auto">
              <a:xfrm>
                <a:off x="4647" y="12058"/>
                <a:ext cx="180" cy="166"/>
              </a:xfrm>
              <a:custGeom>
                <a:avLst/>
                <a:gdLst>
                  <a:gd name="T0" fmla="*/ 99 w 180"/>
                  <a:gd name="T1" fmla="*/ 0 h 166"/>
                  <a:gd name="T2" fmla="*/ 134 w 180"/>
                  <a:gd name="T3" fmla="*/ 6 h 166"/>
                  <a:gd name="T4" fmla="*/ 163 w 180"/>
                  <a:gd name="T5" fmla="*/ 27 h 166"/>
                  <a:gd name="T6" fmla="*/ 175 w 180"/>
                  <a:gd name="T7" fmla="*/ 54 h 166"/>
                  <a:gd name="T8" fmla="*/ 180 w 180"/>
                  <a:gd name="T9" fmla="*/ 86 h 166"/>
                  <a:gd name="T10" fmla="*/ 169 w 180"/>
                  <a:gd name="T11" fmla="*/ 118 h 166"/>
                  <a:gd name="T12" fmla="*/ 151 w 180"/>
                  <a:gd name="T13" fmla="*/ 145 h 166"/>
                  <a:gd name="T14" fmla="*/ 122 w 180"/>
                  <a:gd name="T15" fmla="*/ 161 h 166"/>
                  <a:gd name="T16" fmla="*/ 81 w 180"/>
                  <a:gd name="T17" fmla="*/ 166 h 166"/>
                  <a:gd name="T18" fmla="*/ 47 w 180"/>
                  <a:gd name="T19" fmla="*/ 156 h 166"/>
                  <a:gd name="T20" fmla="*/ 23 w 180"/>
                  <a:gd name="T21" fmla="*/ 134 h 166"/>
                  <a:gd name="T22" fmla="*/ 6 w 180"/>
                  <a:gd name="T23" fmla="*/ 107 h 166"/>
                  <a:gd name="T24" fmla="*/ 0 w 180"/>
                  <a:gd name="T25" fmla="*/ 75 h 166"/>
                  <a:gd name="T26" fmla="*/ 12 w 180"/>
                  <a:gd name="T27" fmla="*/ 43 h 166"/>
                  <a:gd name="T28" fmla="*/ 35 w 180"/>
                  <a:gd name="T29" fmla="*/ 16 h 166"/>
                  <a:gd name="T30" fmla="*/ 64 w 180"/>
                  <a:gd name="T31" fmla="*/ 0 h 166"/>
                  <a:gd name="T32" fmla="*/ 99 w 18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6"/>
                  <a:gd name="T53" fmla="*/ 180 w 18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6">
                    <a:moveTo>
                      <a:pt x="99" y="0"/>
                    </a:moveTo>
                    <a:lnTo>
                      <a:pt x="134" y="6"/>
                    </a:lnTo>
                    <a:lnTo>
                      <a:pt x="163" y="27"/>
                    </a:lnTo>
                    <a:lnTo>
                      <a:pt x="175" y="54"/>
                    </a:lnTo>
                    <a:lnTo>
                      <a:pt x="180" y="86"/>
                    </a:lnTo>
                    <a:lnTo>
                      <a:pt x="169" y="118"/>
                    </a:lnTo>
                    <a:lnTo>
                      <a:pt x="151" y="145"/>
                    </a:lnTo>
                    <a:lnTo>
                      <a:pt x="122" y="161"/>
                    </a:lnTo>
                    <a:lnTo>
                      <a:pt x="81" y="166"/>
                    </a:lnTo>
                    <a:lnTo>
                      <a:pt x="47" y="156"/>
                    </a:lnTo>
                    <a:lnTo>
                      <a:pt x="23" y="134"/>
                    </a:lnTo>
                    <a:lnTo>
                      <a:pt x="6" y="107"/>
                    </a:lnTo>
                    <a:lnTo>
                      <a:pt x="0" y="75"/>
                    </a:lnTo>
                    <a:lnTo>
                      <a:pt x="12" y="43"/>
                    </a:lnTo>
                    <a:lnTo>
                      <a:pt x="35" y="16"/>
                    </a:lnTo>
                    <a:lnTo>
                      <a:pt x="64" y="0"/>
                    </a:lnTo>
                    <a:lnTo>
                      <a:pt x="99" y="0"/>
                    </a:lnTo>
                    <a:close/>
                  </a:path>
                </a:pathLst>
              </a:custGeom>
              <a:solidFill>
                <a:srgbClr val="000000"/>
              </a:solidFill>
              <a:ln w="9525">
                <a:noFill/>
                <a:round/>
                <a:headEnd/>
                <a:tailEnd/>
              </a:ln>
            </p:spPr>
            <p:txBody>
              <a:bodyPr/>
              <a:lstStyle/>
              <a:p>
                <a:endParaRPr lang="ar-DZ"/>
              </a:p>
            </p:txBody>
          </p:sp>
          <p:sp>
            <p:nvSpPr>
              <p:cNvPr id="3125" name="Freeform 95"/>
              <p:cNvSpPr>
                <a:spLocks/>
              </p:cNvSpPr>
              <p:nvPr/>
            </p:nvSpPr>
            <p:spPr bwMode="auto">
              <a:xfrm>
                <a:off x="4647" y="12058"/>
                <a:ext cx="180" cy="166"/>
              </a:xfrm>
              <a:custGeom>
                <a:avLst/>
                <a:gdLst>
                  <a:gd name="T0" fmla="*/ 99 w 180"/>
                  <a:gd name="T1" fmla="*/ 0 h 166"/>
                  <a:gd name="T2" fmla="*/ 134 w 180"/>
                  <a:gd name="T3" fmla="*/ 6 h 166"/>
                  <a:gd name="T4" fmla="*/ 163 w 180"/>
                  <a:gd name="T5" fmla="*/ 27 h 166"/>
                  <a:gd name="T6" fmla="*/ 175 w 180"/>
                  <a:gd name="T7" fmla="*/ 54 h 166"/>
                  <a:gd name="T8" fmla="*/ 180 w 180"/>
                  <a:gd name="T9" fmla="*/ 86 h 166"/>
                  <a:gd name="T10" fmla="*/ 169 w 180"/>
                  <a:gd name="T11" fmla="*/ 118 h 166"/>
                  <a:gd name="T12" fmla="*/ 151 w 180"/>
                  <a:gd name="T13" fmla="*/ 145 h 166"/>
                  <a:gd name="T14" fmla="*/ 122 w 180"/>
                  <a:gd name="T15" fmla="*/ 161 h 166"/>
                  <a:gd name="T16" fmla="*/ 81 w 180"/>
                  <a:gd name="T17" fmla="*/ 166 h 166"/>
                  <a:gd name="T18" fmla="*/ 47 w 180"/>
                  <a:gd name="T19" fmla="*/ 156 h 166"/>
                  <a:gd name="T20" fmla="*/ 23 w 180"/>
                  <a:gd name="T21" fmla="*/ 134 h 166"/>
                  <a:gd name="T22" fmla="*/ 6 w 180"/>
                  <a:gd name="T23" fmla="*/ 107 h 166"/>
                  <a:gd name="T24" fmla="*/ 0 w 180"/>
                  <a:gd name="T25" fmla="*/ 75 h 166"/>
                  <a:gd name="T26" fmla="*/ 12 w 180"/>
                  <a:gd name="T27" fmla="*/ 43 h 166"/>
                  <a:gd name="T28" fmla="*/ 35 w 180"/>
                  <a:gd name="T29" fmla="*/ 16 h 166"/>
                  <a:gd name="T30" fmla="*/ 64 w 180"/>
                  <a:gd name="T31" fmla="*/ 0 h 166"/>
                  <a:gd name="T32" fmla="*/ 99 w 18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6"/>
                  <a:gd name="T53" fmla="*/ 180 w 18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6">
                    <a:moveTo>
                      <a:pt x="99" y="0"/>
                    </a:moveTo>
                    <a:lnTo>
                      <a:pt x="134" y="6"/>
                    </a:lnTo>
                    <a:lnTo>
                      <a:pt x="163" y="27"/>
                    </a:lnTo>
                    <a:lnTo>
                      <a:pt x="175" y="54"/>
                    </a:lnTo>
                    <a:lnTo>
                      <a:pt x="180" y="86"/>
                    </a:lnTo>
                    <a:lnTo>
                      <a:pt x="169" y="118"/>
                    </a:lnTo>
                    <a:lnTo>
                      <a:pt x="151" y="145"/>
                    </a:lnTo>
                    <a:lnTo>
                      <a:pt x="122" y="161"/>
                    </a:lnTo>
                    <a:lnTo>
                      <a:pt x="81" y="166"/>
                    </a:lnTo>
                    <a:lnTo>
                      <a:pt x="47" y="156"/>
                    </a:lnTo>
                    <a:lnTo>
                      <a:pt x="23" y="134"/>
                    </a:lnTo>
                    <a:lnTo>
                      <a:pt x="6" y="107"/>
                    </a:lnTo>
                    <a:lnTo>
                      <a:pt x="0" y="75"/>
                    </a:lnTo>
                    <a:lnTo>
                      <a:pt x="12" y="43"/>
                    </a:lnTo>
                    <a:lnTo>
                      <a:pt x="35" y="16"/>
                    </a:lnTo>
                    <a:lnTo>
                      <a:pt x="64" y="0"/>
                    </a:lnTo>
                    <a:lnTo>
                      <a:pt x="99" y="0"/>
                    </a:lnTo>
                  </a:path>
                </a:pathLst>
              </a:custGeom>
              <a:noFill/>
              <a:ln w="7620">
                <a:solidFill>
                  <a:srgbClr val="000000"/>
                </a:solidFill>
                <a:round/>
                <a:headEnd/>
                <a:tailEnd/>
              </a:ln>
            </p:spPr>
            <p:txBody>
              <a:bodyPr/>
              <a:lstStyle/>
              <a:p>
                <a:endParaRPr lang="ar-DZ"/>
              </a:p>
            </p:txBody>
          </p:sp>
          <p:sp>
            <p:nvSpPr>
              <p:cNvPr id="3126" name="Freeform 96"/>
              <p:cNvSpPr>
                <a:spLocks/>
              </p:cNvSpPr>
              <p:nvPr/>
            </p:nvSpPr>
            <p:spPr bwMode="auto">
              <a:xfrm>
                <a:off x="5234" y="11599"/>
                <a:ext cx="181" cy="165"/>
              </a:xfrm>
              <a:custGeom>
                <a:avLst/>
                <a:gdLst>
                  <a:gd name="T0" fmla="*/ 93 w 181"/>
                  <a:gd name="T1" fmla="*/ 0 h 165"/>
                  <a:gd name="T2" fmla="*/ 128 w 181"/>
                  <a:gd name="T3" fmla="*/ 10 h 165"/>
                  <a:gd name="T4" fmla="*/ 157 w 181"/>
                  <a:gd name="T5" fmla="*/ 32 h 165"/>
                  <a:gd name="T6" fmla="*/ 175 w 181"/>
                  <a:gd name="T7" fmla="*/ 58 h 165"/>
                  <a:gd name="T8" fmla="*/ 181 w 181"/>
                  <a:gd name="T9" fmla="*/ 90 h 165"/>
                  <a:gd name="T10" fmla="*/ 169 w 181"/>
                  <a:gd name="T11" fmla="*/ 123 h 165"/>
                  <a:gd name="T12" fmla="*/ 146 w 181"/>
                  <a:gd name="T13" fmla="*/ 149 h 165"/>
                  <a:gd name="T14" fmla="*/ 117 w 181"/>
                  <a:gd name="T15" fmla="*/ 160 h 165"/>
                  <a:gd name="T16" fmla="*/ 82 w 181"/>
                  <a:gd name="T17" fmla="*/ 165 h 165"/>
                  <a:gd name="T18" fmla="*/ 47 w 181"/>
                  <a:gd name="T19" fmla="*/ 155 h 165"/>
                  <a:gd name="T20" fmla="*/ 18 w 181"/>
                  <a:gd name="T21" fmla="*/ 139 h 165"/>
                  <a:gd name="T22" fmla="*/ 0 w 181"/>
                  <a:gd name="T23" fmla="*/ 112 h 165"/>
                  <a:gd name="T24" fmla="*/ 0 w 181"/>
                  <a:gd name="T25" fmla="*/ 74 h 165"/>
                  <a:gd name="T26" fmla="*/ 6 w 181"/>
                  <a:gd name="T27" fmla="*/ 42 h 165"/>
                  <a:gd name="T28" fmla="*/ 29 w 181"/>
                  <a:gd name="T29" fmla="*/ 21 h 165"/>
                  <a:gd name="T30" fmla="*/ 58 w 181"/>
                  <a:gd name="T31" fmla="*/ 5 h 165"/>
                  <a:gd name="T32" fmla="*/ 93 w 181"/>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165"/>
                  <a:gd name="T53" fmla="*/ 181 w 181"/>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165">
                    <a:moveTo>
                      <a:pt x="93" y="0"/>
                    </a:moveTo>
                    <a:lnTo>
                      <a:pt x="128" y="10"/>
                    </a:lnTo>
                    <a:lnTo>
                      <a:pt x="157" y="32"/>
                    </a:lnTo>
                    <a:lnTo>
                      <a:pt x="175" y="58"/>
                    </a:lnTo>
                    <a:lnTo>
                      <a:pt x="181" y="90"/>
                    </a:lnTo>
                    <a:lnTo>
                      <a:pt x="169" y="123"/>
                    </a:lnTo>
                    <a:lnTo>
                      <a:pt x="146" y="149"/>
                    </a:lnTo>
                    <a:lnTo>
                      <a:pt x="117" y="160"/>
                    </a:lnTo>
                    <a:lnTo>
                      <a:pt x="82" y="165"/>
                    </a:lnTo>
                    <a:lnTo>
                      <a:pt x="47" y="155"/>
                    </a:lnTo>
                    <a:lnTo>
                      <a:pt x="18" y="139"/>
                    </a:lnTo>
                    <a:lnTo>
                      <a:pt x="0" y="112"/>
                    </a:lnTo>
                    <a:lnTo>
                      <a:pt x="0" y="74"/>
                    </a:lnTo>
                    <a:lnTo>
                      <a:pt x="6" y="42"/>
                    </a:lnTo>
                    <a:lnTo>
                      <a:pt x="29" y="21"/>
                    </a:lnTo>
                    <a:lnTo>
                      <a:pt x="58" y="5"/>
                    </a:lnTo>
                    <a:lnTo>
                      <a:pt x="93" y="0"/>
                    </a:lnTo>
                    <a:close/>
                  </a:path>
                </a:pathLst>
              </a:custGeom>
              <a:solidFill>
                <a:srgbClr val="000000"/>
              </a:solidFill>
              <a:ln w="9525">
                <a:noFill/>
                <a:round/>
                <a:headEnd/>
                <a:tailEnd/>
              </a:ln>
            </p:spPr>
            <p:txBody>
              <a:bodyPr/>
              <a:lstStyle/>
              <a:p>
                <a:endParaRPr lang="ar-DZ"/>
              </a:p>
            </p:txBody>
          </p:sp>
          <p:sp>
            <p:nvSpPr>
              <p:cNvPr id="3127" name="Freeform 97"/>
              <p:cNvSpPr>
                <a:spLocks/>
              </p:cNvSpPr>
              <p:nvPr/>
            </p:nvSpPr>
            <p:spPr bwMode="auto">
              <a:xfrm>
                <a:off x="5234" y="11599"/>
                <a:ext cx="181" cy="165"/>
              </a:xfrm>
              <a:custGeom>
                <a:avLst/>
                <a:gdLst>
                  <a:gd name="T0" fmla="*/ 93 w 181"/>
                  <a:gd name="T1" fmla="*/ 0 h 165"/>
                  <a:gd name="T2" fmla="*/ 128 w 181"/>
                  <a:gd name="T3" fmla="*/ 10 h 165"/>
                  <a:gd name="T4" fmla="*/ 157 w 181"/>
                  <a:gd name="T5" fmla="*/ 32 h 165"/>
                  <a:gd name="T6" fmla="*/ 175 w 181"/>
                  <a:gd name="T7" fmla="*/ 58 h 165"/>
                  <a:gd name="T8" fmla="*/ 181 w 181"/>
                  <a:gd name="T9" fmla="*/ 90 h 165"/>
                  <a:gd name="T10" fmla="*/ 169 w 181"/>
                  <a:gd name="T11" fmla="*/ 123 h 165"/>
                  <a:gd name="T12" fmla="*/ 146 w 181"/>
                  <a:gd name="T13" fmla="*/ 149 h 165"/>
                  <a:gd name="T14" fmla="*/ 117 w 181"/>
                  <a:gd name="T15" fmla="*/ 160 h 165"/>
                  <a:gd name="T16" fmla="*/ 82 w 181"/>
                  <a:gd name="T17" fmla="*/ 165 h 165"/>
                  <a:gd name="T18" fmla="*/ 47 w 181"/>
                  <a:gd name="T19" fmla="*/ 155 h 165"/>
                  <a:gd name="T20" fmla="*/ 18 w 181"/>
                  <a:gd name="T21" fmla="*/ 139 h 165"/>
                  <a:gd name="T22" fmla="*/ 0 w 181"/>
                  <a:gd name="T23" fmla="*/ 112 h 165"/>
                  <a:gd name="T24" fmla="*/ 0 w 181"/>
                  <a:gd name="T25" fmla="*/ 74 h 165"/>
                  <a:gd name="T26" fmla="*/ 6 w 181"/>
                  <a:gd name="T27" fmla="*/ 42 h 165"/>
                  <a:gd name="T28" fmla="*/ 29 w 181"/>
                  <a:gd name="T29" fmla="*/ 21 h 165"/>
                  <a:gd name="T30" fmla="*/ 58 w 181"/>
                  <a:gd name="T31" fmla="*/ 5 h 165"/>
                  <a:gd name="T32" fmla="*/ 93 w 181"/>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165"/>
                  <a:gd name="T53" fmla="*/ 181 w 181"/>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165">
                    <a:moveTo>
                      <a:pt x="93" y="0"/>
                    </a:moveTo>
                    <a:lnTo>
                      <a:pt x="128" y="10"/>
                    </a:lnTo>
                    <a:lnTo>
                      <a:pt x="157" y="32"/>
                    </a:lnTo>
                    <a:lnTo>
                      <a:pt x="175" y="58"/>
                    </a:lnTo>
                    <a:lnTo>
                      <a:pt x="181" y="90"/>
                    </a:lnTo>
                    <a:lnTo>
                      <a:pt x="169" y="123"/>
                    </a:lnTo>
                    <a:lnTo>
                      <a:pt x="146" y="149"/>
                    </a:lnTo>
                    <a:lnTo>
                      <a:pt x="117" y="160"/>
                    </a:lnTo>
                    <a:lnTo>
                      <a:pt x="82" y="165"/>
                    </a:lnTo>
                    <a:lnTo>
                      <a:pt x="47" y="155"/>
                    </a:lnTo>
                    <a:lnTo>
                      <a:pt x="18" y="139"/>
                    </a:lnTo>
                    <a:lnTo>
                      <a:pt x="0" y="112"/>
                    </a:lnTo>
                    <a:lnTo>
                      <a:pt x="0" y="74"/>
                    </a:lnTo>
                    <a:lnTo>
                      <a:pt x="6" y="42"/>
                    </a:lnTo>
                    <a:lnTo>
                      <a:pt x="29" y="21"/>
                    </a:lnTo>
                    <a:lnTo>
                      <a:pt x="58" y="5"/>
                    </a:lnTo>
                    <a:lnTo>
                      <a:pt x="93" y="0"/>
                    </a:lnTo>
                  </a:path>
                </a:pathLst>
              </a:custGeom>
              <a:noFill/>
              <a:ln w="7620">
                <a:solidFill>
                  <a:srgbClr val="000000"/>
                </a:solidFill>
                <a:round/>
                <a:headEnd/>
                <a:tailEnd/>
              </a:ln>
            </p:spPr>
            <p:txBody>
              <a:bodyPr/>
              <a:lstStyle/>
              <a:p>
                <a:endParaRPr lang="ar-DZ"/>
              </a:p>
            </p:txBody>
          </p:sp>
          <p:sp>
            <p:nvSpPr>
              <p:cNvPr id="3128" name="Freeform 98"/>
              <p:cNvSpPr>
                <a:spLocks/>
              </p:cNvSpPr>
              <p:nvPr/>
            </p:nvSpPr>
            <p:spPr bwMode="auto">
              <a:xfrm>
                <a:off x="4141" y="11508"/>
                <a:ext cx="180" cy="165"/>
              </a:xfrm>
              <a:custGeom>
                <a:avLst/>
                <a:gdLst>
                  <a:gd name="T0" fmla="*/ 99 w 180"/>
                  <a:gd name="T1" fmla="*/ 0 h 165"/>
                  <a:gd name="T2" fmla="*/ 134 w 180"/>
                  <a:gd name="T3" fmla="*/ 10 h 165"/>
                  <a:gd name="T4" fmla="*/ 163 w 180"/>
                  <a:gd name="T5" fmla="*/ 32 h 165"/>
                  <a:gd name="T6" fmla="*/ 180 w 180"/>
                  <a:gd name="T7" fmla="*/ 59 h 165"/>
                  <a:gd name="T8" fmla="*/ 180 w 180"/>
                  <a:gd name="T9" fmla="*/ 91 h 165"/>
                  <a:gd name="T10" fmla="*/ 175 w 180"/>
                  <a:gd name="T11" fmla="*/ 123 h 165"/>
                  <a:gd name="T12" fmla="*/ 151 w 180"/>
                  <a:gd name="T13" fmla="*/ 149 h 165"/>
                  <a:gd name="T14" fmla="*/ 122 w 180"/>
                  <a:gd name="T15" fmla="*/ 165 h 165"/>
                  <a:gd name="T16" fmla="*/ 87 w 180"/>
                  <a:gd name="T17" fmla="*/ 165 h 165"/>
                  <a:gd name="T18" fmla="*/ 53 w 180"/>
                  <a:gd name="T19" fmla="*/ 160 h 165"/>
                  <a:gd name="T20" fmla="*/ 23 w 180"/>
                  <a:gd name="T21" fmla="*/ 139 h 165"/>
                  <a:gd name="T22" fmla="*/ 6 w 180"/>
                  <a:gd name="T23" fmla="*/ 112 h 165"/>
                  <a:gd name="T24" fmla="*/ 0 w 180"/>
                  <a:gd name="T25" fmla="*/ 75 h 165"/>
                  <a:gd name="T26" fmla="*/ 12 w 180"/>
                  <a:gd name="T27" fmla="*/ 48 h 165"/>
                  <a:gd name="T28" fmla="*/ 35 w 180"/>
                  <a:gd name="T29" fmla="*/ 21 h 165"/>
                  <a:gd name="T30" fmla="*/ 64 w 180"/>
                  <a:gd name="T31" fmla="*/ 5 h 165"/>
                  <a:gd name="T32" fmla="*/ 99 w 180"/>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5"/>
                  <a:gd name="T53" fmla="*/ 180 w 180"/>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5">
                    <a:moveTo>
                      <a:pt x="99" y="0"/>
                    </a:moveTo>
                    <a:lnTo>
                      <a:pt x="134" y="10"/>
                    </a:lnTo>
                    <a:lnTo>
                      <a:pt x="163" y="32"/>
                    </a:lnTo>
                    <a:lnTo>
                      <a:pt x="180" y="59"/>
                    </a:lnTo>
                    <a:lnTo>
                      <a:pt x="180" y="91"/>
                    </a:lnTo>
                    <a:lnTo>
                      <a:pt x="175" y="123"/>
                    </a:lnTo>
                    <a:lnTo>
                      <a:pt x="151" y="149"/>
                    </a:lnTo>
                    <a:lnTo>
                      <a:pt x="122" y="165"/>
                    </a:lnTo>
                    <a:lnTo>
                      <a:pt x="87" y="165"/>
                    </a:lnTo>
                    <a:lnTo>
                      <a:pt x="53" y="160"/>
                    </a:lnTo>
                    <a:lnTo>
                      <a:pt x="23" y="139"/>
                    </a:lnTo>
                    <a:lnTo>
                      <a:pt x="6" y="112"/>
                    </a:lnTo>
                    <a:lnTo>
                      <a:pt x="0" y="75"/>
                    </a:lnTo>
                    <a:lnTo>
                      <a:pt x="12" y="48"/>
                    </a:lnTo>
                    <a:lnTo>
                      <a:pt x="35" y="21"/>
                    </a:lnTo>
                    <a:lnTo>
                      <a:pt x="64" y="5"/>
                    </a:lnTo>
                    <a:lnTo>
                      <a:pt x="99" y="0"/>
                    </a:lnTo>
                    <a:close/>
                  </a:path>
                </a:pathLst>
              </a:custGeom>
              <a:solidFill>
                <a:srgbClr val="000000"/>
              </a:solidFill>
              <a:ln w="9525">
                <a:noFill/>
                <a:round/>
                <a:headEnd/>
                <a:tailEnd/>
              </a:ln>
            </p:spPr>
            <p:txBody>
              <a:bodyPr/>
              <a:lstStyle/>
              <a:p>
                <a:endParaRPr lang="ar-DZ"/>
              </a:p>
            </p:txBody>
          </p:sp>
          <p:sp>
            <p:nvSpPr>
              <p:cNvPr id="3129" name="Freeform 99"/>
              <p:cNvSpPr>
                <a:spLocks/>
              </p:cNvSpPr>
              <p:nvPr/>
            </p:nvSpPr>
            <p:spPr bwMode="auto">
              <a:xfrm>
                <a:off x="4141" y="11508"/>
                <a:ext cx="180" cy="165"/>
              </a:xfrm>
              <a:custGeom>
                <a:avLst/>
                <a:gdLst>
                  <a:gd name="T0" fmla="*/ 99 w 180"/>
                  <a:gd name="T1" fmla="*/ 0 h 165"/>
                  <a:gd name="T2" fmla="*/ 134 w 180"/>
                  <a:gd name="T3" fmla="*/ 10 h 165"/>
                  <a:gd name="T4" fmla="*/ 163 w 180"/>
                  <a:gd name="T5" fmla="*/ 32 h 165"/>
                  <a:gd name="T6" fmla="*/ 180 w 180"/>
                  <a:gd name="T7" fmla="*/ 59 h 165"/>
                  <a:gd name="T8" fmla="*/ 180 w 180"/>
                  <a:gd name="T9" fmla="*/ 91 h 165"/>
                  <a:gd name="T10" fmla="*/ 175 w 180"/>
                  <a:gd name="T11" fmla="*/ 123 h 165"/>
                  <a:gd name="T12" fmla="*/ 151 w 180"/>
                  <a:gd name="T13" fmla="*/ 149 h 165"/>
                  <a:gd name="T14" fmla="*/ 122 w 180"/>
                  <a:gd name="T15" fmla="*/ 165 h 165"/>
                  <a:gd name="T16" fmla="*/ 87 w 180"/>
                  <a:gd name="T17" fmla="*/ 165 h 165"/>
                  <a:gd name="T18" fmla="*/ 53 w 180"/>
                  <a:gd name="T19" fmla="*/ 160 h 165"/>
                  <a:gd name="T20" fmla="*/ 23 w 180"/>
                  <a:gd name="T21" fmla="*/ 139 h 165"/>
                  <a:gd name="T22" fmla="*/ 6 w 180"/>
                  <a:gd name="T23" fmla="*/ 112 h 165"/>
                  <a:gd name="T24" fmla="*/ 0 w 180"/>
                  <a:gd name="T25" fmla="*/ 75 h 165"/>
                  <a:gd name="T26" fmla="*/ 12 w 180"/>
                  <a:gd name="T27" fmla="*/ 48 h 165"/>
                  <a:gd name="T28" fmla="*/ 35 w 180"/>
                  <a:gd name="T29" fmla="*/ 21 h 165"/>
                  <a:gd name="T30" fmla="*/ 64 w 180"/>
                  <a:gd name="T31" fmla="*/ 5 h 165"/>
                  <a:gd name="T32" fmla="*/ 99 w 180"/>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5"/>
                  <a:gd name="T53" fmla="*/ 180 w 180"/>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5">
                    <a:moveTo>
                      <a:pt x="99" y="0"/>
                    </a:moveTo>
                    <a:lnTo>
                      <a:pt x="134" y="10"/>
                    </a:lnTo>
                    <a:lnTo>
                      <a:pt x="163" y="32"/>
                    </a:lnTo>
                    <a:lnTo>
                      <a:pt x="180" y="59"/>
                    </a:lnTo>
                    <a:lnTo>
                      <a:pt x="180" y="91"/>
                    </a:lnTo>
                    <a:lnTo>
                      <a:pt x="175" y="123"/>
                    </a:lnTo>
                    <a:lnTo>
                      <a:pt x="151" y="149"/>
                    </a:lnTo>
                    <a:lnTo>
                      <a:pt x="122" y="165"/>
                    </a:lnTo>
                    <a:lnTo>
                      <a:pt x="87" y="165"/>
                    </a:lnTo>
                    <a:lnTo>
                      <a:pt x="53" y="160"/>
                    </a:lnTo>
                    <a:lnTo>
                      <a:pt x="23" y="139"/>
                    </a:lnTo>
                    <a:lnTo>
                      <a:pt x="6" y="112"/>
                    </a:lnTo>
                    <a:lnTo>
                      <a:pt x="0" y="75"/>
                    </a:lnTo>
                    <a:lnTo>
                      <a:pt x="12" y="48"/>
                    </a:lnTo>
                    <a:lnTo>
                      <a:pt x="35" y="21"/>
                    </a:lnTo>
                    <a:lnTo>
                      <a:pt x="64" y="5"/>
                    </a:lnTo>
                    <a:lnTo>
                      <a:pt x="99" y="0"/>
                    </a:lnTo>
                  </a:path>
                </a:pathLst>
              </a:custGeom>
              <a:noFill/>
              <a:ln w="7620">
                <a:solidFill>
                  <a:srgbClr val="000000"/>
                </a:solidFill>
                <a:round/>
                <a:headEnd/>
                <a:tailEnd/>
              </a:ln>
            </p:spPr>
            <p:txBody>
              <a:bodyPr/>
              <a:lstStyle/>
              <a:p>
                <a:endParaRPr lang="ar-DZ"/>
              </a:p>
            </p:txBody>
          </p:sp>
          <p:sp>
            <p:nvSpPr>
              <p:cNvPr id="3130" name="Freeform 100"/>
              <p:cNvSpPr>
                <a:spLocks/>
              </p:cNvSpPr>
              <p:nvPr/>
            </p:nvSpPr>
            <p:spPr bwMode="auto">
              <a:xfrm>
                <a:off x="4513" y="13566"/>
                <a:ext cx="181" cy="166"/>
              </a:xfrm>
              <a:custGeom>
                <a:avLst/>
                <a:gdLst>
                  <a:gd name="T0" fmla="*/ 99 w 181"/>
                  <a:gd name="T1" fmla="*/ 0 h 166"/>
                  <a:gd name="T2" fmla="*/ 134 w 181"/>
                  <a:gd name="T3" fmla="*/ 11 h 166"/>
                  <a:gd name="T4" fmla="*/ 157 w 181"/>
                  <a:gd name="T5" fmla="*/ 27 h 166"/>
                  <a:gd name="T6" fmla="*/ 175 w 181"/>
                  <a:gd name="T7" fmla="*/ 54 h 166"/>
                  <a:gd name="T8" fmla="*/ 181 w 181"/>
                  <a:gd name="T9" fmla="*/ 91 h 166"/>
                  <a:gd name="T10" fmla="*/ 169 w 181"/>
                  <a:gd name="T11" fmla="*/ 118 h 166"/>
                  <a:gd name="T12" fmla="*/ 146 w 181"/>
                  <a:gd name="T13" fmla="*/ 145 h 166"/>
                  <a:gd name="T14" fmla="*/ 117 w 181"/>
                  <a:gd name="T15" fmla="*/ 161 h 166"/>
                  <a:gd name="T16" fmla="*/ 82 w 181"/>
                  <a:gd name="T17" fmla="*/ 166 h 166"/>
                  <a:gd name="T18" fmla="*/ 47 w 181"/>
                  <a:gd name="T19" fmla="*/ 155 h 166"/>
                  <a:gd name="T20" fmla="*/ 18 w 181"/>
                  <a:gd name="T21" fmla="*/ 134 h 166"/>
                  <a:gd name="T22" fmla="*/ 6 w 181"/>
                  <a:gd name="T23" fmla="*/ 107 h 166"/>
                  <a:gd name="T24" fmla="*/ 0 w 181"/>
                  <a:gd name="T25" fmla="*/ 75 h 166"/>
                  <a:gd name="T26" fmla="*/ 12 w 181"/>
                  <a:gd name="T27" fmla="*/ 43 h 166"/>
                  <a:gd name="T28" fmla="*/ 29 w 181"/>
                  <a:gd name="T29" fmla="*/ 16 h 166"/>
                  <a:gd name="T30" fmla="*/ 64 w 181"/>
                  <a:gd name="T31" fmla="*/ 0 h 166"/>
                  <a:gd name="T32" fmla="*/ 99 w 18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166"/>
                  <a:gd name="T53" fmla="*/ 181 w 18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166">
                    <a:moveTo>
                      <a:pt x="99" y="0"/>
                    </a:moveTo>
                    <a:lnTo>
                      <a:pt x="134" y="11"/>
                    </a:lnTo>
                    <a:lnTo>
                      <a:pt x="157" y="27"/>
                    </a:lnTo>
                    <a:lnTo>
                      <a:pt x="175" y="54"/>
                    </a:lnTo>
                    <a:lnTo>
                      <a:pt x="181" y="91"/>
                    </a:lnTo>
                    <a:lnTo>
                      <a:pt x="169" y="118"/>
                    </a:lnTo>
                    <a:lnTo>
                      <a:pt x="146" y="145"/>
                    </a:lnTo>
                    <a:lnTo>
                      <a:pt x="117" y="161"/>
                    </a:lnTo>
                    <a:lnTo>
                      <a:pt x="82" y="166"/>
                    </a:lnTo>
                    <a:lnTo>
                      <a:pt x="47" y="155"/>
                    </a:lnTo>
                    <a:lnTo>
                      <a:pt x="18" y="134"/>
                    </a:lnTo>
                    <a:lnTo>
                      <a:pt x="6" y="107"/>
                    </a:lnTo>
                    <a:lnTo>
                      <a:pt x="0" y="75"/>
                    </a:lnTo>
                    <a:lnTo>
                      <a:pt x="12" y="43"/>
                    </a:lnTo>
                    <a:lnTo>
                      <a:pt x="29" y="16"/>
                    </a:lnTo>
                    <a:lnTo>
                      <a:pt x="64" y="0"/>
                    </a:lnTo>
                    <a:lnTo>
                      <a:pt x="99" y="0"/>
                    </a:lnTo>
                    <a:close/>
                  </a:path>
                </a:pathLst>
              </a:custGeom>
              <a:solidFill>
                <a:srgbClr val="000000"/>
              </a:solidFill>
              <a:ln w="9525">
                <a:noFill/>
                <a:round/>
                <a:headEnd/>
                <a:tailEnd/>
              </a:ln>
            </p:spPr>
            <p:txBody>
              <a:bodyPr/>
              <a:lstStyle/>
              <a:p>
                <a:endParaRPr lang="ar-DZ"/>
              </a:p>
            </p:txBody>
          </p:sp>
          <p:sp>
            <p:nvSpPr>
              <p:cNvPr id="3131" name="Freeform 101"/>
              <p:cNvSpPr>
                <a:spLocks/>
              </p:cNvSpPr>
              <p:nvPr/>
            </p:nvSpPr>
            <p:spPr bwMode="auto">
              <a:xfrm>
                <a:off x="4513" y="13566"/>
                <a:ext cx="181" cy="166"/>
              </a:xfrm>
              <a:custGeom>
                <a:avLst/>
                <a:gdLst>
                  <a:gd name="T0" fmla="*/ 99 w 181"/>
                  <a:gd name="T1" fmla="*/ 0 h 166"/>
                  <a:gd name="T2" fmla="*/ 134 w 181"/>
                  <a:gd name="T3" fmla="*/ 11 h 166"/>
                  <a:gd name="T4" fmla="*/ 157 w 181"/>
                  <a:gd name="T5" fmla="*/ 27 h 166"/>
                  <a:gd name="T6" fmla="*/ 175 w 181"/>
                  <a:gd name="T7" fmla="*/ 54 h 166"/>
                  <a:gd name="T8" fmla="*/ 181 w 181"/>
                  <a:gd name="T9" fmla="*/ 91 h 166"/>
                  <a:gd name="T10" fmla="*/ 169 w 181"/>
                  <a:gd name="T11" fmla="*/ 118 h 166"/>
                  <a:gd name="T12" fmla="*/ 146 w 181"/>
                  <a:gd name="T13" fmla="*/ 145 h 166"/>
                  <a:gd name="T14" fmla="*/ 117 w 181"/>
                  <a:gd name="T15" fmla="*/ 161 h 166"/>
                  <a:gd name="T16" fmla="*/ 82 w 181"/>
                  <a:gd name="T17" fmla="*/ 166 h 166"/>
                  <a:gd name="T18" fmla="*/ 47 w 181"/>
                  <a:gd name="T19" fmla="*/ 155 h 166"/>
                  <a:gd name="T20" fmla="*/ 18 w 181"/>
                  <a:gd name="T21" fmla="*/ 134 h 166"/>
                  <a:gd name="T22" fmla="*/ 6 w 181"/>
                  <a:gd name="T23" fmla="*/ 107 h 166"/>
                  <a:gd name="T24" fmla="*/ 0 w 181"/>
                  <a:gd name="T25" fmla="*/ 75 h 166"/>
                  <a:gd name="T26" fmla="*/ 12 w 181"/>
                  <a:gd name="T27" fmla="*/ 43 h 166"/>
                  <a:gd name="T28" fmla="*/ 29 w 181"/>
                  <a:gd name="T29" fmla="*/ 16 h 166"/>
                  <a:gd name="T30" fmla="*/ 64 w 181"/>
                  <a:gd name="T31" fmla="*/ 0 h 166"/>
                  <a:gd name="T32" fmla="*/ 99 w 18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166"/>
                  <a:gd name="T53" fmla="*/ 181 w 18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166">
                    <a:moveTo>
                      <a:pt x="99" y="0"/>
                    </a:moveTo>
                    <a:lnTo>
                      <a:pt x="134" y="11"/>
                    </a:lnTo>
                    <a:lnTo>
                      <a:pt x="157" y="27"/>
                    </a:lnTo>
                    <a:lnTo>
                      <a:pt x="175" y="54"/>
                    </a:lnTo>
                    <a:lnTo>
                      <a:pt x="181" y="91"/>
                    </a:lnTo>
                    <a:lnTo>
                      <a:pt x="169" y="118"/>
                    </a:lnTo>
                    <a:lnTo>
                      <a:pt x="146" y="145"/>
                    </a:lnTo>
                    <a:lnTo>
                      <a:pt x="117" y="161"/>
                    </a:lnTo>
                    <a:lnTo>
                      <a:pt x="82" y="166"/>
                    </a:lnTo>
                    <a:lnTo>
                      <a:pt x="47" y="155"/>
                    </a:lnTo>
                    <a:lnTo>
                      <a:pt x="18" y="134"/>
                    </a:lnTo>
                    <a:lnTo>
                      <a:pt x="6" y="107"/>
                    </a:lnTo>
                    <a:lnTo>
                      <a:pt x="0" y="75"/>
                    </a:lnTo>
                    <a:lnTo>
                      <a:pt x="12" y="43"/>
                    </a:lnTo>
                    <a:lnTo>
                      <a:pt x="29" y="16"/>
                    </a:lnTo>
                    <a:lnTo>
                      <a:pt x="64" y="0"/>
                    </a:lnTo>
                    <a:lnTo>
                      <a:pt x="99" y="0"/>
                    </a:lnTo>
                  </a:path>
                </a:pathLst>
              </a:custGeom>
              <a:noFill/>
              <a:ln w="7620">
                <a:solidFill>
                  <a:srgbClr val="000000"/>
                </a:solidFill>
                <a:round/>
                <a:headEnd/>
                <a:tailEnd/>
              </a:ln>
            </p:spPr>
            <p:txBody>
              <a:bodyPr/>
              <a:lstStyle/>
              <a:p>
                <a:endParaRPr lang="ar-DZ"/>
              </a:p>
            </p:txBody>
          </p:sp>
          <p:sp>
            <p:nvSpPr>
              <p:cNvPr id="3132" name="Freeform 102"/>
              <p:cNvSpPr>
                <a:spLocks/>
              </p:cNvSpPr>
              <p:nvPr/>
            </p:nvSpPr>
            <p:spPr bwMode="auto">
              <a:xfrm>
                <a:off x="3409" y="13470"/>
                <a:ext cx="180" cy="166"/>
              </a:xfrm>
              <a:custGeom>
                <a:avLst/>
                <a:gdLst>
                  <a:gd name="T0" fmla="*/ 93 w 180"/>
                  <a:gd name="T1" fmla="*/ 0 h 166"/>
                  <a:gd name="T2" fmla="*/ 128 w 180"/>
                  <a:gd name="T3" fmla="*/ 5 h 166"/>
                  <a:gd name="T4" fmla="*/ 157 w 180"/>
                  <a:gd name="T5" fmla="*/ 27 h 166"/>
                  <a:gd name="T6" fmla="*/ 174 w 180"/>
                  <a:gd name="T7" fmla="*/ 54 h 166"/>
                  <a:gd name="T8" fmla="*/ 180 w 180"/>
                  <a:gd name="T9" fmla="*/ 86 h 166"/>
                  <a:gd name="T10" fmla="*/ 168 w 180"/>
                  <a:gd name="T11" fmla="*/ 118 h 166"/>
                  <a:gd name="T12" fmla="*/ 145 w 180"/>
                  <a:gd name="T13" fmla="*/ 144 h 166"/>
                  <a:gd name="T14" fmla="*/ 116 w 180"/>
                  <a:gd name="T15" fmla="*/ 160 h 166"/>
                  <a:gd name="T16" fmla="*/ 81 w 180"/>
                  <a:gd name="T17" fmla="*/ 166 h 166"/>
                  <a:gd name="T18" fmla="*/ 46 w 180"/>
                  <a:gd name="T19" fmla="*/ 155 h 166"/>
                  <a:gd name="T20" fmla="*/ 17 w 180"/>
                  <a:gd name="T21" fmla="*/ 134 h 166"/>
                  <a:gd name="T22" fmla="*/ 0 w 180"/>
                  <a:gd name="T23" fmla="*/ 107 h 166"/>
                  <a:gd name="T24" fmla="*/ 0 w 180"/>
                  <a:gd name="T25" fmla="*/ 75 h 166"/>
                  <a:gd name="T26" fmla="*/ 5 w 180"/>
                  <a:gd name="T27" fmla="*/ 43 h 166"/>
                  <a:gd name="T28" fmla="*/ 29 w 180"/>
                  <a:gd name="T29" fmla="*/ 16 h 166"/>
                  <a:gd name="T30" fmla="*/ 58 w 180"/>
                  <a:gd name="T31" fmla="*/ 0 h 166"/>
                  <a:gd name="T32" fmla="*/ 93 w 18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6"/>
                  <a:gd name="T53" fmla="*/ 180 w 18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6">
                    <a:moveTo>
                      <a:pt x="93" y="0"/>
                    </a:moveTo>
                    <a:lnTo>
                      <a:pt x="128" y="5"/>
                    </a:lnTo>
                    <a:lnTo>
                      <a:pt x="157" y="27"/>
                    </a:lnTo>
                    <a:lnTo>
                      <a:pt x="174" y="54"/>
                    </a:lnTo>
                    <a:lnTo>
                      <a:pt x="180" y="86"/>
                    </a:lnTo>
                    <a:lnTo>
                      <a:pt x="168" y="118"/>
                    </a:lnTo>
                    <a:lnTo>
                      <a:pt x="145" y="144"/>
                    </a:lnTo>
                    <a:lnTo>
                      <a:pt x="116" y="160"/>
                    </a:lnTo>
                    <a:lnTo>
                      <a:pt x="81" y="166"/>
                    </a:lnTo>
                    <a:lnTo>
                      <a:pt x="46" y="155"/>
                    </a:lnTo>
                    <a:lnTo>
                      <a:pt x="17" y="134"/>
                    </a:lnTo>
                    <a:lnTo>
                      <a:pt x="0" y="107"/>
                    </a:lnTo>
                    <a:lnTo>
                      <a:pt x="0" y="75"/>
                    </a:lnTo>
                    <a:lnTo>
                      <a:pt x="5" y="43"/>
                    </a:lnTo>
                    <a:lnTo>
                      <a:pt x="29" y="16"/>
                    </a:lnTo>
                    <a:lnTo>
                      <a:pt x="58" y="0"/>
                    </a:lnTo>
                    <a:lnTo>
                      <a:pt x="93" y="0"/>
                    </a:lnTo>
                    <a:close/>
                  </a:path>
                </a:pathLst>
              </a:custGeom>
              <a:solidFill>
                <a:srgbClr val="000000"/>
              </a:solidFill>
              <a:ln w="9525">
                <a:noFill/>
                <a:round/>
                <a:headEnd/>
                <a:tailEnd/>
              </a:ln>
            </p:spPr>
            <p:txBody>
              <a:bodyPr/>
              <a:lstStyle/>
              <a:p>
                <a:endParaRPr lang="ar-DZ"/>
              </a:p>
            </p:txBody>
          </p:sp>
          <p:sp>
            <p:nvSpPr>
              <p:cNvPr id="3133" name="Freeform 103"/>
              <p:cNvSpPr>
                <a:spLocks/>
              </p:cNvSpPr>
              <p:nvPr/>
            </p:nvSpPr>
            <p:spPr bwMode="auto">
              <a:xfrm>
                <a:off x="3409" y="13470"/>
                <a:ext cx="180" cy="166"/>
              </a:xfrm>
              <a:custGeom>
                <a:avLst/>
                <a:gdLst>
                  <a:gd name="T0" fmla="*/ 93 w 180"/>
                  <a:gd name="T1" fmla="*/ 0 h 166"/>
                  <a:gd name="T2" fmla="*/ 128 w 180"/>
                  <a:gd name="T3" fmla="*/ 5 h 166"/>
                  <a:gd name="T4" fmla="*/ 157 w 180"/>
                  <a:gd name="T5" fmla="*/ 27 h 166"/>
                  <a:gd name="T6" fmla="*/ 174 w 180"/>
                  <a:gd name="T7" fmla="*/ 54 h 166"/>
                  <a:gd name="T8" fmla="*/ 180 w 180"/>
                  <a:gd name="T9" fmla="*/ 86 h 166"/>
                  <a:gd name="T10" fmla="*/ 168 w 180"/>
                  <a:gd name="T11" fmla="*/ 118 h 166"/>
                  <a:gd name="T12" fmla="*/ 145 w 180"/>
                  <a:gd name="T13" fmla="*/ 144 h 166"/>
                  <a:gd name="T14" fmla="*/ 116 w 180"/>
                  <a:gd name="T15" fmla="*/ 160 h 166"/>
                  <a:gd name="T16" fmla="*/ 81 w 180"/>
                  <a:gd name="T17" fmla="*/ 166 h 166"/>
                  <a:gd name="T18" fmla="*/ 46 w 180"/>
                  <a:gd name="T19" fmla="*/ 155 h 166"/>
                  <a:gd name="T20" fmla="*/ 17 w 180"/>
                  <a:gd name="T21" fmla="*/ 134 h 166"/>
                  <a:gd name="T22" fmla="*/ 0 w 180"/>
                  <a:gd name="T23" fmla="*/ 107 h 166"/>
                  <a:gd name="T24" fmla="*/ 0 w 180"/>
                  <a:gd name="T25" fmla="*/ 75 h 166"/>
                  <a:gd name="T26" fmla="*/ 5 w 180"/>
                  <a:gd name="T27" fmla="*/ 43 h 166"/>
                  <a:gd name="T28" fmla="*/ 29 w 180"/>
                  <a:gd name="T29" fmla="*/ 16 h 166"/>
                  <a:gd name="T30" fmla="*/ 58 w 180"/>
                  <a:gd name="T31" fmla="*/ 0 h 166"/>
                  <a:gd name="T32" fmla="*/ 93 w 18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66"/>
                  <a:gd name="T53" fmla="*/ 180 w 180"/>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66">
                    <a:moveTo>
                      <a:pt x="93" y="0"/>
                    </a:moveTo>
                    <a:lnTo>
                      <a:pt x="128" y="5"/>
                    </a:lnTo>
                    <a:lnTo>
                      <a:pt x="157" y="27"/>
                    </a:lnTo>
                    <a:lnTo>
                      <a:pt x="174" y="54"/>
                    </a:lnTo>
                    <a:lnTo>
                      <a:pt x="180" y="86"/>
                    </a:lnTo>
                    <a:lnTo>
                      <a:pt x="168" y="118"/>
                    </a:lnTo>
                    <a:lnTo>
                      <a:pt x="145" y="144"/>
                    </a:lnTo>
                    <a:lnTo>
                      <a:pt x="116" y="160"/>
                    </a:lnTo>
                    <a:lnTo>
                      <a:pt x="81" y="166"/>
                    </a:lnTo>
                    <a:lnTo>
                      <a:pt x="46" y="155"/>
                    </a:lnTo>
                    <a:lnTo>
                      <a:pt x="17" y="134"/>
                    </a:lnTo>
                    <a:lnTo>
                      <a:pt x="0" y="107"/>
                    </a:lnTo>
                    <a:lnTo>
                      <a:pt x="0" y="75"/>
                    </a:lnTo>
                    <a:lnTo>
                      <a:pt x="5" y="43"/>
                    </a:lnTo>
                    <a:lnTo>
                      <a:pt x="29" y="16"/>
                    </a:lnTo>
                    <a:lnTo>
                      <a:pt x="58" y="0"/>
                    </a:lnTo>
                    <a:lnTo>
                      <a:pt x="93" y="0"/>
                    </a:lnTo>
                  </a:path>
                </a:pathLst>
              </a:custGeom>
              <a:noFill/>
              <a:ln w="7620">
                <a:solidFill>
                  <a:srgbClr val="000000"/>
                </a:solidFill>
                <a:round/>
                <a:headEnd/>
                <a:tailEnd/>
              </a:ln>
            </p:spPr>
            <p:txBody>
              <a:bodyPr/>
              <a:lstStyle/>
              <a:p>
                <a:endParaRPr lang="ar-DZ"/>
              </a:p>
            </p:txBody>
          </p:sp>
          <p:sp>
            <p:nvSpPr>
              <p:cNvPr id="3134" name="Rectangle 104"/>
              <p:cNvSpPr>
                <a:spLocks noChangeArrowheads="1"/>
              </p:cNvSpPr>
              <p:nvPr/>
            </p:nvSpPr>
            <p:spPr bwMode="auto">
              <a:xfrm rot="240000">
                <a:off x="4727" y="12690"/>
                <a:ext cx="145" cy="312"/>
              </a:xfrm>
              <a:prstGeom prst="rect">
                <a:avLst/>
              </a:prstGeom>
              <a:noFill/>
              <a:ln w="9525">
                <a:noFill/>
                <a:miter lim="800000"/>
                <a:headEnd/>
                <a:tailEnd/>
              </a:ln>
            </p:spPr>
            <p:txBody>
              <a:bodyPr wrap="none" lIns="0" tIns="0" rIns="0" bIns="0">
                <a:spAutoFit/>
              </a:bodyPr>
              <a:lstStyle/>
              <a:p>
                <a:r>
                  <a:rPr lang="en-US" sz="1300" b="1" i="1">
                    <a:latin typeface="Arial" pitchFamily="34" charset="0"/>
                  </a:rPr>
                  <a:t>c</a:t>
                </a:r>
                <a:endParaRPr lang="fr-FR"/>
              </a:p>
            </p:txBody>
          </p:sp>
          <p:sp>
            <p:nvSpPr>
              <p:cNvPr id="3135" name="Rectangle 105"/>
              <p:cNvSpPr>
                <a:spLocks noChangeArrowheads="1"/>
              </p:cNvSpPr>
              <p:nvPr/>
            </p:nvSpPr>
            <p:spPr bwMode="auto">
              <a:xfrm rot="240000">
                <a:off x="4952" y="13325"/>
                <a:ext cx="160" cy="312"/>
              </a:xfrm>
              <a:prstGeom prst="rect">
                <a:avLst/>
              </a:prstGeom>
              <a:noFill/>
              <a:ln w="9525">
                <a:noFill/>
                <a:miter lim="800000"/>
                <a:headEnd/>
                <a:tailEnd/>
              </a:ln>
            </p:spPr>
            <p:txBody>
              <a:bodyPr wrap="none" lIns="0" tIns="0" rIns="0" bIns="0">
                <a:spAutoFit/>
              </a:bodyPr>
              <a:lstStyle/>
              <a:p>
                <a:r>
                  <a:rPr lang="fr-FR" sz="1300" b="1" i="1">
                    <a:latin typeface="Arial" pitchFamily="34" charset="0"/>
                  </a:rPr>
                  <a:t>b</a:t>
                </a:r>
                <a:endParaRPr lang="fr-FR"/>
              </a:p>
            </p:txBody>
          </p:sp>
          <p:sp>
            <p:nvSpPr>
              <p:cNvPr id="3136" name="Rectangle 106"/>
              <p:cNvSpPr>
                <a:spLocks noChangeArrowheads="1"/>
              </p:cNvSpPr>
              <p:nvPr/>
            </p:nvSpPr>
            <p:spPr bwMode="auto">
              <a:xfrm rot="240000">
                <a:off x="3987" y="13592"/>
                <a:ext cx="145" cy="313"/>
              </a:xfrm>
              <a:prstGeom prst="rect">
                <a:avLst/>
              </a:prstGeom>
              <a:noFill/>
              <a:ln w="9525">
                <a:noFill/>
                <a:miter lim="800000"/>
                <a:headEnd/>
                <a:tailEnd/>
              </a:ln>
            </p:spPr>
            <p:txBody>
              <a:bodyPr wrap="none" lIns="0" tIns="0" rIns="0" bIns="0">
                <a:spAutoFit/>
              </a:bodyPr>
              <a:lstStyle/>
              <a:p>
                <a:r>
                  <a:rPr lang="en-US" sz="1300" b="1" i="1">
                    <a:latin typeface="Arial" pitchFamily="34" charset="0"/>
                  </a:rPr>
                  <a:t>a</a:t>
                </a:r>
                <a:endParaRPr lang="fr-FR"/>
              </a:p>
            </p:txBody>
          </p:sp>
        </p:grpSp>
      </p:grpSp>
      <p:sp>
        <p:nvSpPr>
          <p:cNvPr id="3090" name="Text Box 5"/>
          <p:cNvSpPr txBox="1">
            <a:spLocks noChangeArrowheads="1"/>
          </p:cNvSpPr>
          <p:nvPr/>
        </p:nvSpPr>
        <p:spPr bwMode="auto">
          <a:xfrm>
            <a:off x="1692275" y="6021388"/>
            <a:ext cx="5111750" cy="366712"/>
          </a:xfrm>
          <a:prstGeom prst="rect">
            <a:avLst/>
          </a:prstGeom>
          <a:noFill/>
          <a:ln w="9525">
            <a:noFill/>
            <a:miter lim="800000"/>
            <a:headEnd/>
            <a:tailEnd/>
          </a:ln>
        </p:spPr>
        <p:txBody>
          <a:bodyPr>
            <a:spAutoFit/>
          </a:bodyPr>
          <a:lstStyle/>
          <a:p>
            <a:pPr>
              <a:spcBef>
                <a:spcPct val="50000"/>
              </a:spcBef>
            </a:pPr>
            <a:r>
              <a:rPr lang="fr-FR" b="1" dirty="0">
                <a:latin typeface="Arial" pitchFamily="34" charset="0"/>
              </a:rPr>
              <a:t> Figure</a:t>
            </a:r>
            <a:r>
              <a:rPr lang="fr-FR" sz="1600" b="1" dirty="0">
                <a:latin typeface="Arial" pitchFamily="34" charset="0"/>
              </a:rPr>
              <a:t> 24- Les quatorze réseaux de Bravais</a:t>
            </a:r>
          </a:p>
        </p:txBody>
      </p:sp>
      <p:sp>
        <p:nvSpPr>
          <p:cNvPr id="6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318241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ldNum" sz="quarter" idx="11"/>
          </p:nvPr>
        </p:nvSpPr>
        <p:spPr>
          <a:noFill/>
        </p:spPr>
        <p:txBody>
          <a:bodyPr/>
          <a:lstStyle/>
          <a:p>
            <a:fld id="{454CDF88-7BB0-4040-A83A-0D879533412A}" type="slidenum">
              <a:rPr lang="fr-FR" smtClean="0"/>
              <a:pPr/>
              <a:t>54</a:t>
            </a:fld>
            <a:endParaRPr lang="fr-FR"/>
          </a:p>
        </p:txBody>
      </p:sp>
      <p:sp>
        <p:nvSpPr>
          <p:cNvPr id="4100" name="Rectangle 5"/>
          <p:cNvSpPr>
            <a:spLocks noChangeArrowheads="1"/>
          </p:cNvSpPr>
          <p:nvPr/>
        </p:nvSpPr>
        <p:spPr bwMode="auto">
          <a:xfrm>
            <a:off x="1205" y="467082"/>
            <a:ext cx="9122157" cy="5986254"/>
          </a:xfrm>
          <a:prstGeom prst="rect">
            <a:avLst/>
          </a:prstGeom>
          <a:noFill/>
          <a:ln w="9525">
            <a:noFill/>
            <a:miter lim="800000"/>
            <a:headEnd/>
            <a:tailEnd/>
          </a:ln>
        </p:spPr>
        <p:txBody>
          <a:bodyPr wrap="square" anchor="ctr">
            <a:spAutoFit/>
          </a:bodyPr>
          <a:lstStyle/>
          <a:p>
            <a:pPr eaLnBrk="0" hangingPunct="0">
              <a:lnSpc>
                <a:spcPct val="150000"/>
              </a:lnSpc>
            </a:pPr>
            <a:r>
              <a:rPr lang="fr-FR" b="1" dirty="0">
                <a:latin typeface="Arial" pitchFamily="34" charset="0"/>
                <a:cs typeface="Times New Roman" pitchFamily="18" charset="0"/>
              </a:rPr>
              <a:t>b- Plans réticulaires et distances </a:t>
            </a:r>
            <a:r>
              <a:rPr lang="fr-FR" b="1" dirty="0" err="1">
                <a:latin typeface="Arial" pitchFamily="34" charset="0"/>
                <a:cs typeface="Times New Roman" pitchFamily="18" charset="0"/>
              </a:rPr>
              <a:t>interréticulaires</a:t>
            </a:r>
            <a:endParaRPr lang="fr-FR" b="1" dirty="0">
              <a:latin typeface="Arial" pitchFamily="34" charset="0"/>
            </a:endParaRPr>
          </a:p>
          <a:p>
            <a:pPr algn="just" eaLnBrk="0" hangingPunct="0">
              <a:lnSpc>
                <a:spcPct val="150000"/>
              </a:lnSpc>
            </a:pPr>
            <a:r>
              <a:rPr lang="fr-FR" b="1" dirty="0">
                <a:latin typeface="Arial" pitchFamily="34" charset="0"/>
                <a:cs typeface="Times New Roman" pitchFamily="18" charset="0"/>
              </a:rPr>
              <a:t>   Soit un repère cristallographique (a, b et c).</a:t>
            </a:r>
            <a:r>
              <a:rPr lang="fr-FR" b="1" dirty="0">
                <a:latin typeface="Arial" pitchFamily="34" charset="0"/>
              </a:rPr>
              <a:t>  </a:t>
            </a:r>
          </a:p>
          <a:p>
            <a:pPr algn="just" eaLnBrk="0" hangingPunct="0">
              <a:lnSpc>
                <a:spcPct val="150000"/>
              </a:lnSpc>
            </a:pPr>
            <a:r>
              <a:rPr lang="fr-FR" b="1" dirty="0">
                <a:latin typeface="Arial" pitchFamily="34" charset="0"/>
                <a:cs typeface="Times New Roman" pitchFamily="18" charset="0"/>
              </a:rPr>
              <a:t>   Une autre manière de décrire le réseau cristallin, consiste à assembler</a:t>
            </a:r>
          </a:p>
          <a:p>
            <a:pPr algn="just" eaLnBrk="0" hangingPunct="0">
              <a:lnSpc>
                <a:spcPct val="150000"/>
              </a:lnSpc>
            </a:pPr>
            <a:r>
              <a:rPr lang="fr-FR" b="1" dirty="0">
                <a:latin typeface="Arial" pitchFamily="34" charset="0"/>
                <a:cs typeface="Times New Roman" pitchFamily="18" charset="0"/>
              </a:rPr>
              <a:t> les nœuds suivants des plans parallèles et équidistants: </a:t>
            </a:r>
            <a:r>
              <a:rPr lang="fr-FR" b="1" i="1" dirty="0">
                <a:latin typeface="Arial" pitchFamily="34" charset="0"/>
                <a:cs typeface="Times New Roman" pitchFamily="18" charset="0"/>
              </a:rPr>
              <a:t>les plans réticulaires </a:t>
            </a:r>
          </a:p>
          <a:p>
            <a:pPr algn="just" eaLnBrk="0" hangingPunct="0">
              <a:lnSpc>
                <a:spcPct val="150000"/>
              </a:lnSpc>
            </a:pPr>
            <a:r>
              <a:rPr lang="fr-FR" b="1" dirty="0">
                <a:latin typeface="Arial" pitchFamily="34" charset="0"/>
                <a:cs typeface="Times New Roman" pitchFamily="18" charset="0"/>
              </a:rPr>
              <a:t>notés (</a:t>
            </a:r>
            <a:r>
              <a:rPr lang="fr-FR" b="1" dirty="0" err="1">
                <a:latin typeface="Arial" pitchFamily="34" charset="0"/>
                <a:cs typeface="Times New Roman" pitchFamily="18" charset="0"/>
              </a:rPr>
              <a:t>hkl</a:t>
            </a:r>
            <a:r>
              <a:rPr lang="fr-FR" b="1" dirty="0">
                <a:latin typeface="Arial" pitchFamily="34" charset="0"/>
                <a:cs typeface="Times New Roman" pitchFamily="18" charset="0"/>
              </a:rPr>
              <a:t>). La distance entre deux plans consécutifs est la distance </a:t>
            </a:r>
            <a:r>
              <a:rPr lang="fr-FR" b="1" dirty="0" err="1">
                <a:latin typeface="Arial" pitchFamily="34" charset="0"/>
                <a:cs typeface="Times New Roman" pitchFamily="18" charset="0"/>
              </a:rPr>
              <a:t>interréticulaire</a:t>
            </a:r>
            <a:r>
              <a:rPr lang="fr-FR" b="1" dirty="0">
                <a:latin typeface="Arial" pitchFamily="34" charset="0"/>
                <a:cs typeface="Times New Roman" pitchFamily="18" charset="0"/>
              </a:rPr>
              <a:t> </a:t>
            </a:r>
            <a:r>
              <a:rPr lang="fr-FR" b="1" dirty="0" err="1">
                <a:latin typeface="Arial" pitchFamily="34" charset="0"/>
                <a:cs typeface="Times New Roman" pitchFamily="18" charset="0"/>
              </a:rPr>
              <a:t>d</a:t>
            </a:r>
            <a:r>
              <a:rPr lang="fr-FR" b="1" baseline="-25000" dirty="0" err="1">
                <a:latin typeface="Arial" pitchFamily="34" charset="0"/>
                <a:cs typeface="Times New Roman" pitchFamily="18" charset="0"/>
              </a:rPr>
              <a:t>hkl</a:t>
            </a:r>
            <a:r>
              <a:rPr lang="fr-FR" b="1" dirty="0">
                <a:latin typeface="Arial" pitchFamily="34" charset="0"/>
                <a:cs typeface="Times New Roman" pitchFamily="18" charset="0"/>
              </a:rPr>
              <a:t>.</a:t>
            </a:r>
          </a:p>
          <a:p>
            <a:pPr>
              <a:lnSpc>
                <a:spcPct val="150000"/>
              </a:lnSpc>
            </a:pPr>
            <a:r>
              <a:rPr lang="fr-FR" b="1" dirty="0">
                <a:latin typeface="Arial" pitchFamily="34" charset="0"/>
              </a:rPr>
              <a:t>     Un plan réticulaire (</a:t>
            </a:r>
            <a:r>
              <a:rPr lang="fr-FR" b="1" dirty="0" err="1">
                <a:latin typeface="Arial" pitchFamily="34" charset="0"/>
              </a:rPr>
              <a:t>hkl</a:t>
            </a:r>
            <a:r>
              <a:rPr lang="fr-FR" b="1" dirty="0">
                <a:latin typeface="Arial" pitchFamily="34" charset="0"/>
              </a:rPr>
              <a:t>) coupe les axes a, b et c respectivement en a/h, b/k et c/l. h, k et l sont des entiers positifs, négatifs ou nuls appelés indices de Miller,</a:t>
            </a:r>
          </a:p>
          <a:p>
            <a:pPr>
              <a:lnSpc>
                <a:spcPct val="150000"/>
              </a:lnSpc>
            </a:pPr>
            <a:r>
              <a:rPr lang="fr-FR" b="1" dirty="0" err="1">
                <a:latin typeface="Arial" pitchFamily="34" charset="0"/>
              </a:rPr>
              <a:t>figs</a:t>
            </a:r>
            <a:r>
              <a:rPr lang="fr-FR" b="1" dirty="0">
                <a:latin typeface="Arial" pitchFamily="34" charset="0"/>
              </a:rPr>
              <a:t> 25 , 26 et 27, et </a:t>
            </a:r>
            <a:r>
              <a:rPr lang="fr-FR" b="1" dirty="0" err="1">
                <a:latin typeface="Arial" pitchFamily="34" charset="0"/>
              </a:rPr>
              <a:t>tab.</a:t>
            </a:r>
            <a:r>
              <a:rPr lang="fr-FR" b="1" dirty="0">
                <a:latin typeface="Arial" pitchFamily="34" charset="0"/>
              </a:rPr>
              <a:t> 10.</a:t>
            </a:r>
          </a:p>
          <a:p>
            <a:pPr>
              <a:lnSpc>
                <a:spcPct val="150000"/>
              </a:lnSpc>
              <a:spcBef>
                <a:spcPts val="600"/>
              </a:spcBef>
            </a:pPr>
            <a:r>
              <a:rPr lang="fr-FR" b="1" u="sng" dirty="0">
                <a:latin typeface="Arial" pitchFamily="34" charset="0"/>
              </a:rPr>
              <a:t>Exemple:</a:t>
            </a:r>
            <a:r>
              <a:rPr lang="fr-FR" b="1" dirty="0">
                <a:latin typeface="Arial" pitchFamily="34" charset="0"/>
              </a:rPr>
              <a:t> Le plan en trait rouge, fig. 25,</a:t>
            </a:r>
          </a:p>
          <a:p>
            <a:pPr>
              <a:lnSpc>
                <a:spcPct val="150000"/>
              </a:lnSpc>
            </a:pPr>
            <a:r>
              <a:rPr lang="fr-FR" b="1" dirty="0">
                <a:latin typeface="Arial" pitchFamily="34" charset="0"/>
              </a:rPr>
              <a:t>coupe les trois axes en 1/2 a, 1/2 b et 1 c, </a:t>
            </a:r>
          </a:p>
          <a:p>
            <a:pPr>
              <a:lnSpc>
                <a:spcPct val="150000"/>
              </a:lnSpc>
            </a:pPr>
            <a:r>
              <a:rPr lang="fr-FR" b="1" dirty="0">
                <a:latin typeface="Arial" pitchFamily="34" charset="0"/>
              </a:rPr>
              <a:t>ce plan est</a:t>
            </a:r>
            <a:r>
              <a:rPr lang="fr-FR" dirty="0"/>
              <a:t> </a:t>
            </a:r>
            <a:r>
              <a:rPr lang="fr-FR" b="1" dirty="0">
                <a:latin typeface="Arial" pitchFamily="34" charset="0"/>
              </a:rPr>
              <a:t>noté (221).</a:t>
            </a:r>
          </a:p>
          <a:p>
            <a:pPr eaLnBrk="0" hangingPunct="0">
              <a:lnSpc>
                <a:spcPct val="150000"/>
              </a:lnSpc>
            </a:pPr>
            <a:endParaRPr lang="fr-FR" b="1" dirty="0">
              <a:latin typeface="Arial" pitchFamily="34" charset="0"/>
            </a:endParaRPr>
          </a:p>
          <a:p>
            <a:pPr eaLnBrk="0" hangingPunct="0">
              <a:lnSpc>
                <a:spcPct val="150000"/>
              </a:lnSpc>
            </a:pPr>
            <a:endParaRPr lang="fr-FR" b="1" dirty="0">
              <a:latin typeface="Arial" pitchFamily="34" charset="0"/>
            </a:endParaRPr>
          </a:p>
        </p:txBody>
      </p:sp>
      <p:graphicFrame>
        <p:nvGraphicFramePr>
          <p:cNvPr id="4098" name="Object 7"/>
          <p:cNvGraphicFramePr>
            <a:graphicFrameLocks noGrp="1" noChangeAspect="1"/>
          </p:cNvGraphicFramePr>
          <p:nvPr>
            <p:ph/>
            <p:extLst>
              <p:ext uri="{D42A27DB-BD31-4B8C-83A1-F6EECF244321}">
                <p14:modId xmlns:p14="http://schemas.microsoft.com/office/powerpoint/2010/main" val="2836433869"/>
              </p:ext>
            </p:extLst>
          </p:nvPr>
        </p:nvGraphicFramePr>
        <p:xfrm>
          <a:off x="5292080" y="3773264"/>
          <a:ext cx="2162175" cy="2032000"/>
        </p:xfrm>
        <a:graphic>
          <a:graphicData uri="http://schemas.openxmlformats.org/presentationml/2006/ole">
            <mc:AlternateContent xmlns:mc="http://schemas.openxmlformats.org/markup-compatibility/2006">
              <mc:Choice xmlns:v="urn:schemas-microsoft-com:vml" Requires="v">
                <p:oleObj spid="_x0000_s2070" r:id="rId3" imgW="1801440" imgH="1694520" progId="">
                  <p:embed/>
                </p:oleObj>
              </mc:Choice>
              <mc:Fallback>
                <p:oleObj r:id="rId3" imgW="1801440" imgH="1694520" progId="">
                  <p:embed/>
                  <p:pic>
                    <p:nvPicPr>
                      <p:cNvPr id="0" nam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773264"/>
                        <a:ext cx="2162175" cy="203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7" name="Text Box 5"/>
          <p:cNvSpPr txBox="1">
            <a:spLocks noChangeArrowheads="1"/>
          </p:cNvSpPr>
          <p:nvPr/>
        </p:nvSpPr>
        <p:spPr bwMode="auto">
          <a:xfrm>
            <a:off x="4684365" y="5877272"/>
            <a:ext cx="3488035" cy="369332"/>
          </a:xfrm>
          <a:prstGeom prst="rect">
            <a:avLst/>
          </a:prstGeom>
          <a:noFill/>
          <a:ln w="9525">
            <a:noFill/>
            <a:miter lim="800000"/>
            <a:headEnd/>
            <a:tailEnd/>
          </a:ln>
        </p:spPr>
        <p:txBody>
          <a:bodyPr wrap="square">
            <a:spAutoFit/>
          </a:bodyPr>
          <a:lstStyle/>
          <a:p>
            <a:pPr>
              <a:spcBef>
                <a:spcPct val="50000"/>
              </a:spcBef>
            </a:pPr>
            <a:r>
              <a:rPr lang="fr-FR" b="1" dirty="0">
                <a:latin typeface="Arial" pitchFamily="34" charset="0"/>
              </a:rPr>
              <a:t> Figure</a:t>
            </a:r>
            <a:r>
              <a:rPr lang="fr-FR" sz="1600" b="1" dirty="0">
                <a:latin typeface="Arial" pitchFamily="34" charset="0"/>
              </a:rPr>
              <a:t> 25- Plan réticulaire (221)</a:t>
            </a:r>
          </a:p>
        </p:txBody>
      </p:sp>
    </p:spTree>
    <p:extLst>
      <p:ext uri="{BB962C8B-B14F-4D97-AF65-F5344CB8AC3E}">
        <p14:creationId xmlns:p14="http://schemas.microsoft.com/office/powerpoint/2010/main" val="3777736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3"/>
          <p:cNvSpPr>
            <a:spLocks noGrp="1" noChangeArrowheads="1"/>
          </p:cNvSpPr>
          <p:nvPr>
            <p:ph type="sldNum" sz="quarter" idx="11"/>
          </p:nvPr>
        </p:nvSpPr>
        <p:spPr>
          <a:noFill/>
        </p:spPr>
        <p:txBody>
          <a:bodyPr/>
          <a:lstStyle/>
          <a:p>
            <a:fld id="{EC613BFE-3C04-4D0F-9ADD-699C8B2C4976}" type="slidenum">
              <a:rPr lang="fr-FR" smtClean="0"/>
              <a:pPr/>
              <a:t>55</a:t>
            </a:fld>
            <a:endParaRPr lang="fr-FR"/>
          </a:p>
        </p:txBody>
      </p:sp>
      <p:grpSp>
        <p:nvGrpSpPr>
          <p:cNvPr id="5131" name="Group 20"/>
          <p:cNvGrpSpPr>
            <a:grpSpLocks/>
          </p:cNvGrpSpPr>
          <p:nvPr/>
        </p:nvGrpSpPr>
        <p:grpSpPr bwMode="auto">
          <a:xfrm>
            <a:off x="755650" y="620688"/>
            <a:ext cx="7632700" cy="5264150"/>
            <a:chOff x="476" y="618"/>
            <a:chExt cx="4808" cy="3316"/>
          </a:xfrm>
        </p:grpSpPr>
        <p:graphicFrame>
          <p:nvGraphicFramePr>
            <p:cNvPr id="5122" name="Object 7"/>
            <p:cNvGraphicFramePr>
              <a:graphicFrameLocks noChangeAspect="1"/>
            </p:cNvGraphicFramePr>
            <p:nvPr/>
          </p:nvGraphicFramePr>
          <p:xfrm>
            <a:off x="521" y="618"/>
            <a:ext cx="1442" cy="1409"/>
          </p:xfrm>
          <a:graphic>
            <a:graphicData uri="http://schemas.openxmlformats.org/presentationml/2006/ole">
              <mc:AlternateContent xmlns:mc="http://schemas.openxmlformats.org/markup-compatibility/2006">
                <mc:Choice xmlns:v="urn:schemas-microsoft-com:vml" Requires="v">
                  <p:oleObj spid="_x0000_s3194" r:id="rId3" imgW="2288880" imgH="2237400" progId="">
                    <p:embed/>
                  </p:oleObj>
                </mc:Choice>
                <mc:Fallback>
                  <p:oleObj r:id="rId3" imgW="2288880" imgH="2237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618"/>
                          <a:ext cx="1442" cy="1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8"/>
            <p:cNvGraphicFramePr>
              <a:graphicFrameLocks noChangeAspect="1"/>
            </p:cNvGraphicFramePr>
            <p:nvPr/>
          </p:nvGraphicFramePr>
          <p:xfrm>
            <a:off x="2154" y="618"/>
            <a:ext cx="1442" cy="1409"/>
          </p:xfrm>
          <a:graphic>
            <a:graphicData uri="http://schemas.openxmlformats.org/presentationml/2006/ole">
              <mc:AlternateContent xmlns:mc="http://schemas.openxmlformats.org/markup-compatibility/2006">
                <mc:Choice xmlns:v="urn:schemas-microsoft-com:vml" Requires="v">
                  <p:oleObj spid="_x0000_s3195" r:id="rId5" imgW="2288880" imgH="2237400" progId="">
                    <p:embed/>
                  </p:oleObj>
                </mc:Choice>
                <mc:Fallback>
                  <p:oleObj r:id="rId5" imgW="2288880" imgH="2237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4" y="618"/>
                          <a:ext cx="1442" cy="1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9"/>
            <p:cNvGraphicFramePr>
              <a:graphicFrameLocks noChangeAspect="1"/>
            </p:cNvGraphicFramePr>
            <p:nvPr/>
          </p:nvGraphicFramePr>
          <p:xfrm>
            <a:off x="476" y="2251"/>
            <a:ext cx="1442" cy="1409"/>
          </p:xfrm>
          <a:graphic>
            <a:graphicData uri="http://schemas.openxmlformats.org/presentationml/2006/ole">
              <mc:AlternateContent xmlns:mc="http://schemas.openxmlformats.org/markup-compatibility/2006">
                <mc:Choice xmlns:v="urn:schemas-microsoft-com:vml" Requires="v">
                  <p:oleObj spid="_x0000_s3196" r:id="rId7" imgW="2288880" imgH="2237400" progId="">
                    <p:embed/>
                  </p:oleObj>
                </mc:Choice>
                <mc:Fallback>
                  <p:oleObj r:id="rId7" imgW="2288880" imgH="22374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 y="2251"/>
                          <a:ext cx="1442" cy="1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10"/>
            <p:cNvGraphicFramePr>
              <a:graphicFrameLocks noChangeAspect="1"/>
            </p:cNvGraphicFramePr>
            <p:nvPr/>
          </p:nvGraphicFramePr>
          <p:xfrm>
            <a:off x="3832" y="618"/>
            <a:ext cx="1442" cy="1409"/>
          </p:xfrm>
          <a:graphic>
            <a:graphicData uri="http://schemas.openxmlformats.org/presentationml/2006/ole">
              <mc:AlternateContent xmlns:mc="http://schemas.openxmlformats.org/markup-compatibility/2006">
                <mc:Choice xmlns:v="urn:schemas-microsoft-com:vml" Requires="v">
                  <p:oleObj spid="_x0000_s3197" r:id="rId9" imgW="2288880" imgH="2237400" progId="">
                    <p:embed/>
                  </p:oleObj>
                </mc:Choice>
                <mc:Fallback>
                  <p:oleObj r:id="rId9" imgW="2288880" imgH="22374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2" y="618"/>
                          <a:ext cx="1442" cy="1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11"/>
            <p:cNvGraphicFramePr>
              <a:graphicFrameLocks noChangeAspect="1"/>
            </p:cNvGraphicFramePr>
            <p:nvPr/>
          </p:nvGraphicFramePr>
          <p:xfrm>
            <a:off x="3842" y="2248"/>
            <a:ext cx="1442" cy="1636"/>
          </p:xfrm>
          <a:graphic>
            <a:graphicData uri="http://schemas.openxmlformats.org/presentationml/2006/ole">
              <mc:AlternateContent xmlns:mc="http://schemas.openxmlformats.org/markup-compatibility/2006">
                <mc:Choice xmlns:v="urn:schemas-microsoft-com:vml" Requires="v">
                  <p:oleObj spid="_x0000_s3198" r:id="rId11" imgW="2288880" imgH="2597040" progId="">
                    <p:embed/>
                  </p:oleObj>
                </mc:Choice>
                <mc:Fallback>
                  <p:oleObj r:id="rId11" imgW="2288880" imgH="25970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2" y="2248"/>
                          <a:ext cx="1442" cy="1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Object 12"/>
            <p:cNvGraphicFramePr>
              <a:graphicFrameLocks noChangeAspect="1"/>
            </p:cNvGraphicFramePr>
            <p:nvPr/>
          </p:nvGraphicFramePr>
          <p:xfrm>
            <a:off x="2139" y="2248"/>
            <a:ext cx="1442" cy="1636"/>
          </p:xfrm>
          <a:graphic>
            <a:graphicData uri="http://schemas.openxmlformats.org/presentationml/2006/ole">
              <mc:AlternateContent xmlns:mc="http://schemas.openxmlformats.org/markup-compatibility/2006">
                <mc:Choice xmlns:v="urn:schemas-microsoft-com:vml" Requires="v">
                  <p:oleObj spid="_x0000_s3199" r:id="rId13" imgW="2288880" imgH="2597040" progId="">
                    <p:embed/>
                  </p:oleObj>
                </mc:Choice>
                <mc:Fallback>
                  <p:oleObj r:id="rId13" imgW="2288880" imgH="25970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9" y="2248"/>
                          <a:ext cx="1442" cy="1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2" name="Rectangle 13"/>
            <p:cNvSpPr>
              <a:spLocks noChangeArrowheads="1"/>
            </p:cNvSpPr>
            <p:nvPr/>
          </p:nvSpPr>
          <p:spPr bwMode="auto">
            <a:xfrm>
              <a:off x="657" y="1999"/>
              <a:ext cx="796" cy="231"/>
            </a:xfrm>
            <a:prstGeom prst="rect">
              <a:avLst/>
            </a:prstGeom>
            <a:noFill/>
            <a:ln w="9525">
              <a:noFill/>
              <a:miter lim="800000"/>
              <a:headEnd/>
              <a:tailEnd/>
            </a:ln>
          </p:spPr>
          <p:txBody>
            <a:bodyPr wrap="none">
              <a:spAutoFit/>
            </a:bodyPr>
            <a:lstStyle/>
            <a:p>
              <a:r>
                <a:rPr lang="fr-FR" b="1">
                  <a:latin typeface="Arial" pitchFamily="34" charset="0"/>
                </a:rPr>
                <a:t>Plan (111)</a:t>
              </a:r>
            </a:p>
          </p:txBody>
        </p:sp>
        <p:sp>
          <p:nvSpPr>
            <p:cNvPr id="5133" name="Rectangle 14"/>
            <p:cNvSpPr>
              <a:spLocks noChangeArrowheads="1"/>
            </p:cNvSpPr>
            <p:nvPr/>
          </p:nvSpPr>
          <p:spPr bwMode="auto">
            <a:xfrm>
              <a:off x="2265" y="2009"/>
              <a:ext cx="796" cy="231"/>
            </a:xfrm>
            <a:prstGeom prst="rect">
              <a:avLst/>
            </a:prstGeom>
            <a:noFill/>
            <a:ln w="9525">
              <a:noFill/>
              <a:miter lim="800000"/>
              <a:headEnd/>
              <a:tailEnd/>
            </a:ln>
          </p:spPr>
          <p:txBody>
            <a:bodyPr wrap="none">
              <a:spAutoFit/>
            </a:bodyPr>
            <a:lstStyle/>
            <a:p>
              <a:r>
                <a:rPr lang="fr-FR" b="1">
                  <a:latin typeface="Arial" pitchFamily="34" charset="0"/>
                </a:rPr>
                <a:t>Plan (001)</a:t>
              </a:r>
            </a:p>
          </p:txBody>
        </p:sp>
        <p:sp>
          <p:nvSpPr>
            <p:cNvPr id="5134" name="Rectangle 15"/>
            <p:cNvSpPr>
              <a:spLocks noChangeArrowheads="1"/>
            </p:cNvSpPr>
            <p:nvPr/>
          </p:nvSpPr>
          <p:spPr bwMode="auto">
            <a:xfrm>
              <a:off x="3968" y="2024"/>
              <a:ext cx="796" cy="231"/>
            </a:xfrm>
            <a:prstGeom prst="rect">
              <a:avLst/>
            </a:prstGeom>
            <a:noFill/>
            <a:ln w="9525">
              <a:noFill/>
              <a:miter lim="800000"/>
              <a:headEnd/>
              <a:tailEnd/>
            </a:ln>
          </p:spPr>
          <p:txBody>
            <a:bodyPr wrap="none">
              <a:spAutoFit/>
            </a:bodyPr>
            <a:lstStyle/>
            <a:p>
              <a:r>
                <a:rPr lang="fr-FR" b="1">
                  <a:latin typeface="Arial" pitchFamily="34" charset="0"/>
                </a:rPr>
                <a:t>Plan (002)</a:t>
              </a:r>
            </a:p>
          </p:txBody>
        </p:sp>
        <p:sp>
          <p:nvSpPr>
            <p:cNvPr id="5135" name="Rectangle 16"/>
            <p:cNvSpPr>
              <a:spLocks noChangeArrowheads="1"/>
            </p:cNvSpPr>
            <p:nvPr/>
          </p:nvSpPr>
          <p:spPr bwMode="auto">
            <a:xfrm>
              <a:off x="657" y="3698"/>
              <a:ext cx="796" cy="231"/>
            </a:xfrm>
            <a:prstGeom prst="rect">
              <a:avLst/>
            </a:prstGeom>
            <a:noFill/>
            <a:ln w="9525">
              <a:noFill/>
              <a:miter lim="800000"/>
              <a:headEnd/>
              <a:tailEnd/>
            </a:ln>
          </p:spPr>
          <p:txBody>
            <a:bodyPr wrap="none">
              <a:spAutoFit/>
            </a:bodyPr>
            <a:lstStyle/>
            <a:p>
              <a:r>
                <a:rPr lang="fr-FR" b="1">
                  <a:latin typeface="Arial" pitchFamily="34" charset="0"/>
                </a:rPr>
                <a:t>Plan (011)</a:t>
              </a:r>
            </a:p>
          </p:txBody>
        </p:sp>
        <p:sp>
          <p:nvSpPr>
            <p:cNvPr id="5136" name="Rectangle 17"/>
            <p:cNvSpPr>
              <a:spLocks noChangeArrowheads="1"/>
            </p:cNvSpPr>
            <p:nvPr/>
          </p:nvSpPr>
          <p:spPr bwMode="auto">
            <a:xfrm>
              <a:off x="2199" y="3698"/>
              <a:ext cx="844" cy="231"/>
            </a:xfrm>
            <a:prstGeom prst="rect">
              <a:avLst/>
            </a:prstGeom>
            <a:noFill/>
            <a:ln w="9525">
              <a:noFill/>
              <a:miter lim="800000"/>
              <a:headEnd/>
              <a:tailEnd/>
            </a:ln>
          </p:spPr>
          <p:txBody>
            <a:bodyPr wrap="none">
              <a:spAutoFit/>
            </a:bodyPr>
            <a:lstStyle/>
            <a:p>
              <a:r>
                <a:rPr lang="fr-FR" b="1">
                  <a:latin typeface="Arial" pitchFamily="34" charset="0"/>
                </a:rPr>
                <a:t>Plan (11-1)</a:t>
              </a:r>
            </a:p>
          </p:txBody>
        </p:sp>
        <p:sp>
          <p:nvSpPr>
            <p:cNvPr id="5137" name="Rectangle 18"/>
            <p:cNvSpPr>
              <a:spLocks noChangeArrowheads="1"/>
            </p:cNvSpPr>
            <p:nvPr/>
          </p:nvSpPr>
          <p:spPr bwMode="auto">
            <a:xfrm>
              <a:off x="3898" y="3703"/>
              <a:ext cx="796" cy="231"/>
            </a:xfrm>
            <a:prstGeom prst="rect">
              <a:avLst/>
            </a:prstGeom>
            <a:noFill/>
            <a:ln w="9525">
              <a:noFill/>
              <a:miter lim="800000"/>
              <a:headEnd/>
              <a:tailEnd/>
            </a:ln>
          </p:spPr>
          <p:txBody>
            <a:bodyPr wrap="none">
              <a:spAutoFit/>
            </a:bodyPr>
            <a:lstStyle/>
            <a:p>
              <a:r>
                <a:rPr lang="fr-FR" b="1">
                  <a:latin typeface="Arial" pitchFamily="34" charset="0"/>
                </a:rPr>
                <a:t>Plan (010)</a:t>
              </a:r>
            </a:p>
          </p:txBody>
        </p:sp>
      </p:grpSp>
      <p:sp>
        <p:nvSpPr>
          <p:cNvPr id="18"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19" name="Text Box 5"/>
          <p:cNvSpPr txBox="1">
            <a:spLocks noChangeArrowheads="1"/>
          </p:cNvSpPr>
          <p:nvPr/>
        </p:nvSpPr>
        <p:spPr bwMode="auto">
          <a:xfrm>
            <a:off x="1907704" y="5933042"/>
            <a:ext cx="5544616" cy="369332"/>
          </a:xfrm>
          <a:prstGeom prst="rect">
            <a:avLst/>
          </a:prstGeom>
          <a:noFill/>
          <a:ln w="9525">
            <a:noFill/>
            <a:miter lim="800000"/>
            <a:headEnd/>
            <a:tailEnd/>
          </a:ln>
        </p:spPr>
        <p:txBody>
          <a:bodyPr wrap="square">
            <a:spAutoFit/>
          </a:bodyPr>
          <a:lstStyle/>
          <a:p>
            <a:pPr algn="ctr">
              <a:spcBef>
                <a:spcPct val="50000"/>
              </a:spcBef>
            </a:pPr>
            <a:r>
              <a:rPr lang="fr-FR" b="1" dirty="0">
                <a:latin typeface="Arial" pitchFamily="34" charset="0"/>
              </a:rPr>
              <a:t> Figure 26- Exemples de plans réticulaires</a:t>
            </a:r>
          </a:p>
        </p:txBody>
      </p:sp>
    </p:spTree>
    <p:extLst>
      <p:ext uri="{BB962C8B-B14F-4D97-AF65-F5344CB8AC3E}">
        <p14:creationId xmlns:p14="http://schemas.microsoft.com/office/powerpoint/2010/main" val="1190990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56</a:t>
            </a:fld>
            <a:endParaRPr lang="fr-FR"/>
          </a:p>
        </p:txBody>
      </p:sp>
      <p:pic>
        <p:nvPicPr>
          <p:cNvPr id="5" name="Image 4"/>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41137" y="-1081544"/>
            <a:ext cx="4393087" cy="8229600"/>
          </a:xfrm>
          <a:prstGeom prst="rect">
            <a:avLst/>
          </a:prstGeom>
        </p:spPr>
      </p:pic>
      <p:sp>
        <p:nvSpPr>
          <p:cNvPr id="6" name="Text Box 5"/>
          <p:cNvSpPr txBox="1">
            <a:spLocks noChangeArrowheads="1"/>
          </p:cNvSpPr>
          <p:nvPr/>
        </p:nvSpPr>
        <p:spPr bwMode="auto">
          <a:xfrm>
            <a:off x="1475656" y="5517232"/>
            <a:ext cx="5544616" cy="369332"/>
          </a:xfrm>
          <a:prstGeom prst="rect">
            <a:avLst/>
          </a:prstGeom>
          <a:noFill/>
          <a:ln w="9525">
            <a:noFill/>
            <a:miter lim="800000"/>
            <a:headEnd/>
            <a:tailEnd/>
          </a:ln>
        </p:spPr>
        <p:txBody>
          <a:bodyPr wrap="square">
            <a:spAutoFit/>
          </a:bodyPr>
          <a:lstStyle/>
          <a:p>
            <a:pPr algn="ctr">
              <a:spcBef>
                <a:spcPct val="50000"/>
              </a:spcBef>
            </a:pPr>
            <a:r>
              <a:rPr lang="fr-FR" b="1" dirty="0">
                <a:latin typeface="Arial" pitchFamily="34" charset="0"/>
              </a:rPr>
              <a:t> Figure 27- Exemples de plans réticulaires (suite)</a:t>
            </a:r>
          </a:p>
        </p:txBody>
      </p:sp>
      <p:sp>
        <p:nvSpPr>
          <p:cNvPr id="7"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1321423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Rectangle 3"/>
          <p:cNvSpPr>
            <a:spLocks noGrp="1" noChangeArrowheads="1"/>
          </p:cNvSpPr>
          <p:nvPr>
            <p:ph type="sldNum" sz="quarter" idx="11"/>
          </p:nvPr>
        </p:nvSpPr>
        <p:spPr>
          <a:noFill/>
        </p:spPr>
        <p:txBody>
          <a:bodyPr/>
          <a:lstStyle/>
          <a:p>
            <a:fld id="{3D04DF4B-5046-4B48-9C7F-05AF887F82BB}" type="slidenum">
              <a:rPr lang="fr-FR" smtClean="0"/>
              <a:pPr/>
              <a:t>57</a:t>
            </a:fld>
            <a:endParaRPr lang="fr-FR"/>
          </a:p>
        </p:txBody>
      </p:sp>
      <p:sp>
        <p:nvSpPr>
          <p:cNvPr id="6161" name="Espace réservé du numéro de diapositive 3"/>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83988CD6-8536-4AB4-8475-D2D577B1C657}" type="slidenum">
              <a:rPr lang="fr-FR" sz="1200">
                <a:solidFill>
                  <a:schemeClr val="tx1"/>
                </a:solidFill>
                <a:latin typeface="Arial Black" pitchFamily="34" charset="0"/>
              </a:rPr>
              <a:pPr algn="r"/>
              <a:t>57</a:t>
            </a:fld>
            <a:endParaRPr lang="fr-FR" sz="1200">
              <a:solidFill>
                <a:schemeClr val="tx1"/>
              </a:solidFill>
              <a:latin typeface="Arial Black"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3379017936"/>
              </p:ext>
            </p:extLst>
          </p:nvPr>
        </p:nvGraphicFramePr>
        <p:xfrm>
          <a:off x="1782763" y="518852"/>
          <a:ext cx="6750078" cy="5286412"/>
        </p:xfrm>
        <a:graphic>
          <a:graphicData uri="http://schemas.openxmlformats.org/drawingml/2006/table">
            <a:tbl>
              <a:tblPr/>
              <a:tblGrid>
                <a:gridCol w="1847215">
                  <a:extLst>
                    <a:ext uri="{9D8B030D-6E8A-4147-A177-3AD203B41FA5}">
                      <a16:colId xmlns:a16="http://schemas.microsoft.com/office/drawing/2014/main" xmlns="" val="20000"/>
                    </a:ext>
                  </a:extLst>
                </a:gridCol>
                <a:gridCol w="4902863">
                  <a:extLst>
                    <a:ext uri="{9D8B030D-6E8A-4147-A177-3AD203B41FA5}">
                      <a16:colId xmlns:a16="http://schemas.microsoft.com/office/drawing/2014/main" xmlns="" val="20001"/>
                    </a:ext>
                  </a:extLst>
                </a:gridCol>
              </a:tblGrid>
              <a:tr h="450102">
                <a:tc>
                  <a:txBody>
                    <a:bodyPr/>
                    <a:lstStyle/>
                    <a:p>
                      <a:pPr algn="l" rtl="0">
                        <a:spcAft>
                          <a:spcPts val="0"/>
                        </a:spcAft>
                        <a:tabLst>
                          <a:tab pos="1266825" algn="l"/>
                        </a:tabLst>
                      </a:pPr>
                      <a:r>
                        <a:rPr lang="fr-FR" sz="1400" dirty="0">
                          <a:latin typeface="Arial" pitchFamily="34" charset="0"/>
                          <a:ea typeface="Times New Roman"/>
                          <a:cs typeface="Arial" pitchFamily="34" charset="0"/>
                        </a:rPr>
                        <a:t>Système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1266825" algn="l"/>
                        </a:tabLst>
                      </a:pPr>
                      <a:r>
                        <a:rPr lang="fr-FR" sz="1400" dirty="0">
                          <a:latin typeface="Arial" pitchFamily="34" charset="0"/>
                          <a:ea typeface="Times New Roman"/>
                          <a:cs typeface="Arial" pitchFamily="34" charset="0"/>
                        </a:rPr>
                        <a:t>Valeur de </a:t>
                      </a:r>
                      <a:r>
                        <a:rPr lang="fr-FR" sz="1400" dirty="0" err="1">
                          <a:latin typeface="Arial" pitchFamily="34" charset="0"/>
                          <a:ea typeface="Times New Roman"/>
                          <a:cs typeface="Arial" pitchFamily="34" charset="0"/>
                        </a:rPr>
                        <a:t>d</a:t>
                      </a:r>
                      <a:r>
                        <a:rPr lang="fr-FR" sz="1400" baseline="-25000" dirty="0" err="1">
                          <a:latin typeface="Arial" pitchFamily="34" charset="0"/>
                          <a:ea typeface="Times New Roman"/>
                          <a:cs typeface="Arial" pitchFamily="34" charset="0"/>
                        </a:rPr>
                        <a:t>hkl</a:t>
                      </a:r>
                      <a:endParaRPr lang="fr-FR" sz="1400" dirty="0">
                        <a:latin typeface="Arial" pitchFamily="34" charset="0"/>
                        <a:ea typeface="Times New Roman"/>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8592">
                <a:tc>
                  <a:txBody>
                    <a:bodyPr/>
                    <a:lstStyle/>
                    <a:p>
                      <a:pPr algn="l" rtl="0">
                        <a:spcAft>
                          <a:spcPts val="0"/>
                        </a:spcAft>
                        <a:tabLst>
                          <a:tab pos="1266825" algn="l"/>
                        </a:tabLst>
                      </a:pPr>
                      <a:r>
                        <a:rPr lang="fr-FR" sz="1400" dirty="0">
                          <a:latin typeface="Arial" pitchFamily="34" charset="0"/>
                          <a:ea typeface="Times New Roman"/>
                          <a:cs typeface="Arial" pitchFamily="34" charset="0"/>
                        </a:rPr>
                        <a:t>Cubique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266825" algn="l"/>
                        </a:tabLst>
                        <a:defRPr/>
                      </a:pPr>
                      <a:endParaRPr lang="fr-FR" sz="800" dirty="0">
                        <a:latin typeface="Arial" pitchFamily="34" charset="0"/>
                        <a:ea typeface="Times New Roman"/>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00066">
                <a:tc>
                  <a:txBody>
                    <a:bodyPr/>
                    <a:lstStyle/>
                    <a:p>
                      <a:pPr algn="l" rtl="0">
                        <a:spcAft>
                          <a:spcPts val="0"/>
                        </a:spcAft>
                        <a:tabLst>
                          <a:tab pos="1266825" algn="l"/>
                        </a:tabLst>
                      </a:pPr>
                      <a:r>
                        <a:rPr lang="fr-FR" sz="1400" dirty="0" err="1">
                          <a:latin typeface="Arial" pitchFamily="34" charset="0"/>
                          <a:ea typeface="Times New Roman"/>
                          <a:cs typeface="Arial" pitchFamily="34" charset="0"/>
                        </a:rPr>
                        <a:t>Tétragonal</a:t>
                      </a:r>
                      <a:endParaRPr lang="fr-FR"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1266825" algn="l"/>
                        </a:tabLst>
                      </a:pPr>
                      <a:endParaRPr lang="fr-FR" sz="1400" dirty="0">
                        <a:latin typeface="Arial" pitchFamily="34" charset="0"/>
                        <a:ea typeface="Times New Roman"/>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6825">
                <a:tc>
                  <a:txBody>
                    <a:bodyPr/>
                    <a:lstStyle/>
                    <a:p>
                      <a:pPr algn="l" rtl="0">
                        <a:spcAft>
                          <a:spcPts val="0"/>
                        </a:spcAft>
                        <a:tabLst>
                          <a:tab pos="1266825" algn="l"/>
                        </a:tabLst>
                      </a:pPr>
                      <a:r>
                        <a:rPr lang="fr-FR" sz="1400" dirty="0">
                          <a:latin typeface="Arial" pitchFamily="34" charset="0"/>
                          <a:ea typeface="Times New Roman"/>
                          <a:cs typeface="Arial" pitchFamily="34" charset="0"/>
                        </a:rPr>
                        <a:t>Orthorhombique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1266825" algn="l"/>
                        </a:tabLst>
                      </a:pPr>
                      <a:endParaRPr lang="fr-FR" sz="1400" dirty="0">
                        <a:latin typeface="Arial" pitchFamily="34" charset="0"/>
                        <a:ea typeface="Times New Roman"/>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4745">
                <a:tc>
                  <a:txBody>
                    <a:bodyPr/>
                    <a:lstStyle/>
                    <a:p>
                      <a:pPr algn="l" rtl="0">
                        <a:spcAft>
                          <a:spcPts val="0"/>
                        </a:spcAft>
                        <a:tabLst>
                          <a:tab pos="1266825" algn="l"/>
                        </a:tabLst>
                      </a:pPr>
                      <a:r>
                        <a:rPr lang="fr-FR" sz="1400" dirty="0">
                          <a:latin typeface="Arial" pitchFamily="34" charset="0"/>
                          <a:ea typeface="Times New Roman"/>
                          <a:cs typeface="Arial" pitchFamily="34" charset="0"/>
                        </a:rPr>
                        <a:t>Hexagonal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923925" algn="l"/>
                          <a:tab pos="1266825" algn="l"/>
                          <a:tab pos="1828800" algn="ctr"/>
                        </a:tabLst>
                      </a:pPr>
                      <a:r>
                        <a:rPr lang="fr-FR" sz="1400" dirty="0">
                          <a:latin typeface="Arial" pitchFamily="34" charset="0"/>
                          <a:ea typeface="Times New Roman"/>
                          <a:cs typeface="Arial" pitchFamily="34" charset="0"/>
                        </a:rPr>
                        <a:t>	</a:t>
                      </a:r>
                    </a:p>
                    <a:p>
                      <a:pPr algn="ctr" rtl="1">
                        <a:spcAft>
                          <a:spcPts val="0"/>
                        </a:spcAft>
                        <a:tabLst>
                          <a:tab pos="923925" algn="l"/>
                          <a:tab pos="1266825" algn="l"/>
                          <a:tab pos="1828800" algn="ctr"/>
                        </a:tabLst>
                      </a:pPr>
                      <a:r>
                        <a:rPr lang="fr-FR" sz="1400" dirty="0">
                          <a:latin typeface="Arial" pitchFamily="34" charset="0"/>
                          <a:ea typeface="Times New Roman"/>
                          <a:cs typeface="Arial" pitchFamily="34" charset="0"/>
                        </a:rPr>
                        <a:t>	 </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14380">
                <a:tc>
                  <a:txBody>
                    <a:bodyPr/>
                    <a:lstStyle/>
                    <a:p>
                      <a:pPr algn="l" rtl="0">
                        <a:spcAft>
                          <a:spcPts val="0"/>
                        </a:spcAft>
                        <a:tabLst>
                          <a:tab pos="1266825" algn="l"/>
                        </a:tabLst>
                      </a:pPr>
                      <a:r>
                        <a:rPr lang="fr-FR" sz="1400" dirty="0">
                          <a:latin typeface="Arial" pitchFamily="34" charset="0"/>
                          <a:ea typeface="Times New Roman"/>
                          <a:cs typeface="Arial" pitchFamily="34" charset="0"/>
                        </a:rPr>
                        <a:t>Trigonal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1266825" algn="l"/>
                        </a:tabLst>
                      </a:pPr>
                      <a:endParaRPr lang="fr-FR" sz="1400" dirty="0">
                        <a:latin typeface="Arial" pitchFamily="34" charset="0"/>
                        <a:ea typeface="Times New Roman"/>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1504">
                <a:tc>
                  <a:txBody>
                    <a:bodyPr/>
                    <a:lstStyle/>
                    <a:p>
                      <a:pPr algn="l" rtl="0">
                        <a:spcAft>
                          <a:spcPts val="0"/>
                        </a:spcAft>
                        <a:tabLst>
                          <a:tab pos="1266825" algn="l"/>
                        </a:tabLst>
                      </a:pPr>
                      <a:r>
                        <a:rPr lang="fr-FR" sz="1400" dirty="0">
                          <a:latin typeface="Arial" pitchFamily="34" charset="0"/>
                          <a:ea typeface="Times New Roman"/>
                          <a:cs typeface="Arial" pitchFamily="34" charset="0"/>
                        </a:rPr>
                        <a:t>Monoclinique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1266825" algn="l"/>
                        </a:tabLst>
                      </a:pPr>
                      <a:endParaRPr lang="fr-FR" sz="1400" dirty="0">
                        <a:latin typeface="Arial" pitchFamily="34" charset="0"/>
                        <a:ea typeface="Times New Roman"/>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00198">
                <a:tc>
                  <a:txBody>
                    <a:bodyPr/>
                    <a:lstStyle/>
                    <a:p>
                      <a:pPr algn="l" rtl="0">
                        <a:spcAft>
                          <a:spcPts val="0"/>
                        </a:spcAft>
                        <a:tabLst>
                          <a:tab pos="1266825" algn="l"/>
                        </a:tabLst>
                      </a:pPr>
                      <a:r>
                        <a:rPr lang="fr-FR" sz="1400" dirty="0">
                          <a:latin typeface="Arial" pitchFamily="34" charset="0"/>
                          <a:ea typeface="Times New Roman"/>
                          <a:cs typeface="Arial" pitchFamily="34" charset="0"/>
                        </a:rPr>
                        <a:t>Triclinique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tabLst>
                          <a:tab pos="1266825" algn="l"/>
                        </a:tabLst>
                      </a:pPr>
                      <a:endParaRPr lang="fr-FR" sz="1400" dirty="0">
                        <a:latin typeface="Arial" pitchFamily="34" charset="0"/>
                        <a:ea typeface="Times New Roman"/>
                        <a:cs typeface="Arial" pitchFamily="34" charset="0"/>
                      </a:endParaRPr>
                    </a:p>
                    <a:p>
                      <a:pPr algn="l" rtl="0">
                        <a:spcAft>
                          <a:spcPts val="0"/>
                        </a:spcAft>
                        <a:tabLst>
                          <a:tab pos="1266825" algn="l"/>
                        </a:tabLst>
                      </a:pPr>
                      <a:r>
                        <a:rPr lang="fr-FR" sz="1400" dirty="0">
                          <a:latin typeface="Arial" pitchFamily="34" charset="0"/>
                          <a:ea typeface="Times New Roman"/>
                          <a:cs typeface="Arial" pitchFamily="34" charset="0"/>
                        </a:rPr>
                        <a:t>           </a:t>
                      </a:r>
                    </a:p>
                    <a:p>
                      <a:pPr algn="l" rtl="0">
                        <a:spcAft>
                          <a:spcPts val="0"/>
                        </a:spcAft>
                        <a:tabLst>
                          <a:tab pos="1266825" algn="l"/>
                        </a:tabLst>
                      </a:pPr>
                      <a:r>
                        <a:rPr lang="fr-FR" sz="1400" dirty="0">
                          <a:latin typeface="Arial" pitchFamily="34" charset="0"/>
                          <a:ea typeface="Times New Roman"/>
                          <a:cs typeface="Arial" pitchFamily="34" charset="0"/>
                        </a:rPr>
                        <a:t>            </a:t>
                      </a:r>
                    </a:p>
                    <a:p>
                      <a:pPr algn="l" rtl="0">
                        <a:spcAft>
                          <a:spcPts val="0"/>
                        </a:spcAft>
                        <a:tabLst>
                          <a:tab pos="1266825" algn="l"/>
                        </a:tabLst>
                      </a:pPr>
                      <a:r>
                        <a:rPr lang="fr-FR" sz="1400" dirty="0">
                          <a:latin typeface="Arial" pitchFamily="34" charset="0"/>
                          <a:ea typeface="Times New Roman"/>
                          <a:cs typeface="Arial" pitchFamily="34" charset="0"/>
                        </a:rPr>
                        <a:t>           </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6192"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tabLst>
                <a:tab pos="1266825" algn="l"/>
              </a:tabLst>
            </a:pPr>
            <a:endParaRPr lang="ar-DZ"/>
          </a:p>
        </p:txBody>
      </p:sp>
      <p:sp>
        <p:nvSpPr>
          <p:cNvPr id="6193" name="Rectangle 16"/>
          <p:cNvSpPr>
            <a:spLocks noChangeArrowheads="1"/>
          </p:cNvSpPr>
          <p:nvPr/>
        </p:nvSpPr>
        <p:spPr bwMode="auto">
          <a:xfrm>
            <a:off x="322770" y="5823362"/>
            <a:ext cx="8820024" cy="538609"/>
          </a:xfrm>
          <a:prstGeom prst="rect">
            <a:avLst/>
          </a:prstGeom>
          <a:noFill/>
          <a:ln w="9525">
            <a:noFill/>
            <a:miter lim="800000"/>
            <a:headEnd/>
            <a:tailEnd/>
          </a:ln>
        </p:spPr>
        <p:txBody>
          <a:bodyPr wrap="square" anchor="ctr">
            <a:spAutoFit/>
          </a:bodyPr>
          <a:lstStyle/>
          <a:p>
            <a:pPr eaLnBrk="0" hangingPunct="0"/>
            <a:r>
              <a:rPr lang="fr-FR" sz="1100" dirty="0">
                <a:cs typeface="Times New Roman" pitchFamily="18" charset="0"/>
              </a:rPr>
              <a:t>                </a:t>
            </a:r>
            <a:endParaRPr lang="fr-FR" sz="1100" dirty="0"/>
          </a:p>
          <a:p>
            <a:pPr eaLnBrk="0" hangingPunct="0"/>
            <a:r>
              <a:rPr lang="fr-FR" b="1" dirty="0">
                <a:latin typeface="Arial" pitchFamily="34" charset="0"/>
                <a:cs typeface="Times New Roman" pitchFamily="18" charset="0"/>
              </a:rPr>
              <a:t>Tableau 10- Relations entre distance </a:t>
            </a:r>
            <a:r>
              <a:rPr lang="fr-FR" b="1" dirty="0" err="1">
                <a:latin typeface="Arial" pitchFamily="34" charset="0"/>
                <a:cs typeface="Times New Roman" pitchFamily="18" charset="0"/>
              </a:rPr>
              <a:t>interréticulaires</a:t>
            </a:r>
            <a:r>
              <a:rPr lang="fr-FR" b="1" dirty="0">
                <a:latin typeface="Arial" pitchFamily="34" charset="0"/>
                <a:cs typeface="Times New Roman" pitchFamily="18" charset="0"/>
              </a:rPr>
              <a:t> et paramètres de réseau</a:t>
            </a:r>
            <a:endParaRPr lang="fr-FR" dirty="0"/>
          </a:p>
        </p:txBody>
      </p:sp>
      <p:sp>
        <p:nvSpPr>
          <p:cNvPr id="6194"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46" name="Object 17"/>
          <p:cNvGraphicFramePr>
            <a:graphicFrameLocks noChangeAspect="1"/>
          </p:cNvGraphicFramePr>
          <p:nvPr/>
        </p:nvGraphicFramePr>
        <p:xfrm>
          <a:off x="5024438" y="1000125"/>
          <a:ext cx="1047750" cy="392113"/>
        </p:xfrm>
        <a:graphic>
          <a:graphicData uri="http://schemas.openxmlformats.org/presentationml/2006/ole">
            <mc:AlternateContent xmlns:mc="http://schemas.openxmlformats.org/markup-compatibility/2006">
              <mc:Choice xmlns:v="urn:schemas-microsoft-com:vml" Requires="v">
                <p:oleObj spid="_x0000_s4378" name="Équation" r:id="rId3" imgW="1219200" imgH="457200" progId="Equation.3">
                  <p:embed/>
                </p:oleObj>
              </mc:Choice>
              <mc:Fallback>
                <p:oleObj name="Équation" r:id="rId3" imgW="1219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38" y="1000125"/>
                        <a:ext cx="1047750"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5"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47" name="Object 19"/>
          <p:cNvGraphicFramePr>
            <a:graphicFrameLocks noChangeAspect="1"/>
          </p:cNvGraphicFramePr>
          <p:nvPr/>
        </p:nvGraphicFramePr>
        <p:xfrm>
          <a:off x="4872038" y="1428750"/>
          <a:ext cx="1271587" cy="466725"/>
        </p:xfrm>
        <a:graphic>
          <a:graphicData uri="http://schemas.openxmlformats.org/presentationml/2006/ole">
            <mc:AlternateContent xmlns:mc="http://schemas.openxmlformats.org/markup-compatibility/2006">
              <mc:Choice xmlns:v="urn:schemas-microsoft-com:vml" Requires="v">
                <p:oleObj spid="_x0000_s4379" name="Équation" r:id="rId5" imgW="1320227" imgH="482391" progId="Equation.3">
                  <p:embed/>
                </p:oleObj>
              </mc:Choice>
              <mc:Fallback>
                <p:oleObj name="Équation" r:id="rId5" imgW="1320227"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038" y="1428750"/>
                        <a:ext cx="1271587"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6"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48" name="Object 21"/>
          <p:cNvGraphicFramePr>
            <a:graphicFrameLocks noChangeAspect="1"/>
          </p:cNvGraphicFramePr>
          <p:nvPr/>
        </p:nvGraphicFramePr>
        <p:xfrm>
          <a:off x="4848225" y="2000250"/>
          <a:ext cx="1223963" cy="431800"/>
        </p:xfrm>
        <a:graphic>
          <a:graphicData uri="http://schemas.openxmlformats.org/presentationml/2006/ole">
            <mc:AlternateContent xmlns:mc="http://schemas.openxmlformats.org/markup-compatibility/2006">
              <mc:Choice xmlns:v="urn:schemas-microsoft-com:vml" Requires="v">
                <p:oleObj spid="_x0000_s4380" name="Équation" r:id="rId7" imgW="1295400" imgH="457200" progId="Equation.3">
                  <p:embed/>
                </p:oleObj>
              </mc:Choice>
              <mc:Fallback>
                <p:oleObj name="Équation" r:id="rId7" imgW="12954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8225" y="2000250"/>
                        <a:ext cx="12239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7"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49" name="Object 23"/>
          <p:cNvGraphicFramePr>
            <a:graphicFrameLocks noChangeAspect="1"/>
          </p:cNvGraphicFramePr>
          <p:nvPr/>
        </p:nvGraphicFramePr>
        <p:xfrm>
          <a:off x="4633913" y="2486025"/>
          <a:ext cx="1724025" cy="485775"/>
        </p:xfrm>
        <a:graphic>
          <a:graphicData uri="http://schemas.openxmlformats.org/presentationml/2006/ole">
            <mc:AlternateContent xmlns:mc="http://schemas.openxmlformats.org/markup-compatibility/2006">
              <mc:Choice xmlns:v="urn:schemas-microsoft-com:vml" Requires="v">
                <p:oleObj spid="_x0000_s4381" name="Équation" r:id="rId9" imgW="1726451" imgH="482391" progId="Equation.3">
                  <p:embed/>
                </p:oleObj>
              </mc:Choice>
              <mc:Fallback>
                <p:oleObj name="Équation" r:id="rId9" imgW="1726451" imgH="4823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3913" y="2486025"/>
                        <a:ext cx="17240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8"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50" name="Object 25"/>
          <p:cNvGraphicFramePr>
            <a:graphicFrameLocks noChangeAspect="1"/>
          </p:cNvGraphicFramePr>
          <p:nvPr/>
        </p:nvGraphicFramePr>
        <p:xfrm>
          <a:off x="4014788" y="3044825"/>
          <a:ext cx="3629025" cy="657225"/>
        </p:xfrm>
        <a:graphic>
          <a:graphicData uri="http://schemas.openxmlformats.org/presentationml/2006/ole">
            <mc:AlternateContent xmlns:mc="http://schemas.openxmlformats.org/markup-compatibility/2006">
              <mc:Choice xmlns:v="urn:schemas-microsoft-com:vml" Requires="v">
                <p:oleObj spid="_x0000_s4382" name="Équation" r:id="rId11" imgW="3632200" imgH="660400" progId="Equation.3">
                  <p:embed/>
                </p:oleObj>
              </mc:Choice>
              <mc:Fallback>
                <p:oleObj name="Équation" r:id="rId11" imgW="3632200" imgH="660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4788" y="3044825"/>
                        <a:ext cx="36290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9"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51" name="Object 27"/>
          <p:cNvGraphicFramePr>
            <a:graphicFrameLocks noChangeAspect="1"/>
          </p:cNvGraphicFramePr>
          <p:nvPr/>
        </p:nvGraphicFramePr>
        <p:xfrm>
          <a:off x="4519613" y="3771900"/>
          <a:ext cx="2552700" cy="457200"/>
        </p:xfrm>
        <a:graphic>
          <a:graphicData uri="http://schemas.openxmlformats.org/presentationml/2006/ole">
            <mc:AlternateContent xmlns:mc="http://schemas.openxmlformats.org/markup-compatibility/2006">
              <mc:Choice xmlns:v="urn:schemas-microsoft-com:vml" Requires="v">
                <p:oleObj spid="_x0000_s4383" name="Équation" r:id="rId13" imgW="2552700" imgH="457200" progId="Equation.3">
                  <p:embed/>
                </p:oleObj>
              </mc:Choice>
              <mc:Fallback>
                <p:oleObj name="Équation" r:id="rId13" imgW="255270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9613" y="3771900"/>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0"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52" name="Object 29"/>
          <p:cNvGraphicFramePr>
            <a:graphicFrameLocks noChangeAspect="1"/>
          </p:cNvGraphicFramePr>
          <p:nvPr/>
        </p:nvGraphicFramePr>
        <p:xfrm>
          <a:off x="4057650" y="4357688"/>
          <a:ext cx="3657600" cy="428625"/>
        </p:xfrm>
        <a:graphic>
          <a:graphicData uri="http://schemas.openxmlformats.org/presentationml/2006/ole">
            <mc:AlternateContent xmlns:mc="http://schemas.openxmlformats.org/markup-compatibility/2006">
              <mc:Choice xmlns:v="urn:schemas-microsoft-com:vml" Requires="v">
                <p:oleObj spid="_x0000_s4384" name="Équation" r:id="rId15" imgW="3657600" imgH="431800" progId="Equation.3">
                  <p:embed/>
                </p:oleObj>
              </mc:Choice>
              <mc:Fallback>
                <p:oleObj name="Équation" r:id="rId15" imgW="3657600" imgH="431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7650" y="4357688"/>
                        <a:ext cx="36576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1"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53" name="Object 31"/>
          <p:cNvGraphicFramePr>
            <a:graphicFrameLocks noChangeAspect="1"/>
          </p:cNvGraphicFramePr>
          <p:nvPr/>
        </p:nvGraphicFramePr>
        <p:xfrm>
          <a:off x="3814763" y="4786313"/>
          <a:ext cx="3543300" cy="228600"/>
        </p:xfrm>
        <a:graphic>
          <a:graphicData uri="http://schemas.openxmlformats.org/presentationml/2006/ole">
            <mc:AlternateContent xmlns:mc="http://schemas.openxmlformats.org/markup-compatibility/2006">
              <mc:Choice xmlns:v="urn:schemas-microsoft-com:vml" Requires="v">
                <p:oleObj spid="_x0000_s4385" name="Équation" r:id="rId17" imgW="3543300" imgH="228600" progId="Equation.3">
                  <p:embed/>
                </p:oleObj>
              </mc:Choice>
              <mc:Fallback>
                <p:oleObj name="Équation" r:id="rId17" imgW="35433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4763" y="4786313"/>
                        <a:ext cx="3543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2"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54" name="Object 33"/>
          <p:cNvGraphicFramePr>
            <a:graphicFrameLocks noChangeAspect="1"/>
          </p:cNvGraphicFramePr>
          <p:nvPr/>
        </p:nvGraphicFramePr>
        <p:xfrm>
          <a:off x="3643313" y="5072063"/>
          <a:ext cx="990600" cy="228600"/>
        </p:xfrm>
        <a:graphic>
          <a:graphicData uri="http://schemas.openxmlformats.org/presentationml/2006/ole">
            <mc:AlternateContent xmlns:mc="http://schemas.openxmlformats.org/markup-compatibility/2006">
              <mc:Choice xmlns:v="urn:schemas-microsoft-com:vml" Requires="v">
                <p:oleObj spid="_x0000_s4386" name="Équation" r:id="rId19" imgW="990600" imgH="228600" progId="Equation.3">
                  <p:embed/>
                </p:oleObj>
              </mc:Choice>
              <mc:Fallback>
                <p:oleObj name="Équation" r:id="rId19" imgW="99060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43313" y="5072063"/>
                        <a:ext cx="9906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3"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55" name="Object 35"/>
          <p:cNvGraphicFramePr>
            <a:graphicFrameLocks noChangeAspect="1"/>
          </p:cNvGraphicFramePr>
          <p:nvPr/>
        </p:nvGraphicFramePr>
        <p:xfrm>
          <a:off x="4857750" y="5057775"/>
          <a:ext cx="1781175" cy="228600"/>
        </p:xfrm>
        <a:graphic>
          <a:graphicData uri="http://schemas.openxmlformats.org/presentationml/2006/ole">
            <mc:AlternateContent xmlns:mc="http://schemas.openxmlformats.org/markup-compatibility/2006">
              <mc:Choice xmlns:v="urn:schemas-microsoft-com:vml" Requires="v">
                <p:oleObj spid="_x0000_s4387" name="Équation" r:id="rId21" imgW="1778000" imgH="228600" progId="Equation.3">
                  <p:embed/>
                </p:oleObj>
              </mc:Choice>
              <mc:Fallback>
                <p:oleObj name="Équation" r:id="rId21" imgW="177800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57750" y="5057775"/>
                        <a:ext cx="17811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4"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56" name="Object 37"/>
          <p:cNvGraphicFramePr>
            <a:graphicFrameLocks noChangeAspect="1"/>
          </p:cNvGraphicFramePr>
          <p:nvPr/>
        </p:nvGraphicFramePr>
        <p:xfrm>
          <a:off x="6786563" y="5057775"/>
          <a:ext cx="1000125" cy="228600"/>
        </p:xfrm>
        <a:graphic>
          <a:graphicData uri="http://schemas.openxmlformats.org/presentationml/2006/ole">
            <mc:AlternateContent xmlns:mc="http://schemas.openxmlformats.org/markup-compatibility/2006">
              <mc:Choice xmlns:v="urn:schemas-microsoft-com:vml" Requires="v">
                <p:oleObj spid="_x0000_s4388" name="Équation" r:id="rId23" imgW="1002865" imgH="228501" progId="Equation.3">
                  <p:embed/>
                </p:oleObj>
              </mc:Choice>
              <mc:Fallback>
                <p:oleObj name="Équation" r:id="rId23" imgW="1002865" imgH="228501"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86563" y="5057775"/>
                        <a:ext cx="10001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5" name="Rectangle 4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57" name="Object 39"/>
          <p:cNvGraphicFramePr>
            <a:graphicFrameLocks noChangeAspect="1"/>
          </p:cNvGraphicFramePr>
          <p:nvPr/>
        </p:nvGraphicFramePr>
        <p:xfrm>
          <a:off x="3643313" y="5429250"/>
          <a:ext cx="1790700" cy="238125"/>
        </p:xfrm>
        <a:graphic>
          <a:graphicData uri="http://schemas.openxmlformats.org/presentationml/2006/ole">
            <mc:AlternateContent xmlns:mc="http://schemas.openxmlformats.org/markup-compatibility/2006">
              <mc:Choice xmlns:v="urn:schemas-microsoft-com:vml" Requires="v">
                <p:oleObj spid="_x0000_s4389" name="Équation" r:id="rId25" imgW="1790700" imgH="241300" progId="Equation.3">
                  <p:embed/>
                </p:oleObj>
              </mc:Choice>
              <mc:Fallback>
                <p:oleObj name="Équation" r:id="rId25" imgW="1790700" imgH="2413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43313" y="5429250"/>
                        <a:ext cx="17907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6" name="Rectangle 4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58" name="Object 41"/>
          <p:cNvGraphicFramePr>
            <a:graphicFrameLocks noChangeAspect="1"/>
          </p:cNvGraphicFramePr>
          <p:nvPr/>
        </p:nvGraphicFramePr>
        <p:xfrm>
          <a:off x="5572125" y="5429250"/>
          <a:ext cx="1000125" cy="238125"/>
        </p:xfrm>
        <a:graphic>
          <a:graphicData uri="http://schemas.openxmlformats.org/presentationml/2006/ole">
            <mc:AlternateContent xmlns:mc="http://schemas.openxmlformats.org/markup-compatibility/2006">
              <mc:Choice xmlns:v="urn:schemas-microsoft-com:vml" Requires="v">
                <p:oleObj spid="_x0000_s4390" name="Équation" r:id="rId27" imgW="1002865" imgH="241195" progId="Equation.3">
                  <p:embed/>
                </p:oleObj>
              </mc:Choice>
              <mc:Fallback>
                <p:oleObj name="Équation" r:id="rId27" imgW="1002865" imgH="241195"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72125" y="5429250"/>
                        <a:ext cx="10001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7" name="Rectangle 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p>
        </p:txBody>
      </p:sp>
      <p:graphicFrame>
        <p:nvGraphicFramePr>
          <p:cNvPr id="6159" name="Object 43"/>
          <p:cNvGraphicFramePr>
            <a:graphicFrameLocks noChangeAspect="1"/>
          </p:cNvGraphicFramePr>
          <p:nvPr/>
        </p:nvGraphicFramePr>
        <p:xfrm>
          <a:off x="6643688" y="5429250"/>
          <a:ext cx="1838325" cy="238125"/>
        </p:xfrm>
        <a:graphic>
          <a:graphicData uri="http://schemas.openxmlformats.org/presentationml/2006/ole">
            <mc:AlternateContent xmlns:mc="http://schemas.openxmlformats.org/markup-compatibility/2006">
              <mc:Choice xmlns:v="urn:schemas-microsoft-com:vml" Requires="v">
                <p:oleObj spid="_x0000_s4391" name="Équation" r:id="rId29" imgW="1841500" imgH="241300" progId="Equation.3">
                  <p:embed/>
                </p:oleObj>
              </mc:Choice>
              <mc:Fallback>
                <p:oleObj name="Équation" r:id="rId29" imgW="1841500" imgH="2413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643688" y="5429250"/>
                        <a:ext cx="18383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323217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7DE16559-85B2-4F4A-9DF2-E6503C84D76D}" type="slidenum">
              <a:rPr lang="fr-FR" smtClean="0"/>
              <a:pPr>
                <a:defRPr/>
              </a:pPr>
              <a:t>58</a:t>
            </a:fld>
            <a:endParaRPr lang="fr-FR"/>
          </a:p>
        </p:txBody>
      </p:sp>
      <mc:AlternateContent xmlns:mc="http://schemas.openxmlformats.org/markup-compatibility/2006" xmlns:a14="http://schemas.microsoft.com/office/drawing/2010/main">
        <mc:Choice Requires="a14">
          <p:sp>
            <p:nvSpPr>
              <p:cNvPr id="5" name="Rectangle 4"/>
              <p:cNvSpPr/>
              <p:nvPr/>
            </p:nvSpPr>
            <p:spPr>
              <a:xfrm>
                <a:off x="-13652" y="692696"/>
                <a:ext cx="9144000" cy="5269519"/>
              </a:xfrm>
              <a:prstGeom prst="rect">
                <a:avLst/>
              </a:prstGeom>
            </p:spPr>
            <p:txBody>
              <a:bodyPr wrap="square">
                <a:spAutoFit/>
              </a:bodyPr>
              <a:lstStyle/>
              <a:p>
                <a:pPr>
                  <a:lnSpc>
                    <a:spcPct val="150000"/>
                  </a:lnSpc>
                </a:pPr>
                <a:r>
                  <a:rPr lang="fr-FR" b="1" dirty="0">
                    <a:latin typeface="Arial" pitchFamily="34" charset="0"/>
                    <a:cs typeface="Times New Roman" pitchFamily="18" charset="0"/>
                  </a:rPr>
                  <a:t>c- Les directions cristallines</a:t>
                </a:r>
              </a:p>
              <a:p>
                <a:pPr>
                  <a:lnSpc>
                    <a:spcPct val="150000"/>
                  </a:lnSpc>
                </a:pPr>
                <a:r>
                  <a:rPr lang="fr-FR" b="1" dirty="0">
                    <a:latin typeface="Arial" pitchFamily="34" charset="0"/>
                    <a:cs typeface="Times New Roman" pitchFamily="18" charset="0"/>
                  </a:rPr>
                  <a:t>  L’indexation des directions cristallines est plus directe que celle des plans. Considérons un vecteur </a:t>
                </a:r>
                <a14:m>
                  <m:oMath xmlns:m="http://schemas.openxmlformats.org/officeDocument/2006/math">
                    <m:acc>
                      <m:accPr>
                        <m:chr m:val="⃗"/>
                        <m:ctrlPr>
                          <a:rPr lang="fr-FR" b="1" i="1" smtClean="0">
                            <a:latin typeface="Cambria Math" panose="02040503050406030204" pitchFamily="18" charset="0"/>
                            <a:cs typeface="Times New Roman" pitchFamily="18" charset="0"/>
                          </a:rPr>
                        </m:ctrlPr>
                      </m:accPr>
                      <m:e>
                        <m:r>
                          <a:rPr lang="fr-FR" b="1" i="1" smtClean="0">
                            <a:latin typeface="Cambria Math" panose="02040503050406030204" pitchFamily="18" charset="0"/>
                            <a:cs typeface="Times New Roman" pitchFamily="18" charset="0"/>
                          </a:rPr>
                          <m:t>𝑶𝑴</m:t>
                        </m:r>
                      </m:e>
                    </m:acc>
                  </m:oMath>
                </a14:m>
                <a:r>
                  <a:rPr lang="fr-FR" b="1" dirty="0">
                    <a:latin typeface="Arial" pitchFamily="34" charset="0"/>
                    <a:cs typeface="Times New Roman" pitchFamily="18" charset="0"/>
                  </a:rPr>
                  <a:t> de composantes: A, B et C, fig.28.</a:t>
                </a:r>
              </a:p>
              <a:p>
                <a:pPr>
                  <a:lnSpc>
                    <a:spcPct val="150000"/>
                  </a:lnSpc>
                </a:pPr>
                <a:r>
                  <a:rPr lang="fr-FR" b="1" dirty="0">
                    <a:latin typeface="Arial" pitchFamily="34" charset="0"/>
                    <a:cs typeface="Times New Roman" pitchFamily="18" charset="0"/>
                  </a:rPr>
                  <a:t>   Il faut noter que le vecteur </a:t>
                </a:r>
                <a14:m>
                  <m:oMath xmlns:m="http://schemas.openxmlformats.org/officeDocument/2006/math">
                    <m:acc>
                      <m:accPr>
                        <m:chr m:val="⃗"/>
                        <m:ctrlPr>
                          <a:rPr lang="fr-FR" b="1" i="1" smtClean="0">
                            <a:latin typeface="Cambria Math" panose="02040503050406030204" pitchFamily="18" charset="0"/>
                            <a:cs typeface="Times New Roman" pitchFamily="18" charset="0"/>
                          </a:rPr>
                        </m:ctrlPr>
                      </m:accPr>
                      <m:e>
                        <m:r>
                          <a:rPr lang="fr-FR" b="1" i="1" smtClean="0">
                            <a:latin typeface="Cambria Math" panose="02040503050406030204" pitchFamily="18" charset="0"/>
                            <a:cs typeface="Times New Roman" pitchFamily="18" charset="0"/>
                          </a:rPr>
                          <m:t>𝑶𝑴</m:t>
                        </m:r>
                        <m:r>
                          <a:rPr lang="fr-FR" b="1" i="1" smtClean="0">
                            <a:latin typeface="Cambria Math" panose="02040503050406030204" pitchFamily="18" charset="0"/>
                            <a:cs typeface="Times New Roman" pitchFamily="18" charset="0"/>
                          </a:rPr>
                          <m:t>′</m:t>
                        </m:r>
                      </m:e>
                    </m:acc>
                    <m:r>
                      <a:rPr lang="fr-FR" b="1" i="0" smtClean="0">
                        <a:latin typeface="Cambria Math" panose="02040503050406030204" pitchFamily="18" charset="0"/>
                        <a:cs typeface="Times New Roman" pitchFamily="18" charset="0"/>
                      </a:rPr>
                      <m:t>=</m:t>
                    </m:r>
                    <m:r>
                      <a:rPr lang="fr-FR" b="1" i="0" smtClean="0">
                        <a:latin typeface="Cambria Math" panose="02040503050406030204" pitchFamily="18" charset="0"/>
                        <a:cs typeface="Times New Roman" pitchFamily="18" charset="0"/>
                      </a:rPr>
                      <m:t>𝟐</m:t>
                    </m:r>
                    <m:acc>
                      <m:accPr>
                        <m:chr m:val="⃗"/>
                        <m:ctrlPr>
                          <a:rPr lang="fr-FR" b="1" i="1">
                            <a:latin typeface="Cambria Math" panose="02040503050406030204" pitchFamily="18" charset="0"/>
                            <a:cs typeface="Times New Roman" pitchFamily="18" charset="0"/>
                          </a:rPr>
                        </m:ctrlPr>
                      </m:accPr>
                      <m:e>
                        <m:r>
                          <a:rPr lang="fr-FR" b="1" i="1">
                            <a:latin typeface="Cambria Math" panose="02040503050406030204" pitchFamily="18" charset="0"/>
                            <a:cs typeface="Times New Roman" pitchFamily="18" charset="0"/>
                          </a:rPr>
                          <m:t>𝑶𝑴</m:t>
                        </m:r>
                      </m:e>
                    </m:acc>
                  </m:oMath>
                </a14:m>
                <a:r>
                  <a:rPr lang="fr-FR" b="1" dirty="0">
                    <a:latin typeface="Arial" pitchFamily="34" charset="0"/>
                    <a:cs typeface="Times New Roman" pitchFamily="18" charset="0"/>
                  </a:rPr>
                  <a:t> </a:t>
                </a:r>
              </a:p>
              <a:p>
                <a:pPr>
                  <a:lnSpc>
                    <a:spcPct val="150000"/>
                  </a:lnSpc>
                </a:pPr>
                <a:r>
                  <a:rPr lang="fr-FR" b="1" dirty="0">
                    <a:latin typeface="Arial" pitchFamily="34" charset="0"/>
                    <a:cs typeface="Times New Roman" pitchFamily="18" charset="0"/>
                  </a:rPr>
                  <a:t>définirait, dans le cristal, la même </a:t>
                </a:r>
              </a:p>
              <a:p>
                <a:pPr>
                  <a:lnSpc>
                    <a:spcPct val="150000"/>
                  </a:lnSpc>
                </a:pPr>
                <a:r>
                  <a:rPr lang="fr-FR" b="1" dirty="0">
                    <a:latin typeface="Arial" pitchFamily="34" charset="0"/>
                    <a:cs typeface="Times New Roman" pitchFamily="18" charset="0"/>
                  </a:rPr>
                  <a:t>direction cristalline.</a:t>
                </a:r>
              </a:p>
              <a:p>
                <a:pPr>
                  <a:lnSpc>
                    <a:spcPct val="150000"/>
                  </a:lnSpc>
                </a:pPr>
                <a:r>
                  <a:rPr lang="fr-FR" b="1" dirty="0">
                    <a:latin typeface="Arial" pitchFamily="34" charset="0"/>
                    <a:cs typeface="Times New Roman" pitchFamily="18" charset="0"/>
                  </a:rPr>
                  <a:t>   La notation de la direction se fait par </a:t>
                </a:r>
              </a:p>
              <a:p>
                <a:pPr>
                  <a:lnSpc>
                    <a:spcPct val="150000"/>
                  </a:lnSpc>
                </a:pPr>
                <a:r>
                  <a:rPr lang="fr-FR" b="1" dirty="0">
                    <a:latin typeface="Arial" pitchFamily="34" charset="0"/>
                    <a:cs typeface="Times New Roman" pitchFamily="18" charset="0"/>
                  </a:rPr>
                  <a:t>les indices </a:t>
                </a:r>
                <a14:m>
                  <m:oMath xmlns:m="http://schemas.openxmlformats.org/officeDocument/2006/math">
                    <m:r>
                      <a:rPr lang="fr-FR" b="1" i="1" smtClean="0">
                        <a:latin typeface="Cambria Math" panose="02040503050406030204" pitchFamily="18" charset="0"/>
                        <a:cs typeface="Times New Roman" pitchFamily="18" charset="0"/>
                      </a:rPr>
                      <m:t>𝒖</m:t>
                    </m:r>
                  </m:oMath>
                </a14:m>
                <a:r>
                  <a:rPr lang="fr-FR" b="1" dirty="0">
                    <a:latin typeface="Arial" pitchFamily="34" charset="0"/>
                    <a:cs typeface="Times New Roman" pitchFamily="18" charset="0"/>
                  </a:rPr>
                  <a:t>, </a:t>
                </a:r>
                <a14:m>
                  <m:oMath xmlns:m="http://schemas.openxmlformats.org/officeDocument/2006/math">
                    <m:r>
                      <a:rPr lang="fr-FR" b="1" i="0" smtClean="0">
                        <a:latin typeface="Cambria Math" panose="02040503050406030204" pitchFamily="18" charset="0"/>
                        <a:cs typeface="Times New Roman" pitchFamily="18" charset="0"/>
                      </a:rPr>
                      <m:t>𝐯</m:t>
                    </m:r>
                  </m:oMath>
                </a14:m>
                <a:r>
                  <a:rPr lang="fr-FR" b="1" dirty="0">
                    <a:latin typeface="Arial" pitchFamily="34" charset="0"/>
                    <a:cs typeface="Times New Roman" pitchFamily="18" charset="0"/>
                  </a:rPr>
                  <a:t> et </a:t>
                </a:r>
                <a14:m>
                  <m:oMath xmlns:m="http://schemas.openxmlformats.org/officeDocument/2006/math">
                    <m:r>
                      <a:rPr lang="fr-FR" b="1" i="1" smtClean="0">
                        <a:latin typeface="Cambria Math" panose="02040503050406030204" pitchFamily="18" charset="0"/>
                        <a:cs typeface="Times New Roman" pitchFamily="18" charset="0"/>
                      </a:rPr>
                      <m:t>𝒘</m:t>
                    </m:r>
                  </m:oMath>
                </a14:m>
                <a:r>
                  <a:rPr lang="fr-FR" b="1" dirty="0">
                    <a:latin typeface="Arial" pitchFamily="34" charset="0"/>
                    <a:cs typeface="Times New Roman" pitchFamily="18" charset="0"/>
                  </a:rPr>
                  <a:t> obtenus en divisant </a:t>
                </a:r>
              </a:p>
              <a:p>
                <a:pPr>
                  <a:lnSpc>
                    <a:spcPct val="150000"/>
                  </a:lnSpc>
                </a:pPr>
                <a:r>
                  <a:rPr lang="fr-FR" b="1" dirty="0">
                    <a:latin typeface="Arial" pitchFamily="34" charset="0"/>
                    <a:cs typeface="Times New Roman" pitchFamily="18" charset="0"/>
                  </a:rPr>
                  <a:t>les composantes de </a:t>
                </a:r>
                <a14:m>
                  <m:oMath xmlns:m="http://schemas.openxmlformats.org/officeDocument/2006/math">
                    <m:acc>
                      <m:accPr>
                        <m:chr m:val="⃗"/>
                        <m:ctrlPr>
                          <a:rPr lang="fr-FR" b="1" i="1">
                            <a:latin typeface="Cambria Math" panose="02040503050406030204" pitchFamily="18" charset="0"/>
                            <a:cs typeface="Times New Roman" pitchFamily="18" charset="0"/>
                          </a:rPr>
                        </m:ctrlPr>
                      </m:accPr>
                      <m:e>
                        <m:r>
                          <a:rPr lang="fr-FR" b="1" i="1">
                            <a:latin typeface="Cambria Math" panose="02040503050406030204" pitchFamily="18" charset="0"/>
                            <a:cs typeface="Times New Roman" pitchFamily="18" charset="0"/>
                          </a:rPr>
                          <m:t>𝑶𝑴</m:t>
                        </m:r>
                      </m:e>
                    </m:acc>
                  </m:oMath>
                </a14:m>
                <a:r>
                  <a:rPr lang="fr-FR" b="1" dirty="0">
                    <a:latin typeface="Arial" pitchFamily="34" charset="0"/>
                    <a:cs typeface="Times New Roman" pitchFamily="18" charset="0"/>
                  </a:rPr>
                  <a:t> par un nombre </a:t>
                </a:r>
              </a:p>
              <a:p>
                <a:pPr>
                  <a:lnSpc>
                    <a:spcPct val="150000"/>
                  </a:lnSpc>
                </a:pPr>
                <a14:m>
                  <m:oMath xmlns:m="http://schemas.openxmlformats.org/officeDocument/2006/math">
                    <m:r>
                      <a:rPr lang="fr-FR" b="1" i="1" smtClean="0">
                        <a:latin typeface="Cambria Math" panose="02040503050406030204" pitchFamily="18" charset="0"/>
                        <a:cs typeface="Times New Roman" pitchFamily="18" charset="0"/>
                      </a:rPr>
                      <m:t>𝒏</m:t>
                    </m:r>
                    <m:r>
                      <a:rPr lang="fr-FR" b="1" i="1">
                        <a:latin typeface="Cambria Math" panose="02040503050406030204" pitchFamily="18" charset="0"/>
                        <a:cs typeface="Times New Roman" pitchFamily="18" charset="0"/>
                      </a:rPr>
                      <m:t> </m:t>
                    </m:r>
                  </m:oMath>
                </a14:m>
                <a:r>
                  <a:rPr lang="fr-FR" b="1" dirty="0">
                    <a:latin typeface="Arial" pitchFamily="34" charset="0"/>
                    <a:cs typeface="Times New Roman" pitchFamily="18" charset="0"/>
                  </a:rPr>
                  <a:t>choisi de telle manière que </a:t>
                </a:r>
                <a14:m>
                  <m:oMath xmlns:m="http://schemas.openxmlformats.org/officeDocument/2006/math">
                    <m:r>
                      <a:rPr lang="fr-FR" b="1" i="1">
                        <a:latin typeface="Cambria Math" panose="02040503050406030204" pitchFamily="18" charset="0"/>
                        <a:cs typeface="Times New Roman" pitchFamily="18" charset="0"/>
                      </a:rPr>
                      <m:t>𝒖</m:t>
                    </m:r>
                  </m:oMath>
                </a14:m>
                <a:r>
                  <a:rPr lang="fr-FR" b="1" dirty="0">
                    <a:latin typeface="Arial" pitchFamily="34" charset="0"/>
                    <a:cs typeface="Times New Roman" pitchFamily="18" charset="0"/>
                  </a:rPr>
                  <a:t>, </a:t>
                </a:r>
                <a14:m>
                  <m:oMath xmlns:m="http://schemas.openxmlformats.org/officeDocument/2006/math">
                    <m:r>
                      <a:rPr lang="fr-FR" b="1">
                        <a:latin typeface="Cambria Math" panose="02040503050406030204" pitchFamily="18" charset="0"/>
                        <a:cs typeface="Times New Roman" pitchFamily="18" charset="0"/>
                      </a:rPr>
                      <m:t>𝐯</m:t>
                    </m:r>
                  </m:oMath>
                </a14:m>
                <a:r>
                  <a:rPr lang="fr-FR" b="1" dirty="0">
                    <a:latin typeface="Arial" pitchFamily="34" charset="0"/>
                    <a:cs typeface="Times New Roman" pitchFamily="18" charset="0"/>
                  </a:rPr>
                  <a:t> et </a:t>
                </a:r>
                <a14:m>
                  <m:oMath xmlns:m="http://schemas.openxmlformats.org/officeDocument/2006/math">
                    <m:r>
                      <a:rPr lang="fr-FR" b="1" i="1">
                        <a:latin typeface="Cambria Math" panose="02040503050406030204" pitchFamily="18" charset="0"/>
                        <a:cs typeface="Times New Roman" pitchFamily="18" charset="0"/>
                      </a:rPr>
                      <m:t>𝒘</m:t>
                    </m:r>
                  </m:oMath>
                </a14:m>
                <a:r>
                  <a:rPr lang="fr-FR" b="1" dirty="0">
                    <a:latin typeface="Arial" pitchFamily="34" charset="0"/>
                    <a:cs typeface="Times New Roman" pitchFamily="18" charset="0"/>
                  </a:rPr>
                  <a:t> </a:t>
                </a:r>
              </a:p>
              <a:p>
                <a:pPr>
                  <a:lnSpc>
                    <a:spcPct val="150000"/>
                  </a:lnSpc>
                </a:pPr>
                <a:r>
                  <a:rPr lang="fr-FR" b="1" dirty="0">
                    <a:latin typeface="Arial" pitchFamily="34" charset="0"/>
                    <a:cs typeface="Times New Roman" pitchFamily="18" charset="0"/>
                  </a:rPr>
                  <a:t>Soient entiers et le plus petit possible,</a:t>
                </a:r>
              </a:p>
              <a:p>
                <a:pPr>
                  <a:lnSpc>
                    <a:spcPct val="150000"/>
                  </a:lnSpc>
                </a:pPr>
                <a:r>
                  <a:rPr lang="fr-FR" b="1" dirty="0" err="1">
                    <a:latin typeface="Arial" pitchFamily="34" charset="0"/>
                    <a:cs typeface="Times New Roman" pitchFamily="18" charset="0"/>
                  </a:rPr>
                  <a:t>figs</a:t>
                </a:r>
                <a:r>
                  <a:rPr lang="fr-FR" b="1" dirty="0">
                    <a:latin typeface="Arial" pitchFamily="34" charset="0"/>
                    <a:cs typeface="Times New Roman" pitchFamily="18" charset="0"/>
                  </a:rPr>
                  <a:t>. 29 et 30.</a:t>
                </a:r>
                <a:endParaRPr lang="fr-FR" b="1" dirty="0">
                  <a:latin typeface="Arial"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652" y="692696"/>
                <a:ext cx="9144000" cy="5269519"/>
              </a:xfrm>
              <a:prstGeom prst="rect">
                <a:avLst/>
              </a:prstGeom>
              <a:blipFill rotWithShape="0">
                <a:blip r:embed="rId2"/>
                <a:stretch>
                  <a:fillRect l="-600"/>
                </a:stretch>
              </a:blipFill>
            </p:spPr>
            <p:txBody>
              <a:bodyPr/>
              <a:lstStyle/>
              <a:p>
                <a:r>
                  <a:rPr lang="fr-FR">
                    <a:noFill/>
                  </a:rPr>
                  <a:t> </a:t>
                </a:r>
              </a:p>
            </p:txBody>
          </p:sp>
        </mc:Fallback>
      </mc:AlternateContent>
      <p:grpSp>
        <p:nvGrpSpPr>
          <p:cNvPr id="8" name="Groupe 7"/>
          <p:cNvGrpSpPr/>
          <p:nvPr/>
        </p:nvGrpSpPr>
        <p:grpSpPr>
          <a:xfrm>
            <a:off x="4932040" y="2454741"/>
            <a:ext cx="3497582" cy="2702451"/>
            <a:chOff x="4804410" y="2564904"/>
            <a:chExt cx="3497582" cy="2702451"/>
          </a:xfrm>
        </p:grpSpPr>
        <p:pic>
          <p:nvPicPr>
            <p:cNvPr id="2" name="Image 1"/>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201975" y="2167339"/>
              <a:ext cx="2702451" cy="3497582"/>
            </a:xfrm>
            <a:prstGeom prst="rect">
              <a:avLst/>
            </a:prstGeom>
          </p:spPr>
        </p:pic>
        <p:sp>
          <p:nvSpPr>
            <p:cNvPr id="3" name="Ellipse 2"/>
            <p:cNvSpPr>
              <a:spLocks noChangeAspect="1"/>
            </p:cNvSpPr>
            <p:nvPr/>
          </p:nvSpPr>
          <p:spPr>
            <a:xfrm>
              <a:off x="6518907" y="3766179"/>
              <a:ext cx="149845" cy="100811"/>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a:spLocks noChangeAspect="1"/>
            </p:cNvSpPr>
            <p:nvPr/>
          </p:nvSpPr>
          <p:spPr>
            <a:xfrm>
              <a:off x="6942435" y="3429000"/>
              <a:ext cx="321097" cy="216024"/>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020272" y="3356992"/>
              <a:ext cx="404812" cy="276999"/>
            </a:xfrm>
            <a:prstGeom prst="rect">
              <a:avLst/>
            </a:prstGeom>
            <a:noFill/>
          </p:spPr>
          <p:txBody>
            <a:bodyPr wrap="square" rtlCol="0">
              <a:spAutoFit/>
            </a:bodyPr>
            <a:lstStyle/>
            <a:p>
              <a:r>
                <a:rPr lang="fr-FR" sz="1200" dirty="0">
                  <a:latin typeface="Arial" panose="020B0604020202020204" pitchFamily="34" charset="0"/>
                </a:rPr>
                <a:t>M</a:t>
              </a:r>
            </a:p>
          </p:txBody>
        </p:sp>
      </p:grpSp>
      <p:sp>
        <p:nvSpPr>
          <p:cNvPr id="9" name="Text Box 5"/>
          <p:cNvSpPr txBox="1">
            <a:spLocks noChangeArrowheads="1"/>
          </p:cNvSpPr>
          <p:nvPr/>
        </p:nvSpPr>
        <p:spPr bwMode="auto">
          <a:xfrm>
            <a:off x="3995936" y="5435932"/>
            <a:ext cx="5148064" cy="369332"/>
          </a:xfrm>
          <a:prstGeom prst="rect">
            <a:avLst/>
          </a:prstGeom>
          <a:noFill/>
          <a:ln w="9525">
            <a:noFill/>
            <a:miter lim="800000"/>
            <a:headEnd/>
            <a:tailEnd/>
          </a:ln>
        </p:spPr>
        <p:txBody>
          <a:bodyPr wrap="square">
            <a:spAutoFit/>
          </a:bodyPr>
          <a:lstStyle/>
          <a:p>
            <a:pPr algn="ctr">
              <a:spcBef>
                <a:spcPct val="50000"/>
              </a:spcBef>
            </a:pPr>
            <a:r>
              <a:rPr lang="fr-FR" b="1" dirty="0">
                <a:latin typeface="Arial" pitchFamily="34" charset="0"/>
              </a:rPr>
              <a:t> Figure 28- Schéma d’une direction cristalline</a:t>
            </a:r>
          </a:p>
        </p:txBody>
      </p:sp>
      <p:sp>
        <p:nvSpPr>
          <p:cNvPr id="10"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921487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59</a:t>
            </a:fld>
            <a:endParaRPr lang="fr-FR"/>
          </a:p>
        </p:txBody>
      </p:sp>
      <p:sp>
        <p:nvSpPr>
          <p:cNvPr id="3" name="Text Box 5"/>
          <p:cNvSpPr txBox="1">
            <a:spLocks noChangeArrowheads="1"/>
          </p:cNvSpPr>
          <p:nvPr/>
        </p:nvSpPr>
        <p:spPr bwMode="auto">
          <a:xfrm>
            <a:off x="1187624" y="5301208"/>
            <a:ext cx="6552728" cy="369332"/>
          </a:xfrm>
          <a:prstGeom prst="rect">
            <a:avLst/>
          </a:prstGeom>
          <a:noFill/>
          <a:ln w="9525">
            <a:noFill/>
            <a:miter lim="800000"/>
            <a:headEnd/>
            <a:tailEnd/>
          </a:ln>
        </p:spPr>
        <p:txBody>
          <a:bodyPr wrap="square">
            <a:spAutoFit/>
          </a:bodyPr>
          <a:lstStyle/>
          <a:p>
            <a:pPr algn="ctr">
              <a:spcBef>
                <a:spcPct val="50000"/>
              </a:spcBef>
            </a:pPr>
            <a:r>
              <a:rPr lang="fr-FR" b="1" dirty="0">
                <a:latin typeface="Arial" pitchFamily="34" charset="0"/>
              </a:rPr>
              <a:t> Figure 29- Exemples de directions cristallines</a:t>
            </a: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05417" y="-280808"/>
            <a:ext cx="3326816" cy="6858000"/>
          </a:xfrm>
          <a:prstGeom prst="rect">
            <a:avLst/>
          </a:prstGeom>
        </p:spPr>
      </p:pic>
    </p:spTree>
    <p:extLst>
      <p:ext uri="{BB962C8B-B14F-4D97-AF65-F5344CB8AC3E}">
        <p14:creationId xmlns:p14="http://schemas.microsoft.com/office/powerpoint/2010/main" val="2744464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6</a:t>
            </a:fld>
            <a:endParaRPr lang="fr-FR"/>
          </a:p>
        </p:txBody>
      </p:sp>
      <p:sp>
        <p:nvSpPr>
          <p:cNvPr id="3" name="Rectangle 2"/>
          <p:cNvSpPr/>
          <p:nvPr/>
        </p:nvSpPr>
        <p:spPr>
          <a:xfrm>
            <a:off x="16381" y="747861"/>
            <a:ext cx="4572000" cy="1384995"/>
          </a:xfrm>
          <a:prstGeom prst="rect">
            <a:avLst/>
          </a:prstGeom>
        </p:spPr>
        <p:txBody>
          <a:bodyPr>
            <a:spAutoFit/>
          </a:bodyPr>
          <a:lstStyle/>
          <a:p>
            <a:pPr>
              <a:lnSpc>
                <a:spcPct val="150000"/>
              </a:lnSpc>
            </a:pPr>
            <a:r>
              <a:rPr lang="fr-FR" altLang="fr-FR" sz="2000" b="1" dirty="0" smtClean="0">
                <a:latin typeface="Arial" panose="020B0604020202020204" pitchFamily="34" charset="0"/>
                <a:ea typeface="SimSun" panose="02010600030101010101" pitchFamily="2" charset="-122"/>
              </a:rPr>
              <a:t>IX- </a:t>
            </a:r>
            <a:r>
              <a:rPr lang="fr-FR" altLang="fr-FR" sz="2000" b="1" dirty="0">
                <a:latin typeface="Arial" panose="020B0604020202020204" pitchFamily="34" charset="0"/>
                <a:ea typeface="SimSun" panose="02010600030101010101" pitchFamily="2" charset="-122"/>
              </a:rPr>
              <a:t>Le recyclage des matériaux</a:t>
            </a:r>
          </a:p>
          <a:p>
            <a:pPr>
              <a:lnSpc>
                <a:spcPct val="150000"/>
              </a:lnSpc>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IX.1- </a:t>
            </a:r>
            <a:r>
              <a:rPr lang="fr-FR" altLang="fr-FR" b="1" dirty="0">
                <a:latin typeface="Arial" panose="020B0604020202020204" pitchFamily="34" charset="0"/>
                <a:ea typeface="SimSun" panose="02010600030101010101" pitchFamily="2" charset="-122"/>
              </a:rPr>
              <a:t>Introduction</a:t>
            </a:r>
          </a:p>
          <a:p>
            <a:pPr>
              <a:lnSpc>
                <a:spcPct val="150000"/>
              </a:lnSpc>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IX.2- </a:t>
            </a:r>
            <a:r>
              <a:rPr lang="fr-FR" altLang="fr-FR" b="1" dirty="0">
                <a:latin typeface="Arial" panose="020B0604020202020204" pitchFamily="34" charset="0"/>
                <a:ea typeface="SimSun" panose="02010600030101010101" pitchFamily="2" charset="-122"/>
              </a:rPr>
              <a:t>Les types de recyclage</a:t>
            </a: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1611720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7DE16559-85B2-4F4A-9DF2-E6503C84D76D}" type="slidenum">
              <a:rPr lang="fr-FR" smtClean="0"/>
              <a:pPr>
                <a:defRPr/>
              </a:pPr>
              <a:t>60</a:t>
            </a:fld>
            <a:endParaRPr lang="fr-FR"/>
          </a:p>
        </p:txBody>
      </p:sp>
      <p:pic>
        <p:nvPicPr>
          <p:cNvPr id="5" name="Image 4"/>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533363" y="-637384"/>
            <a:ext cx="3944781" cy="7212321"/>
          </a:xfrm>
          <a:prstGeom prst="rect">
            <a:avLst/>
          </a:prstGeom>
        </p:spPr>
      </p:pic>
      <p:sp>
        <p:nvSpPr>
          <p:cNvPr id="6" name="Text Box 5"/>
          <p:cNvSpPr txBox="1">
            <a:spLocks noChangeArrowheads="1"/>
          </p:cNvSpPr>
          <p:nvPr/>
        </p:nvSpPr>
        <p:spPr bwMode="auto">
          <a:xfrm>
            <a:off x="1331640" y="5363924"/>
            <a:ext cx="6552728" cy="369332"/>
          </a:xfrm>
          <a:prstGeom prst="rect">
            <a:avLst/>
          </a:prstGeom>
          <a:noFill/>
          <a:ln w="9525">
            <a:noFill/>
            <a:miter lim="800000"/>
            <a:headEnd/>
            <a:tailEnd/>
          </a:ln>
        </p:spPr>
        <p:txBody>
          <a:bodyPr wrap="square">
            <a:spAutoFit/>
          </a:bodyPr>
          <a:lstStyle/>
          <a:p>
            <a:pPr algn="ctr">
              <a:spcBef>
                <a:spcPct val="50000"/>
              </a:spcBef>
            </a:pPr>
            <a:r>
              <a:rPr lang="fr-FR" b="1" dirty="0">
                <a:latin typeface="Arial" pitchFamily="34" charset="0"/>
              </a:rPr>
              <a:t> Figure 30- Exemples de directions cristallines (suite)</a:t>
            </a:r>
          </a:p>
        </p:txBody>
      </p:sp>
      <p:sp>
        <p:nvSpPr>
          <p:cNvPr id="7"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871605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61</a:t>
            </a:fld>
            <a:endParaRPr lang="fr-FR"/>
          </a:p>
        </p:txBody>
      </p:sp>
      <p:sp>
        <p:nvSpPr>
          <p:cNvPr id="3" name="Rectangle 2"/>
          <p:cNvSpPr/>
          <p:nvPr/>
        </p:nvSpPr>
        <p:spPr>
          <a:xfrm>
            <a:off x="12637" y="555059"/>
            <a:ext cx="9131364" cy="6186309"/>
          </a:xfrm>
          <a:prstGeom prst="rect">
            <a:avLst/>
          </a:prstGeom>
        </p:spPr>
        <p:txBody>
          <a:bodyPr wrap="square">
            <a:spAutoFit/>
          </a:bodyPr>
          <a:lstStyle/>
          <a:p>
            <a:pPr algn="just">
              <a:lnSpc>
                <a:spcPct val="150000"/>
              </a:lnSpc>
            </a:pPr>
            <a:r>
              <a:rPr lang="fr-FR" altLang="fr-FR" b="1" dirty="0" smtClean="0">
                <a:latin typeface="Arial" panose="020B0604020202020204" pitchFamily="34" charset="0"/>
              </a:rPr>
              <a:t>II.2.5- </a:t>
            </a:r>
            <a:r>
              <a:rPr lang="fr-FR" altLang="fr-FR" b="1" dirty="0">
                <a:latin typeface="Arial" panose="020B0604020202020204" pitchFamily="34" charset="0"/>
              </a:rPr>
              <a:t>Les défauts cristallins</a:t>
            </a:r>
          </a:p>
          <a:p>
            <a:pPr algn="just">
              <a:lnSpc>
                <a:spcPct val="150000"/>
              </a:lnSpc>
            </a:pPr>
            <a:r>
              <a:rPr lang="fr-FR" altLang="fr-FR" b="1" dirty="0">
                <a:latin typeface="Arial" panose="020B0604020202020204" pitchFamily="34" charset="0"/>
              </a:rPr>
              <a:t>   Un cristal réel contient des défauts dans l’arrangement des atomes.</a:t>
            </a:r>
          </a:p>
          <a:p>
            <a:pPr algn="just">
              <a:lnSpc>
                <a:spcPct val="150000"/>
              </a:lnSpc>
            </a:pPr>
            <a:r>
              <a:rPr lang="fr-FR" altLang="fr-FR" b="1" dirty="0">
                <a:latin typeface="Arial" panose="020B0604020202020204" pitchFamily="34" charset="0"/>
              </a:rPr>
              <a:t>a- Défauts ponctuels </a:t>
            </a:r>
          </a:p>
          <a:p>
            <a:pPr algn="just">
              <a:lnSpc>
                <a:spcPct val="150000"/>
              </a:lnSpc>
            </a:pPr>
            <a:r>
              <a:rPr lang="fr-FR" altLang="fr-FR" b="1" dirty="0">
                <a:latin typeface="Arial" panose="020B0604020202020204" pitchFamily="34" charset="0"/>
              </a:rPr>
              <a:t>   On distingue trois types de défauts ponctuels, fig.31:</a:t>
            </a:r>
          </a:p>
          <a:p>
            <a:pPr algn="just">
              <a:lnSpc>
                <a:spcPct val="150000"/>
              </a:lnSpc>
            </a:pPr>
            <a:r>
              <a:rPr lang="fr-FR" altLang="fr-FR" b="1" dirty="0">
                <a:latin typeface="Arial" panose="020B0604020202020204" pitchFamily="34" charset="0"/>
              </a:rPr>
              <a:t>1- La lacune caractérise l’absence d’un atome d’un site normal du réseau cristallin.</a:t>
            </a:r>
          </a:p>
          <a:p>
            <a:pPr algn="just">
              <a:lnSpc>
                <a:spcPct val="150000"/>
              </a:lnSpc>
            </a:pPr>
            <a:r>
              <a:rPr lang="fr-FR" altLang="fr-FR" b="1" dirty="0">
                <a:latin typeface="Arial" panose="020B0604020202020204" pitchFamily="34" charset="0"/>
              </a:rPr>
              <a:t>2- L’interstitiel apparait lorsqu'un atome étranger de petite taille s'insère dans les espaces vides du réseau cristallin. Lorsqu’un atome constitutif du cristal est placé en insertion, on a un auto-interstitiel.</a:t>
            </a:r>
          </a:p>
          <a:p>
            <a:pPr algn="just">
              <a:lnSpc>
                <a:spcPct val="150000"/>
              </a:lnSpc>
            </a:pPr>
            <a:r>
              <a:rPr lang="fr-FR" altLang="fr-FR" b="1" dirty="0">
                <a:latin typeface="Arial" panose="020B0604020202020204" pitchFamily="34" charset="0"/>
              </a:rPr>
              <a:t>3- L’atome en substitution résulte  du remplace ment d’un atome constitutif du cristal placé en position régulière par un atome étranger.</a:t>
            </a:r>
          </a:p>
          <a:p>
            <a:pPr algn="just">
              <a:lnSpc>
                <a:spcPct val="150000"/>
              </a:lnSpc>
            </a:pPr>
            <a:r>
              <a:rPr lang="fr-FR" altLang="fr-FR" b="1" dirty="0">
                <a:latin typeface="Arial" panose="020B0604020202020204" pitchFamily="34" charset="0"/>
              </a:rPr>
              <a:t>   Les propriétés influencées par les défauts ponctuels sont: le comportement mécanique à chaud, les propriétés transport (diffusion de matière, de chaleur), ainsi que la conductivité électrique. </a:t>
            </a:r>
          </a:p>
          <a:p>
            <a:endParaRPr lang="fr-FR" altLang="fr-FR" b="1" dirty="0">
              <a:latin typeface="Arial" panose="020B0604020202020204" pitchFamily="34" charset="0"/>
            </a:endParaRP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2848019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5AB46C2B-9E56-40FD-ACB6-86DC83541431}" type="slidenum">
              <a:rPr lang="fr-FR" altLang="fr-FR" sz="1200" smtClean="0">
                <a:latin typeface="Arial Black" panose="020B0A04020102020204" pitchFamily="34" charset="0"/>
              </a:rPr>
              <a:pPr>
                <a:spcBef>
                  <a:spcPct val="0"/>
                </a:spcBef>
                <a:buClrTx/>
                <a:buSzTx/>
                <a:buFontTx/>
                <a:buNone/>
              </a:pPr>
              <a:t>62</a:t>
            </a:fld>
            <a:endParaRPr lang="fr-FR" altLang="fr-FR" sz="1200">
              <a:latin typeface="Arial Black" panose="020B0A04020102020204" pitchFamily="34" charset="0"/>
            </a:endParaRPr>
          </a:p>
        </p:txBody>
      </p:sp>
      <p:sp>
        <p:nvSpPr>
          <p:cNvPr id="5"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6" name="Text Box 36"/>
          <p:cNvSpPr txBox="1">
            <a:spLocks noChangeArrowheads="1"/>
          </p:cNvSpPr>
          <p:nvPr/>
        </p:nvSpPr>
        <p:spPr bwMode="auto">
          <a:xfrm>
            <a:off x="14289" y="5373216"/>
            <a:ext cx="9109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Font typeface="Wingdings" panose="05000000000000000000" pitchFamily="2" charset="2"/>
              <a:buNone/>
            </a:pPr>
            <a:r>
              <a:rPr lang="fr-FR" altLang="fr-FR" sz="1800" b="1" dirty="0"/>
              <a:t>Figure 31- Type de défauts ponctuels: lacune (A), atome étranger interstitiel (B), atome auto-interstitiel (B’) et atomes étrangers en substitution (C, C’)</a:t>
            </a:r>
            <a:endParaRPr lang="fr-CA" altLang="fr-FR" sz="18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92092" y="-496356"/>
            <a:ext cx="375981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7DE16559-85B2-4F4A-9DF2-E6503C84D76D}" type="slidenum">
              <a:rPr lang="fr-FR" smtClean="0"/>
              <a:pPr>
                <a:defRPr/>
              </a:pPr>
              <a:t>63</a:t>
            </a:fld>
            <a:endParaRPr lang="fr-FR"/>
          </a:p>
        </p:txBody>
      </p:sp>
      <p:sp>
        <p:nvSpPr>
          <p:cNvPr id="5" name="Rectangle 4"/>
          <p:cNvSpPr/>
          <p:nvPr/>
        </p:nvSpPr>
        <p:spPr>
          <a:xfrm>
            <a:off x="-13652" y="893326"/>
            <a:ext cx="9144000" cy="3831818"/>
          </a:xfrm>
          <a:prstGeom prst="rect">
            <a:avLst/>
          </a:prstGeom>
        </p:spPr>
        <p:txBody>
          <a:bodyPr wrap="square">
            <a:spAutoFit/>
          </a:bodyPr>
          <a:lstStyle/>
          <a:p>
            <a:pPr algn="just">
              <a:lnSpc>
                <a:spcPct val="150000"/>
              </a:lnSpc>
            </a:pPr>
            <a:r>
              <a:rPr lang="fr-FR" altLang="fr-FR" b="1" dirty="0">
                <a:latin typeface="Arial" panose="020B0604020202020204" pitchFamily="34" charset="0"/>
              </a:rPr>
              <a:t>b- Défauts linéaires ou dislocations</a:t>
            </a:r>
          </a:p>
          <a:p>
            <a:pPr algn="just">
              <a:lnSpc>
                <a:spcPct val="150000"/>
              </a:lnSpc>
            </a:pPr>
            <a:r>
              <a:rPr lang="fr-FR" altLang="fr-FR" b="1" dirty="0">
                <a:latin typeface="Arial" panose="020B0604020202020204" pitchFamily="34" charset="0"/>
              </a:rPr>
              <a:t>   La dislocation est un défaut du cristal qui résulte d’une perturbation de la structure centrée autour d’une ligne (rangée réticulaire), fig.32. On distingue deux types:</a:t>
            </a:r>
          </a:p>
          <a:p>
            <a:pPr algn="just">
              <a:lnSpc>
                <a:spcPct val="150000"/>
              </a:lnSpc>
            </a:pPr>
            <a:r>
              <a:rPr lang="fr-FR" altLang="fr-FR" b="1" dirty="0">
                <a:latin typeface="Arial" panose="020B0604020202020204" pitchFamily="34" charset="0"/>
              </a:rPr>
              <a:t>1- La dislocation-coin: Lorsque le déplacement des atomes est effectué dans une direction perpendiculaire à la ligne de dislocation (AB sur fig.32).</a:t>
            </a:r>
          </a:p>
          <a:p>
            <a:pPr algn="just">
              <a:lnSpc>
                <a:spcPct val="150000"/>
              </a:lnSpc>
            </a:pPr>
            <a:r>
              <a:rPr lang="fr-FR" altLang="fr-FR" b="1" dirty="0">
                <a:latin typeface="Arial" panose="020B0604020202020204" pitchFamily="34" charset="0"/>
              </a:rPr>
              <a:t>2- La dislocation-vis:  Lorsque le déplacement des atomes est effectué dans une direction parallèle à la ligne de dislocation (AB sur fig.32).</a:t>
            </a:r>
          </a:p>
          <a:p>
            <a:pPr algn="just">
              <a:lnSpc>
                <a:spcPct val="150000"/>
              </a:lnSpc>
            </a:pPr>
            <a:r>
              <a:rPr lang="fr-FR" altLang="fr-FR" b="1" dirty="0">
                <a:latin typeface="Arial" panose="020B0604020202020204" pitchFamily="34" charset="0"/>
              </a:rPr>
              <a:t> </a:t>
            </a:r>
          </a:p>
        </p:txBody>
      </p:sp>
      <p:sp>
        <p:nvSpPr>
          <p:cNvPr id="6"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682538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7DE16559-85B2-4F4A-9DF2-E6503C84D76D}" type="slidenum">
              <a:rPr lang="fr-FR" smtClean="0"/>
              <a:pPr>
                <a:defRPr/>
              </a:pPr>
              <a:t>64</a:t>
            </a:fld>
            <a:endParaRPr lang="fr-FR"/>
          </a:p>
        </p:txBody>
      </p:sp>
      <p:pic>
        <p:nvPicPr>
          <p:cNvPr id="5" name="Image 4"/>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556260"/>
            <a:ext cx="3405496" cy="5692140"/>
          </a:xfrm>
          <a:prstGeom prst="rect">
            <a:avLst/>
          </a:prstGeom>
        </p:spPr>
      </p:pic>
      <p:sp>
        <p:nvSpPr>
          <p:cNvPr id="6"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7" name="Text Box 36"/>
          <p:cNvSpPr txBox="1">
            <a:spLocks noChangeArrowheads="1"/>
          </p:cNvSpPr>
          <p:nvPr/>
        </p:nvSpPr>
        <p:spPr bwMode="auto">
          <a:xfrm>
            <a:off x="86296" y="2239704"/>
            <a:ext cx="491775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ts val="0"/>
              </a:spcBef>
              <a:buFont typeface="Wingdings" panose="05000000000000000000" pitchFamily="2" charset="2"/>
              <a:buNone/>
            </a:pPr>
            <a:r>
              <a:rPr lang="fr-FR" altLang="fr-FR" sz="1800" b="1" dirty="0"/>
              <a:t>Figure 32- Géométrie des dislocations dans un cristal à réseau cubique: réseau sans défaut (a), dislocation-coin (b) et dislocation-vis (c). Le vecteur </a:t>
            </a:r>
            <a:r>
              <a:rPr lang="fr-FR" altLang="fr-FR" sz="1800" b="1" i="1" dirty="0"/>
              <a:t>b </a:t>
            </a:r>
            <a:r>
              <a:rPr lang="fr-FR" altLang="fr-FR" sz="1800" b="1" dirty="0"/>
              <a:t>caractérise le déplacement.</a:t>
            </a:r>
            <a:endParaRPr lang="fr-CA" altLang="fr-FR" sz="1800" b="1" dirty="0"/>
          </a:p>
        </p:txBody>
      </p:sp>
    </p:spTree>
    <p:extLst>
      <p:ext uri="{BB962C8B-B14F-4D97-AF65-F5344CB8AC3E}">
        <p14:creationId xmlns:p14="http://schemas.microsoft.com/office/powerpoint/2010/main" val="1431589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65</a:t>
            </a:fld>
            <a:endParaRPr lang="fr-FR"/>
          </a:p>
        </p:txBody>
      </p:sp>
      <p:sp>
        <p:nvSpPr>
          <p:cNvPr id="3" name="Rectangle 2"/>
          <p:cNvSpPr/>
          <p:nvPr/>
        </p:nvSpPr>
        <p:spPr>
          <a:xfrm>
            <a:off x="0" y="836712"/>
            <a:ext cx="9144000" cy="4324261"/>
          </a:xfrm>
          <a:prstGeom prst="rect">
            <a:avLst/>
          </a:prstGeom>
        </p:spPr>
        <p:txBody>
          <a:bodyPr wrap="square">
            <a:spAutoFit/>
          </a:bodyPr>
          <a:lstStyle/>
          <a:p>
            <a:pPr algn="just">
              <a:lnSpc>
                <a:spcPct val="150000"/>
              </a:lnSpc>
            </a:pPr>
            <a:r>
              <a:rPr lang="fr-FR" altLang="fr-FR" b="1" dirty="0">
                <a:latin typeface="Arial" panose="020B0604020202020204" pitchFamily="34" charset="0"/>
              </a:rPr>
              <a:t>c- Défauts bidimensionnels</a:t>
            </a:r>
          </a:p>
          <a:p>
            <a:pPr algn="just">
              <a:lnSpc>
                <a:spcPct val="150000"/>
              </a:lnSpc>
            </a:pPr>
            <a:r>
              <a:rPr lang="fr-FR" altLang="fr-FR" b="1" dirty="0">
                <a:latin typeface="Arial" panose="020B0604020202020204" pitchFamily="34" charset="0"/>
              </a:rPr>
              <a:t>1- Joints de grains</a:t>
            </a:r>
          </a:p>
          <a:p>
            <a:pPr algn="just">
              <a:lnSpc>
                <a:spcPct val="150000"/>
              </a:lnSpc>
            </a:pPr>
            <a:r>
              <a:rPr lang="fr-FR" altLang="fr-FR" b="1" dirty="0">
                <a:latin typeface="Arial" panose="020B0604020202020204" pitchFamily="34" charset="0"/>
              </a:rPr>
              <a:t>   Nous avons vu précédemment qu’un grand nombre de matériaux possède une structure formée de grains (structure </a:t>
            </a:r>
            <a:r>
              <a:rPr lang="fr-FR" altLang="fr-FR" b="1" dirty="0" err="1">
                <a:latin typeface="Arial" panose="020B0604020202020204" pitchFamily="34" charset="0"/>
              </a:rPr>
              <a:t>polycristalline</a:t>
            </a:r>
            <a:r>
              <a:rPr lang="fr-FR" altLang="fr-FR" b="1" dirty="0">
                <a:latin typeface="Arial" panose="020B0604020202020204" pitchFamily="34" charset="0"/>
              </a:rPr>
              <a:t>). Les régions où les grains se touchent sont appelées joints de grains.</a:t>
            </a:r>
          </a:p>
          <a:p>
            <a:pPr algn="just">
              <a:lnSpc>
                <a:spcPct val="150000"/>
              </a:lnSpc>
              <a:spcBef>
                <a:spcPts val="600"/>
              </a:spcBef>
            </a:pPr>
            <a:r>
              <a:rPr lang="fr-FR" altLang="fr-FR" b="1" dirty="0">
                <a:latin typeface="Arial" panose="020B0604020202020204" pitchFamily="34" charset="0"/>
              </a:rPr>
              <a:t>2- Fautes d’empilement et macles</a:t>
            </a:r>
          </a:p>
          <a:p>
            <a:pPr algn="just">
              <a:lnSpc>
                <a:spcPct val="150000"/>
              </a:lnSpc>
            </a:pPr>
            <a:r>
              <a:rPr lang="fr-FR" altLang="fr-FR" b="1" dirty="0">
                <a:latin typeface="Arial" panose="020B0604020202020204" pitchFamily="34" charset="0"/>
              </a:rPr>
              <a:t>  Dans la structure CFC, par exemple, l’empilement des couches atomiques suit la séquence ABCABCABC. Une faute d’empilement sera constituée par une séquence anormale comme ABCABABC. Dans ce cas le défaut est appelé joint de macle.  </a:t>
            </a: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897313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66</a:t>
            </a:fld>
            <a:endParaRPr lang="fr-FR"/>
          </a:p>
        </p:txBody>
      </p:sp>
      <p:sp>
        <p:nvSpPr>
          <p:cNvPr id="3"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5" name="Rectangle 4"/>
          <p:cNvSpPr/>
          <p:nvPr/>
        </p:nvSpPr>
        <p:spPr>
          <a:xfrm>
            <a:off x="107504" y="692696"/>
            <a:ext cx="9144000" cy="2246769"/>
          </a:xfrm>
          <a:prstGeom prst="rect">
            <a:avLst/>
          </a:prstGeom>
        </p:spPr>
        <p:txBody>
          <a:bodyPr wrap="square">
            <a:spAutoFit/>
          </a:bodyPr>
          <a:lstStyle/>
          <a:p>
            <a:pPr algn="just">
              <a:lnSpc>
                <a:spcPct val="150000"/>
              </a:lnSpc>
            </a:pPr>
            <a:r>
              <a:rPr lang="fr-FR" altLang="fr-FR" b="1" dirty="0">
                <a:latin typeface="Arial" panose="020B0604020202020204" pitchFamily="34" charset="0"/>
              </a:rPr>
              <a:t>d- Défauts tridimensionnels</a:t>
            </a:r>
          </a:p>
          <a:p>
            <a:pPr algn="just">
              <a:lnSpc>
                <a:spcPct val="150000"/>
              </a:lnSpc>
            </a:pPr>
            <a:r>
              <a:rPr lang="fr-FR" altLang="fr-FR" b="1" dirty="0">
                <a:latin typeface="Arial" panose="020B0604020202020204" pitchFamily="34" charset="0"/>
              </a:rPr>
              <a:t>Les défauts cristallins volumiques se présentent sous deux formes:</a:t>
            </a:r>
          </a:p>
          <a:p>
            <a:pPr algn="just">
              <a:lnSpc>
                <a:spcPct val="150000"/>
              </a:lnSpc>
            </a:pPr>
            <a:r>
              <a:rPr lang="fr-FR" altLang="fr-FR" b="1">
                <a:latin typeface="Arial" panose="020B0604020202020204" pitchFamily="34" charset="0"/>
              </a:rPr>
              <a:t>1- </a:t>
            </a:r>
            <a:r>
              <a:rPr lang="fr-FR" altLang="fr-FR" b="1" smtClean="0">
                <a:latin typeface="Arial" panose="020B0604020202020204" pitchFamily="34" charset="0"/>
              </a:rPr>
              <a:t>Une </a:t>
            </a:r>
            <a:r>
              <a:rPr lang="fr-FR" altLang="fr-FR" b="1" dirty="0">
                <a:latin typeface="Arial" panose="020B0604020202020204" pitchFamily="34" charset="0"/>
              </a:rPr>
              <a:t>cavité (un pore): volume vide de toute matière, dans ce cas le matériau est dit poreux.</a:t>
            </a:r>
          </a:p>
          <a:p>
            <a:pPr algn="just">
              <a:lnSpc>
                <a:spcPct val="150000"/>
              </a:lnSpc>
              <a:spcBef>
                <a:spcPts val="600"/>
              </a:spcBef>
            </a:pPr>
            <a:r>
              <a:rPr lang="fr-FR" altLang="fr-FR" b="1" dirty="0">
                <a:latin typeface="Arial" panose="020B0604020202020204" pitchFamily="34" charset="0"/>
              </a:rPr>
              <a:t>2- Un grain d’une phase secondaire.</a:t>
            </a:r>
          </a:p>
        </p:txBody>
      </p:sp>
    </p:spTree>
    <p:extLst>
      <p:ext uri="{BB962C8B-B14F-4D97-AF65-F5344CB8AC3E}">
        <p14:creationId xmlns:p14="http://schemas.microsoft.com/office/powerpoint/2010/main" val="1180851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7</a:t>
            </a:fld>
            <a:endParaRPr lang="fr-FR"/>
          </a:p>
        </p:txBody>
      </p:sp>
      <p:sp>
        <p:nvSpPr>
          <p:cNvPr id="3" name="Rectangle 1"/>
          <p:cNvSpPr>
            <a:spLocks noChangeArrowheads="1"/>
          </p:cNvSpPr>
          <p:nvPr/>
        </p:nvSpPr>
        <p:spPr bwMode="auto">
          <a:xfrm>
            <a:off x="0" y="1412776"/>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ct val="0"/>
              </a:spcBef>
              <a:buClrTx/>
              <a:buSzTx/>
              <a:buFontTx/>
              <a:buNone/>
            </a:pPr>
            <a:r>
              <a:rPr lang="fr-FR" altLang="fr-FR" sz="3600" b="1" i="1" dirty="0">
                <a:solidFill>
                  <a:srgbClr val="000000"/>
                </a:solidFill>
                <a:ea typeface="SimSun" panose="02010600030101010101" pitchFamily="2" charset="-122"/>
              </a:rPr>
              <a:t>Chapitre </a:t>
            </a:r>
            <a:r>
              <a:rPr lang="fr-FR" altLang="fr-FR" sz="3600" b="1" i="1" dirty="0" smtClean="0">
                <a:solidFill>
                  <a:srgbClr val="000000"/>
                </a:solidFill>
                <a:ea typeface="SimSun" panose="02010600030101010101" pitchFamily="2" charset="-122"/>
              </a:rPr>
              <a:t>II</a:t>
            </a:r>
            <a:endParaRPr lang="fr-FR" altLang="fr-FR" sz="3600" b="1" i="1" dirty="0">
              <a:solidFill>
                <a:srgbClr val="000000"/>
              </a:solidFill>
              <a:ea typeface="SimSun" panose="02010600030101010101" pitchFamily="2" charset="-122"/>
            </a:endParaRPr>
          </a:p>
          <a:p>
            <a:pPr algn="ctr">
              <a:lnSpc>
                <a:spcPct val="150000"/>
              </a:lnSpc>
              <a:spcBef>
                <a:spcPct val="0"/>
              </a:spcBef>
              <a:buClrTx/>
              <a:buSzTx/>
              <a:buFontTx/>
              <a:buNone/>
            </a:pPr>
            <a:endParaRPr lang="fr-FR" altLang="fr-FR" sz="3600" b="1" i="1" dirty="0">
              <a:solidFill>
                <a:srgbClr val="000000"/>
              </a:solidFill>
              <a:ea typeface="SimSun" panose="02010600030101010101" pitchFamily="2" charset="-122"/>
            </a:endParaRPr>
          </a:p>
          <a:p>
            <a:pPr algn="ctr">
              <a:lnSpc>
                <a:spcPct val="150000"/>
              </a:lnSpc>
              <a:spcBef>
                <a:spcPct val="0"/>
              </a:spcBef>
              <a:buClrTx/>
              <a:buSzTx/>
              <a:buFontTx/>
              <a:buNone/>
            </a:pPr>
            <a:r>
              <a:rPr lang="fr-FR" altLang="fr-FR" sz="3600" b="1" i="1" dirty="0" smtClean="0">
                <a:solidFill>
                  <a:srgbClr val="000000"/>
                </a:solidFill>
                <a:ea typeface="SimSun" panose="02010600030101010101" pitchFamily="2" charset="-122"/>
              </a:rPr>
              <a:t>Propriétés mécaniques et </a:t>
            </a:r>
          </a:p>
          <a:p>
            <a:pPr algn="ctr">
              <a:lnSpc>
                <a:spcPct val="150000"/>
              </a:lnSpc>
              <a:spcBef>
                <a:spcPct val="0"/>
              </a:spcBef>
              <a:buClrTx/>
              <a:buSzTx/>
              <a:buFontTx/>
              <a:buNone/>
            </a:pPr>
            <a:r>
              <a:rPr lang="fr-FR" altLang="fr-FR" sz="3600" b="1" i="1" dirty="0" smtClean="0">
                <a:solidFill>
                  <a:srgbClr val="000000"/>
                </a:solidFill>
                <a:ea typeface="SimSun" panose="02010600030101010101" pitchFamily="2" charset="-122"/>
              </a:rPr>
              <a:t>structure des matériaux</a:t>
            </a:r>
            <a:endParaRPr lang="fr-FR" altLang="fr-FR" sz="3600" b="1" i="1" dirty="0">
              <a:solidFill>
                <a:srgbClr val="000000"/>
              </a:solidFill>
              <a:ea typeface="SimSun" panose="02010600030101010101" pitchFamily="2" charset="-122"/>
            </a:endParaRPr>
          </a:p>
        </p:txBody>
      </p:sp>
    </p:spTree>
    <p:extLst>
      <p:ext uri="{BB962C8B-B14F-4D97-AF65-F5344CB8AC3E}">
        <p14:creationId xmlns:p14="http://schemas.microsoft.com/office/powerpoint/2010/main" val="377118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F2DCBDB8-3A44-40CD-846E-75B880F5E90D}" type="slidenum">
              <a:rPr lang="fr-FR" altLang="fr-FR" sz="1200" smtClean="0">
                <a:latin typeface="Arial Black" panose="020B0A04020102020204" pitchFamily="34" charset="0"/>
              </a:rPr>
              <a:pPr>
                <a:spcBef>
                  <a:spcPct val="0"/>
                </a:spcBef>
                <a:buClrTx/>
                <a:buSzTx/>
                <a:buFontTx/>
                <a:buNone/>
              </a:pPr>
              <a:t>8</a:t>
            </a:fld>
            <a:endParaRPr lang="fr-FR" altLang="fr-FR" sz="1200">
              <a:latin typeface="Arial Black" panose="020B0A04020102020204" pitchFamily="34" charset="0"/>
            </a:endParaRPr>
          </a:p>
        </p:txBody>
      </p:sp>
      <p:sp>
        <p:nvSpPr>
          <p:cNvPr id="24579" name="Rectangle 2"/>
          <p:cNvSpPr>
            <a:spLocks noChangeArrowheads="1"/>
          </p:cNvSpPr>
          <p:nvPr/>
        </p:nvSpPr>
        <p:spPr bwMode="auto">
          <a:xfrm>
            <a:off x="0" y="789086"/>
            <a:ext cx="91440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ts val="600"/>
              </a:spcBef>
              <a:buClrTx/>
              <a:buSzTx/>
              <a:buFontTx/>
              <a:buNone/>
            </a:pPr>
            <a:r>
              <a:rPr lang="fr-FR" altLang="fr-FR" sz="1800" b="1" dirty="0" smtClean="0">
                <a:solidFill>
                  <a:srgbClr val="000000"/>
                </a:solidFill>
              </a:rPr>
              <a:t>II.1- </a:t>
            </a:r>
            <a:r>
              <a:rPr lang="fr-FR" altLang="fr-FR" sz="1800" b="1" dirty="0">
                <a:solidFill>
                  <a:srgbClr val="000000"/>
                </a:solidFill>
              </a:rPr>
              <a:t>Propriétés mécaniques des matériaux</a:t>
            </a:r>
          </a:p>
          <a:p>
            <a:pPr algn="just">
              <a:lnSpc>
                <a:spcPct val="150000"/>
              </a:lnSpc>
              <a:spcBef>
                <a:spcPts val="600"/>
              </a:spcBef>
              <a:buClrTx/>
              <a:buSzTx/>
              <a:buFontTx/>
              <a:buNone/>
            </a:pPr>
            <a:r>
              <a:rPr lang="fr-FR" altLang="fr-FR" sz="1800" b="1" dirty="0" smtClean="0">
                <a:solidFill>
                  <a:srgbClr val="000000"/>
                </a:solidFill>
              </a:rPr>
              <a:t>II.1.1- </a:t>
            </a:r>
            <a:r>
              <a:rPr lang="fr-FR" altLang="fr-FR" sz="1800" b="1" dirty="0">
                <a:solidFill>
                  <a:srgbClr val="000000"/>
                </a:solidFill>
              </a:rPr>
              <a:t>Définitions</a:t>
            </a:r>
          </a:p>
          <a:p>
            <a:pPr algn="just">
              <a:lnSpc>
                <a:spcPct val="150000"/>
              </a:lnSpc>
              <a:spcBef>
                <a:spcPct val="0"/>
              </a:spcBef>
              <a:buClrTx/>
              <a:buSzTx/>
              <a:buFontTx/>
              <a:buNone/>
            </a:pPr>
            <a:r>
              <a:rPr lang="fr-FR" altLang="fr-FR" sz="1800" b="1" dirty="0">
                <a:solidFill>
                  <a:srgbClr val="000000"/>
                </a:solidFill>
              </a:rPr>
              <a:t>   La relation entre les propriétés d’un matériau et la direction spatiale au sein de ce dernier, mène aux définitions suivantes:</a:t>
            </a:r>
          </a:p>
          <a:p>
            <a:pPr algn="just">
              <a:lnSpc>
                <a:spcPct val="150000"/>
              </a:lnSpc>
              <a:spcBef>
                <a:spcPct val="0"/>
              </a:spcBef>
              <a:buSzPct val="120000"/>
              <a:buFont typeface="Wingdings" panose="05000000000000000000" pitchFamily="2" charset="2"/>
              <a:buNone/>
            </a:pPr>
            <a:r>
              <a:rPr lang="fr-FR" altLang="fr-FR" sz="1800" b="1" dirty="0">
                <a:solidFill>
                  <a:srgbClr val="000000"/>
                </a:solidFill>
              </a:rPr>
              <a:t>a- </a:t>
            </a:r>
            <a:r>
              <a:rPr lang="fr-FR" altLang="fr-FR" sz="1800" b="1" dirty="0"/>
              <a:t>Matériaux anisotropes</a:t>
            </a:r>
          </a:p>
          <a:p>
            <a:pPr algn="just">
              <a:lnSpc>
                <a:spcPct val="150000"/>
              </a:lnSpc>
              <a:spcBef>
                <a:spcPct val="0"/>
              </a:spcBef>
              <a:buSzPct val="120000"/>
              <a:buFont typeface="Wingdings" panose="05000000000000000000" pitchFamily="2" charset="2"/>
              <a:buNone/>
            </a:pPr>
            <a:r>
              <a:rPr lang="fr-FR" altLang="fr-FR" sz="1800" b="1" dirty="0"/>
              <a:t>  Les propriétés sont fonction de la direction, ex. bois, roches sédimentaires, fibres de verre,</a:t>
            </a:r>
          </a:p>
          <a:p>
            <a:pPr algn="just">
              <a:lnSpc>
                <a:spcPct val="150000"/>
              </a:lnSpc>
              <a:spcBef>
                <a:spcPct val="0"/>
              </a:spcBef>
              <a:buSzPct val="120000"/>
              <a:buFont typeface="Wingdings" panose="05000000000000000000" pitchFamily="2" charset="2"/>
              <a:buNone/>
            </a:pPr>
            <a:r>
              <a:rPr lang="fr-FR" altLang="fr-FR" sz="1800" b="1" dirty="0"/>
              <a:t>b- Matériaux orthotropes</a:t>
            </a:r>
          </a:p>
          <a:p>
            <a:pPr algn="just">
              <a:lnSpc>
                <a:spcPct val="150000"/>
              </a:lnSpc>
              <a:spcBef>
                <a:spcPct val="0"/>
              </a:spcBef>
              <a:buSzPct val="120000"/>
              <a:buFont typeface="Wingdings" panose="05000000000000000000" pitchFamily="2" charset="2"/>
              <a:buNone/>
            </a:pPr>
            <a:r>
              <a:rPr lang="fr-FR" altLang="fr-FR" sz="1800" b="1" dirty="0"/>
              <a:t>   Les propriétés sont définies selon trois axes, ex. laminés,</a:t>
            </a:r>
          </a:p>
          <a:p>
            <a:pPr algn="just">
              <a:lnSpc>
                <a:spcPct val="150000"/>
              </a:lnSpc>
              <a:spcBef>
                <a:spcPct val="0"/>
              </a:spcBef>
              <a:buSzPct val="120000"/>
              <a:buFont typeface="Wingdings" panose="05000000000000000000" pitchFamily="2" charset="2"/>
              <a:buNone/>
            </a:pPr>
            <a:r>
              <a:rPr lang="fr-FR" altLang="fr-FR" sz="1800" b="1" dirty="0"/>
              <a:t>c- Matériaux isotropes</a:t>
            </a:r>
          </a:p>
          <a:p>
            <a:pPr algn="just">
              <a:lnSpc>
                <a:spcPct val="150000"/>
              </a:lnSpc>
              <a:spcBef>
                <a:spcPct val="0"/>
              </a:spcBef>
              <a:spcAft>
                <a:spcPts val="600"/>
              </a:spcAft>
              <a:buSzPct val="120000"/>
              <a:buFont typeface="Wingdings" panose="05000000000000000000" pitchFamily="2" charset="2"/>
              <a:buNone/>
            </a:pPr>
            <a:r>
              <a:rPr lang="fr-FR" altLang="fr-FR" sz="1800" b="1" dirty="0"/>
              <a:t>   Les propriétés sont les mêmes dans toutes les  directions, ex. acier, béton,</a:t>
            </a:r>
          </a:p>
          <a:p>
            <a:pPr algn="just">
              <a:lnSpc>
                <a:spcPct val="150000"/>
              </a:lnSpc>
              <a:spcBef>
                <a:spcPct val="0"/>
              </a:spcBef>
              <a:buClrTx/>
              <a:buSzTx/>
              <a:buFontTx/>
              <a:buNone/>
            </a:pPr>
            <a:r>
              <a:rPr lang="fr-FR" altLang="fr-FR" sz="1800" b="1" dirty="0">
                <a:solidFill>
                  <a:srgbClr val="000000"/>
                </a:solidFill>
              </a:rPr>
              <a:t>  </a:t>
            </a:r>
            <a:r>
              <a:rPr lang="fr-FR" altLang="fr-FR" sz="1800" b="1" dirty="0"/>
              <a:t>   </a:t>
            </a:r>
            <a:endParaRPr lang="fr-FR" altLang="fr-FR" sz="1800" b="1" dirty="0">
              <a:solidFill>
                <a:srgbClr val="000000"/>
              </a:solidFill>
            </a:endParaRPr>
          </a:p>
        </p:txBody>
      </p:sp>
      <p:sp>
        <p:nvSpPr>
          <p:cNvPr id="24580"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9</a:t>
            </a:fld>
            <a:endParaRPr lang="fr-FR"/>
          </a:p>
        </p:txBody>
      </p:sp>
      <p:sp>
        <p:nvSpPr>
          <p:cNvPr id="3" name="Rectangle 2"/>
          <p:cNvSpPr/>
          <p:nvPr/>
        </p:nvSpPr>
        <p:spPr>
          <a:xfrm>
            <a:off x="28580" y="836712"/>
            <a:ext cx="9144000" cy="5078313"/>
          </a:xfrm>
          <a:prstGeom prst="rect">
            <a:avLst/>
          </a:prstGeom>
        </p:spPr>
        <p:txBody>
          <a:bodyPr wrap="square">
            <a:spAutoFit/>
          </a:bodyPr>
          <a:lstStyle/>
          <a:p>
            <a:pPr algn="just">
              <a:lnSpc>
                <a:spcPct val="150000"/>
              </a:lnSpc>
            </a:pPr>
            <a:r>
              <a:rPr lang="fr-FR" altLang="fr-FR" b="1" dirty="0">
                <a:latin typeface="Arial" panose="020B0604020202020204" pitchFamily="34" charset="0"/>
              </a:rPr>
              <a:t>   Un matériau possède un ensemble de propriétés qui déterminent son comportement. Selon le type de sollicitations extérieures, on distingue trois catégories de propriétés:</a:t>
            </a:r>
          </a:p>
          <a:p>
            <a:pPr algn="just">
              <a:lnSpc>
                <a:spcPct val="150000"/>
              </a:lnSpc>
            </a:pPr>
            <a:r>
              <a:rPr lang="fr-FR" altLang="fr-FR" b="1" dirty="0">
                <a:latin typeface="Arial" panose="020B0604020202020204" pitchFamily="34" charset="0"/>
              </a:rPr>
              <a:t>a- Les propriétés mécaniques qui reflètent le comportement des matériaux déformés par un ensemble de forces.</a:t>
            </a:r>
          </a:p>
          <a:p>
            <a:pPr algn="just">
              <a:lnSpc>
                <a:spcPct val="150000"/>
              </a:lnSpc>
            </a:pPr>
            <a:r>
              <a:rPr lang="fr-FR" altLang="fr-FR" b="1" dirty="0">
                <a:latin typeface="Arial" panose="020B0604020202020204" pitchFamily="34" charset="0"/>
              </a:rPr>
              <a:t>b- Les propriétés physiques qui mesurent le comportement des matériaux soumis à l’action de la température, des champs électriques ou magnétiques ou de la lumière.</a:t>
            </a:r>
          </a:p>
          <a:p>
            <a:pPr algn="just">
              <a:lnSpc>
                <a:spcPct val="150000"/>
              </a:lnSpc>
            </a:pPr>
            <a:r>
              <a:rPr lang="fr-FR" altLang="fr-FR" b="1" dirty="0">
                <a:latin typeface="Arial" panose="020B0604020202020204" pitchFamily="34" charset="0"/>
              </a:rPr>
              <a:t>c- Les propriétés chimiques qui caractérisent le comportement des matériaux dans un environnement réactif.</a:t>
            </a:r>
          </a:p>
          <a:p>
            <a:pPr algn="just">
              <a:lnSpc>
                <a:spcPct val="150000"/>
              </a:lnSpc>
            </a:pPr>
            <a:r>
              <a:rPr lang="fr-FR" altLang="fr-FR" b="1" dirty="0">
                <a:latin typeface="Arial" panose="020B0604020202020204" pitchFamily="34" charset="0"/>
              </a:rPr>
              <a:t>   Les trois catégories de propriétés utilisées pour le choix des matériaux pour les applications, sont présentées sur le </a:t>
            </a:r>
            <a:r>
              <a:rPr lang="fr-FR" altLang="fr-FR" b="1" dirty="0" err="1">
                <a:latin typeface="Arial" panose="020B0604020202020204" pitchFamily="34" charset="0"/>
              </a:rPr>
              <a:t>tab.</a:t>
            </a:r>
            <a:r>
              <a:rPr lang="fr-FR" altLang="fr-FR" b="1" dirty="0">
                <a:latin typeface="Arial" panose="020B0604020202020204" pitchFamily="34" charset="0"/>
              </a:rPr>
              <a:t> 2. </a:t>
            </a: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1302680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Érable">
  <a:themeElements>
    <a:clrScheme name="Érab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2_Érab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00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000000"/>
            </a:solidFill>
            <a:effectLst/>
            <a:latin typeface="Times New Roman" pitchFamily="18" charset="0"/>
            <a:cs typeface="Arial" charset="0"/>
          </a:defRPr>
        </a:defPPr>
      </a:lstStyle>
    </a:lnDef>
  </a:objectDefaults>
  <a:extraClrSchemeLst>
    <a:extraClrScheme>
      <a:clrScheme name="Érab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Érab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Érab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Érab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Érab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Érab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Érab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Érab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Érab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14463</TotalTime>
  <Words>4872</Words>
  <Application>Microsoft Office PowerPoint</Application>
  <PresentationFormat>Affichage à l'écran (4:3)</PresentationFormat>
  <Paragraphs>847</Paragraphs>
  <Slides>66</Slides>
  <Notes>2</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66</vt:i4>
      </vt:variant>
    </vt:vector>
  </HeadingPairs>
  <TitlesOfParts>
    <vt:vector size="77" baseType="lpstr">
      <vt:lpstr>SimSun</vt:lpstr>
      <vt:lpstr>Arial</vt:lpstr>
      <vt:lpstr>Arial Black</vt:lpstr>
      <vt:lpstr>Calibri</vt:lpstr>
      <vt:lpstr>Cambria Math</vt:lpstr>
      <vt:lpstr>Symbol</vt:lpstr>
      <vt:lpstr>Times New Roman</vt:lpstr>
      <vt:lpstr>Wingdings</vt:lpstr>
      <vt:lpstr>Pixel</vt:lpstr>
      <vt:lpstr>2_Érable</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Privée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Nasr-Eddine</dc:creator>
  <cp:lastModifiedBy>Utilisateur Windows</cp:lastModifiedBy>
  <cp:revision>963</cp:revision>
  <cp:lastPrinted>2016-11-26T19:53:51Z</cp:lastPrinted>
  <dcterms:created xsi:type="dcterms:W3CDTF">2004-11-18T20:34:32Z</dcterms:created>
  <dcterms:modified xsi:type="dcterms:W3CDTF">2023-06-17T21:23:20Z</dcterms:modified>
</cp:coreProperties>
</file>