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7" r:id="rId1"/>
    <p:sldMasterId id="2147484063" r:id="rId2"/>
  </p:sldMasterIdLst>
  <p:notesMasterIdLst>
    <p:notesMasterId r:id="rId23"/>
  </p:notesMasterIdLst>
  <p:handoutMasterIdLst>
    <p:handoutMasterId r:id="rId24"/>
  </p:handoutMasterIdLst>
  <p:sldIdLst>
    <p:sldId id="256" r:id="rId3"/>
    <p:sldId id="442" r:id="rId4"/>
    <p:sldId id="273" r:id="rId5"/>
    <p:sldId id="648" r:id="rId6"/>
    <p:sldId id="443" r:id="rId7"/>
    <p:sldId id="650" r:id="rId8"/>
    <p:sldId id="305" r:id="rId9"/>
    <p:sldId id="445" r:id="rId10"/>
    <p:sldId id="454" r:id="rId11"/>
    <p:sldId id="636" r:id="rId12"/>
    <p:sldId id="637" r:id="rId13"/>
    <p:sldId id="638" r:id="rId14"/>
    <p:sldId id="639" r:id="rId15"/>
    <p:sldId id="453" r:id="rId16"/>
    <p:sldId id="448" r:id="rId17"/>
    <p:sldId id="449" r:id="rId18"/>
    <p:sldId id="447" r:id="rId19"/>
    <p:sldId id="450" r:id="rId20"/>
    <p:sldId id="452" r:id="rId21"/>
    <p:sldId id="451" r:id="rId22"/>
  </p:sldIdLst>
  <p:sldSz cx="9144000" cy="6858000" type="screen4x3"/>
  <p:notesSz cx="6742113" cy="9872663"/>
  <p:defaultTextStyle>
    <a:defPPr>
      <a:defRPr lang="fr-FR"/>
    </a:defPPr>
    <a:lvl1pPr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rgbClr val="00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rgbClr val="00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0000FF"/>
    <a:srgbClr val="FFCC99"/>
    <a:srgbClr val="800000"/>
    <a:srgbClr val="FF3300"/>
    <a:srgbClr val="CC0000"/>
    <a:srgbClr val="FF0000"/>
    <a:srgbClr val="66FF33"/>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22588"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5123" name="Rectangle 3"/>
          <p:cNvSpPr>
            <a:spLocks noGrp="1" noChangeArrowheads="1"/>
          </p:cNvSpPr>
          <p:nvPr>
            <p:ph type="dt" sz="quarter" idx="1"/>
          </p:nvPr>
        </p:nvSpPr>
        <p:spPr bwMode="auto">
          <a:xfrm>
            <a:off x="3817939" y="1"/>
            <a:ext cx="2922587"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fr-FR"/>
          </a:p>
        </p:txBody>
      </p:sp>
      <p:sp>
        <p:nvSpPr>
          <p:cNvPr id="5124" name="Rectangle 4"/>
          <p:cNvSpPr>
            <a:spLocks noGrp="1" noChangeArrowheads="1"/>
          </p:cNvSpPr>
          <p:nvPr>
            <p:ph type="ftr" sz="quarter" idx="2"/>
          </p:nvPr>
        </p:nvSpPr>
        <p:spPr bwMode="auto">
          <a:xfrm>
            <a:off x="0" y="9377363"/>
            <a:ext cx="2922588"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r>
              <a:rPr lang="fr-FR"/>
              <a:t>Conférence Nationale sur l'Ingénierie de l'Electronique; CNIE'04; 22-23 Novembre 2004; USTO Oran</a:t>
            </a:r>
          </a:p>
        </p:txBody>
      </p:sp>
      <p:sp>
        <p:nvSpPr>
          <p:cNvPr id="5125" name="Rectangle 5"/>
          <p:cNvSpPr>
            <a:spLocks noGrp="1" noChangeArrowheads="1"/>
          </p:cNvSpPr>
          <p:nvPr>
            <p:ph type="sldNum" sz="quarter" idx="3"/>
          </p:nvPr>
        </p:nvSpPr>
        <p:spPr bwMode="auto">
          <a:xfrm>
            <a:off x="3817939" y="9377363"/>
            <a:ext cx="2922587"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2279D43F-1F7B-4452-AC23-3A49833611FD}" type="slidenum">
              <a:rPr lang="fr-FR"/>
              <a:pPr>
                <a:defRPr/>
              </a:pPr>
              <a:t>‹N°›</a:t>
            </a:fld>
            <a:endParaRPr lang="fr-FR"/>
          </a:p>
        </p:txBody>
      </p:sp>
    </p:spTree>
    <p:extLst>
      <p:ext uri="{BB962C8B-B14F-4D97-AF65-F5344CB8AC3E}">
        <p14:creationId xmlns:p14="http://schemas.microsoft.com/office/powerpoint/2010/main" val="415116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22588"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fr-FR"/>
          </a:p>
        </p:txBody>
      </p:sp>
      <p:sp>
        <p:nvSpPr>
          <p:cNvPr id="3075" name="Rectangle 3"/>
          <p:cNvSpPr>
            <a:spLocks noGrp="1" noChangeArrowheads="1"/>
          </p:cNvSpPr>
          <p:nvPr>
            <p:ph type="dt" idx="1"/>
          </p:nvPr>
        </p:nvSpPr>
        <p:spPr bwMode="auto">
          <a:xfrm>
            <a:off x="3817939" y="1"/>
            <a:ext cx="2922587" cy="4937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fr-FR"/>
          </a:p>
        </p:txBody>
      </p:sp>
      <p:sp>
        <p:nvSpPr>
          <p:cNvPr id="5124"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3101" y="4689475"/>
            <a:ext cx="5395913" cy="4443413"/>
          </a:xfrm>
          <a:prstGeom prst="rect">
            <a:avLst/>
          </a:prstGeom>
          <a:noFill/>
          <a:ln w="9525">
            <a:noFill/>
            <a:miter lim="800000"/>
            <a:headEnd/>
            <a:tailEnd/>
          </a:ln>
          <a:effectLst/>
        </p:spPr>
        <p:txBody>
          <a:bodyPr vert="horz" wrap="square" lIns="91462" tIns="45732" rIns="91462" bIns="45732"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377363"/>
            <a:ext cx="2922588"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r>
              <a:rPr lang="fr-FR"/>
              <a:t>Conférence Nationale sur l'Ingénierie de l'Electronique; CNIE'04; 22-23 Novembre 2004; USTO Oran</a:t>
            </a:r>
          </a:p>
        </p:txBody>
      </p:sp>
      <p:sp>
        <p:nvSpPr>
          <p:cNvPr id="3079" name="Rectangle 7"/>
          <p:cNvSpPr>
            <a:spLocks noGrp="1" noChangeArrowheads="1"/>
          </p:cNvSpPr>
          <p:nvPr>
            <p:ph type="sldNum" sz="quarter" idx="5"/>
          </p:nvPr>
        </p:nvSpPr>
        <p:spPr bwMode="auto">
          <a:xfrm>
            <a:off x="3817939" y="9377363"/>
            <a:ext cx="2922587" cy="493712"/>
          </a:xfrm>
          <a:prstGeom prst="rect">
            <a:avLst/>
          </a:prstGeom>
          <a:noFill/>
          <a:ln w="9525">
            <a:noFill/>
            <a:miter lim="800000"/>
            <a:headEnd/>
            <a:tailEnd/>
          </a:ln>
          <a:effectLst/>
        </p:spPr>
        <p:txBody>
          <a:bodyPr vert="horz" wrap="square" lIns="91462" tIns="45732" rIns="91462" bIns="45732"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60CD418C-FDCF-4506-9C3D-DE2E294137E7}" type="slidenum">
              <a:rPr lang="fr-FR"/>
              <a:pPr>
                <a:defRPr/>
              </a:pPr>
              <a:t>‹N°›</a:t>
            </a:fld>
            <a:endParaRPr lang="fr-FR"/>
          </a:p>
        </p:txBody>
      </p:sp>
    </p:spTree>
    <p:extLst>
      <p:ext uri="{BB962C8B-B14F-4D97-AF65-F5344CB8AC3E}">
        <p14:creationId xmlns:p14="http://schemas.microsoft.com/office/powerpoint/2010/main" val="124126163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fr-FR" altLang="fr-FR"/>
              <a:t>Conférence Nationale sur l'Ingénierie de l'Electronique; CNIE'04; 22-23 Novembre 2004; USTO Oran</a:t>
            </a:r>
          </a:p>
        </p:txBody>
      </p:sp>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81D8D6-E69A-45E3-9948-343D2A690839}" type="slidenum">
              <a:rPr lang="fr-FR" altLang="fr-FR" smtClean="0"/>
              <a:pPr>
                <a:spcBef>
                  <a:spcPct val="0"/>
                </a:spcBef>
              </a:pPr>
              <a:t>1</a:t>
            </a:fld>
            <a:endParaRPr lang="fr-FR" altLang="fr-F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10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fr-FR" altLang="fr-FR"/>
              <a:t>Conférence Nationale sur l'Ingénierie de l'Electronique; CNIE'04; 22-23 Novembre 2004; USTO Oran</a:t>
            </a:r>
          </a:p>
        </p:txBody>
      </p:sp>
      <p:sp>
        <p:nvSpPr>
          <p:cNvPr id="11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875" indent="-285722">
              <a:spcBef>
                <a:spcPct val="30000"/>
              </a:spcBef>
              <a:defRPr sz="1200">
                <a:solidFill>
                  <a:schemeClr val="tx1"/>
                </a:solidFill>
                <a:latin typeface="Arial" panose="020B0604020202020204" pitchFamily="34" charset="0"/>
                <a:cs typeface="Arial" panose="020B0604020202020204" pitchFamily="34" charset="0"/>
              </a:defRPr>
            </a:lvl2pPr>
            <a:lvl3pPr marL="1142885" indent="-228577">
              <a:spcBef>
                <a:spcPct val="30000"/>
              </a:spcBef>
              <a:defRPr sz="1200">
                <a:solidFill>
                  <a:schemeClr val="tx1"/>
                </a:solidFill>
                <a:latin typeface="Arial" panose="020B0604020202020204" pitchFamily="34" charset="0"/>
                <a:cs typeface="Arial" panose="020B0604020202020204" pitchFamily="34" charset="0"/>
              </a:defRPr>
            </a:lvl3pPr>
            <a:lvl4pPr marL="1600040" indent="-228577">
              <a:spcBef>
                <a:spcPct val="30000"/>
              </a:spcBef>
              <a:defRPr sz="1200">
                <a:solidFill>
                  <a:schemeClr val="tx1"/>
                </a:solidFill>
                <a:latin typeface="Arial" panose="020B0604020202020204" pitchFamily="34" charset="0"/>
                <a:cs typeface="Arial" panose="020B0604020202020204" pitchFamily="34" charset="0"/>
              </a:defRPr>
            </a:lvl4pPr>
            <a:lvl5pPr marL="2057194" indent="-228577">
              <a:spcBef>
                <a:spcPct val="30000"/>
              </a:spcBef>
              <a:defRPr sz="1200">
                <a:solidFill>
                  <a:schemeClr val="tx1"/>
                </a:solidFill>
                <a:latin typeface="Arial" panose="020B0604020202020204" pitchFamily="34" charset="0"/>
                <a:cs typeface="Arial" panose="020B0604020202020204" pitchFamily="34" charset="0"/>
              </a:defRPr>
            </a:lvl5pPr>
            <a:lvl6pPr marL="2514348"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502"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656"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810" indent="-22857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96BFAA-E02E-4F3C-894E-CD1A10014B33}" type="slidenum">
              <a:rPr lang="fr-FR" altLang="fr-FR" smtClean="0"/>
              <a:pPr>
                <a:spcBef>
                  <a:spcPct val="0"/>
                </a:spcBef>
              </a:pPr>
              <a:t>3</a:t>
            </a:fld>
            <a:endParaRPr lang="fr-FR" altLang="fr-F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72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a:t>Conférence Nationale sur l'Ingénierie de l'Electronique; CNIE'04; 22-23 Novembre 2004; USTO Oran</a:t>
            </a:r>
          </a:p>
        </p:txBody>
      </p:sp>
      <p:sp>
        <p:nvSpPr>
          <p:cNvPr id="5" name="Espace réservé du numéro de diapositive 4"/>
          <p:cNvSpPr>
            <a:spLocks noGrp="1"/>
          </p:cNvSpPr>
          <p:nvPr>
            <p:ph type="sldNum" sz="quarter" idx="11"/>
          </p:nvPr>
        </p:nvSpPr>
        <p:spPr/>
        <p:txBody>
          <a:bodyPr/>
          <a:lstStyle/>
          <a:p>
            <a:pPr>
              <a:defRPr/>
            </a:pPr>
            <a:fld id="{60CD418C-FDCF-4506-9C3D-DE2E294137E7}" type="slidenum">
              <a:rPr lang="fr-FR" smtClean="0"/>
              <a:pPr>
                <a:defRPr/>
              </a:pPr>
              <a:t>10</a:t>
            </a:fld>
            <a:endParaRPr lang="fr-FR"/>
          </a:p>
        </p:txBody>
      </p:sp>
    </p:spTree>
    <p:extLst>
      <p:ext uri="{BB962C8B-B14F-4D97-AF65-F5344CB8AC3E}">
        <p14:creationId xmlns:p14="http://schemas.microsoft.com/office/powerpoint/2010/main" val="142345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a:t>Conférence Nationale sur l'Ingénierie de l'Electronique; CNIE'04; 22-23 Novembre 2004; USTO Oran</a:t>
            </a:r>
          </a:p>
        </p:txBody>
      </p:sp>
      <p:sp>
        <p:nvSpPr>
          <p:cNvPr id="5" name="Espace réservé du numéro de diapositive 4"/>
          <p:cNvSpPr>
            <a:spLocks noGrp="1"/>
          </p:cNvSpPr>
          <p:nvPr>
            <p:ph type="sldNum" sz="quarter" idx="11"/>
          </p:nvPr>
        </p:nvSpPr>
        <p:spPr/>
        <p:txBody>
          <a:bodyPr/>
          <a:lstStyle/>
          <a:p>
            <a:pPr>
              <a:defRPr/>
            </a:pPr>
            <a:fld id="{60CD418C-FDCF-4506-9C3D-DE2E294137E7}" type="slidenum">
              <a:rPr lang="fr-FR" smtClean="0"/>
              <a:pPr>
                <a:defRPr/>
              </a:pPr>
              <a:t>11</a:t>
            </a:fld>
            <a:endParaRPr lang="fr-FR"/>
          </a:p>
        </p:txBody>
      </p:sp>
    </p:spTree>
    <p:extLst>
      <p:ext uri="{BB962C8B-B14F-4D97-AF65-F5344CB8AC3E}">
        <p14:creationId xmlns:p14="http://schemas.microsoft.com/office/powerpoint/2010/main" val="338338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a:t>Conférence Nationale sur l'Ingénierie de l'Electronique; CNIE'04; 22-23 Novembre 2004; USTO Oran</a:t>
            </a:r>
          </a:p>
        </p:txBody>
      </p:sp>
      <p:sp>
        <p:nvSpPr>
          <p:cNvPr id="5" name="Espace réservé du numéro de diapositive 4"/>
          <p:cNvSpPr>
            <a:spLocks noGrp="1"/>
          </p:cNvSpPr>
          <p:nvPr>
            <p:ph type="sldNum" sz="quarter" idx="11"/>
          </p:nvPr>
        </p:nvSpPr>
        <p:spPr/>
        <p:txBody>
          <a:bodyPr/>
          <a:lstStyle/>
          <a:p>
            <a:pPr>
              <a:defRPr/>
            </a:pPr>
            <a:fld id="{60CD418C-FDCF-4506-9C3D-DE2E294137E7}" type="slidenum">
              <a:rPr lang="fr-FR" smtClean="0"/>
              <a:pPr>
                <a:defRPr/>
              </a:pPr>
              <a:t>12</a:t>
            </a:fld>
            <a:endParaRPr lang="fr-FR"/>
          </a:p>
        </p:txBody>
      </p:sp>
    </p:spTree>
    <p:extLst>
      <p:ext uri="{BB962C8B-B14F-4D97-AF65-F5344CB8AC3E}">
        <p14:creationId xmlns:p14="http://schemas.microsoft.com/office/powerpoint/2010/main" val="270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fr-FR"/>
              <a:t>Conférence Nationale sur l'Ingénierie de l'Electronique; CNIE'04; 22-23 Novembre 2004; USTO Oran</a:t>
            </a:r>
          </a:p>
        </p:txBody>
      </p:sp>
      <p:sp>
        <p:nvSpPr>
          <p:cNvPr id="5" name="Espace réservé du numéro de diapositive 4"/>
          <p:cNvSpPr>
            <a:spLocks noGrp="1"/>
          </p:cNvSpPr>
          <p:nvPr>
            <p:ph type="sldNum" sz="quarter" idx="11"/>
          </p:nvPr>
        </p:nvSpPr>
        <p:spPr/>
        <p:txBody>
          <a:bodyPr/>
          <a:lstStyle/>
          <a:p>
            <a:pPr>
              <a:defRPr/>
            </a:pPr>
            <a:fld id="{60CD418C-FDCF-4506-9C3D-DE2E294137E7}" type="slidenum">
              <a:rPr lang="fr-FR" smtClean="0"/>
              <a:pPr>
                <a:defRPr/>
              </a:pPr>
              <a:t>13</a:t>
            </a:fld>
            <a:endParaRPr lang="fr-FR"/>
          </a:p>
        </p:txBody>
      </p:sp>
    </p:spTree>
    <p:extLst>
      <p:ext uri="{BB962C8B-B14F-4D97-AF65-F5344CB8AC3E}">
        <p14:creationId xmlns:p14="http://schemas.microsoft.com/office/powerpoint/2010/main" val="223812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3556" name="Espace réservé du pied de page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875" indent="-285722">
              <a:defRPr>
                <a:solidFill>
                  <a:srgbClr val="000000"/>
                </a:solidFill>
                <a:latin typeface="Times New Roman" panose="02020603050405020304" pitchFamily="18" charset="0"/>
                <a:cs typeface="Arial" panose="020B0604020202020204" pitchFamily="34" charset="0"/>
              </a:defRPr>
            </a:lvl2pPr>
            <a:lvl3pPr marL="1142885" indent="-228577">
              <a:defRPr>
                <a:solidFill>
                  <a:srgbClr val="000000"/>
                </a:solidFill>
                <a:latin typeface="Times New Roman" panose="02020603050405020304" pitchFamily="18" charset="0"/>
                <a:cs typeface="Arial" panose="020B0604020202020204" pitchFamily="34" charset="0"/>
              </a:defRPr>
            </a:lvl3pPr>
            <a:lvl4pPr marL="1600040" indent="-228577">
              <a:defRPr>
                <a:solidFill>
                  <a:srgbClr val="000000"/>
                </a:solidFill>
                <a:latin typeface="Times New Roman" panose="02020603050405020304" pitchFamily="18" charset="0"/>
                <a:cs typeface="Arial" panose="020B0604020202020204" pitchFamily="34" charset="0"/>
              </a:defRPr>
            </a:lvl4pPr>
            <a:lvl5pPr marL="2057194" indent="-228577">
              <a:defRPr>
                <a:solidFill>
                  <a:srgbClr val="000000"/>
                </a:solidFill>
                <a:latin typeface="Times New Roman" panose="02020603050405020304" pitchFamily="18" charset="0"/>
                <a:cs typeface="Arial" panose="020B0604020202020204" pitchFamily="34" charset="0"/>
              </a:defRPr>
            </a:lvl5pPr>
            <a:lvl6pPr marL="2514348"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502"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8656"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5810"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r>
              <a:rPr lang="fr-FR" altLang="fr-FR">
                <a:solidFill>
                  <a:schemeClr val="tx1"/>
                </a:solidFill>
                <a:latin typeface="Arial" panose="020B0604020202020204" pitchFamily="34" charset="0"/>
              </a:rPr>
              <a:t>Conférence Nationale sur l'Ingénierie de l'Electronique; CNIE'04; 22-23 Novembre 2004; USTO Oran</a:t>
            </a:r>
          </a:p>
        </p:txBody>
      </p:sp>
      <p:sp>
        <p:nvSpPr>
          <p:cNvPr id="2355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imes New Roman" panose="02020603050405020304" pitchFamily="18" charset="0"/>
                <a:cs typeface="Arial" panose="020B0604020202020204" pitchFamily="34" charset="0"/>
              </a:defRPr>
            </a:lvl1pPr>
            <a:lvl2pPr marL="742875" indent="-285722">
              <a:defRPr>
                <a:solidFill>
                  <a:srgbClr val="000000"/>
                </a:solidFill>
                <a:latin typeface="Times New Roman" panose="02020603050405020304" pitchFamily="18" charset="0"/>
                <a:cs typeface="Arial" panose="020B0604020202020204" pitchFamily="34" charset="0"/>
              </a:defRPr>
            </a:lvl2pPr>
            <a:lvl3pPr marL="1142885" indent="-228577">
              <a:defRPr>
                <a:solidFill>
                  <a:srgbClr val="000000"/>
                </a:solidFill>
                <a:latin typeface="Times New Roman" panose="02020603050405020304" pitchFamily="18" charset="0"/>
                <a:cs typeface="Arial" panose="020B0604020202020204" pitchFamily="34" charset="0"/>
              </a:defRPr>
            </a:lvl3pPr>
            <a:lvl4pPr marL="1600040" indent="-228577">
              <a:defRPr>
                <a:solidFill>
                  <a:srgbClr val="000000"/>
                </a:solidFill>
                <a:latin typeface="Times New Roman" panose="02020603050405020304" pitchFamily="18" charset="0"/>
                <a:cs typeface="Arial" panose="020B0604020202020204" pitchFamily="34" charset="0"/>
              </a:defRPr>
            </a:lvl4pPr>
            <a:lvl5pPr marL="2057194" indent="-228577">
              <a:defRPr>
                <a:solidFill>
                  <a:srgbClr val="000000"/>
                </a:solidFill>
                <a:latin typeface="Times New Roman" panose="02020603050405020304" pitchFamily="18" charset="0"/>
                <a:cs typeface="Arial" panose="020B0604020202020204" pitchFamily="34" charset="0"/>
              </a:defRPr>
            </a:lvl5pPr>
            <a:lvl6pPr marL="2514348"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6pPr>
            <a:lvl7pPr marL="2971502"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7pPr>
            <a:lvl8pPr marL="3428656"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8pPr>
            <a:lvl9pPr marL="3885810" indent="-228577" eaLnBrk="0" fontAlgn="base" hangingPunct="0">
              <a:spcBef>
                <a:spcPct val="0"/>
              </a:spcBef>
              <a:spcAft>
                <a:spcPct val="0"/>
              </a:spcAft>
              <a:defRPr>
                <a:solidFill>
                  <a:srgbClr val="000000"/>
                </a:solidFill>
                <a:latin typeface="Times New Roman" panose="02020603050405020304" pitchFamily="18" charset="0"/>
                <a:cs typeface="Arial" panose="020B0604020202020204" pitchFamily="34" charset="0"/>
              </a:defRPr>
            </a:lvl9pPr>
          </a:lstStyle>
          <a:p>
            <a:fld id="{638A3D1D-CEF5-4C74-9321-7FFFF6333641}" type="slidenum">
              <a:rPr lang="fr-FR" altLang="fr-FR" smtClean="0">
                <a:solidFill>
                  <a:schemeClr val="tx1"/>
                </a:solidFill>
                <a:latin typeface="Arial" panose="020B0604020202020204" pitchFamily="34" charset="0"/>
              </a:rPr>
              <a:pPr/>
              <a:t>20</a:t>
            </a:fld>
            <a:endParaRPr lang="fr-FR" altLang="fr-FR">
              <a:solidFill>
                <a:schemeClr val="tx1"/>
              </a:solidFill>
              <a:latin typeface="Arial" panose="020B0604020202020204" pitchFamily="34" charset="0"/>
            </a:endParaRPr>
          </a:p>
        </p:txBody>
      </p:sp>
    </p:spTree>
    <p:extLst>
      <p:ext uri="{BB962C8B-B14F-4D97-AF65-F5344CB8AC3E}">
        <p14:creationId xmlns:p14="http://schemas.microsoft.com/office/powerpoint/2010/main" val="292561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algn="ctr" eaLnBrk="1" hangingPunct="1">
                <a:defRPr/>
              </a:pPr>
              <a:endParaRPr lang="ar-DZ" altLang="fr-FR" sz="2400">
                <a:solidFill>
                  <a:schemeClr val="tx1"/>
                </a:solidFill>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grpSp>
      </p:grpSp>
      <p:sp>
        <p:nvSpPr>
          <p:cNvPr id="17000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17000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4CEA1899-F522-466E-817C-6CCE21081AE0}" type="datetime1">
              <a:rPr lang="fr-FR"/>
              <a:pPr>
                <a:defRPr/>
              </a:pPr>
              <a:t>17/06/2023</a:t>
            </a:fld>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F0F9C9CE-BC13-479C-8A3A-91B5044FD732}" type="slidenum">
              <a:rPr lang="fr-FR"/>
              <a:pPr>
                <a:defRPr/>
              </a:pPr>
              <a:t>‹N°›</a:t>
            </a:fld>
            <a:endParaRPr lang="fr-FR"/>
          </a:p>
        </p:txBody>
      </p:sp>
    </p:spTree>
    <p:extLst>
      <p:ext uri="{BB962C8B-B14F-4D97-AF65-F5344CB8AC3E}">
        <p14:creationId xmlns:p14="http://schemas.microsoft.com/office/powerpoint/2010/main" val="390821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1B3017B3-EAD6-4F2C-9E11-03CE833CCE2B}"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F9113C26-F232-453F-8EFA-00164821B110}" type="datetime1">
              <a:rPr lang="fr-FR"/>
              <a:pPr>
                <a:defRPr/>
              </a:pPr>
              <a:t>17/06/2023</a:t>
            </a:fld>
            <a:endParaRPr lang="fr-FR"/>
          </a:p>
        </p:txBody>
      </p:sp>
    </p:spTree>
    <p:extLst>
      <p:ext uri="{BB962C8B-B14F-4D97-AF65-F5344CB8AC3E}">
        <p14:creationId xmlns:p14="http://schemas.microsoft.com/office/powerpoint/2010/main" val="118720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Cliquez pour modifier le style du titre</a:t>
            </a:r>
            <a:endParaRPr lang="ar-DZ"/>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48F6E2CB-F3DF-4246-975D-6BDBB4672827}"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0317165E-207C-44F9-A254-ADD92A160AC4}" type="datetime1">
              <a:rPr lang="fr-FR"/>
              <a:pPr>
                <a:defRPr/>
              </a:pPr>
              <a:t>17/06/2023</a:t>
            </a:fld>
            <a:endParaRPr lang="fr-FR"/>
          </a:p>
        </p:txBody>
      </p:sp>
    </p:spTree>
    <p:extLst>
      <p:ext uri="{BB962C8B-B14F-4D97-AF65-F5344CB8AC3E}">
        <p14:creationId xmlns:p14="http://schemas.microsoft.com/office/powerpoint/2010/main" val="170510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2F7B9FA7-08B6-4C65-AECF-98A39D82AD45}"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fld id="{C3B1280D-985B-4353-9313-8DC9F570B57C}" type="datetime1">
              <a:rPr lang="fr-FR"/>
              <a:pPr>
                <a:defRPr/>
              </a:pPr>
              <a:t>17/06/2023</a:t>
            </a:fld>
            <a:endParaRPr lang="fr-FR"/>
          </a:p>
        </p:txBody>
      </p:sp>
    </p:spTree>
    <p:extLst>
      <p:ext uri="{BB962C8B-B14F-4D97-AF65-F5344CB8AC3E}">
        <p14:creationId xmlns:p14="http://schemas.microsoft.com/office/powerpoint/2010/main" val="2626267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texte 2"/>
          <p:cNvSpPr>
            <a:spLocks noGrp="1"/>
          </p:cNvSpPr>
          <p:nvPr>
            <p:ph type="body" sz="half" idx="1"/>
          </p:nvPr>
        </p:nvSpPr>
        <p:spPr>
          <a:xfrm>
            <a:off x="457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08AF372-92C8-49B7-963D-F4F6E979F7EB}"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9EB5B86A-81B5-442D-823E-F9C9C25692F2}" type="datetime1">
              <a:rPr lang="fr-FR"/>
              <a:pPr>
                <a:defRPr/>
              </a:pPr>
              <a:t>17/06/2023</a:t>
            </a:fld>
            <a:endParaRPr lang="fr-FR"/>
          </a:p>
        </p:txBody>
      </p:sp>
    </p:spTree>
    <p:extLst>
      <p:ext uri="{BB962C8B-B14F-4D97-AF65-F5344CB8AC3E}">
        <p14:creationId xmlns:p14="http://schemas.microsoft.com/office/powerpoint/2010/main" val="12222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contenu 2"/>
          <p:cNvSpPr>
            <a:spLocks noGrp="1"/>
          </p:cNvSpPr>
          <p:nvPr>
            <p:ph sz="half" idx="1"/>
          </p:nvPr>
        </p:nvSpPr>
        <p:spPr>
          <a:xfrm>
            <a:off x="457200" y="1981200"/>
            <a:ext cx="40386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quarter" idx="2"/>
          </p:nvPr>
        </p:nvSpPr>
        <p:spPr>
          <a:xfrm>
            <a:off x="4648200" y="1981200"/>
            <a:ext cx="4038600" cy="1866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contenu 4"/>
          <p:cNvSpPr>
            <a:spLocks noGrp="1"/>
          </p:cNvSpPr>
          <p:nvPr>
            <p:ph sz="quarter" idx="3"/>
          </p:nvPr>
        </p:nvSpPr>
        <p:spPr>
          <a:xfrm>
            <a:off x="4648200" y="4000500"/>
            <a:ext cx="4038600" cy="1866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Rectangle 2"/>
          <p:cNvSpPr>
            <a:spLocks noGrp="1" noChangeArrowheads="1"/>
          </p:cNvSpPr>
          <p:nvPr>
            <p:ph type="ftr" sz="quarter" idx="10"/>
          </p:nvPr>
        </p:nvSpPr>
        <p:spPr>
          <a:ln/>
        </p:spPr>
        <p:txBody>
          <a:bodyPr/>
          <a:lstStyle>
            <a:lvl1pPr>
              <a:defRPr/>
            </a:lvl1pPr>
          </a:lstStyle>
          <a:p>
            <a:pPr>
              <a:defRPr/>
            </a:pPr>
            <a:endParaRPr lang="fr-FR"/>
          </a:p>
        </p:txBody>
      </p:sp>
      <p:sp>
        <p:nvSpPr>
          <p:cNvPr id="7" name="Rectangle 3"/>
          <p:cNvSpPr>
            <a:spLocks noGrp="1" noChangeArrowheads="1"/>
          </p:cNvSpPr>
          <p:nvPr>
            <p:ph type="sldNum" sz="quarter" idx="11"/>
          </p:nvPr>
        </p:nvSpPr>
        <p:spPr>
          <a:ln/>
        </p:spPr>
        <p:txBody>
          <a:bodyPr/>
          <a:lstStyle>
            <a:lvl1pPr>
              <a:defRPr/>
            </a:lvl1pPr>
          </a:lstStyle>
          <a:p>
            <a:pPr>
              <a:defRPr/>
            </a:pPr>
            <a:fld id="{0EC00D12-CB0F-4906-B8A5-0FD38A76A789}" type="slidenum">
              <a:rPr lang="fr-FR"/>
              <a:pPr>
                <a:defRPr/>
              </a:pPr>
              <a:t>‹N°›</a:t>
            </a:fld>
            <a:endParaRPr lang="fr-FR"/>
          </a:p>
        </p:txBody>
      </p:sp>
      <p:sp>
        <p:nvSpPr>
          <p:cNvPr id="8" name="Rectangle 16"/>
          <p:cNvSpPr>
            <a:spLocks noGrp="1" noChangeArrowheads="1"/>
          </p:cNvSpPr>
          <p:nvPr>
            <p:ph type="dt" sz="half" idx="12"/>
          </p:nvPr>
        </p:nvSpPr>
        <p:spPr>
          <a:ln/>
        </p:spPr>
        <p:txBody>
          <a:bodyPr/>
          <a:lstStyle>
            <a:lvl1pPr>
              <a:defRPr/>
            </a:lvl1pPr>
          </a:lstStyle>
          <a:p>
            <a:pPr>
              <a:defRPr/>
            </a:pPr>
            <a:fld id="{471427CB-A242-478D-A7F7-86AF6C123BE2}" type="datetime1">
              <a:rPr lang="fr-FR"/>
              <a:pPr>
                <a:defRPr/>
              </a:pPr>
              <a:t>17/06/2023</a:t>
            </a:fld>
            <a:endParaRPr lang="fr-FR"/>
          </a:p>
        </p:txBody>
      </p:sp>
    </p:spTree>
    <p:extLst>
      <p:ext uri="{BB962C8B-B14F-4D97-AF65-F5344CB8AC3E}">
        <p14:creationId xmlns:p14="http://schemas.microsoft.com/office/powerpoint/2010/main" val="339312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a:t>Cliquez pour modifier le style du titre</a:t>
            </a:r>
            <a:endParaRPr lang="ar-DZ"/>
          </a:p>
        </p:txBody>
      </p:sp>
      <p:sp>
        <p:nvSpPr>
          <p:cNvPr id="3" name="Espace réservé du tableau 2"/>
          <p:cNvSpPr>
            <a:spLocks noGrp="1"/>
          </p:cNvSpPr>
          <p:nvPr>
            <p:ph type="tbl" idx="1"/>
          </p:nvPr>
        </p:nvSpPr>
        <p:spPr>
          <a:xfrm>
            <a:off x="457200" y="1981200"/>
            <a:ext cx="8229600" cy="3886200"/>
          </a:xfrm>
        </p:spPr>
        <p:txBody>
          <a:bodyPr/>
          <a:lstStyle/>
          <a:p>
            <a:pPr lvl="0"/>
            <a:endParaRPr lang="ar-DZ"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CF083B5C-BFC3-4774-9993-A355F666EB94}"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7021AD0D-1356-4496-911B-EB268E961404}" type="datetime1">
              <a:rPr lang="fr-FR"/>
              <a:pPr>
                <a:defRPr/>
              </a:pPr>
              <a:t>17/06/2023</a:t>
            </a:fld>
            <a:endParaRPr lang="fr-FR"/>
          </a:p>
        </p:txBody>
      </p:sp>
    </p:spTree>
    <p:extLst>
      <p:ext uri="{BB962C8B-B14F-4D97-AF65-F5344CB8AC3E}">
        <p14:creationId xmlns:p14="http://schemas.microsoft.com/office/powerpoint/2010/main" val="365902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fr-FR">
                <a:cs typeface="Arial" charset="0"/>
              </a:endParaRPr>
            </a:p>
          </p:txBody>
        </p:sp>
        <p:sp>
          <p:nvSpPr>
            <p:cNvPr id="6" name="Freeform 4"/>
            <p:cNvSpPr>
              <a:spLocks/>
            </p:cNvSpPr>
            <p:nvPr/>
          </p:nvSpPr>
          <p:spPr bwMode="hidden">
            <a:xfrm>
              <a:off x="0" y="2496"/>
              <a:ext cx="2112" cy="1604"/>
            </a:xfrm>
            <a:custGeom>
              <a:avLst/>
              <a:gdLst>
                <a:gd name="T0" fmla="*/ 514 w 2123"/>
                <a:gd name="T1" fmla="*/ 305 h 1696"/>
                <a:gd name="T2" fmla="*/ 479 w 2123"/>
                <a:gd name="T3" fmla="*/ 201 h 1696"/>
                <a:gd name="T4" fmla="*/ 604 w 2123"/>
                <a:gd name="T5" fmla="*/ 117 h 1696"/>
                <a:gd name="T6" fmla="*/ 827 w 2123"/>
                <a:gd name="T7" fmla="*/ 173 h 1696"/>
                <a:gd name="T8" fmla="*/ 1082 w 2123"/>
                <a:gd name="T9" fmla="*/ 255 h 1696"/>
                <a:gd name="T10" fmla="*/ 1324 w 2123"/>
                <a:gd name="T11" fmla="*/ 324 h 1696"/>
                <a:gd name="T12" fmla="*/ 1606 w 2123"/>
                <a:gd name="T13" fmla="*/ 398 h 1696"/>
                <a:gd name="T14" fmla="*/ 1680 w 2123"/>
                <a:gd name="T15" fmla="*/ 415 h 1696"/>
                <a:gd name="T16" fmla="*/ 1637 w 2123"/>
                <a:gd name="T17" fmla="*/ 396 h 1696"/>
                <a:gd name="T18" fmla="*/ 1257 w 2123"/>
                <a:gd name="T19" fmla="*/ 293 h 1696"/>
                <a:gd name="T20" fmla="*/ 973 w 2123"/>
                <a:gd name="T21" fmla="*/ 201 h 1696"/>
                <a:gd name="T22" fmla="*/ 645 w 2123"/>
                <a:gd name="T23" fmla="*/ 96 h 1696"/>
                <a:gd name="T24" fmla="*/ 889 w 2123"/>
                <a:gd name="T25" fmla="*/ 91 h 1696"/>
                <a:gd name="T26" fmla="*/ 1149 w 2123"/>
                <a:gd name="T27" fmla="*/ 94 h 1696"/>
                <a:gd name="T28" fmla="*/ 1439 w 2123"/>
                <a:gd name="T29" fmla="*/ 79 h 1696"/>
                <a:gd name="T30" fmla="*/ 1894 w 2123"/>
                <a:gd name="T31" fmla="*/ 58 h 1696"/>
                <a:gd name="T32" fmla="*/ 1850 w 2123"/>
                <a:gd name="T33" fmla="*/ 51 h 1696"/>
                <a:gd name="T34" fmla="*/ 1377 w 2123"/>
                <a:gd name="T35" fmla="*/ 76 h 1696"/>
                <a:gd name="T36" fmla="*/ 1076 w 2123"/>
                <a:gd name="T37" fmla="*/ 80 h 1696"/>
                <a:gd name="T38" fmla="*/ 672 w 2123"/>
                <a:gd name="T39" fmla="*/ 76 h 1696"/>
                <a:gd name="T40" fmla="*/ 731 w 2123"/>
                <a:gd name="T41" fmla="*/ 67 h 1696"/>
                <a:gd name="T42" fmla="*/ 1018 w 2123"/>
                <a:gd name="T43" fmla="*/ 0 h 1696"/>
                <a:gd name="T44" fmla="*/ 973 w 2123"/>
                <a:gd name="T45" fmla="*/ 9 h 1696"/>
                <a:gd name="T46" fmla="*/ 900 w 2123"/>
                <a:gd name="T47" fmla="*/ 25 h 1696"/>
                <a:gd name="T48" fmla="*/ 767 w 2123"/>
                <a:gd name="T49" fmla="*/ 56 h 1696"/>
                <a:gd name="T50" fmla="*/ 604 w 2123"/>
                <a:gd name="T51" fmla="*/ 82 h 1696"/>
                <a:gd name="T52" fmla="*/ 568 w 2123"/>
                <a:gd name="T53" fmla="*/ 106 h 1696"/>
                <a:gd name="T54" fmla="*/ 275 w 2123"/>
                <a:gd name="T55" fmla="*/ 173 h 1696"/>
                <a:gd name="T56" fmla="*/ 0 w 2123"/>
                <a:gd name="T57" fmla="*/ 213 h 1696"/>
                <a:gd name="T58" fmla="*/ 0 w 2123"/>
                <a:gd name="T59" fmla="*/ 216 h 1696"/>
                <a:gd name="T60" fmla="*/ 0 w 2123"/>
                <a:gd name="T61" fmla="*/ 225 h 1696"/>
                <a:gd name="T62" fmla="*/ 272 w 2123"/>
                <a:gd name="T63" fmla="*/ 184 h 1696"/>
                <a:gd name="T64" fmla="*/ 526 w 2123"/>
                <a:gd name="T65" fmla="*/ 125 h 1696"/>
                <a:gd name="T66" fmla="*/ 455 w 2123"/>
                <a:gd name="T67" fmla="*/ 195 h 1696"/>
                <a:gd name="T68" fmla="*/ 467 w 2123"/>
                <a:gd name="T69" fmla="*/ 290 h 1696"/>
                <a:gd name="T70" fmla="*/ 416 w 2123"/>
                <a:gd name="T71" fmla="*/ 342 h 1696"/>
                <a:gd name="T72" fmla="*/ 287 w 2123"/>
                <a:gd name="T73" fmla="*/ 434 h 1696"/>
                <a:gd name="T74" fmla="*/ 284 w 2123"/>
                <a:gd name="T75" fmla="*/ 496 h 1696"/>
                <a:gd name="T76" fmla="*/ 287 w 2123"/>
                <a:gd name="T77" fmla="*/ 496 h 1696"/>
                <a:gd name="T78" fmla="*/ 303 w 2123"/>
                <a:gd name="T79" fmla="*/ 455 h 1696"/>
                <a:gd name="T80" fmla="*/ 514 w 2123"/>
                <a:gd name="T81" fmla="*/ 305 h 1696"/>
                <a:gd name="T82" fmla="*/ 514 w 2123"/>
                <a:gd name="T83" fmla="*/ 305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6"/>
            <p:cNvSpPr>
              <a:spLocks/>
            </p:cNvSpPr>
            <p:nvPr/>
          </p:nvSpPr>
          <p:spPr bwMode="hidden">
            <a:xfrm>
              <a:off x="0" y="524"/>
              <a:ext cx="973" cy="1195"/>
            </a:xfrm>
            <a:custGeom>
              <a:avLst/>
              <a:gdLst>
                <a:gd name="T0" fmla="*/ 345 w 969"/>
                <a:gd name="T1" fmla="*/ 1252 h 1192"/>
                <a:gd name="T2" fmla="*/ 534 w 969"/>
                <a:gd name="T3" fmla="*/ 1258 h 1192"/>
                <a:gd name="T4" fmla="*/ 633 w 969"/>
                <a:gd name="T5" fmla="*/ 1216 h 1192"/>
                <a:gd name="T6" fmla="*/ 889 w 969"/>
                <a:gd name="T7" fmla="*/ 1151 h 1192"/>
                <a:gd name="T8" fmla="*/ 1021 w 969"/>
                <a:gd name="T9" fmla="*/ 1121 h 1192"/>
                <a:gd name="T10" fmla="*/ 825 w 969"/>
                <a:gd name="T11" fmla="*/ 1052 h 1192"/>
                <a:gd name="T12" fmla="*/ 600 w 969"/>
                <a:gd name="T13" fmla="*/ 998 h 1192"/>
                <a:gd name="T14" fmla="*/ 219 w 969"/>
                <a:gd name="T15" fmla="*/ 1025 h 1192"/>
                <a:gd name="T16" fmla="*/ 321 w 969"/>
                <a:gd name="T17" fmla="*/ 937 h 1192"/>
                <a:gd name="T18" fmla="*/ 540 w 969"/>
                <a:gd name="T19" fmla="*/ 847 h 1192"/>
                <a:gd name="T20" fmla="*/ 760 w 969"/>
                <a:gd name="T21" fmla="*/ 715 h 1192"/>
                <a:gd name="T22" fmla="*/ 766 w 969"/>
                <a:gd name="T23" fmla="*/ 715 h 1192"/>
                <a:gd name="T24" fmla="*/ 778 w 969"/>
                <a:gd name="T25" fmla="*/ 709 h 1192"/>
                <a:gd name="T26" fmla="*/ 819 w 969"/>
                <a:gd name="T27" fmla="*/ 691 h 1192"/>
                <a:gd name="T28" fmla="*/ 843 w 969"/>
                <a:gd name="T29" fmla="*/ 685 h 1192"/>
                <a:gd name="T30" fmla="*/ 857 w 969"/>
                <a:gd name="T31" fmla="*/ 673 h 1192"/>
                <a:gd name="T32" fmla="*/ 865 w 969"/>
                <a:gd name="T33" fmla="*/ 661 h 1192"/>
                <a:gd name="T34" fmla="*/ 857 w 969"/>
                <a:gd name="T35" fmla="*/ 655 h 1192"/>
                <a:gd name="T36" fmla="*/ 849 w 969"/>
                <a:gd name="T37" fmla="*/ 643 h 1192"/>
                <a:gd name="T38" fmla="*/ 849 w 969"/>
                <a:gd name="T39" fmla="*/ 598 h 1192"/>
                <a:gd name="T40" fmla="*/ 865 w 969"/>
                <a:gd name="T41" fmla="*/ 567 h 1192"/>
                <a:gd name="T42" fmla="*/ 881 w 969"/>
                <a:gd name="T43" fmla="*/ 537 h 1192"/>
                <a:gd name="T44" fmla="*/ 905 w 969"/>
                <a:gd name="T45" fmla="*/ 507 h 1192"/>
                <a:gd name="T46" fmla="*/ 921 w 969"/>
                <a:gd name="T47" fmla="*/ 477 h 1192"/>
                <a:gd name="T48" fmla="*/ 929 w 969"/>
                <a:gd name="T49" fmla="*/ 459 h 1192"/>
                <a:gd name="T50" fmla="*/ 937 w 969"/>
                <a:gd name="T51" fmla="*/ 453 h 1192"/>
                <a:gd name="T52" fmla="*/ 937 w 969"/>
                <a:gd name="T53" fmla="*/ 369 h 1192"/>
                <a:gd name="T54" fmla="*/ 937 w 969"/>
                <a:gd name="T55" fmla="*/ 363 h 1192"/>
                <a:gd name="T56" fmla="*/ 943 w 969"/>
                <a:gd name="T57" fmla="*/ 357 h 1192"/>
                <a:gd name="T58" fmla="*/ 961 w 969"/>
                <a:gd name="T59" fmla="*/ 327 h 1192"/>
                <a:gd name="T60" fmla="*/ 973 w 969"/>
                <a:gd name="T61" fmla="*/ 291 h 1192"/>
                <a:gd name="T62" fmla="*/ 985 w 969"/>
                <a:gd name="T63" fmla="*/ 261 h 1192"/>
                <a:gd name="T64" fmla="*/ 991 w 969"/>
                <a:gd name="T65" fmla="*/ 249 h 1192"/>
                <a:gd name="T66" fmla="*/ 997 w 969"/>
                <a:gd name="T67" fmla="*/ 237 h 1192"/>
                <a:gd name="T68" fmla="*/ 1015 w 969"/>
                <a:gd name="T69" fmla="*/ 173 h 1192"/>
                <a:gd name="T70" fmla="*/ 1033 w 969"/>
                <a:gd name="T71" fmla="*/ 137 h 1192"/>
                <a:gd name="T72" fmla="*/ 1039 w 969"/>
                <a:gd name="T73" fmla="*/ 125 h 1192"/>
                <a:gd name="T74" fmla="*/ 1039 w 969"/>
                <a:gd name="T75" fmla="*/ 119 h 1192"/>
                <a:gd name="T76" fmla="*/ 1057 w 969"/>
                <a:gd name="T77" fmla="*/ 0 h 1192"/>
                <a:gd name="T78" fmla="*/ 1033 w 969"/>
                <a:gd name="T79" fmla="*/ 47 h 1192"/>
                <a:gd name="T80" fmla="*/ 849 w 969"/>
                <a:gd name="T81" fmla="*/ 113 h 1192"/>
                <a:gd name="T82" fmla="*/ 772 w 969"/>
                <a:gd name="T83" fmla="*/ 161 h 1192"/>
                <a:gd name="T84" fmla="*/ 504 w 969"/>
                <a:gd name="T85" fmla="*/ 255 h 1192"/>
                <a:gd name="T86" fmla="*/ 303 w 969"/>
                <a:gd name="T87" fmla="*/ 309 h 1192"/>
                <a:gd name="T88" fmla="*/ 195 w 969"/>
                <a:gd name="T89" fmla="*/ 315 h 1192"/>
                <a:gd name="T90" fmla="*/ 12 w 969"/>
                <a:gd name="T91" fmla="*/ 507 h 1192"/>
                <a:gd name="T92" fmla="*/ 0 w 969"/>
                <a:gd name="T93" fmla="*/ 531 h 1192"/>
                <a:gd name="T94" fmla="*/ 0 w 969"/>
                <a:gd name="T95" fmla="*/ 1252 h 1192"/>
                <a:gd name="T96" fmla="*/ 96 w 969"/>
                <a:gd name="T97" fmla="*/ 1246 h 1192"/>
                <a:gd name="T98" fmla="*/ 345 w 969"/>
                <a:gd name="T99" fmla="*/ 1252 h 1192"/>
                <a:gd name="T100" fmla="*/ 345 w 969"/>
                <a:gd name="T101" fmla="*/ 1252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8"/>
            <p:cNvSpPr>
              <a:spLocks/>
            </p:cNvSpPr>
            <p:nvPr/>
          </p:nvSpPr>
          <p:spPr bwMode="hidden">
            <a:xfrm>
              <a:off x="3525" y="1"/>
              <a:ext cx="2185" cy="1508"/>
            </a:xfrm>
            <a:custGeom>
              <a:avLst/>
              <a:gdLst>
                <a:gd name="T0" fmla="*/ 1130 w 2176"/>
                <a:gd name="T1" fmla="*/ 811 h 1505"/>
                <a:gd name="T2" fmla="*/ 1300 w 2176"/>
                <a:gd name="T3" fmla="*/ 1291 h 1505"/>
                <a:gd name="T4" fmla="*/ 1044 w 2176"/>
                <a:gd name="T5" fmla="*/ 1237 h 1505"/>
                <a:gd name="T6" fmla="*/ 789 w 2176"/>
                <a:gd name="T7" fmla="*/ 1171 h 1505"/>
                <a:gd name="T8" fmla="*/ 486 w 2176"/>
                <a:gd name="T9" fmla="*/ 1153 h 1505"/>
                <a:gd name="T10" fmla="*/ 0 w 2176"/>
                <a:gd name="T11" fmla="*/ 1123 h 1505"/>
                <a:gd name="T12" fmla="*/ 30 w 2176"/>
                <a:gd name="T13" fmla="*/ 1159 h 1505"/>
                <a:gd name="T14" fmla="*/ 540 w 2176"/>
                <a:gd name="T15" fmla="*/ 1177 h 1505"/>
                <a:gd name="T16" fmla="*/ 843 w 2176"/>
                <a:gd name="T17" fmla="*/ 1231 h 1505"/>
                <a:gd name="T18" fmla="*/ 1240 w 2176"/>
                <a:gd name="T19" fmla="*/ 1367 h 1505"/>
                <a:gd name="T20" fmla="*/ 1175 w 2176"/>
                <a:gd name="T21" fmla="*/ 1385 h 1505"/>
                <a:gd name="T22" fmla="*/ 777 w 2176"/>
                <a:gd name="T23" fmla="*/ 1571 h 1505"/>
                <a:gd name="T24" fmla="*/ 831 w 2176"/>
                <a:gd name="T25" fmla="*/ 1547 h 1505"/>
                <a:gd name="T26" fmla="*/ 949 w 2176"/>
                <a:gd name="T27" fmla="*/ 1505 h 1505"/>
                <a:gd name="T28" fmla="*/ 1115 w 2176"/>
                <a:gd name="T29" fmla="*/ 1421 h 1505"/>
                <a:gd name="T30" fmla="*/ 1324 w 2176"/>
                <a:gd name="T31" fmla="*/ 1361 h 1505"/>
                <a:gd name="T32" fmla="*/ 1386 w 2176"/>
                <a:gd name="T33" fmla="*/ 1273 h 1505"/>
                <a:gd name="T34" fmla="*/ 1786 w 2176"/>
                <a:gd name="T35" fmla="*/ 1087 h 1505"/>
                <a:gd name="T36" fmla="*/ 2113 w 2176"/>
                <a:gd name="T37" fmla="*/ 997 h 1505"/>
                <a:gd name="T38" fmla="*/ 2382 w 2176"/>
                <a:gd name="T39" fmla="*/ 865 h 1505"/>
                <a:gd name="T40" fmla="*/ 2147 w 2176"/>
                <a:gd name="T41" fmla="*/ 955 h 1505"/>
                <a:gd name="T42" fmla="*/ 1810 w 2176"/>
                <a:gd name="T43" fmla="*/ 1033 h 1505"/>
                <a:gd name="T44" fmla="*/ 1471 w 2176"/>
                <a:gd name="T45" fmla="*/ 1195 h 1505"/>
                <a:gd name="T46" fmla="*/ 1643 w 2176"/>
                <a:gd name="T47" fmla="*/ 949 h 1505"/>
                <a:gd name="T48" fmla="*/ 1774 w 2176"/>
                <a:gd name="T49" fmla="*/ 567 h 1505"/>
                <a:gd name="T50" fmla="*/ 1905 w 2176"/>
                <a:gd name="T51" fmla="*/ 394 h 1505"/>
                <a:gd name="T52" fmla="*/ 2167 w 2176"/>
                <a:gd name="T53" fmla="*/ 60 h 1505"/>
                <a:gd name="T54" fmla="*/ 2194 w 2176"/>
                <a:gd name="T55" fmla="*/ 0 h 1505"/>
                <a:gd name="T56" fmla="*/ 2160 w 2176"/>
                <a:gd name="T57" fmla="*/ 0 h 1505"/>
                <a:gd name="T58" fmla="*/ 1750 w 2176"/>
                <a:gd name="T59" fmla="*/ 502 h 1505"/>
                <a:gd name="T60" fmla="*/ 1615 w 2176"/>
                <a:gd name="T61" fmla="*/ 931 h 1505"/>
                <a:gd name="T62" fmla="*/ 1372 w 2176"/>
                <a:gd name="T63" fmla="*/ 1219 h 1505"/>
                <a:gd name="T64" fmla="*/ 1240 w 2176"/>
                <a:gd name="T65" fmla="*/ 949 h 1505"/>
                <a:gd name="T66" fmla="*/ 1100 w 2176"/>
                <a:gd name="T67" fmla="*/ 562 h 1505"/>
                <a:gd name="T68" fmla="*/ 973 w 2176"/>
                <a:gd name="T69" fmla="*/ 222 h 1505"/>
                <a:gd name="T70" fmla="*/ 857 w 2176"/>
                <a:gd name="T71" fmla="*/ 0 h 1505"/>
                <a:gd name="T72" fmla="*/ 819 w 2176"/>
                <a:gd name="T73" fmla="*/ 0 h 1505"/>
                <a:gd name="T74" fmla="*/ 991 w 2176"/>
                <a:gd name="T75" fmla="*/ 376 h 1505"/>
                <a:gd name="T76" fmla="*/ 1130 w 2176"/>
                <a:gd name="T77" fmla="*/ 811 h 1505"/>
                <a:gd name="T78" fmla="*/ 1130 w 2176"/>
                <a:gd name="T79" fmla="*/ 81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9"/>
            <p:cNvSpPr>
              <a:spLocks/>
            </p:cNvSpPr>
            <p:nvPr/>
          </p:nvSpPr>
          <p:spPr bwMode="hidden">
            <a:xfrm>
              <a:off x="0" y="649"/>
              <a:ext cx="816" cy="806"/>
            </a:xfrm>
            <a:custGeom>
              <a:avLst/>
              <a:gdLst>
                <a:gd name="T0" fmla="*/ 183 w 813"/>
                <a:gd name="T1" fmla="*/ 586 h 804"/>
                <a:gd name="T2" fmla="*/ 351 w 813"/>
                <a:gd name="T3" fmla="*/ 460 h 804"/>
                <a:gd name="T4" fmla="*/ 696 w 813"/>
                <a:gd name="T5" fmla="*/ 238 h 804"/>
                <a:gd name="T6" fmla="*/ 879 w 813"/>
                <a:gd name="T7" fmla="*/ 0 h 804"/>
                <a:gd name="T8" fmla="*/ 741 w 813"/>
                <a:gd name="T9" fmla="*/ 150 h 804"/>
                <a:gd name="T10" fmla="*/ 166 w 813"/>
                <a:gd name="T11" fmla="*/ 526 h 804"/>
                <a:gd name="T12" fmla="*/ 0 w 813"/>
                <a:gd name="T13" fmla="*/ 776 h 804"/>
                <a:gd name="T14" fmla="*/ 0 w 813"/>
                <a:gd name="T15" fmla="*/ 848 h 804"/>
                <a:gd name="T16" fmla="*/ 183 w 813"/>
                <a:gd name="T17" fmla="*/ 586 h 804"/>
                <a:gd name="T18" fmla="*/ 183 w 813"/>
                <a:gd name="T19" fmla="*/ 586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0"/>
            <p:cNvSpPr>
              <a:spLocks/>
            </p:cNvSpPr>
            <p:nvPr/>
          </p:nvSpPr>
          <p:spPr bwMode="hidden">
            <a:xfrm>
              <a:off x="0" y="1545"/>
              <a:ext cx="762" cy="107"/>
            </a:xfrm>
            <a:custGeom>
              <a:avLst/>
              <a:gdLst>
                <a:gd name="T0" fmla="*/ 504 w 759"/>
                <a:gd name="T1" fmla="*/ 66 h 107"/>
                <a:gd name="T2" fmla="*/ 825 w 759"/>
                <a:gd name="T3" fmla="*/ 0 h 107"/>
                <a:gd name="T4" fmla="*/ 540 w 759"/>
                <a:gd name="T5" fmla="*/ 36 h 107"/>
                <a:gd name="T6" fmla="*/ 160 w 759"/>
                <a:gd name="T7" fmla="*/ 48 h 107"/>
                <a:gd name="T8" fmla="*/ 0 w 759"/>
                <a:gd name="T9" fmla="*/ 78 h 107"/>
                <a:gd name="T10" fmla="*/ 0 w 759"/>
                <a:gd name="T11" fmla="*/ 107 h 107"/>
                <a:gd name="T12" fmla="*/ 96 w 759"/>
                <a:gd name="T13" fmla="*/ 89 h 107"/>
                <a:gd name="T14" fmla="*/ 504 w 759"/>
                <a:gd name="T15" fmla="*/ 66 h 107"/>
                <a:gd name="T16" fmla="*/ 50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11"/>
            <p:cNvSpPr>
              <a:spLocks/>
            </p:cNvSpPr>
            <p:nvPr/>
          </p:nvSpPr>
          <p:spPr bwMode="hidden">
            <a:xfrm>
              <a:off x="2314" y="3431"/>
              <a:ext cx="3182" cy="745"/>
            </a:xfrm>
            <a:custGeom>
              <a:avLst/>
              <a:gdLst>
                <a:gd name="T0" fmla="*/ 1519 w 3169"/>
                <a:gd name="T1" fmla="*/ 261 h 743"/>
                <a:gd name="T2" fmla="*/ 1896 w 3169"/>
                <a:gd name="T3" fmla="*/ 255 h 743"/>
                <a:gd name="T4" fmla="*/ 2285 w 3169"/>
                <a:gd name="T5" fmla="*/ 273 h 743"/>
                <a:gd name="T6" fmla="*/ 2741 w 3169"/>
                <a:gd name="T7" fmla="*/ 255 h 743"/>
                <a:gd name="T8" fmla="*/ 3467 w 3169"/>
                <a:gd name="T9" fmla="*/ 226 h 743"/>
                <a:gd name="T10" fmla="*/ 3409 w 3169"/>
                <a:gd name="T11" fmla="*/ 208 h 743"/>
                <a:gd name="T12" fmla="*/ 2650 w 3169"/>
                <a:gd name="T13" fmla="*/ 243 h 743"/>
                <a:gd name="T14" fmla="*/ 2192 w 3169"/>
                <a:gd name="T15" fmla="*/ 243 h 743"/>
                <a:gd name="T16" fmla="*/ 1592 w 3169"/>
                <a:gd name="T17" fmla="*/ 208 h 743"/>
                <a:gd name="T18" fmla="*/ 1690 w 3169"/>
                <a:gd name="T19" fmla="*/ 168 h 743"/>
                <a:gd name="T20" fmla="*/ 2232 w 3169"/>
                <a:gd name="T21" fmla="*/ 0 h 743"/>
                <a:gd name="T22" fmla="*/ 2145 w 3169"/>
                <a:gd name="T23" fmla="*/ 24 h 743"/>
                <a:gd name="T24" fmla="*/ 2012 w 3169"/>
                <a:gd name="T25" fmla="*/ 66 h 743"/>
                <a:gd name="T26" fmla="*/ 1756 w 3169"/>
                <a:gd name="T27" fmla="*/ 138 h 743"/>
                <a:gd name="T28" fmla="*/ 1470 w 3169"/>
                <a:gd name="T29" fmla="*/ 220 h 743"/>
                <a:gd name="T30" fmla="*/ 1385 w 3169"/>
                <a:gd name="T31" fmla="*/ 273 h 743"/>
                <a:gd name="T32" fmla="*/ 831 w 3169"/>
                <a:gd name="T33" fmla="*/ 435 h 743"/>
                <a:gd name="T34" fmla="*/ 357 w 3169"/>
                <a:gd name="T35" fmla="*/ 525 h 743"/>
                <a:gd name="T36" fmla="*/ 0 w 3169"/>
                <a:gd name="T37" fmla="*/ 661 h 743"/>
                <a:gd name="T38" fmla="*/ 321 w 3169"/>
                <a:gd name="T39" fmla="*/ 564 h 743"/>
                <a:gd name="T40" fmla="*/ 801 w 3169"/>
                <a:gd name="T41" fmla="*/ 471 h 743"/>
                <a:gd name="T42" fmla="*/ 1288 w 3169"/>
                <a:gd name="T43" fmla="*/ 333 h 743"/>
                <a:gd name="T44" fmla="*/ 1069 w 3169"/>
                <a:gd name="T45" fmla="*/ 513 h 743"/>
                <a:gd name="T46" fmla="*/ 955 w 3169"/>
                <a:gd name="T47" fmla="*/ 787 h 743"/>
                <a:gd name="T48" fmla="*/ 949 w 3169"/>
                <a:gd name="T49" fmla="*/ 787 h 743"/>
                <a:gd name="T50" fmla="*/ 1021 w 3169"/>
                <a:gd name="T51" fmla="*/ 787 h 743"/>
                <a:gd name="T52" fmla="*/ 1113 w 3169"/>
                <a:gd name="T53" fmla="*/ 519 h 743"/>
                <a:gd name="T54" fmla="*/ 1420 w 3169"/>
                <a:gd name="T55" fmla="*/ 303 h 743"/>
                <a:gd name="T56" fmla="*/ 1676 w 3169"/>
                <a:gd name="T57" fmla="*/ 471 h 743"/>
                <a:gd name="T58" fmla="*/ 1937 w 3169"/>
                <a:gd name="T59" fmla="*/ 721 h 743"/>
                <a:gd name="T60" fmla="*/ 2030 w 3169"/>
                <a:gd name="T61" fmla="*/ 787 h 743"/>
                <a:gd name="T62" fmla="*/ 2097 w 3169"/>
                <a:gd name="T63" fmla="*/ 787 h 743"/>
                <a:gd name="T64" fmla="*/ 1848 w 3169"/>
                <a:gd name="T65" fmla="*/ 549 h 743"/>
                <a:gd name="T66" fmla="*/ 1519 w 3169"/>
                <a:gd name="T67" fmla="*/ 261 h 743"/>
                <a:gd name="T68" fmla="*/ 1519 w 3169"/>
                <a:gd name="T69" fmla="*/ 261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fr-FR" altLang="fr-F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fr-FR" altLang="fr-F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fr-FR">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fr-FR">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fr-FR">
                <a:cs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fr-FR">
                <a:cs typeface="Arial" charset="0"/>
              </a:endParaRPr>
            </a:p>
          </p:txBody>
        </p:sp>
        <p:sp>
          <p:nvSpPr>
            <p:cNvPr id="22" name="Freeform 20"/>
            <p:cNvSpPr>
              <a:spLocks/>
            </p:cNvSpPr>
            <p:nvPr/>
          </p:nvSpPr>
          <p:spPr bwMode="hidden">
            <a:xfrm>
              <a:off x="3160" y="1860"/>
              <a:ext cx="2162" cy="1934"/>
            </a:xfrm>
            <a:custGeom>
              <a:avLst/>
              <a:gdLst>
                <a:gd name="T0" fmla="*/ 2018 w 2153"/>
                <a:gd name="T1" fmla="*/ 895 h 1930"/>
                <a:gd name="T2" fmla="*/ 2122 w 2153"/>
                <a:gd name="T3" fmla="*/ 1063 h 1930"/>
                <a:gd name="T4" fmla="*/ 2249 w 2153"/>
                <a:gd name="T5" fmla="*/ 1214 h 1930"/>
                <a:gd name="T6" fmla="*/ 2319 w 2153"/>
                <a:gd name="T7" fmla="*/ 1312 h 1930"/>
                <a:gd name="T8" fmla="*/ 2359 w 2153"/>
                <a:gd name="T9" fmla="*/ 1360 h 1930"/>
                <a:gd name="T10" fmla="*/ 2068 w 2153"/>
                <a:gd name="T11" fmla="*/ 1021 h 1930"/>
                <a:gd name="T12" fmla="*/ 2036 w 2153"/>
                <a:gd name="T13" fmla="*/ 973 h 1930"/>
                <a:gd name="T14" fmla="*/ 1956 w 2153"/>
                <a:gd name="T15" fmla="*/ 1306 h 1930"/>
                <a:gd name="T16" fmla="*/ 1942 w 2153"/>
                <a:gd name="T17" fmla="*/ 1552 h 1930"/>
                <a:gd name="T18" fmla="*/ 1994 w 2153"/>
                <a:gd name="T19" fmla="*/ 1994 h 1930"/>
                <a:gd name="T20" fmla="*/ 1963 w 2153"/>
                <a:gd name="T21" fmla="*/ 2018 h 1930"/>
                <a:gd name="T22" fmla="*/ 1915 w 2153"/>
                <a:gd name="T23" fmla="*/ 1600 h 1930"/>
                <a:gd name="T24" fmla="*/ 1894 w 2153"/>
                <a:gd name="T25" fmla="*/ 1354 h 1930"/>
                <a:gd name="T26" fmla="*/ 1935 w 2153"/>
                <a:gd name="T27" fmla="*/ 1129 h 1930"/>
                <a:gd name="T28" fmla="*/ 1942 w 2153"/>
                <a:gd name="T29" fmla="*/ 919 h 1930"/>
                <a:gd name="T30" fmla="*/ 1390 w 2153"/>
                <a:gd name="T31" fmla="*/ 1051 h 1930"/>
                <a:gd name="T32" fmla="*/ 908 w 2153"/>
                <a:gd name="T33" fmla="*/ 1176 h 1930"/>
                <a:gd name="T34" fmla="*/ 345 w 2153"/>
                <a:gd name="T35" fmla="*/ 1378 h 1930"/>
                <a:gd name="T36" fmla="*/ 18 w 2153"/>
                <a:gd name="T37" fmla="*/ 1486 h 1930"/>
                <a:gd name="T38" fmla="*/ 333 w 2153"/>
                <a:gd name="T39" fmla="*/ 1348 h 1930"/>
                <a:gd name="T40" fmla="*/ 748 w 2153"/>
                <a:gd name="T41" fmla="*/ 1188 h 1930"/>
                <a:gd name="T42" fmla="*/ 1118 w 2153"/>
                <a:gd name="T43" fmla="*/ 1081 h 1930"/>
                <a:gd name="T44" fmla="*/ 1543 w 2153"/>
                <a:gd name="T45" fmla="*/ 973 h 1930"/>
                <a:gd name="T46" fmla="*/ 1853 w 2153"/>
                <a:gd name="T47" fmla="*/ 859 h 1930"/>
                <a:gd name="T48" fmla="*/ 1465 w 2153"/>
                <a:gd name="T49" fmla="*/ 645 h 1930"/>
                <a:gd name="T50" fmla="*/ 949 w 2153"/>
                <a:gd name="T51" fmla="*/ 537 h 1930"/>
                <a:gd name="T52" fmla="*/ 249 w 2153"/>
                <a:gd name="T53" fmla="*/ 161 h 1930"/>
                <a:gd name="T54" fmla="*/ 0 w 2153"/>
                <a:gd name="T55" fmla="*/ 83 h 1930"/>
                <a:gd name="T56" fmla="*/ 351 w 2153"/>
                <a:gd name="T57" fmla="*/ 179 h 1930"/>
                <a:gd name="T58" fmla="*/ 778 w 2153"/>
                <a:gd name="T59" fmla="*/ 405 h 1930"/>
                <a:gd name="T60" fmla="*/ 1021 w 2153"/>
                <a:gd name="T61" fmla="*/ 513 h 1930"/>
                <a:gd name="T62" fmla="*/ 1483 w 2153"/>
                <a:gd name="T63" fmla="*/ 615 h 1930"/>
                <a:gd name="T64" fmla="*/ 1805 w 2153"/>
                <a:gd name="T65" fmla="*/ 787 h 1930"/>
                <a:gd name="T66" fmla="*/ 1555 w 2153"/>
                <a:gd name="T67" fmla="*/ 483 h 1930"/>
                <a:gd name="T68" fmla="*/ 1412 w 2153"/>
                <a:gd name="T69" fmla="*/ 191 h 1930"/>
                <a:gd name="T70" fmla="*/ 1264 w 2153"/>
                <a:gd name="T71" fmla="*/ 0 h 1930"/>
                <a:gd name="T72" fmla="*/ 1471 w 2153"/>
                <a:gd name="T73" fmla="*/ 215 h 1930"/>
                <a:gd name="T74" fmla="*/ 1632 w 2153"/>
                <a:gd name="T75" fmla="*/ 507 h 1930"/>
                <a:gd name="T76" fmla="*/ 1915 w 2153"/>
                <a:gd name="T77" fmla="*/ 847 h 1930"/>
                <a:gd name="T78" fmla="*/ 2018 w 2153"/>
                <a:gd name="T79" fmla="*/ 895 h 1930"/>
                <a:gd name="T80" fmla="*/ 2018 w 2153"/>
                <a:gd name="T81" fmla="*/ 89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535573" name="Rectangle 21"/>
          <p:cNvSpPr>
            <a:spLocks noGrp="1" noChangeArrowheads="1"/>
          </p:cNvSpPr>
          <p:nvPr>
            <p:ph type="ctrTitle" sz="quarter"/>
          </p:nvPr>
        </p:nvSpPr>
        <p:spPr>
          <a:xfrm>
            <a:off x="685800" y="1828800"/>
            <a:ext cx="7772400" cy="1736725"/>
          </a:xfrm>
        </p:spPr>
        <p:txBody>
          <a:bodyPr/>
          <a:lstStyle>
            <a:lvl1pPr>
              <a:defRPr sz="5400"/>
            </a:lvl1pPr>
          </a:lstStyle>
          <a:p>
            <a:r>
              <a:rPr lang="fr-FR"/>
              <a:t>Cliquez pour modifier le style du titre</a:t>
            </a:r>
          </a:p>
        </p:txBody>
      </p:sp>
      <p:sp>
        <p:nvSpPr>
          <p:cNvPr id="53557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23" name="Rectangle 23"/>
          <p:cNvSpPr>
            <a:spLocks noGrp="1" noChangeArrowheads="1"/>
          </p:cNvSpPr>
          <p:nvPr>
            <p:ph type="dt" sz="quarter" idx="10"/>
          </p:nvPr>
        </p:nvSpPr>
        <p:spPr/>
        <p:txBody>
          <a:bodyPr/>
          <a:lstStyle>
            <a:lvl1pPr>
              <a:defRPr/>
            </a:lvl1pPr>
          </a:lstStyle>
          <a:p>
            <a:pPr>
              <a:defRPr/>
            </a:pPr>
            <a:fld id="{90D1466B-5083-492A-A92D-3694EC4A1D5A}" type="datetime1">
              <a:rPr lang="fr-FR"/>
              <a:pPr>
                <a:defRPr/>
              </a:pPr>
              <a:t>17/06/2023</a:t>
            </a:fld>
            <a:endParaRPr lang="fr-FR"/>
          </a:p>
        </p:txBody>
      </p:sp>
      <p:sp>
        <p:nvSpPr>
          <p:cNvPr id="24" name="Rectangle 24"/>
          <p:cNvSpPr>
            <a:spLocks noGrp="1" noChangeArrowheads="1"/>
          </p:cNvSpPr>
          <p:nvPr>
            <p:ph type="ftr" sz="quarter" idx="11"/>
          </p:nvPr>
        </p:nvSpPr>
        <p:spPr/>
        <p:txBody>
          <a:bodyPr/>
          <a:lstStyle>
            <a:lvl1pPr>
              <a:defRPr/>
            </a:lvl1pPr>
          </a:lstStyle>
          <a:p>
            <a:pPr>
              <a:defRPr/>
            </a:pPr>
            <a:endParaRPr lang="fr-FR"/>
          </a:p>
        </p:txBody>
      </p:sp>
      <p:sp>
        <p:nvSpPr>
          <p:cNvPr id="25" name="Rectangle 25"/>
          <p:cNvSpPr>
            <a:spLocks noGrp="1" noChangeArrowheads="1"/>
          </p:cNvSpPr>
          <p:nvPr>
            <p:ph type="sldNum" sz="quarter" idx="12"/>
          </p:nvPr>
        </p:nvSpPr>
        <p:spPr/>
        <p:txBody>
          <a:bodyPr/>
          <a:lstStyle>
            <a:lvl1pPr>
              <a:defRPr/>
            </a:lvl1pPr>
          </a:lstStyle>
          <a:p>
            <a:pPr>
              <a:defRPr/>
            </a:pPr>
            <a:fld id="{007234CB-1B69-4E34-A7A1-5ECD4F558E59}" type="slidenum">
              <a:rPr lang="fr-FR"/>
              <a:pPr>
                <a:defRPr/>
              </a:pPr>
              <a:t>‹N°›</a:t>
            </a:fld>
            <a:endParaRPr lang="fr-FR"/>
          </a:p>
        </p:txBody>
      </p:sp>
    </p:spTree>
    <p:extLst>
      <p:ext uri="{BB962C8B-B14F-4D97-AF65-F5344CB8AC3E}">
        <p14:creationId xmlns:p14="http://schemas.microsoft.com/office/powerpoint/2010/main" val="276502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DE16559-85B2-4F4A-9DF2-E6503C84D76D}"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BD11CF7A-B32C-4C86-BDD3-178A3C1987EF}" type="datetime1">
              <a:rPr lang="fr-FR"/>
              <a:pPr>
                <a:defRPr/>
              </a:pPr>
              <a:t>17/06/2023</a:t>
            </a:fld>
            <a:endParaRPr lang="fr-FR"/>
          </a:p>
        </p:txBody>
      </p:sp>
    </p:spTree>
    <p:extLst>
      <p:ext uri="{BB962C8B-B14F-4D97-AF65-F5344CB8AC3E}">
        <p14:creationId xmlns:p14="http://schemas.microsoft.com/office/powerpoint/2010/main" val="212256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r">
              <a:defRPr sz="4000" b="1" cap="all"/>
            </a:lvl1pPr>
          </a:lstStyle>
          <a:p>
            <a:r>
              <a:rPr lang="fr-FR"/>
              <a:t>Cliquez pour modifier le style du titre</a:t>
            </a:r>
            <a:endParaRPr lang="ar-DZ"/>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27767D67-1A08-4620-8492-1B42640705D5}"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9F1579A9-A0D3-4780-8916-997B63E4676E}" type="datetime1">
              <a:rPr lang="fr-FR"/>
              <a:pPr>
                <a:defRPr/>
              </a:pPr>
              <a:t>17/06/2023</a:t>
            </a:fld>
            <a:endParaRPr lang="fr-FR"/>
          </a:p>
        </p:txBody>
      </p:sp>
    </p:spTree>
    <p:extLst>
      <p:ext uri="{BB962C8B-B14F-4D97-AF65-F5344CB8AC3E}">
        <p14:creationId xmlns:p14="http://schemas.microsoft.com/office/powerpoint/2010/main" val="300015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7F9FC96A-AF29-48B6-A0B1-9DE2A2F9B09F}"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86FF451A-1494-4E91-B781-60A0DCE26F8F}" type="datetime1">
              <a:rPr lang="fr-FR"/>
              <a:pPr>
                <a:defRPr/>
              </a:pPr>
              <a:t>17/06/2023</a:t>
            </a:fld>
            <a:endParaRPr lang="fr-FR"/>
          </a:p>
        </p:txBody>
      </p:sp>
    </p:spTree>
    <p:extLst>
      <p:ext uri="{BB962C8B-B14F-4D97-AF65-F5344CB8AC3E}">
        <p14:creationId xmlns:p14="http://schemas.microsoft.com/office/powerpoint/2010/main" val="207614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ar-DZ"/>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BF29A7EC-E39E-4C04-8CF3-A0EA1536DBF6}"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fld id="{CC10A2D7-AFDE-40BD-9A23-A59098C4639D}" type="datetime1">
              <a:rPr lang="fr-FR"/>
              <a:pPr>
                <a:defRPr/>
              </a:pPr>
              <a:t>17/06/2023</a:t>
            </a:fld>
            <a:endParaRPr lang="fr-FR"/>
          </a:p>
        </p:txBody>
      </p:sp>
    </p:spTree>
    <p:extLst>
      <p:ext uri="{BB962C8B-B14F-4D97-AF65-F5344CB8AC3E}">
        <p14:creationId xmlns:p14="http://schemas.microsoft.com/office/powerpoint/2010/main" val="18181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ar-DZ"/>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3EAA205D-D436-4830-8A81-92EFFD162B17}"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fld id="{9FDC019A-F95B-43B4-B59D-79D8C8A0C992}" type="datetime1">
              <a:rPr lang="fr-FR"/>
              <a:pPr>
                <a:defRPr/>
              </a:pPr>
              <a:t>17/06/2023</a:t>
            </a:fld>
            <a:endParaRPr lang="fr-FR"/>
          </a:p>
        </p:txBody>
      </p:sp>
    </p:spTree>
    <p:extLst>
      <p:ext uri="{BB962C8B-B14F-4D97-AF65-F5344CB8AC3E}">
        <p14:creationId xmlns:p14="http://schemas.microsoft.com/office/powerpoint/2010/main" val="211832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74C383D0-3DF5-4192-A1E0-5903EB34604B}"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fld id="{1ABF17AD-6CD6-43CC-9CD4-799938CBAC9D}" type="datetime1">
              <a:rPr lang="fr-FR"/>
              <a:pPr>
                <a:defRPr/>
              </a:pPr>
              <a:t>17/06/2023</a:t>
            </a:fld>
            <a:endParaRPr lang="fr-FR"/>
          </a:p>
        </p:txBody>
      </p:sp>
    </p:spTree>
    <p:extLst>
      <p:ext uri="{BB962C8B-B14F-4D97-AF65-F5344CB8AC3E}">
        <p14:creationId xmlns:p14="http://schemas.microsoft.com/office/powerpoint/2010/main" val="208363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r">
              <a:defRPr sz="2000" b="1"/>
            </a:lvl1pPr>
          </a:lstStyle>
          <a:p>
            <a:r>
              <a:rPr lang="fr-FR"/>
              <a:t>Cliquez pour modifier le style du titre</a:t>
            </a:r>
            <a:endParaRPr lang="ar-DZ"/>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5026D91E-FA93-4194-838C-AC357124924B}"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3D9A2BD4-2FD6-4512-863F-9BC3C791B0CC}" type="datetime1">
              <a:rPr lang="fr-FR"/>
              <a:pPr>
                <a:defRPr/>
              </a:pPr>
              <a:t>17/06/2023</a:t>
            </a:fld>
            <a:endParaRPr lang="fr-FR"/>
          </a:p>
        </p:txBody>
      </p:sp>
    </p:spTree>
    <p:extLst>
      <p:ext uri="{BB962C8B-B14F-4D97-AF65-F5344CB8AC3E}">
        <p14:creationId xmlns:p14="http://schemas.microsoft.com/office/powerpoint/2010/main" val="215300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r">
              <a:defRPr sz="2000" b="1"/>
            </a:lvl1pPr>
          </a:lstStyle>
          <a:p>
            <a:r>
              <a:rPr lang="fr-FR"/>
              <a:t>Cliquez pour modifier le style du titre</a:t>
            </a:r>
            <a:endParaRPr lang="ar-DZ"/>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DZ"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EE2F9A10-21A4-4418-B202-1E9162EAE729}"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18AEBDB5-2E6B-436D-9617-B7443374CB57}" type="datetime1">
              <a:rPr lang="fr-FR"/>
              <a:pPr>
                <a:defRPr/>
              </a:pPr>
              <a:t>17/06/2023</a:t>
            </a:fld>
            <a:endParaRPr lang="fr-FR"/>
          </a:p>
        </p:txBody>
      </p:sp>
    </p:spTree>
    <p:extLst>
      <p:ext uri="{BB962C8B-B14F-4D97-AF65-F5344CB8AC3E}">
        <p14:creationId xmlns:p14="http://schemas.microsoft.com/office/powerpoint/2010/main" val="6302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mn-lt"/>
                <a:cs typeface="Arial" pitchFamily="34" charset="0"/>
              </a:defRPr>
            </a:lvl1pPr>
          </a:lstStyle>
          <a:p>
            <a:pPr>
              <a:defRPr/>
            </a:pPr>
            <a:endParaRPr lang="fr-FR"/>
          </a:p>
        </p:txBody>
      </p:sp>
      <p:sp>
        <p:nvSpPr>
          <p:cNvPr id="16896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Black" panose="020B0A04020102020204" pitchFamily="34" charset="0"/>
              </a:defRPr>
            </a:lvl1pPr>
          </a:lstStyle>
          <a:p>
            <a:pPr>
              <a:defRPr/>
            </a:pPr>
            <a:fld id="{A3C3234E-672A-4120-82AE-647E1CAC028E}"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algn="ctr" eaLnBrk="1" hangingPunct="1">
                <a:defRPr/>
              </a:pPr>
              <a:endParaRPr lang="ar-DZ" altLang="fr-FR" sz="2400">
                <a:solidFill>
                  <a:schemeClr val="tx1"/>
                </a:solidFill>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hlink"/>
                </a:solidFill>
                <a:latin typeface="Arial"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sz="2400">
                <a:solidFill>
                  <a:schemeClr val="tx1"/>
                </a:solidFill>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Times New Roman" pitchFamily="18" charset="0"/>
                  <a:cs typeface="Arial" charset="0"/>
                </a:defRPr>
              </a:lvl1pPr>
              <a:lvl2pPr marL="742950" indent="-285750" eaLnBrk="0" hangingPunct="0">
                <a:defRPr>
                  <a:solidFill>
                    <a:srgbClr val="000000"/>
                  </a:solidFill>
                  <a:latin typeface="Times New Roman" pitchFamily="18" charset="0"/>
                  <a:cs typeface="Arial" charset="0"/>
                </a:defRPr>
              </a:lvl2pPr>
              <a:lvl3pPr marL="1143000" indent="-228600" eaLnBrk="0" hangingPunct="0">
                <a:defRPr>
                  <a:solidFill>
                    <a:srgbClr val="000000"/>
                  </a:solidFill>
                  <a:latin typeface="Times New Roman" pitchFamily="18" charset="0"/>
                  <a:cs typeface="Arial" charset="0"/>
                </a:defRPr>
              </a:lvl3pPr>
              <a:lvl4pPr marL="1600200" indent="-228600" eaLnBrk="0" hangingPunct="0">
                <a:defRPr>
                  <a:solidFill>
                    <a:srgbClr val="000000"/>
                  </a:solidFill>
                  <a:latin typeface="Times New Roman" pitchFamily="18" charset="0"/>
                  <a:cs typeface="Arial" charset="0"/>
                </a:defRPr>
              </a:lvl4pPr>
              <a:lvl5pPr marL="2057400" indent="-228600" eaLnBrk="0" hangingPunct="0">
                <a:defRPr>
                  <a:solidFill>
                    <a:srgbClr val="000000"/>
                  </a:solidFill>
                  <a:latin typeface="Times New Roman" pitchFamily="18" charset="0"/>
                  <a:cs typeface="Arial" charset="0"/>
                </a:defRPr>
              </a:lvl5pPr>
              <a:lvl6pPr marL="2514600" indent="-228600" eaLnBrk="0" fontAlgn="base" hangingPunct="0">
                <a:spcBef>
                  <a:spcPct val="0"/>
                </a:spcBef>
                <a:spcAft>
                  <a:spcPct val="0"/>
                </a:spcAft>
                <a:defRPr>
                  <a:solidFill>
                    <a:srgbClr val="000000"/>
                  </a:solidFill>
                  <a:latin typeface="Times New Roman" pitchFamily="18" charset="0"/>
                  <a:cs typeface="Arial" charset="0"/>
                </a:defRPr>
              </a:lvl6pPr>
              <a:lvl7pPr marL="2971800" indent="-228600" eaLnBrk="0" fontAlgn="base" hangingPunct="0">
                <a:spcBef>
                  <a:spcPct val="0"/>
                </a:spcBef>
                <a:spcAft>
                  <a:spcPct val="0"/>
                </a:spcAft>
                <a:defRPr>
                  <a:solidFill>
                    <a:srgbClr val="000000"/>
                  </a:solidFill>
                  <a:latin typeface="Times New Roman" pitchFamily="18" charset="0"/>
                  <a:cs typeface="Arial" charset="0"/>
                </a:defRPr>
              </a:lvl7pPr>
              <a:lvl8pPr marL="3429000" indent="-228600" eaLnBrk="0" fontAlgn="base" hangingPunct="0">
                <a:spcBef>
                  <a:spcPct val="0"/>
                </a:spcBef>
                <a:spcAft>
                  <a:spcPct val="0"/>
                </a:spcAft>
                <a:defRPr>
                  <a:solidFill>
                    <a:srgbClr val="000000"/>
                  </a:solidFill>
                  <a:latin typeface="Times New Roman" pitchFamily="18" charset="0"/>
                  <a:cs typeface="Arial" charset="0"/>
                </a:defRPr>
              </a:lvl8pPr>
              <a:lvl9pPr marL="3886200" indent="-228600" eaLnBrk="0" fontAlgn="base" hangingPunct="0">
                <a:spcBef>
                  <a:spcPct val="0"/>
                </a:spcBef>
                <a:spcAft>
                  <a:spcPct val="0"/>
                </a:spcAft>
                <a:defRPr>
                  <a:solidFill>
                    <a:srgbClr val="000000"/>
                  </a:solidFill>
                  <a:latin typeface="Times New Roman" pitchFamily="18" charset="0"/>
                  <a:cs typeface="Arial" charset="0"/>
                </a:defRPr>
              </a:lvl9pPr>
            </a:lstStyle>
            <a:p>
              <a:pPr eaLnBrk="1" hangingPunct="1">
                <a:defRPr/>
              </a:pPr>
              <a:endParaRPr lang="ar-DZ" altLang="fr-FR">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6897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mn-lt"/>
                <a:cs typeface="Arial" pitchFamily="34" charset="0"/>
              </a:defRPr>
            </a:lvl1pPr>
          </a:lstStyle>
          <a:p>
            <a:pPr>
              <a:defRPr/>
            </a:pPr>
            <a:fld id="{988C85FE-7497-469A-9620-6C0CB65162D7}" type="datetime1">
              <a:rPr lang="fr-FR"/>
              <a:pPr>
                <a:defRPr/>
              </a:pPr>
              <a:t>17/06/2023</a:t>
            </a:fld>
            <a:endParaRPr lang="fr-FR"/>
          </a:p>
        </p:txBody>
      </p:sp>
    </p:spTree>
  </p:cSld>
  <p:clrMap bg1="lt1" tx1="dk1" bg2="lt2" tx2="dk2" accent1="accent1" accent2="accent2" accent3="accent3" accent4="accent4" accent5="accent5" accent6="accent6" hlink="hlink" folHlink="folHlink"/>
  <p:sldLayoutIdLst>
    <p:sldLayoutId id="2147484711"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 id="2147484707" r:id="rId12"/>
    <p:sldLayoutId id="2147484708" r:id="rId13"/>
    <p:sldLayoutId id="2147484709" r:id="rId14"/>
    <p:sldLayoutId id="2147484710" r:id="rId15"/>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cs typeface="Arial" pitchFamily="34" charset="0"/>
        </a:defRPr>
      </a:lvl2pPr>
      <a:lvl3pPr algn="l" rtl="0" eaLnBrk="0" fontAlgn="base" hangingPunct="0">
        <a:spcBef>
          <a:spcPct val="0"/>
        </a:spcBef>
        <a:spcAft>
          <a:spcPct val="0"/>
        </a:spcAft>
        <a:defRPr sz="4400">
          <a:solidFill>
            <a:schemeClr val="tx1"/>
          </a:solidFill>
          <a:latin typeface="Arial" pitchFamily="34" charset="0"/>
          <a:cs typeface="Arial" pitchFamily="34" charset="0"/>
        </a:defRPr>
      </a:lvl3pPr>
      <a:lvl4pPr algn="l" rtl="0" eaLnBrk="0" fontAlgn="base" hangingPunct="0">
        <a:spcBef>
          <a:spcPct val="0"/>
        </a:spcBef>
        <a:spcAft>
          <a:spcPct val="0"/>
        </a:spcAft>
        <a:defRPr sz="4400">
          <a:solidFill>
            <a:schemeClr val="tx1"/>
          </a:solidFill>
          <a:latin typeface="Arial" pitchFamily="34" charset="0"/>
          <a:cs typeface="Arial" pitchFamily="34" charset="0"/>
        </a:defRPr>
      </a:lvl4pPr>
      <a:lvl5pPr algn="l" rtl="0"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53454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3455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5" name="Rectangle 23"/>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cs typeface="Arial" pitchFamily="34" charset="0"/>
              </a:defRPr>
            </a:lvl1pPr>
          </a:lstStyle>
          <a:p>
            <a:pPr>
              <a:defRPr/>
            </a:pPr>
            <a:fld id="{DE375D31-F089-498B-9971-CF5BB4C16C51}" type="datetime1">
              <a:rPr lang="fr-FR"/>
              <a:pPr>
                <a:defRPr/>
              </a:pPr>
              <a:t>17/06/2023</a:t>
            </a:fld>
            <a:endParaRPr lang="fr-FR"/>
          </a:p>
        </p:txBody>
      </p:sp>
      <p:sp>
        <p:nvSpPr>
          <p:cNvPr id="46" name="Rectangle 24"/>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cs typeface="Arial" pitchFamily="34" charset="0"/>
              </a:defRPr>
            </a:lvl1pPr>
          </a:lstStyle>
          <a:p>
            <a:pPr>
              <a:defRPr/>
            </a:pPr>
            <a:endParaRPr lang="fr-FR"/>
          </a:p>
        </p:txBody>
      </p:sp>
      <p:sp>
        <p:nvSpPr>
          <p:cNvPr id="47" name="Rectangle 25"/>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defRPr>
            </a:lvl1pPr>
          </a:lstStyle>
          <a:p>
            <a:pPr>
              <a:defRPr/>
            </a:pPr>
            <a:fld id="{CB522136-511D-4F00-BD1D-4A499CCC025A}"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4712" r:id="rId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Arial" pitchFamily="34"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Arial" pitchFamily="34"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Arial" pitchFamily="34"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Arial" pitchFamily="34" charset="0"/>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sreddine.hamdadou@enp-oran.d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9BB0D0F-F7B0-43D7-9F95-0590A11AD361}" type="slidenum">
              <a:rPr lang="fr-FR" altLang="fr-FR" sz="1200" smtClean="0">
                <a:latin typeface="Arial Black" panose="020B0A04020102020204" pitchFamily="34" charset="0"/>
              </a:rPr>
              <a:pPr>
                <a:spcBef>
                  <a:spcPct val="0"/>
                </a:spcBef>
                <a:buClrTx/>
                <a:buSzTx/>
                <a:buFontTx/>
                <a:buNone/>
              </a:pPr>
              <a:t>1</a:t>
            </a:fld>
            <a:endParaRPr lang="fr-FR" altLang="fr-FR" sz="1200">
              <a:latin typeface="Arial Black" panose="020B0A04020102020204" pitchFamily="34" charset="0"/>
            </a:endParaRPr>
          </a:p>
        </p:txBody>
      </p:sp>
      <p:sp>
        <p:nvSpPr>
          <p:cNvPr id="4" name="Espace réservé du numéro de diapositive 3"/>
          <p:cNvSpPr txBox="1">
            <a:spLocks noGrp="1"/>
          </p:cNvSpPr>
          <p:nvPr/>
        </p:nvSpPr>
        <p:spPr bwMode="auto">
          <a:xfrm>
            <a:off x="6553200" y="6248400"/>
            <a:ext cx="2133600" cy="457200"/>
          </a:xfrm>
          <a:prstGeom prst="rect">
            <a:avLst/>
          </a:prstGeom>
          <a:noFill/>
          <a:ln>
            <a:miter lim="800000"/>
            <a:headEnd/>
            <a:tailEnd/>
          </a:ln>
        </p:spPr>
        <p:txBody>
          <a:bodyPr/>
          <a:lstStyle/>
          <a:p>
            <a:pPr algn="r" eaLnBrk="1" hangingPunct="1">
              <a:defRPr/>
            </a:pPr>
            <a:endParaRPr lang="ar-DZ" sz="1400">
              <a:solidFill>
                <a:schemeClr val="tx1"/>
              </a:solidFill>
              <a:effectLst>
                <a:outerShdw blurRad="38100" dist="38100" dir="2700000" algn="tl">
                  <a:srgbClr val="C0C0C0"/>
                </a:outerShdw>
              </a:effectLst>
            </a:endParaRPr>
          </a:p>
        </p:txBody>
      </p:sp>
      <p:sp>
        <p:nvSpPr>
          <p:cNvPr id="7172" name="Text Box 4"/>
          <p:cNvSpPr txBox="1">
            <a:spLocks noChangeArrowheads="1"/>
          </p:cNvSpPr>
          <p:nvPr/>
        </p:nvSpPr>
        <p:spPr bwMode="auto">
          <a:xfrm>
            <a:off x="0" y="1966913"/>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fr-FR" altLang="fr-FR" sz="2400" b="1"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fr-FR" altLang="fr-FR" sz="3000" b="1" dirty="0">
              <a:solidFill>
                <a:srgbClr val="66FF33"/>
              </a:solidFill>
            </a:endParaRPr>
          </a:p>
          <a:p>
            <a:pPr algn="ctr" eaLnBrk="1" hangingPunct="1">
              <a:spcBef>
                <a:spcPct val="0"/>
              </a:spcBef>
              <a:buClrTx/>
              <a:buSzTx/>
              <a:buFontTx/>
              <a:buNone/>
            </a:pPr>
            <a:r>
              <a:rPr lang="fr-FR" altLang="fr-FR" sz="2800" b="1" dirty="0"/>
              <a:t>Ingénierie des Matériaux</a:t>
            </a:r>
          </a:p>
          <a:p>
            <a:pPr algn="ctr" eaLnBrk="1" hangingPunct="1">
              <a:spcBef>
                <a:spcPct val="0"/>
              </a:spcBef>
              <a:buClrTx/>
              <a:buSzTx/>
              <a:buFontTx/>
              <a:buNone/>
            </a:pPr>
            <a:endParaRPr lang="en-US" altLang="fr-FR" sz="2200" b="1" dirty="0"/>
          </a:p>
          <a:p>
            <a:pPr algn="ctr" eaLnBrk="1" hangingPunct="1">
              <a:spcBef>
                <a:spcPct val="0"/>
              </a:spcBef>
              <a:buClrTx/>
              <a:buSzTx/>
              <a:buFontTx/>
              <a:buNone/>
            </a:pPr>
            <a:r>
              <a:rPr lang="en-US" altLang="fr-FR" sz="2200" b="1" dirty="0">
                <a:solidFill>
                  <a:srgbClr val="FF0000"/>
                </a:solidFill>
              </a:rPr>
              <a:t>Prof. N. HAMDADOU</a:t>
            </a:r>
          </a:p>
          <a:p>
            <a:pPr algn="ctr" eaLnBrk="1" hangingPunct="1">
              <a:spcBef>
                <a:spcPct val="0"/>
              </a:spcBef>
              <a:buClrTx/>
              <a:buSzTx/>
              <a:buFontTx/>
              <a:buNone/>
            </a:pPr>
            <a:endParaRPr lang="en-US" altLang="fr-FR" sz="2200" b="1" dirty="0">
              <a:solidFill>
                <a:srgbClr val="FF0000"/>
              </a:solidFill>
            </a:endParaRPr>
          </a:p>
          <a:p>
            <a:pPr algn="ctr" eaLnBrk="1" hangingPunct="1">
              <a:spcBef>
                <a:spcPct val="0"/>
              </a:spcBef>
              <a:buClrTx/>
              <a:buSzTx/>
              <a:buFontTx/>
              <a:buNone/>
            </a:pPr>
            <a:endParaRPr lang="en-US" altLang="fr-FR" sz="2200" b="1" dirty="0"/>
          </a:p>
          <a:p>
            <a:pPr algn="ctr" eaLnBrk="1" hangingPunct="1">
              <a:spcBef>
                <a:spcPct val="0"/>
              </a:spcBef>
              <a:buClrTx/>
              <a:buSzTx/>
              <a:buFontTx/>
              <a:buNone/>
            </a:pPr>
            <a:r>
              <a:rPr lang="fr-FR" sz="2000" b="1" dirty="0">
                <a:hlinkClick r:id="rId3"/>
              </a:rPr>
              <a:t>nasreddine.hamdadou@enp-oran.dz</a:t>
            </a:r>
            <a:endParaRPr lang="fr-FR" altLang="fr-FR" sz="2200" b="1" u="sng" dirty="0">
              <a:solidFill>
                <a:srgbClr val="FF0000"/>
              </a:solidFill>
            </a:endParaRPr>
          </a:p>
        </p:txBody>
      </p:sp>
      <p:sp>
        <p:nvSpPr>
          <p:cNvPr id="717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
        <p:nvSpPr>
          <p:cNvPr id="7174" name="Rectangle 9"/>
          <p:cNvSpPr>
            <a:spLocks noChangeArrowheads="1"/>
          </p:cNvSpPr>
          <p:nvPr/>
        </p:nvSpPr>
        <p:spPr bwMode="auto">
          <a:xfrm>
            <a:off x="0" y="2671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ar-DZ" altLang="fr-FR" sz="1800">
              <a:solidFill>
                <a:srgbClr val="000000"/>
              </a:solidFill>
              <a:latin typeface="Times New Roman" panose="02020603050405020304" pitchFamily="18" charset="0"/>
            </a:endParaRPr>
          </a:p>
        </p:txBody>
      </p:sp>
      <p:sp>
        <p:nvSpPr>
          <p:cNvPr id="9" name="Rectangle 10"/>
          <p:cNvSpPr>
            <a:spLocks noChangeArrowheads="1"/>
          </p:cNvSpPr>
          <p:nvPr/>
        </p:nvSpPr>
        <p:spPr bwMode="auto">
          <a:xfrm>
            <a:off x="-13652" y="603265"/>
            <a:ext cx="676875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panose="05000000000000000000" pitchFamily="2" charset="2"/>
              <a:buChar char="n"/>
              <a:tabLst>
                <a:tab pos="114300" algn="r"/>
                <a:tab pos="228600"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114300" algn="r"/>
                <a:tab pos="228600"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114300" algn="r"/>
                <a:tab pos="228600"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114300" algn="r"/>
                <a:tab pos="228600" algn="r"/>
              </a:tabLst>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École Nationale Polytechnique d’Oran – </a:t>
            </a:r>
          </a:p>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Maurice AUDIN</a:t>
            </a:r>
          </a:p>
          <a:p>
            <a:pPr>
              <a:spcBef>
                <a:spcPct val="0"/>
              </a:spcBef>
              <a:spcAft>
                <a:spcPts val="600"/>
              </a:spcAft>
              <a:buClrTx/>
              <a:buSzTx/>
              <a:buFontTx/>
              <a:buNone/>
            </a:pPr>
            <a:r>
              <a:rPr lang="fr-FR" altLang="fr-FR" sz="2000" b="1" dirty="0">
                <a:solidFill>
                  <a:srgbClr val="000000"/>
                </a:solidFill>
                <a:cs typeface="Times New Roman" panose="02020603050405020304" pitchFamily="18" charset="0"/>
              </a:rPr>
              <a:t>Département de Génie des Procédés et Matériaux</a:t>
            </a:r>
            <a:endParaRPr lang="fr-FR" altLang="fr-FR" sz="2000" b="1" dirty="0">
              <a:solidFill>
                <a:srgbClr val="000000"/>
              </a:solidFill>
            </a:endParaRPr>
          </a:p>
        </p:txBody>
      </p:sp>
      <p:pic>
        <p:nvPicPr>
          <p:cNvPr id="10" name="Image 2"/>
          <p:cNvPicPr preferRelativeResize="0">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6089270" y="476672"/>
            <a:ext cx="3019234" cy="205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1259632" y="1988840"/>
            <a:ext cx="6554788" cy="4224338"/>
            <a:chOff x="819" y="350"/>
            <a:chExt cx="4129" cy="2661"/>
          </a:xfrm>
        </p:grpSpPr>
        <p:sp>
          <p:nvSpPr>
            <p:cNvPr id="4" name="Rectangle 5"/>
            <p:cNvSpPr>
              <a:spLocks noChangeArrowheads="1"/>
            </p:cNvSpPr>
            <p:nvPr/>
          </p:nvSpPr>
          <p:spPr bwMode="auto">
            <a:xfrm>
              <a:off x="819" y="350"/>
              <a:ext cx="4129" cy="26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grpSp>
          <p:nvGrpSpPr>
            <p:cNvPr id="5" name="Group 6"/>
            <p:cNvGrpSpPr>
              <a:grpSpLocks/>
            </p:cNvGrpSpPr>
            <p:nvPr/>
          </p:nvGrpSpPr>
          <p:grpSpPr bwMode="auto">
            <a:xfrm>
              <a:off x="1789" y="790"/>
              <a:ext cx="2051" cy="1353"/>
              <a:chOff x="2574" y="633"/>
              <a:chExt cx="2051" cy="1353"/>
            </a:xfrm>
          </p:grpSpPr>
          <p:grpSp>
            <p:nvGrpSpPr>
              <p:cNvPr id="7" name="Group 7"/>
              <p:cNvGrpSpPr>
                <a:grpSpLocks/>
              </p:cNvGrpSpPr>
              <p:nvPr/>
            </p:nvGrpSpPr>
            <p:grpSpPr bwMode="auto">
              <a:xfrm>
                <a:off x="2601" y="634"/>
                <a:ext cx="509" cy="421"/>
                <a:chOff x="3206" y="1182"/>
                <a:chExt cx="509" cy="421"/>
              </a:xfrm>
            </p:grpSpPr>
            <p:grpSp>
              <p:nvGrpSpPr>
                <p:cNvPr id="140" name="Group 8"/>
                <p:cNvGrpSpPr>
                  <a:grpSpLocks/>
                </p:cNvGrpSpPr>
                <p:nvPr/>
              </p:nvGrpSpPr>
              <p:grpSpPr bwMode="auto">
                <a:xfrm>
                  <a:off x="3530" y="1430"/>
                  <a:ext cx="185" cy="173"/>
                  <a:chOff x="910" y="1962"/>
                  <a:chExt cx="185" cy="173"/>
                </a:xfrm>
              </p:grpSpPr>
              <p:sp>
                <p:nvSpPr>
                  <p:cNvPr id="149" name="Oval 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0" name="Text Box 1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41" name="Group 11"/>
                <p:cNvGrpSpPr>
                  <a:grpSpLocks/>
                </p:cNvGrpSpPr>
                <p:nvPr/>
              </p:nvGrpSpPr>
              <p:grpSpPr bwMode="auto">
                <a:xfrm>
                  <a:off x="3360" y="1182"/>
                  <a:ext cx="191" cy="176"/>
                  <a:chOff x="859" y="1352"/>
                  <a:chExt cx="191" cy="176"/>
                </a:xfrm>
              </p:grpSpPr>
              <p:sp>
                <p:nvSpPr>
                  <p:cNvPr id="147" name="Oval 1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8" name="Text Box 1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42" name="Group 14"/>
                <p:cNvGrpSpPr>
                  <a:grpSpLocks/>
                </p:cNvGrpSpPr>
                <p:nvPr/>
              </p:nvGrpSpPr>
              <p:grpSpPr bwMode="auto">
                <a:xfrm>
                  <a:off x="3206" y="1430"/>
                  <a:ext cx="185" cy="173"/>
                  <a:chOff x="910" y="1962"/>
                  <a:chExt cx="185" cy="173"/>
                </a:xfrm>
              </p:grpSpPr>
              <p:sp>
                <p:nvSpPr>
                  <p:cNvPr id="145" name="Oval 1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6" name="Text Box 1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43" name="Line 17"/>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4" name="Line 18"/>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 name="Group 19"/>
              <p:cNvGrpSpPr>
                <a:grpSpLocks/>
              </p:cNvGrpSpPr>
              <p:nvPr/>
            </p:nvGrpSpPr>
            <p:grpSpPr bwMode="auto">
              <a:xfrm>
                <a:off x="3092" y="633"/>
                <a:ext cx="509" cy="421"/>
                <a:chOff x="3206" y="1182"/>
                <a:chExt cx="509" cy="421"/>
              </a:xfrm>
            </p:grpSpPr>
            <p:grpSp>
              <p:nvGrpSpPr>
                <p:cNvPr id="129" name="Group 20"/>
                <p:cNvGrpSpPr>
                  <a:grpSpLocks/>
                </p:cNvGrpSpPr>
                <p:nvPr/>
              </p:nvGrpSpPr>
              <p:grpSpPr bwMode="auto">
                <a:xfrm>
                  <a:off x="3530" y="1430"/>
                  <a:ext cx="185" cy="173"/>
                  <a:chOff x="910" y="1962"/>
                  <a:chExt cx="185" cy="173"/>
                </a:xfrm>
              </p:grpSpPr>
              <p:sp>
                <p:nvSpPr>
                  <p:cNvPr id="138" name="Oval 2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9" name="Text Box 2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30" name="Group 23"/>
                <p:cNvGrpSpPr>
                  <a:grpSpLocks/>
                </p:cNvGrpSpPr>
                <p:nvPr/>
              </p:nvGrpSpPr>
              <p:grpSpPr bwMode="auto">
                <a:xfrm>
                  <a:off x="3360" y="1182"/>
                  <a:ext cx="191" cy="176"/>
                  <a:chOff x="859" y="1352"/>
                  <a:chExt cx="191" cy="176"/>
                </a:xfrm>
              </p:grpSpPr>
              <p:sp>
                <p:nvSpPr>
                  <p:cNvPr id="136" name="Oval 2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7" name="Text Box 2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31" name="Group 26"/>
                <p:cNvGrpSpPr>
                  <a:grpSpLocks/>
                </p:cNvGrpSpPr>
                <p:nvPr/>
              </p:nvGrpSpPr>
              <p:grpSpPr bwMode="auto">
                <a:xfrm>
                  <a:off x="3206" y="1430"/>
                  <a:ext cx="185" cy="173"/>
                  <a:chOff x="910" y="1962"/>
                  <a:chExt cx="185" cy="173"/>
                </a:xfrm>
              </p:grpSpPr>
              <p:sp>
                <p:nvSpPr>
                  <p:cNvPr id="134" name="Oval 2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5" name="Text Box 2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32" name="Line 29"/>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3" name="Line 30"/>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31"/>
              <p:cNvGrpSpPr>
                <a:grpSpLocks/>
              </p:cNvGrpSpPr>
              <p:nvPr/>
            </p:nvGrpSpPr>
            <p:grpSpPr bwMode="auto">
              <a:xfrm>
                <a:off x="3584" y="633"/>
                <a:ext cx="509" cy="421"/>
                <a:chOff x="3206" y="1182"/>
                <a:chExt cx="509" cy="421"/>
              </a:xfrm>
            </p:grpSpPr>
            <p:grpSp>
              <p:nvGrpSpPr>
                <p:cNvPr id="118" name="Group 32"/>
                <p:cNvGrpSpPr>
                  <a:grpSpLocks/>
                </p:cNvGrpSpPr>
                <p:nvPr/>
              </p:nvGrpSpPr>
              <p:grpSpPr bwMode="auto">
                <a:xfrm>
                  <a:off x="3530" y="1430"/>
                  <a:ext cx="185" cy="173"/>
                  <a:chOff x="910" y="1962"/>
                  <a:chExt cx="185" cy="173"/>
                </a:xfrm>
              </p:grpSpPr>
              <p:sp>
                <p:nvSpPr>
                  <p:cNvPr id="127" name="Oval 3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8" name="Text Box 3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19" name="Group 35"/>
                <p:cNvGrpSpPr>
                  <a:grpSpLocks/>
                </p:cNvGrpSpPr>
                <p:nvPr/>
              </p:nvGrpSpPr>
              <p:grpSpPr bwMode="auto">
                <a:xfrm>
                  <a:off x="3360" y="1182"/>
                  <a:ext cx="191" cy="176"/>
                  <a:chOff x="859" y="1352"/>
                  <a:chExt cx="191" cy="176"/>
                </a:xfrm>
              </p:grpSpPr>
              <p:sp>
                <p:nvSpPr>
                  <p:cNvPr id="125" name="Oval 36"/>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6" name="Text Box 37"/>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20" name="Group 38"/>
                <p:cNvGrpSpPr>
                  <a:grpSpLocks/>
                </p:cNvGrpSpPr>
                <p:nvPr/>
              </p:nvGrpSpPr>
              <p:grpSpPr bwMode="auto">
                <a:xfrm>
                  <a:off x="3206" y="1430"/>
                  <a:ext cx="185" cy="173"/>
                  <a:chOff x="910" y="1962"/>
                  <a:chExt cx="185" cy="173"/>
                </a:xfrm>
              </p:grpSpPr>
              <p:sp>
                <p:nvSpPr>
                  <p:cNvPr id="123" name="Oval 3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4" name="Text Box 4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21" name="Line 41"/>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2" name="Line 42"/>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43"/>
              <p:cNvGrpSpPr>
                <a:grpSpLocks/>
              </p:cNvGrpSpPr>
              <p:nvPr/>
            </p:nvGrpSpPr>
            <p:grpSpPr bwMode="auto">
              <a:xfrm>
                <a:off x="4073" y="633"/>
                <a:ext cx="509" cy="421"/>
                <a:chOff x="3206" y="1182"/>
                <a:chExt cx="509" cy="421"/>
              </a:xfrm>
            </p:grpSpPr>
            <p:grpSp>
              <p:nvGrpSpPr>
                <p:cNvPr id="107" name="Group 44"/>
                <p:cNvGrpSpPr>
                  <a:grpSpLocks/>
                </p:cNvGrpSpPr>
                <p:nvPr/>
              </p:nvGrpSpPr>
              <p:grpSpPr bwMode="auto">
                <a:xfrm>
                  <a:off x="3530" y="1430"/>
                  <a:ext cx="185" cy="173"/>
                  <a:chOff x="910" y="1962"/>
                  <a:chExt cx="185" cy="173"/>
                </a:xfrm>
              </p:grpSpPr>
              <p:sp>
                <p:nvSpPr>
                  <p:cNvPr id="116" name="Oval 4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7" name="Text Box 4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08" name="Group 47"/>
                <p:cNvGrpSpPr>
                  <a:grpSpLocks/>
                </p:cNvGrpSpPr>
                <p:nvPr/>
              </p:nvGrpSpPr>
              <p:grpSpPr bwMode="auto">
                <a:xfrm>
                  <a:off x="3360" y="1182"/>
                  <a:ext cx="191" cy="176"/>
                  <a:chOff x="859" y="1352"/>
                  <a:chExt cx="191" cy="176"/>
                </a:xfrm>
              </p:grpSpPr>
              <p:sp>
                <p:nvSpPr>
                  <p:cNvPr id="114" name="Oval 48"/>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5" name="Text Box 49"/>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09" name="Group 50"/>
                <p:cNvGrpSpPr>
                  <a:grpSpLocks/>
                </p:cNvGrpSpPr>
                <p:nvPr/>
              </p:nvGrpSpPr>
              <p:grpSpPr bwMode="auto">
                <a:xfrm>
                  <a:off x="3206" y="1430"/>
                  <a:ext cx="185" cy="173"/>
                  <a:chOff x="910" y="1962"/>
                  <a:chExt cx="185" cy="173"/>
                </a:xfrm>
              </p:grpSpPr>
              <p:sp>
                <p:nvSpPr>
                  <p:cNvPr id="112" name="Oval 5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3" name="Text Box 5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10" name="Line 53"/>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1" name="Line 54"/>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55"/>
              <p:cNvGrpSpPr>
                <a:grpSpLocks/>
              </p:cNvGrpSpPr>
              <p:nvPr/>
            </p:nvGrpSpPr>
            <p:grpSpPr bwMode="auto">
              <a:xfrm>
                <a:off x="2595" y="1102"/>
                <a:ext cx="509" cy="421"/>
                <a:chOff x="3206" y="1182"/>
                <a:chExt cx="509" cy="421"/>
              </a:xfrm>
            </p:grpSpPr>
            <p:grpSp>
              <p:nvGrpSpPr>
                <p:cNvPr id="96" name="Group 56"/>
                <p:cNvGrpSpPr>
                  <a:grpSpLocks/>
                </p:cNvGrpSpPr>
                <p:nvPr/>
              </p:nvGrpSpPr>
              <p:grpSpPr bwMode="auto">
                <a:xfrm>
                  <a:off x="3530" y="1430"/>
                  <a:ext cx="185" cy="173"/>
                  <a:chOff x="910" y="1962"/>
                  <a:chExt cx="185" cy="173"/>
                </a:xfrm>
              </p:grpSpPr>
              <p:sp>
                <p:nvSpPr>
                  <p:cNvPr id="105" name="Oval 5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6" name="Text Box 5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97" name="Group 59"/>
                <p:cNvGrpSpPr>
                  <a:grpSpLocks/>
                </p:cNvGrpSpPr>
                <p:nvPr/>
              </p:nvGrpSpPr>
              <p:grpSpPr bwMode="auto">
                <a:xfrm>
                  <a:off x="3360" y="1182"/>
                  <a:ext cx="191" cy="176"/>
                  <a:chOff x="859" y="1352"/>
                  <a:chExt cx="191" cy="176"/>
                </a:xfrm>
              </p:grpSpPr>
              <p:sp>
                <p:nvSpPr>
                  <p:cNvPr id="103" name="Oval 60"/>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4" name="Text Box 61"/>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98" name="Group 62"/>
                <p:cNvGrpSpPr>
                  <a:grpSpLocks/>
                </p:cNvGrpSpPr>
                <p:nvPr/>
              </p:nvGrpSpPr>
              <p:grpSpPr bwMode="auto">
                <a:xfrm>
                  <a:off x="3206" y="1430"/>
                  <a:ext cx="185" cy="173"/>
                  <a:chOff x="910" y="1962"/>
                  <a:chExt cx="185" cy="173"/>
                </a:xfrm>
              </p:grpSpPr>
              <p:sp>
                <p:nvSpPr>
                  <p:cNvPr id="101" name="Oval 6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 name="Text Box 6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99" name="Line 65"/>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0" name="Line 66"/>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67"/>
              <p:cNvGrpSpPr>
                <a:grpSpLocks/>
              </p:cNvGrpSpPr>
              <p:nvPr/>
            </p:nvGrpSpPr>
            <p:grpSpPr bwMode="auto">
              <a:xfrm>
                <a:off x="3085" y="1102"/>
                <a:ext cx="509" cy="421"/>
                <a:chOff x="3206" y="1182"/>
                <a:chExt cx="509" cy="421"/>
              </a:xfrm>
            </p:grpSpPr>
            <p:grpSp>
              <p:nvGrpSpPr>
                <p:cNvPr id="85" name="Group 68"/>
                <p:cNvGrpSpPr>
                  <a:grpSpLocks/>
                </p:cNvGrpSpPr>
                <p:nvPr/>
              </p:nvGrpSpPr>
              <p:grpSpPr bwMode="auto">
                <a:xfrm>
                  <a:off x="3530" y="1430"/>
                  <a:ext cx="185" cy="173"/>
                  <a:chOff x="910" y="1962"/>
                  <a:chExt cx="185" cy="173"/>
                </a:xfrm>
              </p:grpSpPr>
              <p:sp>
                <p:nvSpPr>
                  <p:cNvPr id="94" name="Oval 6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 name="Text Box 7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86" name="Group 71"/>
                <p:cNvGrpSpPr>
                  <a:grpSpLocks/>
                </p:cNvGrpSpPr>
                <p:nvPr/>
              </p:nvGrpSpPr>
              <p:grpSpPr bwMode="auto">
                <a:xfrm>
                  <a:off x="3360" y="1182"/>
                  <a:ext cx="191" cy="176"/>
                  <a:chOff x="859" y="1352"/>
                  <a:chExt cx="191" cy="176"/>
                </a:xfrm>
              </p:grpSpPr>
              <p:sp>
                <p:nvSpPr>
                  <p:cNvPr id="92" name="Oval 7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 name="Text Box 7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87" name="Group 74"/>
                <p:cNvGrpSpPr>
                  <a:grpSpLocks/>
                </p:cNvGrpSpPr>
                <p:nvPr/>
              </p:nvGrpSpPr>
              <p:grpSpPr bwMode="auto">
                <a:xfrm>
                  <a:off x="3206" y="1430"/>
                  <a:ext cx="185" cy="173"/>
                  <a:chOff x="910" y="1962"/>
                  <a:chExt cx="185" cy="173"/>
                </a:xfrm>
              </p:grpSpPr>
              <p:sp>
                <p:nvSpPr>
                  <p:cNvPr id="90" name="Oval 7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 name="Text Box 7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88" name="Line 77"/>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9" name="Line 78"/>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79"/>
              <p:cNvGrpSpPr>
                <a:grpSpLocks/>
              </p:cNvGrpSpPr>
              <p:nvPr/>
            </p:nvGrpSpPr>
            <p:grpSpPr bwMode="auto">
              <a:xfrm>
                <a:off x="3601" y="1105"/>
                <a:ext cx="509" cy="421"/>
                <a:chOff x="3206" y="1182"/>
                <a:chExt cx="509" cy="421"/>
              </a:xfrm>
            </p:grpSpPr>
            <p:grpSp>
              <p:nvGrpSpPr>
                <p:cNvPr id="74" name="Group 80"/>
                <p:cNvGrpSpPr>
                  <a:grpSpLocks/>
                </p:cNvGrpSpPr>
                <p:nvPr/>
              </p:nvGrpSpPr>
              <p:grpSpPr bwMode="auto">
                <a:xfrm>
                  <a:off x="3530" y="1430"/>
                  <a:ext cx="185" cy="173"/>
                  <a:chOff x="910" y="1962"/>
                  <a:chExt cx="185" cy="173"/>
                </a:xfrm>
              </p:grpSpPr>
              <p:sp>
                <p:nvSpPr>
                  <p:cNvPr id="83" name="Oval 8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4" name="Text Box 8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75" name="Group 83"/>
                <p:cNvGrpSpPr>
                  <a:grpSpLocks/>
                </p:cNvGrpSpPr>
                <p:nvPr/>
              </p:nvGrpSpPr>
              <p:grpSpPr bwMode="auto">
                <a:xfrm>
                  <a:off x="3360" y="1182"/>
                  <a:ext cx="191" cy="176"/>
                  <a:chOff x="859" y="1352"/>
                  <a:chExt cx="191" cy="176"/>
                </a:xfrm>
              </p:grpSpPr>
              <p:sp>
                <p:nvSpPr>
                  <p:cNvPr id="81" name="Oval 8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 name="Text Box 8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76" name="Group 86"/>
                <p:cNvGrpSpPr>
                  <a:grpSpLocks/>
                </p:cNvGrpSpPr>
                <p:nvPr/>
              </p:nvGrpSpPr>
              <p:grpSpPr bwMode="auto">
                <a:xfrm>
                  <a:off x="3206" y="1430"/>
                  <a:ext cx="185" cy="173"/>
                  <a:chOff x="910" y="1962"/>
                  <a:chExt cx="185" cy="173"/>
                </a:xfrm>
              </p:grpSpPr>
              <p:sp>
                <p:nvSpPr>
                  <p:cNvPr id="79" name="Oval 8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0" name="Text Box 8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77" name="Line 89"/>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8" name="Line 90"/>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91"/>
              <p:cNvGrpSpPr>
                <a:grpSpLocks/>
              </p:cNvGrpSpPr>
              <p:nvPr/>
            </p:nvGrpSpPr>
            <p:grpSpPr bwMode="auto">
              <a:xfrm>
                <a:off x="4093" y="1102"/>
                <a:ext cx="509" cy="421"/>
                <a:chOff x="3206" y="1182"/>
                <a:chExt cx="509" cy="421"/>
              </a:xfrm>
            </p:grpSpPr>
            <p:grpSp>
              <p:nvGrpSpPr>
                <p:cNvPr id="63" name="Group 92"/>
                <p:cNvGrpSpPr>
                  <a:grpSpLocks/>
                </p:cNvGrpSpPr>
                <p:nvPr/>
              </p:nvGrpSpPr>
              <p:grpSpPr bwMode="auto">
                <a:xfrm>
                  <a:off x="3530" y="1430"/>
                  <a:ext cx="185" cy="173"/>
                  <a:chOff x="910" y="1962"/>
                  <a:chExt cx="185" cy="173"/>
                </a:xfrm>
              </p:grpSpPr>
              <p:sp>
                <p:nvSpPr>
                  <p:cNvPr id="72" name="Oval 9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 name="Text Box 9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64" name="Group 95"/>
                <p:cNvGrpSpPr>
                  <a:grpSpLocks/>
                </p:cNvGrpSpPr>
                <p:nvPr/>
              </p:nvGrpSpPr>
              <p:grpSpPr bwMode="auto">
                <a:xfrm>
                  <a:off x="3360" y="1182"/>
                  <a:ext cx="191" cy="176"/>
                  <a:chOff x="859" y="1352"/>
                  <a:chExt cx="191" cy="176"/>
                </a:xfrm>
              </p:grpSpPr>
              <p:sp>
                <p:nvSpPr>
                  <p:cNvPr id="70" name="Oval 96"/>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 name="Text Box 97"/>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65" name="Group 98"/>
                <p:cNvGrpSpPr>
                  <a:grpSpLocks/>
                </p:cNvGrpSpPr>
                <p:nvPr/>
              </p:nvGrpSpPr>
              <p:grpSpPr bwMode="auto">
                <a:xfrm>
                  <a:off x="3206" y="1430"/>
                  <a:ext cx="185" cy="173"/>
                  <a:chOff x="910" y="1962"/>
                  <a:chExt cx="185" cy="173"/>
                </a:xfrm>
              </p:grpSpPr>
              <p:sp>
                <p:nvSpPr>
                  <p:cNvPr id="68" name="Oval 9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 name="Text Box 10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66" name="Line 101"/>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7" name="Line 102"/>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5" name="Group 103"/>
              <p:cNvGrpSpPr>
                <a:grpSpLocks/>
              </p:cNvGrpSpPr>
              <p:nvPr/>
            </p:nvGrpSpPr>
            <p:grpSpPr bwMode="auto">
              <a:xfrm>
                <a:off x="2574" y="1563"/>
                <a:ext cx="509" cy="421"/>
                <a:chOff x="3206" y="1182"/>
                <a:chExt cx="509" cy="421"/>
              </a:xfrm>
            </p:grpSpPr>
            <p:grpSp>
              <p:nvGrpSpPr>
                <p:cNvPr id="52" name="Group 104"/>
                <p:cNvGrpSpPr>
                  <a:grpSpLocks/>
                </p:cNvGrpSpPr>
                <p:nvPr/>
              </p:nvGrpSpPr>
              <p:grpSpPr bwMode="auto">
                <a:xfrm>
                  <a:off x="3530" y="1430"/>
                  <a:ext cx="185" cy="173"/>
                  <a:chOff x="910" y="1962"/>
                  <a:chExt cx="185" cy="173"/>
                </a:xfrm>
              </p:grpSpPr>
              <p:sp>
                <p:nvSpPr>
                  <p:cNvPr id="61" name="Oval 10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2" name="Text Box 10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53" name="Group 107"/>
                <p:cNvGrpSpPr>
                  <a:grpSpLocks/>
                </p:cNvGrpSpPr>
                <p:nvPr/>
              </p:nvGrpSpPr>
              <p:grpSpPr bwMode="auto">
                <a:xfrm>
                  <a:off x="3360" y="1182"/>
                  <a:ext cx="191" cy="176"/>
                  <a:chOff x="859" y="1352"/>
                  <a:chExt cx="191" cy="176"/>
                </a:xfrm>
              </p:grpSpPr>
              <p:sp>
                <p:nvSpPr>
                  <p:cNvPr id="59" name="Oval 108"/>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0" name="Text Box 109"/>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54" name="Group 110"/>
                <p:cNvGrpSpPr>
                  <a:grpSpLocks/>
                </p:cNvGrpSpPr>
                <p:nvPr/>
              </p:nvGrpSpPr>
              <p:grpSpPr bwMode="auto">
                <a:xfrm>
                  <a:off x="3206" y="1430"/>
                  <a:ext cx="185" cy="173"/>
                  <a:chOff x="910" y="1962"/>
                  <a:chExt cx="185" cy="173"/>
                </a:xfrm>
              </p:grpSpPr>
              <p:sp>
                <p:nvSpPr>
                  <p:cNvPr id="57" name="Oval 11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 name="Text Box 11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55" name="Line 113"/>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 name="Line 114"/>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6" name="Group 115"/>
              <p:cNvGrpSpPr>
                <a:grpSpLocks/>
              </p:cNvGrpSpPr>
              <p:nvPr/>
            </p:nvGrpSpPr>
            <p:grpSpPr bwMode="auto">
              <a:xfrm>
                <a:off x="3081" y="1564"/>
                <a:ext cx="509" cy="421"/>
                <a:chOff x="3206" y="1182"/>
                <a:chExt cx="509" cy="421"/>
              </a:xfrm>
            </p:grpSpPr>
            <p:grpSp>
              <p:nvGrpSpPr>
                <p:cNvPr id="41" name="Group 116"/>
                <p:cNvGrpSpPr>
                  <a:grpSpLocks/>
                </p:cNvGrpSpPr>
                <p:nvPr/>
              </p:nvGrpSpPr>
              <p:grpSpPr bwMode="auto">
                <a:xfrm>
                  <a:off x="3530" y="1430"/>
                  <a:ext cx="185" cy="173"/>
                  <a:chOff x="910" y="1962"/>
                  <a:chExt cx="185" cy="173"/>
                </a:xfrm>
              </p:grpSpPr>
              <p:sp>
                <p:nvSpPr>
                  <p:cNvPr id="50" name="Oval 11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 name="Text Box 11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42" name="Group 119"/>
                <p:cNvGrpSpPr>
                  <a:grpSpLocks/>
                </p:cNvGrpSpPr>
                <p:nvPr/>
              </p:nvGrpSpPr>
              <p:grpSpPr bwMode="auto">
                <a:xfrm>
                  <a:off x="3360" y="1182"/>
                  <a:ext cx="191" cy="176"/>
                  <a:chOff x="859" y="1352"/>
                  <a:chExt cx="191" cy="176"/>
                </a:xfrm>
              </p:grpSpPr>
              <p:sp>
                <p:nvSpPr>
                  <p:cNvPr id="48" name="Oval 120"/>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Text Box 121"/>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43" name="Group 122"/>
                <p:cNvGrpSpPr>
                  <a:grpSpLocks/>
                </p:cNvGrpSpPr>
                <p:nvPr/>
              </p:nvGrpSpPr>
              <p:grpSpPr bwMode="auto">
                <a:xfrm>
                  <a:off x="3206" y="1430"/>
                  <a:ext cx="185" cy="173"/>
                  <a:chOff x="910" y="1962"/>
                  <a:chExt cx="185" cy="173"/>
                </a:xfrm>
              </p:grpSpPr>
              <p:sp>
                <p:nvSpPr>
                  <p:cNvPr id="46" name="Oval 12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7" name="Text Box 12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44" name="Line 125"/>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 name="Line 126"/>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7" name="Group 127"/>
              <p:cNvGrpSpPr>
                <a:grpSpLocks/>
              </p:cNvGrpSpPr>
              <p:nvPr/>
            </p:nvGrpSpPr>
            <p:grpSpPr bwMode="auto">
              <a:xfrm>
                <a:off x="3603" y="1565"/>
                <a:ext cx="509" cy="421"/>
                <a:chOff x="3206" y="1182"/>
                <a:chExt cx="509" cy="421"/>
              </a:xfrm>
            </p:grpSpPr>
            <p:grpSp>
              <p:nvGrpSpPr>
                <p:cNvPr id="30" name="Group 128"/>
                <p:cNvGrpSpPr>
                  <a:grpSpLocks/>
                </p:cNvGrpSpPr>
                <p:nvPr/>
              </p:nvGrpSpPr>
              <p:grpSpPr bwMode="auto">
                <a:xfrm>
                  <a:off x="3530" y="1430"/>
                  <a:ext cx="185" cy="173"/>
                  <a:chOff x="910" y="1962"/>
                  <a:chExt cx="185" cy="173"/>
                </a:xfrm>
              </p:grpSpPr>
              <p:sp>
                <p:nvSpPr>
                  <p:cNvPr id="39" name="Oval 12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Text Box 13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31" name="Group 131"/>
                <p:cNvGrpSpPr>
                  <a:grpSpLocks/>
                </p:cNvGrpSpPr>
                <p:nvPr/>
              </p:nvGrpSpPr>
              <p:grpSpPr bwMode="auto">
                <a:xfrm>
                  <a:off x="3360" y="1182"/>
                  <a:ext cx="191" cy="176"/>
                  <a:chOff x="859" y="1352"/>
                  <a:chExt cx="191" cy="176"/>
                </a:xfrm>
              </p:grpSpPr>
              <p:sp>
                <p:nvSpPr>
                  <p:cNvPr id="37" name="Oval 13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Text Box 13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32" name="Group 134"/>
                <p:cNvGrpSpPr>
                  <a:grpSpLocks/>
                </p:cNvGrpSpPr>
                <p:nvPr/>
              </p:nvGrpSpPr>
              <p:grpSpPr bwMode="auto">
                <a:xfrm>
                  <a:off x="3206" y="1430"/>
                  <a:ext cx="185" cy="173"/>
                  <a:chOff x="910" y="1962"/>
                  <a:chExt cx="185" cy="173"/>
                </a:xfrm>
              </p:grpSpPr>
              <p:sp>
                <p:nvSpPr>
                  <p:cNvPr id="35" name="Oval 13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Text Box 13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33" name="Line 137"/>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138"/>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8" name="Group 139"/>
              <p:cNvGrpSpPr>
                <a:grpSpLocks/>
              </p:cNvGrpSpPr>
              <p:nvPr/>
            </p:nvGrpSpPr>
            <p:grpSpPr bwMode="auto">
              <a:xfrm>
                <a:off x="4116" y="1564"/>
                <a:ext cx="509" cy="421"/>
                <a:chOff x="3206" y="1182"/>
                <a:chExt cx="509" cy="421"/>
              </a:xfrm>
            </p:grpSpPr>
            <p:grpSp>
              <p:nvGrpSpPr>
                <p:cNvPr id="19" name="Group 140"/>
                <p:cNvGrpSpPr>
                  <a:grpSpLocks/>
                </p:cNvGrpSpPr>
                <p:nvPr/>
              </p:nvGrpSpPr>
              <p:grpSpPr bwMode="auto">
                <a:xfrm>
                  <a:off x="3530" y="1430"/>
                  <a:ext cx="185" cy="173"/>
                  <a:chOff x="910" y="1962"/>
                  <a:chExt cx="185" cy="173"/>
                </a:xfrm>
              </p:grpSpPr>
              <p:sp>
                <p:nvSpPr>
                  <p:cNvPr id="28" name="Oval 14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9" name="Text Box 14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20" name="Group 143"/>
                <p:cNvGrpSpPr>
                  <a:grpSpLocks/>
                </p:cNvGrpSpPr>
                <p:nvPr/>
              </p:nvGrpSpPr>
              <p:grpSpPr bwMode="auto">
                <a:xfrm>
                  <a:off x="3360" y="1182"/>
                  <a:ext cx="191" cy="176"/>
                  <a:chOff x="859" y="1352"/>
                  <a:chExt cx="191" cy="176"/>
                </a:xfrm>
              </p:grpSpPr>
              <p:sp>
                <p:nvSpPr>
                  <p:cNvPr id="26" name="Oval 14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 name="Text Box 14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21" name="Group 146"/>
                <p:cNvGrpSpPr>
                  <a:grpSpLocks/>
                </p:cNvGrpSpPr>
                <p:nvPr/>
              </p:nvGrpSpPr>
              <p:grpSpPr bwMode="auto">
                <a:xfrm>
                  <a:off x="3206" y="1430"/>
                  <a:ext cx="185" cy="173"/>
                  <a:chOff x="910" y="1962"/>
                  <a:chExt cx="185" cy="173"/>
                </a:xfrm>
              </p:grpSpPr>
              <p:sp>
                <p:nvSpPr>
                  <p:cNvPr id="24" name="Oval 14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5" name="Text Box 14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22" name="Line 149"/>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Line 150"/>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6" name="Text Box 151"/>
            <p:cNvSpPr txBox="1">
              <a:spLocks noChangeArrowheads="1"/>
            </p:cNvSpPr>
            <p:nvPr/>
          </p:nvSpPr>
          <p:spPr bwMode="auto">
            <a:xfrm>
              <a:off x="1229" y="2441"/>
              <a:ext cx="331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IE" altLang="fr-FR" sz="2000" b="1" dirty="0" err="1">
                  <a:solidFill>
                    <a:srgbClr val="FF0000"/>
                  </a:solidFill>
                  <a:latin typeface="Arial" panose="020B0604020202020204" pitchFamily="34" charset="0"/>
                </a:rPr>
                <a:t>Solide</a:t>
              </a:r>
              <a:r>
                <a:rPr lang="en-IE" altLang="fr-FR" sz="2000" b="1" dirty="0">
                  <a:solidFill>
                    <a:srgbClr val="FF0000"/>
                  </a:solidFill>
                  <a:latin typeface="Arial" panose="020B0604020202020204" pitchFamily="34" charset="0"/>
                </a:rPr>
                <a:t> - Structure </a:t>
              </a:r>
              <a:r>
                <a:rPr lang="en-IE" altLang="fr-FR" sz="2000" b="1" dirty="0" err="1">
                  <a:solidFill>
                    <a:srgbClr val="FF0000"/>
                  </a:solidFill>
                  <a:latin typeface="Arial" panose="020B0604020202020204" pitchFamily="34" charset="0"/>
                </a:rPr>
                <a:t>rigide</a:t>
              </a:r>
              <a:r>
                <a:rPr lang="en-IE" altLang="fr-FR" sz="2000" b="1" dirty="0">
                  <a:solidFill>
                    <a:srgbClr val="FF0000"/>
                  </a:solidFill>
                  <a:latin typeface="Arial" panose="020B0604020202020204" pitchFamily="34" charset="0"/>
                </a:rPr>
                <a:t> </a:t>
              </a:r>
              <a:r>
                <a:rPr lang="en-IE" altLang="fr-FR" sz="2000" b="1" dirty="0" err="1">
                  <a:solidFill>
                    <a:srgbClr val="FF0000"/>
                  </a:solidFill>
                  <a:latin typeface="Arial" panose="020B0604020202020204" pitchFamily="34" charset="0"/>
                </a:rPr>
                <a:t>où</a:t>
              </a:r>
              <a:r>
                <a:rPr lang="en-IE" altLang="fr-FR" sz="2000" b="1" dirty="0">
                  <a:solidFill>
                    <a:srgbClr val="FF0000"/>
                  </a:solidFill>
                  <a:latin typeface="Arial" panose="020B0604020202020204" pitchFamily="34" charset="0"/>
                </a:rPr>
                <a:t> les liaisons   entre les </a:t>
              </a:r>
              <a:r>
                <a:rPr lang="en-IE" altLang="fr-FR" sz="2000" b="1" dirty="0" err="1">
                  <a:solidFill>
                    <a:srgbClr val="FF0000"/>
                  </a:solidFill>
                  <a:latin typeface="Arial" panose="020B0604020202020204" pitchFamily="34" charset="0"/>
                </a:rPr>
                <a:t>molécules</a:t>
              </a:r>
              <a:r>
                <a:rPr lang="en-IE" altLang="fr-FR" sz="2000" b="1" dirty="0">
                  <a:solidFill>
                    <a:srgbClr val="FF0000"/>
                  </a:solidFill>
                  <a:latin typeface="Arial" panose="020B0604020202020204" pitchFamily="34" charset="0"/>
                </a:rPr>
                <a:t> </a:t>
              </a:r>
              <a:r>
                <a:rPr lang="en-IE" altLang="fr-FR" sz="2000" b="1" dirty="0" err="1">
                  <a:solidFill>
                    <a:srgbClr val="FF0000"/>
                  </a:solidFill>
                  <a:latin typeface="Arial" panose="020B0604020202020204" pitchFamily="34" charset="0"/>
                </a:rPr>
                <a:t>sont</a:t>
              </a:r>
              <a:r>
                <a:rPr lang="en-IE" altLang="fr-FR" sz="2000" b="1" dirty="0">
                  <a:solidFill>
                    <a:srgbClr val="FF0000"/>
                  </a:solidFill>
                  <a:latin typeface="Arial" panose="020B0604020202020204" pitchFamily="34" charset="0"/>
                </a:rPr>
                <a:t> fortes</a:t>
              </a:r>
              <a:endParaRPr lang="en-US" altLang="fr-FR" sz="2000" b="1" dirty="0">
                <a:solidFill>
                  <a:srgbClr val="FF0000"/>
                </a:solidFill>
                <a:latin typeface="Arial" panose="020B0604020202020204" pitchFamily="34" charset="0"/>
              </a:endParaRPr>
            </a:p>
          </p:txBody>
        </p:sp>
      </p:grpSp>
      <p:sp>
        <p:nvSpPr>
          <p:cNvPr id="151" name="Rectangle 150"/>
          <p:cNvSpPr/>
          <p:nvPr/>
        </p:nvSpPr>
        <p:spPr>
          <a:xfrm>
            <a:off x="0" y="501060"/>
            <a:ext cx="9144000" cy="1415772"/>
          </a:xfrm>
          <a:prstGeom prst="rect">
            <a:avLst/>
          </a:prstGeom>
        </p:spPr>
        <p:txBody>
          <a:bodyPr wrap="square">
            <a:spAutoFit/>
          </a:bodyPr>
          <a:lstStyle/>
          <a:p>
            <a:pPr>
              <a:lnSpc>
                <a:spcPct val="150000"/>
              </a:lnSpc>
              <a:spcAft>
                <a:spcPts val="0"/>
              </a:spcAft>
            </a:pPr>
            <a:r>
              <a:rPr lang="fr-FR" b="1" dirty="0">
                <a:solidFill>
                  <a:schemeClr val="tx1"/>
                </a:solidFill>
                <a:latin typeface="Arial" panose="020B0604020202020204" pitchFamily="34" charset="0"/>
              </a:rPr>
              <a:t>I.2- Les états de la matière</a:t>
            </a:r>
          </a:p>
          <a:p>
            <a:pPr>
              <a:lnSpc>
                <a:spcPct val="150000"/>
              </a:lnSpc>
              <a:spcAft>
                <a:spcPts val="0"/>
              </a:spcAft>
            </a:pPr>
            <a:r>
              <a:rPr lang="fr-FR" b="1" dirty="0">
                <a:solidFill>
                  <a:schemeClr val="tx1"/>
                </a:solidFill>
                <a:latin typeface="Arial" panose="020B0604020202020204" pitchFamily="34" charset="0"/>
              </a:rPr>
              <a:t>	La matière peut exister suivant quatre états.</a:t>
            </a:r>
          </a:p>
          <a:p>
            <a:pPr>
              <a:lnSpc>
                <a:spcPct val="150000"/>
              </a:lnSpc>
              <a:spcBef>
                <a:spcPts val="600"/>
              </a:spcBef>
              <a:spcAft>
                <a:spcPts val="0"/>
              </a:spcAft>
            </a:pPr>
            <a:r>
              <a:rPr lang="fr-FR" b="1" dirty="0">
                <a:solidFill>
                  <a:schemeClr val="tx1"/>
                </a:solidFill>
                <a:latin typeface="Arial" panose="020B0604020202020204" pitchFamily="34" charset="0"/>
              </a:rPr>
              <a:t>I.2.1- L’état solide : illustré par la glace dans le cas de l’eau. </a:t>
            </a:r>
          </a:p>
        </p:txBody>
      </p:sp>
      <p:sp>
        <p:nvSpPr>
          <p:cNvPr id="153" name="Espace réservé du numéro de diapositive 152"/>
          <p:cNvSpPr>
            <a:spLocks noGrp="1"/>
          </p:cNvSpPr>
          <p:nvPr>
            <p:ph type="sldNum" sz="quarter" idx="11"/>
          </p:nvPr>
        </p:nvSpPr>
        <p:spPr/>
        <p:txBody>
          <a:bodyPr/>
          <a:lstStyle/>
          <a:p>
            <a:pPr>
              <a:defRPr/>
            </a:pPr>
            <a:fld id="{74C383D0-3DF5-4192-A1E0-5903EB34604B}" type="slidenum">
              <a:rPr lang="fr-FR" smtClean="0"/>
              <a:pPr>
                <a:defRPr/>
              </a:pPr>
              <a:t>10</a:t>
            </a:fld>
            <a:endParaRPr lang="fr-FR"/>
          </a:p>
        </p:txBody>
      </p:sp>
      <p:sp>
        <p:nvSpPr>
          <p:cNvPr id="15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extLst>
      <p:ext uri="{BB962C8B-B14F-4D97-AF65-F5344CB8AC3E}">
        <p14:creationId xmlns:p14="http://schemas.microsoft.com/office/powerpoint/2010/main" val="218376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2"/>
          <p:cNvGrpSpPr>
            <a:grpSpLocks/>
          </p:cNvGrpSpPr>
          <p:nvPr/>
        </p:nvGrpSpPr>
        <p:grpSpPr bwMode="auto">
          <a:xfrm>
            <a:off x="1187624" y="1628800"/>
            <a:ext cx="6554788" cy="4240213"/>
            <a:chOff x="1500" y="1895"/>
            <a:chExt cx="4129" cy="2671"/>
          </a:xfrm>
        </p:grpSpPr>
        <p:sp>
          <p:nvSpPr>
            <p:cNvPr id="4" name="Rectangle 153"/>
            <p:cNvSpPr>
              <a:spLocks noChangeArrowheads="1"/>
            </p:cNvSpPr>
            <p:nvPr/>
          </p:nvSpPr>
          <p:spPr bwMode="auto">
            <a:xfrm>
              <a:off x="1500" y="1895"/>
              <a:ext cx="4129" cy="26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grpSp>
          <p:nvGrpSpPr>
            <p:cNvPr id="5" name="Group 154"/>
            <p:cNvGrpSpPr>
              <a:grpSpLocks/>
            </p:cNvGrpSpPr>
            <p:nvPr/>
          </p:nvGrpSpPr>
          <p:grpSpPr bwMode="auto">
            <a:xfrm>
              <a:off x="2299" y="2174"/>
              <a:ext cx="509" cy="421"/>
              <a:chOff x="3206" y="1182"/>
              <a:chExt cx="509" cy="421"/>
            </a:xfrm>
          </p:grpSpPr>
          <p:grpSp>
            <p:nvGrpSpPr>
              <p:cNvPr id="139" name="Group 155"/>
              <p:cNvGrpSpPr>
                <a:grpSpLocks/>
              </p:cNvGrpSpPr>
              <p:nvPr/>
            </p:nvGrpSpPr>
            <p:grpSpPr bwMode="auto">
              <a:xfrm>
                <a:off x="3530" y="1430"/>
                <a:ext cx="185" cy="173"/>
                <a:chOff x="910" y="1962"/>
                <a:chExt cx="185" cy="173"/>
              </a:xfrm>
            </p:grpSpPr>
            <p:sp>
              <p:nvSpPr>
                <p:cNvPr id="148" name="Oval 156"/>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9" name="Text Box 157"/>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40" name="Group 158"/>
              <p:cNvGrpSpPr>
                <a:grpSpLocks/>
              </p:cNvGrpSpPr>
              <p:nvPr/>
            </p:nvGrpSpPr>
            <p:grpSpPr bwMode="auto">
              <a:xfrm>
                <a:off x="3360" y="1182"/>
                <a:ext cx="191" cy="176"/>
                <a:chOff x="859" y="1352"/>
                <a:chExt cx="191" cy="176"/>
              </a:xfrm>
            </p:grpSpPr>
            <p:sp>
              <p:nvSpPr>
                <p:cNvPr id="146" name="Oval 159"/>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7" name="Text Box 160"/>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41" name="Group 161"/>
              <p:cNvGrpSpPr>
                <a:grpSpLocks/>
              </p:cNvGrpSpPr>
              <p:nvPr/>
            </p:nvGrpSpPr>
            <p:grpSpPr bwMode="auto">
              <a:xfrm>
                <a:off x="3206" y="1430"/>
                <a:ext cx="185" cy="173"/>
                <a:chOff x="910" y="1962"/>
                <a:chExt cx="185" cy="173"/>
              </a:xfrm>
            </p:grpSpPr>
            <p:sp>
              <p:nvSpPr>
                <p:cNvPr id="144" name="Oval 16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 name="Text Box 16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42" name="Line 164"/>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 name="Line 165"/>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 name="Group 166"/>
            <p:cNvGrpSpPr>
              <a:grpSpLocks/>
            </p:cNvGrpSpPr>
            <p:nvPr/>
          </p:nvGrpSpPr>
          <p:grpSpPr bwMode="auto">
            <a:xfrm>
              <a:off x="3060" y="2060"/>
              <a:ext cx="509" cy="421"/>
              <a:chOff x="3206" y="1182"/>
              <a:chExt cx="509" cy="421"/>
            </a:xfrm>
          </p:grpSpPr>
          <p:grpSp>
            <p:nvGrpSpPr>
              <p:cNvPr id="128" name="Group 167"/>
              <p:cNvGrpSpPr>
                <a:grpSpLocks/>
              </p:cNvGrpSpPr>
              <p:nvPr/>
            </p:nvGrpSpPr>
            <p:grpSpPr bwMode="auto">
              <a:xfrm>
                <a:off x="3530" y="1430"/>
                <a:ext cx="185" cy="173"/>
                <a:chOff x="910" y="1962"/>
                <a:chExt cx="185" cy="173"/>
              </a:xfrm>
            </p:grpSpPr>
            <p:sp>
              <p:nvSpPr>
                <p:cNvPr id="137" name="Oval 16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8" name="Text Box 16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29" name="Group 170"/>
              <p:cNvGrpSpPr>
                <a:grpSpLocks/>
              </p:cNvGrpSpPr>
              <p:nvPr/>
            </p:nvGrpSpPr>
            <p:grpSpPr bwMode="auto">
              <a:xfrm>
                <a:off x="3360" y="1182"/>
                <a:ext cx="191" cy="176"/>
                <a:chOff x="859" y="1352"/>
                <a:chExt cx="191" cy="176"/>
              </a:xfrm>
            </p:grpSpPr>
            <p:sp>
              <p:nvSpPr>
                <p:cNvPr id="135" name="Oval 171"/>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 name="Text Box 172"/>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30" name="Group 173"/>
              <p:cNvGrpSpPr>
                <a:grpSpLocks/>
              </p:cNvGrpSpPr>
              <p:nvPr/>
            </p:nvGrpSpPr>
            <p:grpSpPr bwMode="auto">
              <a:xfrm>
                <a:off x="3206" y="1430"/>
                <a:ext cx="185" cy="173"/>
                <a:chOff x="910" y="1962"/>
                <a:chExt cx="185" cy="173"/>
              </a:xfrm>
            </p:grpSpPr>
            <p:sp>
              <p:nvSpPr>
                <p:cNvPr id="133" name="Oval 174"/>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 name="Text Box 175"/>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31" name="Line 176"/>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2" name="Line 177"/>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7" name="Group 178"/>
            <p:cNvGrpSpPr>
              <a:grpSpLocks/>
            </p:cNvGrpSpPr>
            <p:nvPr/>
          </p:nvGrpSpPr>
          <p:grpSpPr bwMode="auto">
            <a:xfrm>
              <a:off x="3666" y="2322"/>
              <a:ext cx="509" cy="421"/>
              <a:chOff x="3206" y="1182"/>
              <a:chExt cx="509" cy="421"/>
            </a:xfrm>
          </p:grpSpPr>
          <p:grpSp>
            <p:nvGrpSpPr>
              <p:cNvPr id="117" name="Group 179"/>
              <p:cNvGrpSpPr>
                <a:grpSpLocks/>
              </p:cNvGrpSpPr>
              <p:nvPr/>
            </p:nvGrpSpPr>
            <p:grpSpPr bwMode="auto">
              <a:xfrm>
                <a:off x="3530" y="1430"/>
                <a:ext cx="185" cy="173"/>
                <a:chOff x="910" y="1962"/>
                <a:chExt cx="185" cy="173"/>
              </a:xfrm>
            </p:grpSpPr>
            <p:sp>
              <p:nvSpPr>
                <p:cNvPr id="126" name="Oval 180"/>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7" name="Text Box 181"/>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18" name="Group 182"/>
              <p:cNvGrpSpPr>
                <a:grpSpLocks/>
              </p:cNvGrpSpPr>
              <p:nvPr/>
            </p:nvGrpSpPr>
            <p:grpSpPr bwMode="auto">
              <a:xfrm>
                <a:off x="3360" y="1182"/>
                <a:ext cx="191" cy="176"/>
                <a:chOff x="859" y="1352"/>
                <a:chExt cx="191" cy="176"/>
              </a:xfrm>
            </p:grpSpPr>
            <p:sp>
              <p:nvSpPr>
                <p:cNvPr id="124" name="Oval 183"/>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5" name="Text Box 184"/>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19" name="Group 185"/>
              <p:cNvGrpSpPr>
                <a:grpSpLocks/>
              </p:cNvGrpSpPr>
              <p:nvPr/>
            </p:nvGrpSpPr>
            <p:grpSpPr bwMode="auto">
              <a:xfrm>
                <a:off x="3206" y="1430"/>
                <a:ext cx="185" cy="173"/>
                <a:chOff x="910" y="1962"/>
                <a:chExt cx="185" cy="173"/>
              </a:xfrm>
            </p:grpSpPr>
            <p:sp>
              <p:nvSpPr>
                <p:cNvPr id="122" name="Oval 186"/>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 name="Text Box 187"/>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20" name="Line 188"/>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 name="Line 189"/>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 name="Group 190"/>
            <p:cNvGrpSpPr>
              <a:grpSpLocks/>
            </p:cNvGrpSpPr>
            <p:nvPr/>
          </p:nvGrpSpPr>
          <p:grpSpPr bwMode="auto">
            <a:xfrm>
              <a:off x="4129" y="2067"/>
              <a:ext cx="509" cy="421"/>
              <a:chOff x="3206" y="1182"/>
              <a:chExt cx="509" cy="421"/>
            </a:xfrm>
          </p:grpSpPr>
          <p:grpSp>
            <p:nvGrpSpPr>
              <p:cNvPr id="106" name="Group 191"/>
              <p:cNvGrpSpPr>
                <a:grpSpLocks/>
              </p:cNvGrpSpPr>
              <p:nvPr/>
            </p:nvGrpSpPr>
            <p:grpSpPr bwMode="auto">
              <a:xfrm>
                <a:off x="3530" y="1430"/>
                <a:ext cx="185" cy="173"/>
                <a:chOff x="910" y="1962"/>
                <a:chExt cx="185" cy="173"/>
              </a:xfrm>
            </p:grpSpPr>
            <p:sp>
              <p:nvSpPr>
                <p:cNvPr id="115" name="Oval 19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Text Box 19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07" name="Group 194"/>
              <p:cNvGrpSpPr>
                <a:grpSpLocks/>
              </p:cNvGrpSpPr>
              <p:nvPr/>
            </p:nvGrpSpPr>
            <p:grpSpPr bwMode="auto">
              <a:xfrm>
                <a:off x="3360" y="1182"/>
                <a:ext cx="191" cy="176"/>
                <a:chOff x="859" y="1352"/>
                <a:chExt cx="191" cy="176"/>
              </a:xfrm>
            </p:grpSpPr>
            <p:sp>
              <p:nvSpPr>
                <p:cNvPr id="113" name="Oval 195"/>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4" name="Text Box 196"/>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08" name="Group 197"/>
              <p:cNvGrpSpPr>
                <a:grpSpLocks/>
              </p:cNvGrpSpPr>
              <p:nvPr/>
            </p:nvGrpSpPr>
            <p:grpSpPr bwMode="auto">
              <a:xfrm>
                <a:off x="3206" y="1430"/>
                <a:ext cx="185" cy="173"/>
                <a:chOff x="910" y="1962"/>
                <a:chExt cx="185" cy="173"/>
              </a:xfrm>
            </p:grpSpPr>
            <p:sp>
              <p:nvSpPr>
                <p:cNvPr id="111" name="Oval 19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2" name="Text Box 19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09" name="Line 200"/>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0" name="Line 201"/>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202"/>
            <p:cNvGrpSpPr>
              <a:grpSpLocks/>
            </p:cNvGrpSpPr>
            <p:nvPr/>
          </p:nvGrpSpPr>
          <p:grpSpPr bwMode="auto">
            <a:xfrm>
              <a:off x="2328" y="2825"/>
              <a:ext cx="509" cy="421"/>
              <a:chOff x="3206" y="1182"/>
              <a:chExt cx="509" cy="421"/>
            </a:xfrm>
          </p:grpSpPr>
          <p:grpSp>
            <p:nvGrpSpPr>
              <p:cNvPr id="95" name="Group 203"/>
              <p:cNvGrpSpPr>
                <a:grpSpLocks/>
              </p:cNvGrpSpPr>
              <p:nvPr/>
            </p:nvGrpSpPr>
            <p:grpSpPr bwMode="auto">
              <a:xfrm>
                <a:off x="3530" y="1430"/>
                <a:ext cx="185" cy="173"/>
                <a:chOff x="910" y="1962"/>
                <a:chExt cx="185" cy="173"/>
              </a:xfrm>
            </p:grpSpPr>
            <p:sp>
              <p:nvSpPr>
                <p:cNvPr id="104" name="Oval 204"/>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 name="Text Box 205"/>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96" name="Group 206"/>
              <p:cNvGrpSpPr>
                <a:grpSpLocks/>
              </p:cNvGrpSpPr>
              <p:nvPr/>
            </p:nvGrpSpPr>
            <p:grpSpPr bwMode="auto">
              <a:xfrm>
                <a:off x="3360" y="1182"/>
                <a:ext cx="191" cy="176"/>
                <a:chOff x="859" y="1352"/>
                <a:chExt cx="191" cy="176"/>
              </a:xfrm>
            </p:grpSpPr>
            <p:sp>
              <p:nvSpPr>
                <p:cNvPr id="102" name="Oval 207"/>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 name="Text Box 208"/>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97" name="Group 209"/>
              <p:cNvGrpSpPr>
                <a:grpSpLocks/>
              </p:cNvGrpSpPr>
              <p:nvPr/>
            </p:nvGrpSpPr>
            <p:grpSpPr bwMode="auto">
              <a:xfrm>
                <a:off x="3206" y="1430"/>
                <a:ext cx="185" cy="173"/>
                <a:chOff x="910" y="1962"/>
                <a:chExt cx="185" cy="173"/>
              </a:xfrm>
            </p:grpSpPr>
            <p:sp>
              <p:nvSpPr>
                <p:cNvPr id="100" name="Oval 210"/>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1" name="Text Box 211"/>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98" name="Line 212"/>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 name="Line 213"/>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214"/>
            <p:cNvGrpSpPr>
              <a:grpSpLocks/>
            </p:cNvGrpSpPr>
            <p:nvPr/>
          </p:nvGrpSpPr>
          <p:grpSpPr bwMode="auto">
            <a:xfrm>
              <a:off x="3053" y="2694"/>
              <a:ext cx="509" cy="421"/>
              <a:chOff x="3206" y="1182"/>
              <a:chExt cx="509" cy="421"/>
            </a:xfrm>
          </p:grpSpPr>
          <p:grpSp>
            <p:nvGrpSpPr>
              <p:cNvPr id="84" name="Group 215"/>
              <p:cNvGrpSpPr>
                <a:grpSpLocks/>
              </p:cNvGrpSpPr>
              <p:nvPr/>
            </p:nvGrpSpPr>
            <p:grpSpPr bwMode="auto">
              <a:xfrm>
                <a:off x="3530" y="1430"/>
                <a:ext cx="185" cy="173"/>
                <a:chOff x="910" y="1962"/>
                <a:chExt cx="185" cy="173"/>
              </a:xfrm>
            </p:grpSpPr>
            <p:sp>
              <p:nvSpPr>
                <p:cNvPr id="93" name="Oval 216"/>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 name="Text Box 217"/>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85" name="Group 218"/>
              <p:cNvGrpSpPr>
                <a:grpSpLocks/>
              </p:cNvGrpSpPr>
              <p:nvPr/>
            </p:nvGrpSpPr>
            <p:grpSpPr bwMode="auto">
              <a:xfrm>
                <a:off x="3360" y="1182"/>
                <a:ext cx="191" cy="176"/>
                <a:chOff x="859" y="1352"/>
                <a:chExt cx="191" cy="176"/>
              </a:xfrm>
            </p:grpSpPr>
            <p:sp>
              <p:nvSpPr>
                <p:cNvPr id="91" name="Oval 219"/>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 name="Text Box 220"/>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86" name="Group 221"/>
              <p:cNvGrpSpPr>
                <a:grpSpLocks/>
              </p:cNvGrpSpPr>
              <p:nvPr/>
            </p:nvGrpSpPr>
            <p:grpSpPr bwMode="auto">
              <a:xfrm>
                <a:off x="3206" y="1430"/>
                <a:ext cx="185" cy="173"/>
                <a:chOff x="910" y="1962"/>
                <a:chExt cx="185" cy="173"/>
              </a:xfrm>
            </p:grpSpPr>
            <p:sp>
              <p:nvSpPr>
                <p:cNvPr id="89" name="Oval 22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0" name="Text Box 22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87" name="Line 224"/>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Line 225"/>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226"/>
            <p:cNvGrpSpPr>
              <a:grpSpLocks/>
            </p:cNvGrpSpPr>
            <p:nvPr/>
          </p:nvGrpSpPr>
          <p:grpSpPr bwMode="auto">
            <a:xfrm>
              <a:off x="3649" y="2960"/>
              <a:ext cx="509" cy="421"/>
              <a:chOff x="3206" y="1182"/>
              <a:chExt cx="509" cy="421"/>
            </a:xfrm>
          </p:grpSpPr>
          <p:grpSp>
            <p:nvGrpSpPr>
              <p:cNvPr id="73" name="Group 227"/>
              <p:cNvGrpSpPr>
                <a:grpSpLocks/>
              </p:cNvGrpSpPr>
              <p:nvPr/>
            </p:nvGrpSpPr>
            <p:grpSpPr bwMode="auto">
              <a:xfrm>
                <a:off x="3530" y="1430"/>
                <a:ext cx="185" cy="173"/>
                <a:chOff x="910" y="1962"/>
                <a:chExt cx="185" cy="173"/>
              </a:xfrm>
            </p:grpSpPr>
            <p:sp>
              <p:nvSpPr>
                <p:cNvPr id="82" name="Oval 22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Text Box 22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74" name="Group 230"/>
              <p:cNvGrpSpPr>
                <a:grpSpLocks/>
              </p:cNvGrpSpPr>
              <p:nvPr/>
            </p:nvGrpSpPr>
            <p:grpSpPr bwMode="auto">
              <a:xfrm>
                <a:off x="3360" y="1182"/>
                <a:ext cx="191" cy="176"/>
                <a:chOff x="859" y="1352"/>
                <a:chExt cx="191" cy="176"/>
              </a:xfrm>
            </p:grpSpPr>
            <p:sp>
              <p:nvSpPr>
                <p:cNvPr id="80" name="Oval 231"/>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 name="Text Box 232"/>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75" name="Group 233"/>
              <p:cNvGrpSpPr>
                <a:grpSpLocks/>
              </p:cNvGrpSpPr>
              <p:nvPr/>
            </p:nvGrpSpPr>
            <p:grpSpPr bwMode="auto">
              <a:xfrm>
                <a:off x="3206" y="1430"/>
                <a:ext cx="185" cy="173"/>
                <a:chOff x="910" y="1962"/>
                <a:chExt cx="185" cy="173"/>
              </a:xfrm>
            </p:grpSpPr>
            <p:sp>
              <p:nvSpPr>
                <p:cNvPr id="78" name="Oval 234"/>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 name="Text Box 235"/>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76" name="Line 236"/>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 name="Line 237"/>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238"/>
            <p:cNvGrpSpPr>
              <a:grpSpLocks/>
            </p:cNvGrpSpPr>
            <p:nvPr/>
          </p:nvGrpSpPr>
          <p:grpSpPr bwMode="auto">
            <a:xfrm>
              <a:off x="4298" y="2763"/>
              <a:ext cx="509" cy="421"/>
              <a:chOff x="3206" y="1182"/>
              <a:chExt cx="509" cy="421"/>
            </a:xfrm>
          </p:grpSpPr>
          <p:grpSp>
            <p:nvGrpSpPr>
              <p:cNvPr id="62" name="Group 239"/>
              <p:cNvGrpSpPr>
                <a:grpSpLocks/>
              </p:cNvGrpSpPr>
              <p:nvPr/>
            </p:nvGrpSpPr>
            <p:grpSpPr bwMode="auto">
              <a:xfrm>
                <a:off x="3530" y="1430"/>
                <a:ext cx="185" cy="173"/>
                <a:chOff x="910" y="1962"/>
                <a:chExt cx="185" cy="173"/>
              </a:xfrm>
            </p:grpSpPr>
            <p:sp>
              <p:nvSpPr>
                <p:cNvPr id="71" name="Oval 240"/>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 name="Text Box 241"/>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63" name="Group 242"/>
              <p:cNvGrpSpPr>
                <a:grpSpLocks/>
              </p:cNvGrpSpPr>
              <p:nvPr/>
            </p:nvGrpSpPr>
            <p:grpSpPr bwMode="auto">
              <a:xfrm>
                <a:off x="3360" y="1182"/>
                <a:ext cx="191" cy="176"/>
                <a:chOff x="859" y="1352"/>
                <a:chExt cx="191" cy="176"/>
              </a:xfrm>
            </p:grpSpPr>
            <p:sp>
              <p:nvSpPr>
                <p:cNvPr id="69" name="Oval 243"/>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Text Box 244"/>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64" name="Group 245"/>
              <p:cNvGrpSpPr>
                <a:grpSpLocks/>
              </p:cNvGrpSpPr>
              <p:nvPr/>
            </p:nvGrpSpPr>
            <p:grpSpPr bwMode="auto">
              <a:xfrm>
                <a:off x="3206" y="1430"/>
                <a:ext cx="185" cy="173"/>
                <a:chOff x="910" y="1962"/>
                <a:chExt cx="185" cy="173"/>
              </a:xfrm>
            </p:grpSpPr>
            <p:sp>
              <p:nvSpPr>
                <p:cNvPr id="67" name="Oval 246"/>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 name="Text Box 247"/>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65" name="Line 248"/>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 name="Line 249"/>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250"/>
            <p:cNvGrpSpPr>
              <a:grpSpLocks/>
            </p:cNvGrpSpPr>
            <p:nvPr/>
          </p:nvGrpSpPr>
          <p:grpSpPr bwMode="auto">
            <a:xfrm>
              <a:off x="2316" y="3461"/>
              <a:ext cx="509" cy="421"/>
              <a:chOff x="3206" y="1182"/>
              <a:chExt cx="509" cy="421"/>
            </a:xfrm>
          </p:grpSpPr>
          <p:grpSp>
            <p:nvGrpSpPr>
              <p:cNvPr id="51" name="Group 251"/>
              <p:cNvGrpSpPr>
                <a:grpSpLocks/>
              </p:cNvGrpSpPr>
              <p:nvPr/>
            </p:nvGrpSpPr>
            <p:grpSpPr bwMode="auto">
              <a:xfrm>
                <a:off x="3530" y="1430"/>
                <a:ext cx="185" cy="173"/>
                <a:chOff x="910" y="1962"/>
                <a:chExt cx="185" cy="173"/>
              </a:xfrm>
            </p:grpSpPr>
            <p:sp>
              <p:nvSpPr>
                <p:cNvPr id="60" name="Oval 25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Text Box 25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52" name="Group 254"/>
              <p:cNvGrpSpPr>
                <a:grpSpLocks/>
              </p:cNvGrpSpPr>
              <p:nvPr/>
            </p:nvGrpSpPr>
            <p:grpSpPr bwMode="auto">
              <a:xfrm>
                <a:off x="3360" y="1182"/>
                <a:ext cx="191" cy="176"/>
                <a:chOff x="859" y="1352"/>
                <a:chExt cx="191" cy="176"/>
              </a:xfrm>
            </p:grpSpPr>
            <p:sp>
              <p:nvSpPr>
                <p:cNvPr id="58" name="Oval 255"/>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Text Box 256"/>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53" name="Group 257"/>
              <p:cNvGrpSpPr>
                <a:grpSpLocks/>
              </p:cNvGrpSpPr>
              <p:nvPr/>
            </p:nvGrpSpPr>
            <p:grpSpPr bwMode="auto">
              <a:xfrm>
                <a:off x="3206" y="1430"/>
                <a:ext cx="185" cy="173"/>
                <a:chOff x="910" y="1962"/>
                <a:chExt cx="185" cy="173"/>
              </a:xfrm>
            </p:grpSpPr>
            <p:sp>
              <p:nvSpPr>
                <p:cNvPr id="56" name="Oval 25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Text Box 25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54" name="Line 260"/>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 name="Line 261"/>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262"/>
            <p:cNvGrpSpPr>
              <a:grpSpLocks/>
            </p:cNvGrpSpPr>
            <p:nvPr/>
          </p:nvGrpSpPr>
          <p:grpSpPr bwMode="auto">
            <a:xfrm>
              <a:off x="2849" y="3296"/>
              <a:ext cx="509" cy="421"/>
              <a:chOff x="3206" y="1182"/>
              <a:chExt cx="509" cy="421"/>
            </a:xfrm>
          </p:grpSpPr>
          <p:grpSp>
            <p:nvGrpSpPr>
              <p:cNvPr id="40" name="Group 263"/>
              <p:cNvGrpSpPr>
                <a:grpSpLocks/>
              </p:cNvGrpSpPr>
              <p:nvPr/>
            </p:nvGrpSpPr>
            <p:grpSpPr bwMode="auto">
              <a:xfrm>
                <a:off x="3530" y="1430"/>
                <a:ext cx="185" cy="173"/>
                <a:chOff x="910" y="1962"/>
                <a:chExt cx="185" cy="173"/>
              </a:xfrm>
            </p:grpSpPr>
            <p:sp>
              <p:nvSpPr>
                <p:cNvPr id="49" name="Oval 264"/>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 name="Text Box 265"/>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41" name="Group 266"/>
              <p:cNvGrpSpPr>
                <a:grpSpLocks/>
              </p:cNvGrpSpPr>
              <p:nvPr/>
            </p:nvGrpSpPr>
            <p:grpSpPr bwMode="auto">
              <a:xfrm>
                <a:off x="3360" y="1182"/>
                <a:ext cx="191" cy="176"/>
                <a:chOff x="859" y="1352"/>
                <a:chExt cx="191" cy="176"/>
              </a:xfrm>
            </p:grpSpPr>
            <p:sp>
              <p:nvSpPr>
                <p:cNvPr id="47" name="Oval 267"/>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 name="Text Box 268"/>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42" name="Group 269"/>
              <p:cNvGrpSpPr>
                <a:grpSpLocks/>
              </p:cNvGrpSpPr>
              <p:nvPr/>
            </p:nvGrpSpPr>
            <p:grpSpPr bwMode="auto">
              <a:xfrm>
                <a:off x="3206" y="1430"/>
                <a:ext cx="185" cy="173"/>
                <a:chOff x="910" y="1962"/>
                <a:chExt cx="185" cy="173"/>
              </a:xfrm>
            </p:grpSpPr>
            <p:sp>
              <p:nvSpPr>
                <p:cNvPr id="45" name="Oval 270"/>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Text Box 271"/>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43" name="Line 272"/>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273"/>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5" name="Group 274"/>
            <p:cNvGrpSpPr>
              <a:grpSpLocks/>
            </p:cNvGrpSpPr>
            <p:nvPr/>
          </p:nvGrpSpPr>
          <p:grpSpPr bwMode="auto">
            <a:xfrm>
              <a:off x="3615" y="3576"/>
              <a:ext cx="509" cy="421"/>
              <a:chOff x="3206" y="1182"/>
              <a:chExt cx="509" cy="421"/>
            </a:xfrm>
          </p:grpSpPr>
          <p:grpSp>
            <p:nvGrpSpPr>
              <p:cNvPr id="29" name="Group 275"/>
              <p:cNvGrpSpPr>
                <a:grpSpLocks/>
              </p:cNvGrpSpPr>
              <p:nvPr/>
            </p:nvGrpSpPr>
            <p:grpSpPr bwMode="auto">
              <a:xfrm>
                <a:off x="3530" y="1430"/>
                <a:ext cx="185" cy="173"/>
                <a:chOff x="910" y="1962"/>
                <a:chExt cx="185" cy="173"/>
              </a:xfrm>
            </p:grpSpPr>
            <p:sp>
              <p:nvSpPr>
                <p:cNvPr id="38" name="Oval 276"/>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Text Box 277"/>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30" name="Group 278"/>
              <p:cNvGrpSpPr>
                <a:grpSpLocks/>
              </p:cNvGrpSpPr>
              <p:nvPr/>
            </p:nvGrpSpPr>
            <p:grpSpPr bwMode="auto">
              <a:xfrm>
                <a:off x="3360" y="1182"/>
                <a:ext cx="191" cy="176"/>
                <a:chOff x="859" y="1352"/>
                <a:chExt cx="191" cy="176"/>
              </a:xfrm>
            </p:grpSpPr>
            <p:sp>
              <p:nvSpPr>
                <p:cNvPr id="36" name="Oval 279"/>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Text Box 280"/>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31" name="Group 281"/>
              <p:cNvGrpSpPr>
                <a:grpSpLocks/>
              </p:cNvGrpSpPr>
              <p:nvPr/>
            </p:nvGrpSpPr>
            <p:grpSpPr bwMode="auto">
              <a:xfrm>
                <a:off x="3206" y="1430"/>
                <a:ext cx="185" cy="173"/>
                <a:chOff x="910" y="1962"/>
                <a:chExt cx="185" cy="173"/>
              </a:xfrm>
            </p:grpSpPr>
            <p:sp>
              <p:nvSpPr>
                <p:cNvPr id="34" name="Oval 28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Text Box 28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32" name="Line 284"/>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285"/>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6" name="Group 286"/>
            <p:cNvGrpSpPr>
              <a:grpSpLocks/>
            </p:cNvGrpSpPr>
            <p:nvPr/>
          </p:nvGrpSpPr>
          <p:grpSpPr bwMode="auto">
            <a:xfrm>
              <a:off x="4224" y="3305"/>
              <a:ext cx="509" cy="421"/>
              <a:chOff x="3206" y="1182"/>
              <a:chExt cx="509" cy="421"/>
            </a:xfrm>
          </p:grpSpPr>
          <p:grpSp>
            <p:nvGrpSpPr>
              <p:cNvPr id="18" name="Group 287"/>
              <p:cNvGrpSpPr>
                <a:grpSpLocks/>
              </p:cNvGrpSpPr>
              <p:nvPr/>
            </p:nvGrpSpPr>
            <p:grpSpPr bwMode="auto">
              <a:xfrm>
                <a:off x="3530" y="1430"/>
                <a:ext cx="185" cy="173"/>
                <a:chOff x="910" y="1962"/>
                <a:chExt cx="185" cy="173"/>
              </a:xfrm>
            </p:grpSpPr>
            <p:sp>
              <p:nvSpPr>
                <p:cNvPr id="27" name="Oval 28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Text Box 28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9" name="Group 290"/>
              <p:cNvGrpSpPr>
                <a:grpSpLocks/>
              </p:cNvGrpSpPr>
              <p:nvPr/>
            </p:nvGrpSpPr>
            <p:grpSpPr bwMode="auto">
              <a:xfrm>
                <a:off x="3360" y="1182"/>
                <a:ext cx="191" cy="176"/>
                <a:chOff x="859" y="1352"/>
                <a:chExt cx="191" cy="176"/>
              </a:xfrm>
            </p:grpSpPr>
            <p:sp>
              <p:nvSpPr>
                <p:cNvPr id="25" name="Oval 291"/>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Text Box 292"/>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20" name="Group 293"/>
              <p:cNvGrpSpPr>
                <a:grpSpLocks/>
              </p:cNvGrpSpPr>
              <p:nvPr/>
            </p:nvGrpSpPr>
            <p:grpSpPr bwMode="auto">
              <a:xfrm>
                <a:off x="3206" y="1430"/>
                <a:ext cx="185" cy="173"/>
                <a:chOff x="910" y="1962"/>
                <a:chExt cx="185" cy="173"/>
              </a:xfrm>
            </p:grpSpPr>
            <p:sp>
              <p:nvSpPr>
                <p:cNvPr id="23" name="Oval 294"/>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Text Box 295"/>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21" name="Line 296"/>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Line 297"/>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 name="Text Box 298"/>
            <p:cNvSpPr txBox="1">
              <a:spLocks noChangeArrowheads="1"/>
            </p:cNvSpPr>
            <p:nvPr/>
          </p:nvSpPr>
          <p:spPr bwMode="auto">
            <a:xfrm>
              <a:off x="1910" y="3926"/>
              <a:ext cx="3447"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altLang="fr-FR" sz="2000" b="1" dirty="0">
                  <a:solidFill>
                    <a:srgbClr val="FF0000"/>
                  </a:solidFill>
                  <a:latin typeface="Arial" panose="020B0604020202020204" pitchFamily="34" charset="0"/>
                </a:rPr>
                <a:t>Liquide - Les liaisons entre les molécules ne sont pas très fortes, mais une structure peut être observée.</a:t>
              </a:r>
            </a:p>
          </p:txBody>
        </p:sp>
      </p:grpSp>
      <p:sp>
        <p:nvSpPr>
          <p:cNvPr id="150" name="Rectangle 149"/>
          <p:cNvSpPr/>
          <p:nvPr/>
        </p:nvSpPr>
        <p:spPr>
          <a:xfrm>
            <a:off x="0" y="596588"/>
            <a:ext cx="9144000" cy="507831"/>
          </a:xfrm>
          <a:prstGeom prst="rect">
            <a:avLst/>
          </a:prstGeom>
        </p:spPr>
        <p:txBody>
          <a:bodyPr wrap="square">
            <a:spAutoFit/>
          </a:bodyPr>
          <a:lstStyle/>
          <a:p>
            <a:pPr>
              <a:lnSpc>
                <a:spcPct val="150000"/>
              </a:lnSpc>
              <a:spcBef>
                <a:spcPts val="600"/>
              </a:spcBef>
              <a:spcAft>
                <a:spcPts val="0"/>
              </a:spcAft>
            </a:pPr>
            <a:r>
              <a:rPr lang="fr-FR" b="1" dirty="0">
                <a:solidFill>
                  <a:schemeClr val="tx1"/>
                </a:solidFill>
                <a:latin typeface="Arial" panose="020B0604020202020204" pitchFamily="34" charset="0"/>
              </a:rPr>
              <a:t>II.2.2- L’état liquide : représenté par l’eau dans cet exemple. </a:t>
            </a:r>
          </a:p>
        </p:txBody>
      </p:sp>
      <p:sp>
        <p:nvSpPr>
          <p:cNvPr id="151" name="Espace réservé du numéro de diapositive 150"/>
          <p:cNvSpPr>
            <a:spLocks noGrp="1"/>
          </p:cNvSpPr>
          <p:nvPr>
            <p:ph type="sldNum" sz="quarter" idx="11"/>
          </p:nvPr>
        </p:nvSpPr>
        <p:spPr/>
        <p:txBody>
          <a:bodyPr/>
          <a:lstStyle/>
          <a:p>
            <a:pPr>
              <a:defRPr/>
            </a:pPr>
            <a:fld id="{74C383D0-3DF5-4192-A1E0-5903EB34604B}" type="slidenum">
              <a:rPr lang="fr-FR" smtClean="0"/>
              <a:pPr>
                <a:defRPr/>
              </a:pPr>
              <a:t>11</a:t>
            </a:fld>
            <a:endParaRPr lang="fr-FR"/>
          </a:p>
        </p:txBody>
      </p:sp>
      <p:sp>
        <p:nvSpPr>
          <p:cNvPr id="15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extLst>
      <p:ext uri="{BB962C8B-B14F-4D97-AF65-F5344CB8AC3E}">
        <p14:creationId xmlns:p14="http://schemas.microsoft.com/office/powerpoint/2010/main" val="1303757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9"/>
          <p:cNvGrpSpPr>
            <a:grpSpLocks/>
          </p:cNvGrpSpPr>
          <p:nvPr/>
        </p:nvGrpSpPr>
        <p:grpSpPr bwMode="auto">
          <a:xfrm>
            <a:off x="1043608" y="1556792"/>
            <a:ext cx="6554788" cy="4224338"/>
            <a:chOff x="1474" y="1013"/>
            <a:chExt cx="4129" cy="2661"/>
          </a:xfrm>
        </p:grpSpPr>
        <p:sp>
          <p:nvSpPr>
            <p:cNvPr id="4" name="Rectangle 300"/>
            <p:cNvSpPr>
              <a:spLocks noChangeArrowheads="1"/>
            </p:cNvSpPr>
            <p:nvPr/>
          </p:nvSpPr>
          <p:spPr bwMode="auto">
            <a:xfrm>
              <a:off x="1474" y="1013"/>
              <a:ext cx="4129" cy="26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grpSp>
          <p:nvGrpSpPr>
            <p:cNvPr id="5" name="Group 301"/>
            <p:cNvGrpSpPr>
              <a:grpSpLocks/>
            </p:cNvGrpSpPr>
            <p:nvPr/>
          </p:nvGrpSpPr>
          <p:grpSpPr bwMode="auto">
            <a:xfrm rot="5400000">
              <a:off x="2273" y="1292"/>
              <a:ext cx="509" cy="421"/>
              <a:chOff x="3206" y="1182"/>
              <a:chExt cx="509" cy="421"/>
            </a:xfrm>
          </p:grpSpPr>
          <p:grpSp>
            <p:nvGrpSpPr>
              <p:cNvPr id="139" name="Group 302"/>
              <p:cNvGrpSpPr>
                <a:grpSpLocks/>
              </p:cNvGrpSpPr>
              <p:nvPr/>
            </p:nvGrpSpPr>
            <p:grpSpPr bwMode="auto">
              <a:xfrm>
                <a:off x="3530" y="1430"/>
                <a:ext cx="185" cy="173"/>
                <a:chOff x="910" y="1962"/>
                <a:chExt cx="185" cy="173"/>
              </a:xfrm>
            </p:grpSpPr>
            <p:sp>
              <p:nvSpPr>
                <p:cNvPr id="148" name="Oval 30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9" name="Text Box 30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40" name="Group 305"/>
              <p:cNvGrpSpPr>
                <a:grpSpLocks/>
              </p:cNvGrpSpPr>
              <p:nvPr/>
            </p:nvGrpSpPr>
            <p:grpSpPr bwMode="auto">
              <a:xfrm>
                <a:off x="3360" y="1182"/>
                <a:ext cx="191" cy="176"/>
                <a:chOff x="859" y="1352"/>
                <a:chExt cx="191" cy="176"/>
              </a:xfrm>
            </p:grpSpPr>
            <p:sp>
              <p:nvSpPr>
                <p:cNvPr id="146" name="Oval 306"/>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7" name="Text Box 307"/>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41" name="Group 308"/>
              <p:cNvGrpSpPr>
                <a:grpSpLocks/>
              </p:cNvGrpSpPr>
              <p:nvPr/>
            </p:nvGrpSpPr>
            <p:grpSpPr bwMode="auto">
              <a:xfrm>
                <a:off x="3206" y="1430"/>
                <a:ext cx="185" cy="173"/>
                <a:chOff x="910" y="1962"/>
                <a:chExt cx="185" cy="173"/>
              </a:xfrm>
            </p:grpSpPr>
            <p:sp>
              <p:nvSpPr>
                <p:cNvPr id="144" name="Oval 30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5" name="Text Box 31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42" name="Line 311"/>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 name="Line 312"/>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 name="Group 313"/>
            <p:cNvGrpSpPr>
              <a:grpSpLocks/>
            </p:cNvGrpSpPr>
            <p:nvPr/>
          </p:nvGrpSpPr>
          <p:grpSpPr bwMode="auto">
            <a:xfrm flipV="1">
              <a:off x="2956" y="1457"/>
              <a:ext cx="509" cy="421"/>
              <a:chOff x="3206" y="1182"/>
              <a:chExt cx="509" cy="421"/>
            </a:xfrm>
          </p:grpSpPr>
          <p:grpSp>
            <p:nvGrpSpPr>
              <p:cNvPr id="128" name="Group 314"/>
              <p:cNvGrpSpPr>
                <a:grpSpLocks/>
              </p:cNvGrpSpPr>
              <p:nvPr/>
            </p:nvGrpSpPr>
            <p:grpSpPr bwMode="auto">
              <a:xfrm>
                <a:off x="3530" y="1430"/>
                <a:ext cx="185" cy="173"/>
                <a:chOff x="910" y="1962"/>
                <a:chExt cx="185" cy="173"/>
              </a:xfrm>
            </p:grpSpPr>
            <p:sp>
              <p:nvSpPr>
                <p:cNvPr id="137" name="Oval 31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8" name="Text Box 31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29" name="Group 317"/>
              <p:cNvGrpSpPr>
                <a:grpSpLocks/>
              </p:cNvGrpSpPr>
              <p:nvPr/>
            </p:nvGrpSpPr>
            <p:grpSpPr bwMode="auto">
              <a:xfrm>
                <a:off x="3360" y="1182"/>
                <a:ext cx="191" cy="176"/>
                <a:chOff x="859" y="1352"/>
                <a:chExt cx="191" cy="176"/>
              </a:xfrm>
            </p:grpSpPr>
            <p:sp>
              <p:nvSpPr>
                <p:cNvPr id="135" name="Oval 318"/>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6" name="Text Box 319"/>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30" name="Group 320"/>
              <p:cNvGrpSpPr>
                <a:grpSpLocks/>
              </p:cNvGrpSpPr>
              <p:nvPr/>
            </p:nvGrpSpPr>
            <p:grpSpPr bwMode="auto">
              <a:xfrm>
                <a:off x="3206" y="1430"/>
                <a:ext cx="185" cy="173"/>
                <a:chOff x="910" y="1962"/>
                <a:chExt cx="185" cy="173"/>
              </a:xfrm>
            </p:grpSpPr>
            <p:sp>
              <p:nvSpPr>
                <p:cNvPr id="133" name="Oval 32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4" name="Text Box 32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31" name="Line 323"/>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2" name="Line 324"/>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7" name="Group 325"/>
            <p:cNvGrpSpPr>
              <a:grpSpLocks/>
            </p:cNvGrpSpPr>
            <p:nvPr/>
          </p:nvGrpSpPr>
          <p:grpSpPr bwMode="auto">
            <a:xfrm flipV="1">
              <a:off x="4958" y="2539"/>
              <a:ext cx="509" cy="421"/>
              <a:chOff x="3206" y="1182"/>
              <a:chExt cx="509" cy="421"/>
            </a:xfrm>
          </p:grpSpPr>
          <p:grpSp>
            <p:nvGrpSpPr>
              <p:cNvPr id="117" name="Group 326"/>
              <p:cNvGrpSpPr>
                <a:grpSpLocks/>
              </p:cNvGrpSpPr>
              <p:nvPr/>
            </p:nvGrpSpPr>
            <p:grpSpPr bwMode="auto">
              <a:xfrm>
                <a:off x="3530" y="1430"/>
                <a:ext cx="185" cy="173"/>
                <a:chOff x="910" y="1962"/>
                <a:chExt cx="185" cy="173"/>
              </a:xfrm>
            </p:grpSpPr>
            <p:sp>
              <p:nvSpPr>
                <p:cNvPr id="126" name="Oval 32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7" name="Text Box 32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18" name="Group 329"/>
              <p:cNvGrpSpPr>
                <a:grpSpLocks/>
              </p:cNvGrpSpPr>
              <p:nvPr/>
            </p:nvGrpSpPr>
            <p:grpSpPr bwMode="auto">
              <a:xfrm>
                <a:off x="3360" y="1182"/>
                <a:ext cx="191" cy="176"/>
                <a:chOff x="859" y="1352"/>
                <a:chExt cx="191" cy="176"/>
              </a:xfrm>
            </p:grpSpPr>
            <p:sp>
              <p:nvSpPr>
                <p:cNvPr id="124" name="Oval 330"/>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5" name="Text Box 331"/>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19" name="Group 332"/>
              <p:cNvGrpSpPr>
                <a:grpSpLocks/>
              </p:cNvGrpSpPr>
              <p:nvPr/>
            </p:nvGrpSpPr>
            <p:grpSpPr bwMode="auto">
              <a:xfrm>
                <a:off x="3206" y="1430"/>
                <a:ext cx="185" cy="173"/>
                <a:chOff x="910" y="1962"/>
                <a:chExt cx="185" cy="173"/>
              </a:xfrm>
            </p:grpSpPr>
            <p:sp>
              <p:nvSpPr>
                <p:cNvPr id="122" name="Oval 33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3" name="Text Box 33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20" name="Line 335"/>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1" name="Line 336"/>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8" name="Group 337"/>
            <p:cNvGrpSpPr>
              <a:grpSpLocks/>
            </p:cNvGrpSpPr>
            <p:nvPr/>
          </p:nvGrpSpPr>
          <p:grpSpPr bwMode="auto">
            <a:xfrm>
              <a:off x="3842" y="1115"/>
              <a:ext cx="509" cy="421"/>
              <a:chOff x="3206" y="1182"/>
              <a:chExt cx="509" cy="421"/>
            </a:xfrm>
          </p:grpSpPr>
          <p:grpSp>
            <p:nvGrpSpPr>
              <p:cNvPr id="106" name="Group 338"/>
              <p:cNvGrpSpPr>
                <a:grpSpLocks/>
              </p:cNvGrpSpPr>
              <p:nvPr/>
            </p:nvGrpSpPr>
            <p:grpSpPr bwMode="auto">
              <a:xfrm>
                <a:off x="3530" y="1430"/>
                <a:ext cx="185" cy="173"/>
                <a:chOff x="910" y="1962"/>
                <a:chExt cx="185" cy="173"/>
              </a:xfrm>
            </p:grpSpPr>
            <p:sp>
              <p:nvSpPr>
                <p:cNvPr id="115" name="Oval 33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6" name="Text Box 34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07" name="Group 341"/>
              <p:cNvGrpSpPr>
                <a:grpSpLocks/>
              </p:cNvGrpSpPr>
              <p:nvPr/>
            </p:nvGrpSpPr>
            <p:grpSpPr bwMode="auto">
              <a:xfrm>
                <a:off x="3360" y="1182"/>
                <a:ext cx="191" cy="176"/>
                <a:chOff x="859" y="1352"/>
                <a:chExt cx="191" cy="176"/>
              </a:xfrm>
            </p:grpSpPr>
            <p:sp>
              <p:nvSpPr>
                <p:cNvPr id="113" name="Oval 34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4" name="Text Box 34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08" name="Group 344"/>
              <p:cNvGrpSpPr>
                <a:grpSpLocks/>
              </p:cNvGrpSpPr>
              <p:nvPr/>
            </p:nvGrpSpPr>
            <p:grpSpPr bwMode="auto">
              <a:xfrm>
                <a:off x="3206" y="1430"/>
                <a:ext cx="185" cy="173"/>
                <a:chOff x="910" y="1962"/>
                <a:chExt cx="185" cy="173"/>
              </a:xfrm>
            </p:grpSpPr>
            <p:sp>
              <p:nvSpPr>
                <p:cNvPr id="111" name="Oval 34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2" name="Text Box 34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09" name="Line 347"/>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0" name="Line 348"/>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9" name="Group 349"/>
            <p:cNvGrpSpPr>
              <a:grpSpLocks/>
            </p:cNvGrpSpPr>
            <p:nvPr/>
          </p:nvGrpSpPr>
          <p:grpSpPr bwMode="auto">
            <a:xfrm>
              <a:off x="1718" y="1716"/>
              <a:ext cx="509" cy="421"/>
              <a:chOff x="3206" y="1182"/>
              <a:chExt cx="509" cy="421"/>
            </a:xfrm>
          </p:grpSpPr>
          <p:grpSp>
            <p:nvGrpSpPr>
              <p:cNvPr id="95" name="Group 350"/>
              <p:cNvGrpSpPr>
                <a:grpSpLocks/>
              </p:cNvGrpSpPr>
              <p:nvPr/>
            </p:nvGrpSpPr>
            <p:grpSpPr bwMode="auto">
              <a:xfrm>
                <a:off x="3530" y="1430"/>
                <a:ext cx="185" cy="173"/>
                <a:chOff x="910" y="1962"/>
                <a:chExt cx="185" cy="173"/>
              </a:xfrm>
            </p:grpSpPr>
            <p:sp>
              <p:nvSpPr>
                <p:cNvPr id="104" name="Oval 35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 name="Text Box 35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96" name="Group 353"/>
              <p:cNvGrpSpPr>
                <a:grpSpLocks/>
              </p:cNvGrpSpPr>
              <p:nvPr/>
            </p:nvGrpSpPr>
            <p:grpSpPr bwMode="auto">
              <a:xfrm>
                <a:off x="3360" y="1182"/>
                <a:ext cx="191" cy="176"/>
                <a:chOff x="859" y="1352"/>
                <a:chExt cx="191" cy="176"/>
              </a:xfrm>
            </p:grpSpPr>
            <p:sp>
              <p:nvSpPr>
                <p:cNvPr id="102" name="Oval 35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 name="Text Box 35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97" name="Group 356"/>
              <p:cNvGrpSpPr>
                <a:grpSpLocks/>
              </p:cNvGrpSpPr>
              <p:nvPr/>
            </p:nvGrpSpPr>
            <p:grpSpPr bwMode="auto">
              <a:xfrm>
                <a:off x="3206" y="1430"/>
                <a:ext cx="185" cy="173"/>
                <a:chOff x="910" y="1962"/>
                <a:chExt cx="185" cy="173"/>
              </a:xfrm>
            </p:grpSpPr>
            <p:sp>
              <p:nvSpPr>
                <p:cNvPr id="100" name="Oval 35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1" name="Text Box 35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98" name="Line 359"/>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9" name="Line 360"/>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0" name="Group 361"/>
            <p:cNvGrpSpPr>
              <a:grpSpLocks/>
            </p:cNvGrpSpPr>
            <p:nvPr/>
          </p:nvGrpSpPr>
          <p:grpSpPr bwMode="auto">
            <a:xfrm>
              <a:off x="4947" y="1726"/>
              <a:ext cx="509" cy="421"/>
              <a:chOff x="3206" y="1182"/>
              <a:chExt cx="509" cy="421"/>
            </a:xfrm>
          </p:grpSpPr>
          <p:grpSp>
            <p:nvGrpSpPr>
              <p:cNvPr id="84" name="Group 362"/>
              <p:cNvGrpSpPr>
                <a:grpSpLocks/>
              </p:cNvGrpSpPr>
              <p:nvPr/>
            </p:nvGrpSpPr>
            <p:grpSpPr bwMode="auto">
              <a:xfrm>
                <a:off x="3530" y="1430"/>
                <a:ext cx="185" cy="173"/>
                <a:chOff x="910" y="1962"/>
                <a:chExt cx="185" cy="173"/>
              </a:xfrm>
            </p:grpSpPr>
            <p:sp>
              <p:nvSpPr>
                <p:cNvPr id="93" name="Oval 36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4" name="Text Box 36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85" name="Group 365"/>
              <p:cNvGrpSpPr>
                <a:grpSpLocks/>
              </p:cNvGrpSpPr>
              <p:nvPr/>
            </p:nvGrpSpPr>
            <p:grpSpPr bwMode="auto">
              <a:xfrm>
                <a:off x="3360" y="1182"/>
                <a:ext cx="191" cy="176"/>
                <a:chOff x="859" y="1352"/>
                <a:chExt cx="191" cy="176"/>
              </a:xfrm>
            </p:grpSpPr>
            <p:sp>
              <p:nvSpPr>
                <p:cNvPr id="91" name="Oval 366"/>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2" name="Text Box 367"/>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86" name="Group 368"/>
              <p:cNvGrpSpPr>
                <a:grpSpLocks/>
              </p:cNvGrpSpPr>
              <p:nvPr/>
            </p:nvGrpSpPr>
            <p:grpSpPr bwMode="auto">
              <a:xfrm>
                <a:off x="3206" y="1430"/>
                <a:ext cx="185" cy="173"/>
                <a:chOff x="910" y="1962"/>
                <a:chExt cx="185" cy="173"/>
              </a:xfrm>
            </p:grpSpPr>
            <p:sp>
              <p:nvSpPr>
                <p:cNvPr id="89" name="Oval 36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0" name="Text Box 37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87" name="Line 371"/>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8" name="Line 372"/>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373"/>
            <p:cNvGrpSpPr>
              <a:grpSpLocks/>
            </p:cNvGrpSpPr>
            <p:nvPr/>
          </p:nvGrpSpPr>
          <p:grpSpPr bwMode="auto">
            <a:xfrm rot="1401392" flipV="1">
              <a:off x="3370" y="1842"/>
              <a:ext cx="509" cy="421"/>
              <a:chOff x="3206" y="1182"/>
              <a:chExt cx="509" cy="421"/>
            </a:xfrm>
          </p:grpSpPr>
          <p:grpSp>
            <p:nvGrpSpPr>
              <p:cNvPr id="73" name="Group 374"/>
              <p:cNvGrpSpPr>
                <a:grpSpLocks/>
              </p:cNvGrpSpPr>
              <p:nvPr/>
            </p:nvGrpSpPr>
            <p:grpSpPr bwMode="auto">
              <a:xfrm>
                <a:off x="3530" y="1430"/>
                <a:ext cx="185" cy="173"/>
                <a:chOff x="910" y="1962"/>
                <a:chExt cx="185" cy="173"/>
              </a:xfrm>
            </p:grpSpPr>
            <p:sp>
              <p:nvSpPr>
                <p:cNvPr id="82" name="Oval 37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Text Box 37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74" name="Group 377"/>
              <p:cNvGrpSpPr>
                <a:grpSpLocks/>
              </p:cNvGrpSpPr>
              <p:nvPr/>
            </p:nvGrpSpPr>
            <p:grpSpPr bwMode="auto">
              <a:xfrm>
                <a:off x="3360" y="1182"/>
                <a:ext cx="191" cy="176"/>
                <a:chOff x="859" y="1352"/>
                <a:chExt cx="191" cy="176"/>
              </a:xfrm>
            </p:grpSpPr>
            <p:sp>
              <p:nvSpPr>
                <p:cNvPr id="80" name="Oval 378"/>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 name="Text Box 379"/>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75" name="Group 380"/>
              <p:cNvGrpSpPr>
                <a:grpSpLocks/>
              </p:cNvGrpSpPr>
              <p:nvPr/>
            </p:nvGrpSpPr>
            <p:grpSpPr bwMode="auto">
              <a:xfrm>
                <a:off x="3206" y="1430"/>
                <a:ext cx="185" cy="173"/>
                <a:chOff x="910" y="1962"/>
                <a:chExt cx="185" cy="173"/>
              </a:xfrm>
            </p:grpSpPr>
            <p:sp>
              <p:nvSpPr>
                <p:cNvPr id="78" name="Oval 38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 name="Text Box 38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76" name="Line 383"/>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7" name="Line 384"/>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2" name="Group 385"/>
            <p:cNvGrpSpPr>
              <a:grpSpLocks/>
            </p:cNvGrpSpPr>
            <p:nvPr/>
          </p:nvGrpSpPr>
          <p:grpSpPr bwMode="auto">
            <a:xfrm rot="-5400000">
              <a:off x="4254" y="1706"/>
              <a:ext cx="509" cy="421"/>
              <a:chOff x="3206" y="1182"/>
              <a:chExt cx="509" cy="421"/>
            </a:xfrm>
          </p:grpSpPr>
          <p:grpSp>
            <p:nvGrpSpPr>
              <p:cNvPr id="62" name="Group 386"/>
              <p:cNvGrpSpPr>
                <a:grpSpLocks/>
              </p:cNvGrpSpPr>
              <p:nvPr/>
            </p:nvGrpSpPr>
            <p:grpSpPr bwMode="auto">
              <a:xfrm>
                <a:off x="3530" y="1430"/>
                <a:ext cx="185" cy="173"/>
                <a:chOff x="910" y="1962"/>
                <a:chExt cx="185" cy="173"/>
              </a:xfrm>
            </p:grpSpPr>
            <p:sp>
              <p:nvSpPr>
                <p:cNvPr id="71" name="Oval 38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 name="Text Box 38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63" name="Group 389"/>
              <p:cNvGrpSpPr>
                <a:grpSpLocks/>
              </p:cNvGrpSpPr>
              <p:nvPr/>
            </p:nvGrpSpPr>
            <p:grpSpPr bwMode="auto">
              <a:xfrm>
                <a:off x="3360" y="1182"/>
                <a:ext cx="191" cy="176"/>
                <a:chOff x="859" y="1352"/>
                <a:chExt cx="191" cy="176"/>
              </a:xfrm>
            </p:grpSpPr>
            <p:sp>
              <p:nvSpPr>
                <p:cNvPr id="69" name="Oval 390"/>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0" name="Text Box 391"/>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64" name="Group 392"/>
              <p:cNvGrpSpPr>
                <a:grpSpLocks/>
              </p:cNvGrpSpPr>
              <p:nvPr/>
            </p:nvGrpSpPr>
            <p:grpSpPr bwMode="auto">
              <a:xfrm>
                <a:off x="3206" y="1430"/>
                <a:ext cx="185" cy="173"/>
                <a:chOff x="910" y="1962"/>
                <a:chExt cx="185" cy="173"/>
              </a:xfrm>
            </p:grpSpPr>
            <p:sp>
              <p:nvSpPr>
                <p:cNvPr id="67" name="Oval 39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8" name="Text Box 39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65" name="Line 395"/>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6" name="Line 396"/>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3" name="Group 397"/>
            <p:cNvGrpSpPr>
              <a:grpSpLocks/>
            </p:cNvGrpSpPr>
            <p:nvPr/>
          </p:nvGrpSpPr>
          <p:grpSpPr bwMode="auto">
            <a:xfrm>
              <a:off x="1793" y="2509"/>
              <a:ext cx="509" cy="421"/>
              <a:chOff x="3206" y="1182"/>
              <a:chExt cx="509" cy="421"/>
            </a:xfrm>
          </p:grpSpPr>
          <p:grpSp>
            <p:nvGrpSpPr>
              <p:cNvPr id="51" name="Group 398"/>
              <p:cNvGrpSpPr>
                <a:grpSpLocks/>
              </p:cNvGrpSpPr>
              <p:nvPr/>
            </p:nvGrpSpPr>
            <p:grpSpPr bwMode="auto">
              <a:xfrm>
                <a:off x="3530" y="1430"/>
                <a:ext cx="185" cy="173"/>
                <a:chOff x="910" y="1962"/>
                <a:chExt cx="185" cy="173"/>
              </a:xfrm>
            </p:grpSpPr>
            <p:sp>
              <p:nvSpPr>
                <p:cNvPr id="60" name="Oval 39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Text Box 40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52" name="Group 401"/>
              <p:cNvGrpSpPr>
                <a:grpSpLocks/>
              </p:cNvGrpSpPr>
              <p:nvPr/>
            </p:nvGrpSpPr>
            <p:grpSpPr bwMode="auto">
              <a:xfrm>
                <a:off x="3360" y="1182"/>
                <a:ext cx="191" cy="176"/>
                <a:chOff x="859" y="1352"/>
                <a:chExt cx="191" cy="176"/>
              </a:xfrm>
            </p:grpSpPr>
            <p:sp>
              <p:nvSpPr>
                <p:cNvPr id="58" name="Oval 40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Text Box 40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53" name="Group 404"/>
              <p:cNvGrpSpPr>
                <a:grpSpLocks/>
              </p:cNvGrpSpPr>
              <p:nvPr/>
            </p:nvGrpSpPr>
            <p:grpSpPr bwMode="auto">
              <a:xfrm>
                <a:off x="3206" y="1430"/>
                <a:ext cx="185" cy="173"/>
                <a:chOff x="910" y="1962"/>
                <a:chExt cx="185" cy="173"/>
              </a:xfrm>
            </p:grpSpPr>
            <p:sp>
              <p:nvSpPr>
                <p:cNvPr id="56" name="Oval 40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Text Box 40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54" name="Line 407"/>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5" name="Line 408"/>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4" name="Group 409"/>
            <p:cNvGrpSpPr>
              <a:grpSpLocks/>
            </p:cNvGrpSpPr>
            <p:nvPr/>
          </p:nvGrpSpPr>
          <p:grpSpPr bwMode="auto">
            <a:xfrm rot="19908940" flipV="1">
              <a:off x="2570" y="2274"/>
              <a:ext cx="509" cy="421"/>
              <a:chOff x="3206" y="1182"/>
              <a:chExt cx="509" cy="421"/>
            </a:xfrm>
          </p:grpSpPr>
          <p:grpSp>
            <p:nvGrpSpPr>
              <p:cNvPr id="40" name="Group 410"/>
              <p:cNvGrpSpPr>
                <a:grpSpLocks/>
              </p:cNvGrpSpPr>
              <p:nvPr/>
            </p:nvGrpSpPr>
            <p:grpSpPr bwMode="auto">
              <a:xfrm>
                <a:off x="3530" y="1430"/>
                <a:ext cx="185" cy="173"/>
                <a:chOff x="910" y="1962"/>
                <a:chExt cx="185" cy="173"/>
              </a:xfrm>
            </p:grpSpPr>
            <p:sp>
              <p:nvSpPr>
                <p:cNvPr id="49" name="Oval 41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0" name="Text Box 41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41" name="Group 413"/>
              <p:cNvGrpSpPr>
                <a:grpSpLocks/>
              </p:cNvGrpSpPr>
              <p:nvPr/>
            </p:nvGrpSpPr>
            <p:grpSpPr bwMode="auto">
              <a:xfrm>
                <a:off x="3360" y="1182"/>
                <a:ext cx="191" cy="176"/>
                <a:chOff x="859" y="1352"/>
                <a:chExt cx="191" cy="176"/>
              </a:xfrm>
            </p:grpSpPr>
            <p:sp>
              <p:nvSpPr>
                <p:cNvPr id="47" name="Oval 41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8" name="Text Box 41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42" name="Group 416"/>
              <p:cNvGrpSpPr>
                <a:grpSpLocks/>
              </p:cNvGrpSpPr>
              <p:nvPr/>
            </p:nvGrpSpPr>
            <p:grpSpPr bwMode="auto">
              <a:xfrm>
                <a:off x="3206" y="1430"/>
                <a:ext cx="185" cy="173"/>
                <a:chOff x="910" y="1962"/>
                <a:chExt cx="185" cy="173"/>
              </a:xfrm>
            </p:grpSpPr>
            <p:sp>
              <p:nvSpPr>
                <p:cNvPr id="45" name="Oval 41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6" name="Text Box 41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43" name="Line 419"/>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Line 420"/>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5" name="Group 421"/>
            <p:cNvGrpSpPr>
              <a:grpSpLocks/>
            </p:cNvGrpSpPr>
            <p:nvPr/>
          </p:nvGrpSpPr>
          <p:grpSpPr bwMode="auto">
            <a:xfrm rot="-5400000">
              <a:off x="3371" y="2694"/>
              <a:ext cx="509" cy="421"/>
              <a:chOff x="3206" y="1182"/>
              <a:chExt cx="509" cy="421"/>
            </a:xfrm>
          </p:grpSpPr>
          <p:grpSp>
            <p:nvGrpSpPr>
              <p:cNvPr id="29" name="Group 422"/>
              <p:cNvGrpSpPr>
                <a:grpSpLocks/>
              </p:cNvGrpSpPr>
              <p:nvPr/>
            </p:nvGrpSpPr>
            <p:grpSpPr bwMode="auto">
              <a:xfrm>
                <a:off x="3530" y="1430"/>
                <a:ext cx="185" cy="173"/>
                <a:chOff x="910" y="1962"/>
                <a:chExt cx="185" cy="173"/>
              </a:xfrm>
            </p:grpSpPr>
            <p:sp>
              <p:nvSpPr>
                <p:cNvPr id="38" name="Oval 423"/>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Text Box 424"/>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30" name="Group 425"/>
              <p:cNvGrpSpPr>
                <a:grpSpLocks/>
              </p:cNvGrpSpPr>
              <p:nvPr/>
            </p:nvGrpSpPr>
            <p:grpSpPr bwMode="auto">
              <a:xfrm>
                <a:off x="3360" y="1182"/>
                <a:ext cx="191" cy="176"/>
                <a:chOff x="859" y="1352"/>
                <a:chExt cx="191" cy="176"/>
              </a:xfrm>
            </p:grpSpPr>
            <p:sp>
              <p:nvSpPr>
                <p:cNvPr id="36" name="Oval 426"/>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Text Box 427"/>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31" name="Group 428"/>
              <p:cNvGrpSpPr>
                <a:grpSpLocks/>
              </p:cNvGrpSpPr>
              <p:nvPr/>
            </p:nvGrpSpPr>
            <p:grpSpPr bwMode="auto">
              <a:xfrm>
                <a:off x="3206" y="1430"/>
                <a:ext cx="185" cy="173"/>
                <a:chOff x="910" y="1962"/>
                <a:chExt cx="185" cy="173"/>
              </a:xfrm>
            </p:grpSpPr>
            <p:sp>
              <p:nvSpPr>
                <p:cNvPr id="34" name="Oval 42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Text Box 43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32" name="Line 431"/>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 name="Line 432"/>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6" name="Group 433"/>
            <p:cNvGrpSpPr>
              <a:grpSpLocks/>
            </p:cNvGrpSpPr>
            <p:nvPr/>
          </p:nvGrpSpPr>
          <p:grpSpPr bwMode="auto">
            <a:xfrm>
              <a:off x="4277" y="2650"/>
              <a:ext cx="509" cy="421"/>
              <a:chOff x="3206" y="1182"/>
              <a:chExt cx="509" cy="421"/>
            </a:xfrm>
          </p:grpSpPr>
          <p:grpSp>
            <p:nvGrpSpPr>
              <p:cNvPr id="18" name="Group 434"/>
              <p:cNvGrpSpPr>
                <a:grpSpLocks/>
              </p:cNvGrpSpPr>
              <p:nvPr/>
            </p:nvGrpSpPr>
            <p:grpSpPr bwMode="auto">
              <a:xfrm>
                <a:off x="3530" y="1430"/>
                <a:ext cx="185" cy="173"/>
                <a:chOff x="910" y="1962"/>
                <a:chExt cx="185" cy="173"/>
              </a:xfrm>
            </p:grpSpPr>
            <p:sp>
              <p:nvSpPr>
                <p:cNvPr id="27" name="Oval 43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 name="Text Box 43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9" name="Group 437"/>
              <p:cNvGrpSpPr>
                <a:grpSpLocks/>
              </p:cNvGrpSpPr>
              <p:nvPr/>
            </p:nvGrpSpPr>
            <p:grpSpPr bwMode="auto">
              <a:xfrm>
                <a:off x="3360" y="1182"/>
                <a:ext cx="191" cy="176"/>
                <a:chOff x="859" y="1352"/>
                <a:chExt cx="191" cy="176"/>
              </a:xfrm>
            </p:grpSpPr>
            <p:sp>
              <p:nvSpPr>
                <p:cNvPr id="25" name="Oval 438"/>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 name="Text Box 439"/>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20" name="Group 440"/>
              <p:cNvGrpSpPr>
                <a:grpSpLocks/>
              </p:cNvGrpSpPr>
              <p:nvPr/>
            </p:nvGrpSpPr>
            <p:grpSpPr bwMode="auto">
              <a:xfrm>
                <a:off x="3206" y="1430"/>
                <a:ext cx="185" cy="173"/>
                <a:chOff x="910" y="1962"/>
                <a:chExt cx="185" cy="173"/>
              </a:xfrm>
            </p:grpSpPr>
            <p:sp>
              <p:nvSpPr>
                <p:cNvPr id="23" name="Oval 44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4" name="Text Box 44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21" name="Line 443"/>
              <p:cNvSpPr>
                <a:spLocks noChangeShapeType="1"/>
              </p:cNvSpPr>
              <p:nvPr/>
            </p:nvSpPr>
            <p:spPr bwMode="auto">
              <a:xfrm flipH="1">
                <a:off x="3305" y="1341"/>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Line 444"/>
              <p:cNvSpPr>
                <a:spLocks noChangeShapeType="1"/>
              </p:cNvSpPr>
              <p:nvPr/>
            </p:nvSpPr>
            <p:spPr bwMode="auto">
              <a:xfrm>
                <a:off x="3509" y="134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7" name="Text Box 445"/>
            <p:cNvSpPr txBox="1">
              <a:spLocks noChangeArrowheads="1"/>
            </p:cNvSpPr>
            <p:nvPr/>
          </p:nvSpPr>
          <p:spPr bwMode="auto">
            <a:xfrm>
              <a:off x="1718" y="3217"/>
              <a:ext cx="369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IE" altLang="fr-FR" sz="2000" b="1" dirty="0" err="1">
                  <a:solidFill>
                    <a:srgbClr val="FF0000"/>
                  </a:solidFill>
                  <a:latin typeface="Arial" panose="020B0604020202020204" pitchFamily="34" charset="0"/>
                </a:rPr>
                <a:t>Gaz</a:t>
              </a:r>
              <a:r>
                <a:rPr lang="en-IE" altLang="fr-FR" sz="2000" b="1" dirty="0">
                  <a:solidFill>
                    <a:srgbClr val="FF0000"/>
                  </a:solidFill>
                  <a:latin typeface="Arial" panose="020B0604020202020204" pitchFamily="34" charset="0"/>
                </a:rPr>
                <a:t>- Les liaisons entre les </a:t>
              </a:r>
              <a:r>
                <a:rPr lang="en-IE" altLang="fr-FR" sz="2000" b="1" dirty="0" err="1">
                  <a:solidFill>
                    <a:srgbClr val="FF0000"/>
                  </a:solidFill>
                  <a:latin typeface="Arial" panose="020B0604020202020204" pitchFamily="34" charset="0"/>
                </a:rPr>
                <a:t>molécules</a:t>
              </a:r>
              <a:r>
                <a:rPr lang="en-IE" altLang="fr-FR" sz="2000" b="1" dirty="0">
                  <a:solidFill>
                    <a:srgbClr val="FF0000"/>
                  </a:solidFill>
                  <a:latin typeface="Arial" panose="020B0604020202020204" pitchFamily="34" charset="0"/>
                </a:rPr>
                <a:t> </a:t>
              </a:r>
              <a:r>
                <a:rPr lang="en-IE" altLang="fr-FR" sz="2000" b="1" dirty="0" err="1">
                  <a:solidFill>
                    <a:srgbClr val="FF0000"/>
                  </a:solidFill>
                  <a:latin typeface="Arial" panose="020B0604020202020204" pitchFamily="34" charset="0"/>
                </a:rPr>
                <a:t>n’existent</a:t>
              </a:r>
              <a:r>
                <a:rPr lang="en-IE" altLang="fr-FR" sz="2000" b="1" dirty="0">
                  <a:solidFill>
                    <a:srgbClr val="FF0000"/>
                  </a:solidFill>
                  <a:latin typeface="Arial" panose="020B0604020202020204" pitchFamily="34" charset="0"/>
                </a:rPr>
                <a:t> pas et </a:t>
              </a:r>
              <a:r>
                <a:rPr lang="en-IE" altLang="fr-FR" sz="2000" b="1" dirty="0" err="1">
                  <a:solidFill>
                    <a:srgbClr val="FF0000"/>
                  </a:solidFill>
                  <a:latin typeface="Arial" panose="020B0604020202020204" pitchFamily="34" charset="0"/>
                </a:rPr>
                <a:t>aucune</a:t>
              </a:r>
              <a:r>
                <a:rPr lang="en-IE" altLang="fr-FR" sz="2000" b="1" dirty="0">
                  <a:solidFill>
                    <a:srgbClr val="FF0000"/>
                  </a:solidFill>
                  <a:latin typeface="Arial" panose="020B0604020202020204" pitchFamily="34" charset="0"/>
                </a:rPr>
                <a:t> structure </a:t>
              </a:r>
              <a:r>
                <a:rPr lang="en-IE" altLang="fr-FR" sz="2000" b="1" dirty="0" err="1">
                  <a:solidFill>
                    <a:srgbClr val="FF0000"/>
                  </a:solidFill>
                  <a:latin typeface="Arial" panose="020B0604020202020204" pitchFamily="34" charset="0"/>
                </a:rPr>
                <a:t>n’apparait</a:t>
              </a:r>
              <a:r>
                <a:rPr lang="en-IE" altLang="fr-FR" sz="2000" b="1" dirty="0">
                  <a:solidFill>
                    <a:srgbClr val="FF0000"/>
                  </a:solidFill>
                  <a:latin typeface="Arial" panose="020B0604020202020204" pitchFamily="34" charset="0"/>
                </a:rPr>
                <a:t>.</a:t>
              </a:r>
              <a:endParaRPr lang="en-US" altLang="fr-FR" sz="2000" b="1" dirty="0">
                <a:solidFill>
                  <a:srgbClr val="FF0000"/>
                </a:solidFill>
                <a:latin typeface="Arial" panose="020B0604020202020204" pitchFamily="34" charset="0"/>
              </a:endParaRPr>
            </a:p>
          </p:txBody>
        </p:sp>
      </p:grpSp>
      <p:sp>
        <p:nvSpPr>
          <p:cNvPr id="150" name="Rectangle 149"/>
          <p:cNvSpPr/>
          <p:nvPr/>
        </p:nvSpPr>
        <p:spPr>
          <a:xfrm>
            <a:off x="0" y="688921"/>
            <a:ext cx="9144000" cy="507831"/>
          </a:xfrm>
          <a:prstGeom prst="rect">
            <a:avLst/>
          </a:prstGeom>
        </p:spPr>
        <p:txBody>
          <a:bodyPr wrap="square">
            <a:spAutoFit/>
          </a:bodyPr>
          <a:lstStyle/>
          <a:p>
            <a:pPr>
              <a:lnSpc>
                <a:spcPct val="150000"/>
              </a:lnSpc>
              <a:spcBef>
                <a:spcPts val="600"/>
              </a:spcBef>
              <a:spcAft>
                <a:spcPts val="0"/>
              </a:spcAft>
            </a:pPr>
            <a:r>
              <a:rPr lang="fr-FR" b="1" dirty="0">
                <a:solidFill>
                  <a:schemeClr val="tx1"/>
                </a:solidFill>
                <a:latin typeface="Arial" panose="020B0604020202020204" pitchFamily="34" charset="0"/>
              </a:rPr>
              <a:t>I.2.3- L’état gazeux : illustré par la vapeur d’eau dans cet exemple. </a:t>
            </a:r>
          </a:p>
        </p:txBody>
      </p:sp>
      <p:sp>
        <p:nvSpPr>
          <p:cNvPr id="151" name="Espace réservé du numéro de diapositive 150"/>
          <p:cNvSpPr>
            <a:spLocks noGrp="1"/>
          </p:cNvSpPr>
          <p:nvPr>
            <p:ph type="sldNum" sz="quarter" idx="11"/>
          </p:nvPr>
        </p:nvSpPr>
        <p:spPr/>
        <p:txBody>
          <a:bodyPr/>
          <a:lstStyle/>
          <a:p>
            <a:pPr>
              <a:defRPr/>
            </a:pPr>
            <a:fld id="{74C383D0-3DF5-4192-A1E0-5903EB34604B}" type="slidenum">
              <a:rPr lang="fr-FR" smtClean="0"/>
              <a:pPr>
                <a:defRPr/>
              </a:pPr>
              <a:t>12</a:t>
            </a:fld>
            <a:endParaRPr lang="fr-FR"/>
          </a:p>
        </p:txBody>
      </p:sp>
      <p:sp>
        <p:nvSpPr>
          <p:cNvPr id="15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extLst>
      <p:ext uri="{BB962C8B-B14F-4D97-AF65-F5344CB8AC3E}">
        <p14:creationId xmlns:p14="http://schemas.microsoft.com/office/powerpoint/2010/main" val="2697414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46"/>
          <p:cNvGrpSpPr>
            <a:grpSpLocks/>
          </p:cNvGrpSpPr>
          <p:nvPr/>
        </p:nvGrpSpPr>
        <p:grpSpPr bwMode="auto">
          <a:xfrm>
            <a:off x="1115616" y="1484784"/>
            <a:ext cx="6554787" cy="4224337"/>
            <a:chOff x="1474" y="1013"/>
            <a:chExt cx="4129" cy="2661"/>
          </a:xfrm>
        </p:grpSpPr>
        <p:sp>
          <p:nvSpPr>
            <p:cNvPr id="4" name="Rectangle 447"/>
            <p:cNvSpPr>
              <a:spLocks noChangeArrowheads="1"/>
            </p:cNvSpPr>
            <p:nvPr/>
          </p:nvSpPr>
          <p:spPr bwMode="auto">
            <a:xfrm>
              <a:off x="1474" y="1013"/>
              <a:ext cx="4129" cy="26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ltLang="fr-FR"/>
            </a:p>
          </p:txBody>
        </p:sp>
        <p:grpSp>
          <p:nvGrpSpPr>
            <p:cNvPr id="5" name="Group 448"/>
            <p:cNvGrpSpPr>
              <a:grpSpLocks/>
            </p:cNvGrpSpPr>
            <p:nvPr/>
          </p:nvGrpSpPr>
          <p:grpSpPr bwMode="auto">
            <a:xfrm flipV="1">
              <a:off x="3280" y="1457"/>
              <a:ext cx="185" cy="173"/>
              <a:chOff x="910" y="1962"/>
              <a:chExt cx="185" cy="173"/>
            </a:xfrm>
          </p:grpSpPr>
          <p:sp>
            <p:nvSpPr>
              <p:cNvPr id="127" name="Oval 44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8" name="Text Box 45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6" name="Group 451"/>
            <p:cNvGrpSpPr>
              <a:grpSpLocks/>
            </p:cNvGrpSpPr>
            <p:nvPr/>
          </p:nvGrpSpPr>
          <p:grpSpPr bwMode="auto">
            <a:xfrm flipV="1">
              <a:off x="3110" y="1702"/>
              <a:ext cx="191" cy="176"/>
              <a:chOff x="859" y="1352"/>
              <a:chExt cx="191" cy="176"/>
            </a:xfrm>
          </p:grpSpPr>
          <p:sp>
            <p:nvSpPr>
              <p:cNvPr id="125" name="Oval 45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6" name="Text Box 45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7" name="Group 454"/>
            <p:cNvGrpSpPr>
              <a:grpSpLocks/>
            </p:cNvGrpSpPr>
            <p:nvPr/>
          </p:nvGrpSpPr>
          <p:grpSpPr bwMode="auto">
            <a:xfrm flipV="1">
              <a:off x="2956" y="1457"/>
              <a:ext cx="185" cy="173"/>
              <a:chOff x="910" y="1962"/>
              <a:chExt cx="185" cy="173"/>
            </a:xfrm>
          </p:grpSpPr>
          <p:sp>
            <p:nvSpPr>
              <p:cNvPr id="123" name="Oval 45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4" name="Text Box 45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8" name="Line 457"/>
            <p:cNvSpPr>
              <a:spLocks noChangeShapeType="1"/>
            </p:cNvSpPr>
            <p:nvPr/>
          </p:nvSpPr>
          <p:spPr bwMode="auto">
            <a:xfrm flipH="1" flipV="1">
              <a:off x="3055" y="1603"/>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 name="Line 458"/>
            <p:cNvSpPr>
              <a:spLocks noChangeShapeType="1"/>
            </p:cNvSpPr>
            <p:nvPr/>
          </p:nvSpPr>
          <p:spPr bwMode="auto">
            <a:xfrm flipV="1">
              <a:off x="3259" y="1599"/>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0" name="Group 459"/>
            <p:cNvGrpSpPr>
              <a:grpSpLocks/>
            </p:cNvGrpSpPr>
            <p:nvPr/>
          </p:nvGrpSpPr>
          <p:grpSpPr bwMode="auto">
            <a:xfrm>
              <a:off x="5034" y="2555"/>
              <a:ext cx="509" cy="421"/>
              <a:chOff x="4947" y="1726"/>
              <a:chExt cx="509" cy="421"/>
            </a:xfrm>
          </p:grpSpPr>
          <p:grpSp>
            <p:nvGrpSpPr>
              <p:cNvPr id="112" name="Group 460"/>
              <p:cNvGrpSpPr>
                <a:grpSpLocks/>
              </p:cNvGrpSpPr>
              <p:nvPr/>
            </p:nvGrpSpPr>
            <p:grpSpPr bwMode="auto">
              <a:xfrm>
                <a:off x="5271" y="1974"/>
                <a:ext cx="185" cy="173"/>
                <a:chOff x="910" y="1962"/>
                <a:chExt cx="185" cy="173"/>
              </a:xfrm>
            </p:grpSpPr>
            <p:sp>
              <p:nvSpPr>
                <p:cNvPr id="121" name="Oval 461"/>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2" name="Text Box 462"/>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13" name="Group 463"/>
              <p:cNvGrpSpPr>
                <a:grpSpLocks/>
              </p:cNvGrpSpPr>
              <p:nvPr/>
            </p:nvGrpSpPr>
            <p:grpSpPr bwMode="auto">
              <a:xfrm>
                <a:off x="5101" y="1726"/>
                <a:ext cx="191" cy="176"/>
                <a:chOff x="859" y="1352"/>
                <a:chExt cx="191" cy="176"/>
              </a:xfrm>
            </p:grpSpPr>
            <p:sp>
              <p:nvSpPr>
                <p:cNvPr id="119" name="Oval 464"/>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20" name="Text Box 465"/>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14" name="Group 466"/>
              <p:cNvGrpSpPr>
                <a:grpSpLocks/>
              </p:cNvGrpSpPr>
              <p:nvPr/>
            </p:nvGrpSpPr>
            <p:grpSpPr bwMode="auto">
              <a:xfrm>
                <a:off x="4947" y="1974"/>
                <a:ext cx="185" cy="173"/>
                <a:chOff x="910" y="1962"/>
                <a:chExt cx="185" cy="173"/>
              </a:xfrm>
            </p:grpSpPr>
            <p:sp>
              <p:nvSpPr>
                <p:cNvPr id="117" name="Oval 467"/>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8" name="Text Box 468"/>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15" name="Line 469"/>
              <p:cNvSpPr>
                <a:spLocks noChangeShapeType="1"/>
              </p:cNvSpPr>
              <p:nvPr/>
            </p:nvSpPr>
            <p:spPr bwMode="auto">
              <a:xfrm flipH="1">
                <a:off x="5046" y="1885"/>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 name="Line 470"/>
              <p:cNvSpPr>
                <a:spLocks noChangeShapeType="1"/>
              </p:cNvSpPr>
              <p:nvPr/>
            </p:nvSpPr>
            <p:spPr bwMode="auto">
              <a:xfrm>
                <a:off x="5250" y="1889"/>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11" name="Group 471"/>
            <p:cNvGrpSpPr>
              <a:grpSpLocks/>
            </p:cNvGrpSpPr>
            <p:nvPr/>
          </p:nvGrpSpPr>
          <p:grpSpPr bwMode="auto">
            <a:xfrm rot="-5400000">
              <a:off x="4540" y="1668"/>
              <a:ext cx="185" cy="173"/>
              <a:chOff x="910" y="1962"/>
              <a:chExt cx="185" cy="173"/>
            </a:xfrm>
          </p:grpSpPr>
          <p:sp>
            <p:nvSpPr>
              <p:cNvPr id="110" name="Oval 472"/>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11" name="Text Box 473"/>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2" name="Group 474"/>
            <p:cNvGrpSpPr>
              <a:grpSpLocks/>
            </p:cNvGrpSpPr>
            <p:nvPr/>
          </p:nvGrpSpPr>
          <p:grpSpPr bwMode="auto">
            <a:xfrm rot="-5400000">
              <a:off x="4290" y="1834"/>
              <a:ext cx="191" cy="176"/>
              <a:chOff x="859" y="1352"/>
              <a:chExt cx="191" cy="176"/>
            </a:xfrm>
          </p:grpSpPr>
          <p:sp>
            <p:nvSpPr>
              <p:cNvPr id="108" name="Oval 475"/>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9" name="Text Box 476"/>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13" name="Group 477"/>
            <p:cNvGrpSpPr>
              <a:grpSpLocks/>
            </p:cNvGrpSpPr>
            <p:nvPr/>
          </p:nvGrpSpPr>
          <p:grpSpPr bwMode="auto">
            <a:xfrm rot="-5400000">
              <a:off x="4540" y="1992"/>
              <a:ext cx="185" cy="173"/>
              <a:chOff x="910" y="1962"/>
              <a:chExt cx="185" cy="173"/>
            </a:xfrm>
          </p:grpSpPr>
          <p:sp>
            <p:nvSpPr>
              <p:cNvPr id="106" name="Oval 478"/>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7" name="Text Box 479"/>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14" name="Line 480"/>
            <p:cNvSpPr>
              <a:spLocks noChangeShapeType="1"/>
            </p:cNvSpPr>
            <p:nvPr/>
          </p:nvSpPr>
          <p:spPr bwMode="auto">
            <a:xfrm rot="16200000" flipH="1">
              <a:off x="4473" y="1973"/>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 name="Line 481"/>
            <p:cNvSpPr>
              <a:spLocks noChangeShapeType="1"/>
            </p:cNvSpPr>
            <p:nvPr/>
          </p:nvSpPr>
          <p:spPr bwMode="auto">
            <a:xfrm rot="-5400000">
              <a:off x="4477" y="1769"/>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16" name="Group 482"/>
            <p:cNvGrpSpPr>
              <a:grpSpLocks/>
            </p:cNvGrpSpPr>
            <p:nvPr/>
          </p:nvGrpSpPr>
          <p:grpSpPr bwMode="auto">
            <a:xfrm>
              <a:off x="1922" y="2509"/>
              <a:ext cx="248" cy="176"/>
              <a:chOff x="1922" y="2509"/>
              <a:chExt cx="248" cy="176"/>
            </a:xfrm>
          </p:grpSpPr>
          <p:sp>
            <p:nvSpPr>
              <p:cNvPr id="104" name="Oval 483"/>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5" name="Text Box 484"/>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17" name="Group 485"/>
            <p:cNvGrpSpPr>
              <a:grpSpLocks/>
            </p:cNvGrpSpPr>
            <p:nvPr/>
          </p:nvGrpSpPr>
          <p:grpSpPr bwMode="auto">
            <a:xfrm>
              <a:off x="1768" y="2758"/>
              <a:ext cx="222" cy="173"/>
              <a:chOff x="1768" y="2758"/>
              <a:chExt cx="222" cy="173"/>
            </a:xfrm>
          </p:grpSpPr>
          <p:sp>
            <p:nvSpPr>
              <p:cNvPr id="102" name="Oval 486"/>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 name="Text Box 487"/>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18" name="Group 488"/>
            <p:cNvGrpSpPr>
              <a:grpSpLocks/>
            </p:cNvGrpSpPr>
            <p:nvPr/>
          </p:nvGrpSpPr>
          <p:grpSpPr bwMode="auto">
            <a:xfrm rot="-5400000">
              <a:off x="2278" y="1967"/>
              <a:ext cx="185" cy="173"/>
              <a:chOff x="910" y="1962"/>
              <a:chExt cx="185" cy="173"/>
            </a:xfrm>
          </p:grpSpPr>
          <p:sp>
            <p:nvSpPr>
              <p:cNvPr id="100" name="Oval 489"/>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1" name="Text Box 490"/>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grpSp>
          <p:nvGrpSpPr>
            <p:cNvPr id="19" name="Group 491"/>
            <p:cNvGrpSpPr>
              <a:grpSpLocks/>
            </p:cNvGrpSpPr>
            <p:nvPr/>
          </p:nvGrpSpPr>
          <p:grpSpPr bwMode="auto">
            <a:xfrm rot="-5400000">
              <a:off x="2028" y="2133"/>
              <a:ext cx="191" cy="176"/>
              <a:chOff x="859" y="1352"/>
              <a:chExt cx="191" cy="176"/>
            </a:xfrm>
          </p:grpSpPr>
          <p:sp>
            <p:nvSpPr>
              <p:cNvPr id="98" name="Oval 492"/>
              <p:cNvSpPr>
                <a:spLocks noChangeArrowheads="1"/>
              </p:cNvSpPr>
              <p:nvPr/>
            </p:nvSpPr>
            <p:spPr bwMode="auto">
              <a:xfrm>
                <a:off x="864" y="1352"/>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9" name="Text Box 493"/>
              <p:cNvSpPr txBox="1">
                <a:spLocks noChangeArrowheads="1"/>
              </p:cNvSpPr>
              <p:nvPr/>
            </p:nvSpPr>
            <p:spPr bwMode="auto">
              <a:xfrm>
                <a:off x="859" y="1352"/>
                <a:ext cx="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endParaRPr lang="en-US" altLang="fr-FR" sz="1200">
                  <a:solidFill>
                    <a:schemeClr val="bg1"/>
                  </a:solidFill>
                </a:endParaRPr>
              </a:p>
            </p:txBody>
          </p:sp>
        </p:grpSp>
        <p:grpSp>
          <p:nvGrpSpPr>
            <p:cNvPr id="20" name="Group 494"/>
            <p:cNvGrpSpPr>
              <a:grpSpLocks/>
            </p:cNvGrpSpPr>
            <p:nvPr/>
          </p:nvGrpSpPr>
          <p:grpSpPr bwMode="auto">
            <a:xfrm rot="-5400000">
              <a:off x="2278" y="2291"/>
              <a:ext cx="185" cy="173"/>
              <a:chOff x="910" y="1962"/>
              <a:chExt cx="185" cy="173"/>
            </a:xfrm>
          </p:grpSpPr>
          <p:sp>
            <p:nvSpPr>
              <p:cNvPr id="96" name="Oval 495"/>
              <p:cNvSpPr>
                <a:spLocks noChangeArrowheads="1"/>
              </p:cNvSpPr>
              <p:nvPr/>
            </p:nvSpPr>
            <p:spPr bwMode="auto">
              <a:xfrm>
                <a:off x="944" y="1991"/>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7" name="Text Box 496"/>
              <p:cNvSpPr txBox="1">
                <a:spLocks noChangeArrowheads="1"/>
              </p:cNvSpPr>
              <p:nvPr/>
            </p:nvSpPr>
            <p:spPr bwMode="auto">
              <a:xfrm>
                <a:off x="910" y="1962"/>
                <a:ext cx="18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endParaRPr lang="en-US" altLang="fr-FR" sz="1200">
                  <a:solidFill>
                    <a:schemeClr val="bg1"/>
                  </a:solidFill>
                </a:endParaRPr>
              </a:p>
            </p:txBody>
          </p:sp>
        </p:grpSp>
        <p:sp>
          <p:nvSpPr>
            <p:cNvPr id="21" name="Line 497"/>
            <p:cNvSpPr>
              <a:spLocks noChangeShapeType="1"/>
            </p:cNvSpPr>
            <p:nvPr/>
          </p:nvSpPr>
          <p:spPr bwMode="auto">
            <a:xfrm rot="16200000" flipH="1">
              <a:off x="2211" y="2272"/>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2" name="Line 498"/>
            <p:cNvSpPr>
              <a:spLocks noChangeShapeType="1"/>
            </p:cNvSpPr>
            <p:nvPr/>
          </p:nvSpPr>
          <p:spPr bwMode="auto">
            <a:xfrm rot="-5400000">
              <a:off x="2215" y="2068"/>
              <a:ext cx="84" cy="1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Text Box 499"/>
            <p:cNvSpPr txBox="1">
              <a:spLocks noChangeArrowheads="1"/>
            </p:cNvSpPr>
            <p:nvPr/>
          </p:nvSpPr>
          <p:spPr bwMode="auto">
            <a:xfrm>
              <a:off x="1826" y="3217"/>
              <a:ext cx="349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IE" altLang="fr-FR" sz="2000" b="1" dirty="0">
                  <a:solidFill>
                    <a:srgbClr val="FF0000"/>
                  </a:solidFill>
                  <a:latin typeface="Arial" panose="020B0604020202020204" pitchFamily="34" charset="0"/>
                </a:rPr>
                <a:t>Plasma – Les liaisons formant la </a:t>
              </a:r>
              <a:r>
                <a:rPr lang="en-IE" altLang="fr-FR" sz="2000" b="1" dirty="0" err="1">
                  <a:solidFill>
                    <a:srgbClr val="FF0000"/>
                  </a:solidFill>
                  <a:latin typeface="Arial" panose="020B0604020202020204" pitchFamily="34" charset="0"/>
                </a:rPr>
                <a:t>molécule</a:t>
              </a:r>
              <a:r>
                <a:rPr lang="en-IE" altLang="fr-FR" sz="2000" b="1" dirty="0">
                  <a:solidFill>
                    <a:srgbClr val="FF0000"/>
                  </a:solidFill>
                  <a:latin typeface="Arial" panose="020B0604020202020204" pitchFamily="34" charset="0"/>
                </a:rPr>
                <a:t> </a:t>
              </a:r>
              <a:r>
                <a:rPr lang="en-IE" altLang="fr-FR" sz="2000" b="1" dirty="0" err="1">
                  <a:solidFill>
                    <a:srgbClr val="FF0000"/>
                  </a:solidFill>
                  <a:latin typeface="Arial" panose="020B0604020202020204" pitchFamily="34" charset="0"/>
                </a:rPr>
                <a:t>sont</a:t>
              </a:r>
              <a:r>
                <a:rPr lang="en-IE" altLang="fr-FR" sz="2000" b="1" dirty="0">
                  <a:solidFill>
                    <a:srgbClr val="FF0000"/>
                  </a:solidFill>
                  <a:latin typeface="Arial" panose="020B0604020202020204" pitchFamily="34" charset="0"/>
                </a:rPr>
                <a:t> </a:t>
              </a:r>
              <a:r>
                <a:rPr lang="en-IE" altLang="fr-FR" sz="2000" b="1" dirty="0" err="1">
                  <a:solidFill>
                    <a:srgbClr val="FF0000"/>
                  </a:solidFill>
                  <a:latin typeface="Arial" panose="020B0604020202020204" pitchFamily="34" charset="0"/>
                </a:rPr>
                <a:t>cassées</a:t>
              </a:r>
              <a:r>
                <a:rPr lang="en-IE" altLang="fr-FR" sz="2000" b="1" dirty="0">
                  <a:solidFill>
                    <a:srgbClr val="FF0000"/>
                  </a:solidFill>
                  <a:latin typeface="Arial" panose="020B0604020202020204" pitchFamily="34" charset="0"/>
                </a:rPr>
                <a:t>.</a:t>
              </a:r>
              <a:endParaRPr lang="en-US" altLang="fr-FR" sz="2000" b="1" dirty="0">
                <a:solidFill>
                  <a:srgbClr val="FF0000"/>
                </a:solidFill>
                <a:latin typeface="Arial" panose="020B0604020202020204" pitchFamily="34" charset="0"/>
              </a:endParaRPr>
            </a:p>
          </p:txBody>
        </p:sp>
        <p:grpSp>
          <p:nvGrpSpPr>
            <p:cNvPr id="24" name="Group 500"/>
            <p:cNvGrpSpPr>
              <a:grpSpLocks/>
            </p:cNvGrpSpPr>
            <p:nvPr/>
          </p:nvGrpSpPr>
          <p:grpSpPr bwMode="auto">
            <a:xfrm>
              <a:off x="2643" y="1659"/>
              <a:ext cx="248" cy="176"/>
              <a:chOff x="1922" y="2509"/>
              <a:chExt cx="248" cy="176"/>
            </a:xfrm>
          </p:grpSpPr>
          <p:sp>
            <p:nvSpPr>
              <p:cNvPr id="94" name="Oval 501"/>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5" name="Text Box 502"/>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25" name="Group 503"/>
            <p:cNvGrpSpPr>
              <a:grpSpLocks/>
            </p:cNvGrpSpPr>
            <p:nvPr/>
          </p:nvGrpSpPr>
          <p:grpSpPr bwMode="auto">
            <a:xfrm>
              <a:off x="3224" y="2746"/>
              <a:ext cx="248" cy="176"/>
              <a:chOff x="1922" y="2509"/>
              <a:chExt cx="248" cy="176"/>
            </a:xfrm>
          </p:grpSpPr>
          <p:sp>
            <p:nvSpPr>
              <p:cNvPr id="92" name="Oval 504"/>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3" name="Text Box 505"/>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26" name="Group 506"/>
            <p:cNvGrpSpPr>
              <a:grpSpLocks/>
            </p:cNvGrpSpPr>
            <p:nvPr/>
          </p:nvGrpSpPr>
          <p:grpSpPr bwMode="auto">
            <a:xfrm>
              <a:off x="1676" y="1320"/>
              <a:ext cx="248" cy="176"/>
              <a:chOff x="1922" y="2509"/>
              <a:chExt cx="248" cy="176"/>
            </a:xfrm>
          </p:grpSpPr>
          <p:sp>
            <p:nvSpPr>
              <p:cNvPr id="90" name="Oval 507"/>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91" name="Text Box 508"/>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27" name="Group 509"/>
            <p:cNvGrpSpPr>
              <a:grpSpLocks/>
            </p:cNvGrpSpPr>
            <p:nvPr/>
          </p:nvGrpSpPr>
          <p:grpSpPr bwMode="auto">
            <a:xfrm>
              <a:off x="3077" y="2241"/>
              <a:ext cx="248" cy="176"/>
              <a:chOff x="1922" y="2509"/>
              <a:chExt cx="248" cy="176"/>
            </a:xfrm>
          </p:grpSpPr>
          <p:sp>
            <p:nvSpPr>
              <p:cNvPr id="88" name="Oval 510"/>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9" name="Text Box 511"/>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28" name="Group 512"/>
            <p:cNvGrpSpPr>
              <a:grpSpLocks/>
            </p:cNvGrpSpPr>
            <p:nvPr/>
          </p:nvGrpSpPr>
          <p:grpSpPr bwMode="auto">
            <a:xfrm>
              <a:off x="4121" y="1278"/>
              <a:ext cx="248" cy="176"/>
              <a:chOff x="1922" y="2509"/>
              <a:chExt cx="248" cy="176"/>
            </a:xfrm>
          </p:grpSpPr>
          <p:sp>
            <p:nvSpPr>
              <p:cNvPr id="86" name="Oval 513"/>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7" name="Text Box 514"/>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29" name="Group 515"/>
            <p:cNvGrpSpPr>
              <a:grpSpLocks/>
            </p:cNvGrpSpPr>
            <p:nvPr/>
          </p:nvGrpSpPr>
          <p:grpSpPr bwMode="auto">
            <a:xfrm>
              <a:off x="2096" y="1454"/>
              <a:ext cx="222" cy="173"/>
              <a:chOff x="1768" y="2758"/>
              <a:chExt cx="222" cy="173"/>
            </a:xfrm>
          </p:grpSpPr>
          <p:sp>
            <p:nvSpPr>
              <p:cNvPr id="84" name="Oval 516"/>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5" name="Text Box 517"/>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0" name="Group 518"/>
            <p:cNvGrpSpPr>
              <a:grpSpLocks/>
            </p:cNvGrpSpPr>
            <p:nvPr/>
          </p:nvGrpSpPr>
          <p:grpSpPr bwMode="auto">
            <a:xfrm>
              <a:off x="2564" y="2236"/>
              <a:ext cx="222" cy="173"/>
              <a:chOff x="1768" y="2758"/>
              <a:chExt cx="222" cy="173"/>
            </a:xfrm>
          </p:grpSpPr>
          <p:sp>
            <p:nvSpPr>
              <p:cNvPr id="82" name="Oval 519"/>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3" name="Text Box 520"/>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1" name="Group 521"/>
            <p:cNvGrpSpPr>
              <a:grpSpLocks/>
            </p:cNvGrpSpPr>
            <p:nvPr/>
          </p:nvGrpSpPr>
          <p:grpSpPr bwMode="auto">
            <a:xfrm>
              <a:off x="1740" y="2023"/>
              <a:ext cx="222" cy="173"/>
              <a:chOff x="1768" y="2758"/>
              <a:chExt cx="222" cy="173"/>
            </a:xfrm>
          </p:grpSpPr>
          <p:sp>
            <p:nvSpPr>
              <p:cNvPr id="80" name="Oval 522"/>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1" name="Text Box 523"/>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2" name="Group 524"/>
            <p:cNvGrpSpPr>
              <a:grpSpLocks/>
            </p:cNvGrpSpPr>
            <p:nvPr/>
          </p:nvGrpSpPr>
          <p:grpSpPr bwMode="auto">
            <a:xfrm>
              <a:off x="3630" y="2193"/>
              <a:ext cx="222" cy="173"/>
              <a:chOff x="1768" y="2758"/>
              <a:chExt cx="222" cy="173"/>
            </a:xfrm>
          </p:grpSpPr>
          <p:sp>
            <p:nvSpPr>
              <p:cNvPr id="78" name="Oval 525"/>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9" name="Text Box 526"/>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3" name="Group 527"/>
            <p:cNvGrpSpPr>
              <a:grpSpLocks/>
            </p:cNvGrpSpPr>
            <p:nvPr/>
          </p:nvGrpSpPr>
          <p:grpSpPr bwMode="auto">
            <a:xfrm>
              <a:off x="3321" y="1143"/>
              <a:ext cx="222" cy="173"/>
              <a:chOff x="1768" y="2758"/>
              <a:chExt cx="222" cy="173"/>
            </a:xfrm>
          </p:grpSpPr>
          <p:sp>
            <p:nvSpPr>
              <p:cNvPr id="76" name="Oval 528"/>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7" name="Text Box 529"/>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4" name="Group 530"/>
            <p:cNvGrpSpPr>
              <a:grpSpLocks/>
            </p:cNvGrpSpPr>
            <p:nvPr/>
          </p:nvGrpSpPr>
          <p:grpSpPr bwMode="auto">
            <a:xfrm>
              <a:off x="2497" y="2849"/>
              <a:ext cx="222" cy="173"/>
              <a:chOff x="1768" y="2758"/>
              <a:chExt cx="222" cy="173"/>
            </a:xfrm>
          </p:grpSpPr>
          <p:sp>
            <p:nvSpPr>
              <p:cNvPr id="74" name="Oval 531"/>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5" name="Text Box 532"/>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5" name="Group 533"/>
            <p:cNvGrpSpPr>
              <a:grpSpLocks/>
            </p:cNvGrpSpPr>
            <p:nvPr/>
          </p:nvGrpSpPr>
          <p:grpSpPr bwMode="auto">
            <a:xfrm>
              <a:off x="4195" y="2916"/>
              <a:ext cx="222" cy="173"/>
              <a:chOff x="1768" y="2758"/>
              <a:chExt cx="222" cy="173"/>
            </a:xfrm>
          </p:grpSpPr>
          <p:sp>
            <p:nvSpPr>
              <p:cNvPr id="72" name="Oval 534"/>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3" name="Text Box 535"/>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6" name="Group 536"/>
            <p:cNvGrpSpPr>
              <a:grpSpLocks/>
            </p:cNvGrpSpPr>
            <p:nvPr/>
          </p:nvGrpSpPr>
          <p:grpSpPr bwMode="auto">
            <a:xfrm>
              <a:off x="4628" y="1394"/>
              <a:ext cx="222" cy="173"/>
              <a:chOff x="1768" y="2758"/>
              <a:chExt cx="222" cy="173"/>
            </a:xfrm>
          </p:grpSpPr>
          <p:sp>
            <p:nvSpPr>
              <p:cNvPr id="70" name="Oval 537"/>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 name="Text Box 538"/>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7" name="Group 539"/>
            <p:cNvGrpSpPr>
              <a:grpSpLocks/>
            </p:cNvGrpSpPr>
            <p:nvPr/>
          </p:nvGrpSpPr>
          <p:grpSpPr bwMode="auto">
            <a:xfrm>
              <a:off x="3838" y="1661"/>
              <a:ext cx="222" cy="173"/>
              <a:chOff x="1768" y="2758"/>
              <a:chExt cx="222" cy="173"/>
            </a:xfrm>
          </p:grpSpPr>
          <p:sp>
            <p:nvSpPr>
              <p:cNvPr id="68" name="Oval 540"/>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9" name="Text Box 541"/>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8" name="Group 542"/>
            <p:cNvGrpSpPr>
              <a:grpSpLocks/>
            </p:cNvGrpSpPr>
            <p:nvPr/>
          </p:nvGrpSpPr>
          <p:grpSpPr bwMode="auto">
            <a:xfrm>
              <a:off x="4987" y="1902"/>
              <a:ext cx="222" cy="173"/>
              <a:chOff x="1768" y="2758"/>
              <a:chExt cx="222" cy="173"/>
            </a:xfrm>
          </p:grpSpPr>
          <p:sp>
            <p:nvSpPr>
              <p:cNvPr id="66" name="Oval 543"/>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7" name="Text Box 544"/>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39" name="Group 545"/>
            <p:cNvGrpSpPr>
              <a:grpSpLocks/>
            </p:cNvGrpSpPr>
            <p:nvPr/>
          </p:nvGrpSpPr>
          <p:grpSpPr bwMode="auto">
            <a:xfrm>
              <a:off x="4250" y="2349"/>
              <a:ext cx="248" cy="176"/>
              <a:chOff x="1922" y="2509"/>
              <a:chExt cx="248" cy="176"/>
            </a:xfrm>
          </p:grpSpPr>
          <p:sp>
            <p:nvSpPr>
              <p:cNvPr id="64" name="Oval 546"/>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5" name="Text Box 547"/>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40" name="Group 548"/>
            <p:cNvGrpSpPr>
              <a:grpSpLocks/>
            </p:cNvGrpSpPr>
            <p:nvPr/>
          </p:nvGrpSpPr>
          <p:grpSpPr bwMode="auto">
            <a:xfrm>
              <a:off x="3688" y="2905"/>
              <a:ext cx="248" cy="176"/>
              <a:chOff x="1922" y="2509"/>
              <a:chExt cx="248" cy="176"/>
            </a:xfrm>
          </p:grpSpPr>
          <p:sp>
            <p:nvSpPr>
              <p:cNvPr id="62" name="Oval 549"/>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3" name="Text Box 550"/>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41" name="Group 551"/>
            <p:cNvGrpSpPr>
              <a:grpSpLocks/>
            </p:cNvGrpSpPr>
            <p:nvPr/>
          </p:nvGrpSpPr>
          <p:grpSpPr bwMode="auto">
            <a:xfrm>
              <a:off x="3597" y="1853"/>
              <a:ext cx="248" cy="176"/>
              <a:chOff x="1922" y="2509"/>
              <a:chExt cx="248" cy="176"/>
            </a:xfrm>
          </p:grpSpPr>
          <p:sp>
            <p:nvSpPr>
              <p:cNvPr id="60" name="Oval 552"/>
              <p:cNvSpPr>
                <a:spLocks noChangeArrowheads="1"/>
              </p:cNvSpPr>
              <p:nvPr/>
            </p:nvSpPr>
            <p:spPr bwMode="auto">
              <a:xfrm>
                <a:off x="1952" y="2509"/>
                <a:ext cx="175" cy="176"/>
              </a:xfrm>
              <a:prstGeom prst="ellipse">
                <a:avLst/>
              </a:prstGeom>
              <a:solidFill>
                <a:srgbClr val="00008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 name="Text Box 553"/>
              <p:cNvSpPr txBox="1">
                <a:spLocks noChangeArrowheads="1"/>
              </p:cNvSpPr>
              <p:nvPr/>
            </p:nvSpPr>
            <p:spPr bwMode="auto">
              <a:xfrm>
                <a:off x="1922" y="2510"/>
                <a:ext cx="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O</a:t>
                </a:r>
                <a:r>
                  <a:rPr lang="en-IE" altLang="fr-FR" sz="1200" baseline="30000">
                    <a:solidFill>
                      <a:schemeClr val="bg1"/>
                    </a:solidFill>
                  </a:rPr>
                  <a:t>2-</a:t>
                </a:r>
                <a:endParaRPr lang="en-US" altLang="fr-FR" sz="1200" baseline="30000">
                  <a:solidFill>
                    <a:schemeClr val="bg1"/>
                  </a:solidFill>
                </a:endParaRPr>
              </a:p>
            </p:txBody>
          </p:sp>
        </p:grpSp>
        <p:grpSp>
          <p:nvGrpSpPr>
            <p:cNvPr id="42" name="Group 554"/>
            <p:cNvGrpSpPr>
              <a:grpSpLocks/>
            </p:cNvGrpSpPr>
            <p:nvPr/>
          </p:nvGrpSpPr>
          <p:grpSpPr bwMode="auto">
            <a:xfrm>
              <a:off x="2720" y="2575"/>
              <a:ext cx="222" cy="173"/>
              <a:chOff x="1768" y="2758"/>
              <a:chExt cx="222" cy="173"/>
            </a:xfrm>
          </p:grpSpPr>
          <p:sp>
            <p:nvSpPr>
              <p:cNvPr id="58" name="Oval 555"/>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Text Box 556"/>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43" name="Group 557"/>
            <p:cNvGrpSpPr>
              <a:grpSpLocks/>
            </p:cNvGrpSpPr>
            <p:nvPr/>
          </p:nvGrpSpPr>
          <p:grpSpPr bwMode="auto">
            <a:xfrm>
              <a:off x="3659" y="2580"/>
              <a:ext cx="222" cy="173"/>
              <a:chOff x="1768" y="2758"/>
              <a:chExt cx="222" cy="173"/>
            </a:xfrm>
          </p:grpSpPr>
          <p:sp>
            <p:nvSpPr>
              <p:cNvPr id="56" name="Oval 558"/>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Text Box 559"/>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44" name="Group 560"/>
            <p:cNvGrpSpPr>
              <a:grpSpLocks/>
            </p:cNvGrpSpPr>
            <p:nvPr/>
          </p:nvGrpSpPr>
          <p:grpSpPr bwMode="auto">
            <a:xfrm>
              <a:off x="1483" y="3073"/>
              <a:ext cx="222" cy="173"/>
              <a:chOff x="1768" y="2758"/>
              <a:chExt cx="222" cy="173"/>
            </a:xfrm>
          </p:grpSpPr>
          <p:sp>
            <p:nvSpPr>
              <p:cNvPr id="54" name="Oval 561"/>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5" name="Text Box 562"/>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45" name="Group 563"/>
            <p:cNvGrpSpPr>
              <a:grpSpLocks/>
            </p:cNvGrpSpPr>
            <p:nvPr/>
          </p:nvGrpSpPr>
          <p:grpSpPr bwMode="auto">
            <a:xfrm>
              <a:off x="2491" y="1089"/>
              <a:ext cx="222" cy="173"/>
              <a:chOff x="1768" y="2758"/>
              <a:chExt cx="222" cy="173"/>
            </a:xfrm>
          </p:grpSpPr>
          <p:sp>
            <p:nvSpPr>
              <p:cNvPr id="52" name="Oval 564"/>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3" name="Text Box 565"/>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46" name="Group 566"/>
            <p:cNvGrpSpPr>
              <a:grpSpLocks/>
            </p:cNvGrpSpPr>
            <p:nvPr/>
          </p:nvGrpSpPr>
          <p:grpSpPr bwMode="auto">
            <a:xfrm>
              <a:off x="4556" y="2473"/>
              <a:ext cx="222" cy="173"/>
              <a:chOff x="1768" y="2758"/>
              <a:chExt cx="222" cy="173"/>
            </a:xfrm>
          </p:grpSpPr>
          <p:sp>
            <p:nvSpPr>
              <p:cNvPr id="50" name="Oval 567"/>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 name="Text Box 568"/>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nvGrpSpPr>
            <p:cNvPr id="47" name="Group 569"/>
            <p:cNvGrpSpPr>
              <a:grpSpLocks/>
            </p:cNvGrpSpPr>
            <p:nvPr/>
          </p:nvGrpSpPr>
          <p:grpSpPr bwMode="auto">
            <a:xfrm>
              <a:off x="4997" y="1257"/>
              <a:ext cx="222" cy="173"/>
              <a:chOff x="1768" y="2758"/>
              <a:chExt cx="222" cy="173"/>
            </a:xfrm>
          </p:grpSpPr>
          <p:sp>
            <p:nvSpPr>
              <p:cNvPr id="48" name="Oval 570"/>
              <p:cNvSpPr>
                <a:spLocks noChangeArrowheads="1"/>
              </p:cNvSpPr>
              <p:nvPr/>
            </p:nvSpPr>
            <p:spPr bwMode="auto">
              <a:xfrm>
                <a:off x="1820" y="2786"/>
                <a:ext cx="105" cy="11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9" name="Text Box 571"/>
              <p:cNvSpPr txBox="1">
                <a:spLocks noChangeArrowheads="1"/>
              </p:cNvSpPr>
              <p:nvPr/>
            </p:nvSpPr>
            <p:spPr bwMode="auto">
              <a:xfrm>
                <a:off x="1768" y="2758"/>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IE" altLang="fr-FR" sz="1200">
                    <a:solidFill>
                      <a:schemeClr val="bg1"/>
                    </a:solidFill>
                  </a:rPr>
                  <a:t>H</a:t>
                </a:r>
                <a:r>
                  <a:rPr lang="en-IE" altLang="fr-FR" sz="1200" baseline="30000">
                    <a:solidFill>
                      <a:schemeClr val="bg1"/>
                    </a:solidFill>
                  </a:rPr>
                  <a:t>+</a:t>
                </a:r>
                <a:endParaRPr lang="en-US" altLang="fr-FR" sz="1200" baseline="30000">
                  <a:solidFill>
                    <a:schemeClr val="bg1"/>
                  </a:solidFill>
                </a:endParaRPr>
              </a:p>
            </p:txBody>
          </p:sp>
        </p:grpSp>
      </p:grpSp>
      <p:sp>
        <p:nvSpPr>
          <p:cNvPr id="129" name="Rectangle 128"/>
          <p:cNvSpPr/>
          <p:nvPr/>
        </p:nvSpPr>
        <p:spPr>
          <a:xfrm>
            <a:off x="0" y="760929"/>
            <a:ext cx="9144000" cy="507831"/>
          </a:xfrm>
          <a:prstGeom prst="rect">
            <a:avLst/>
          </a:prstGeom>
        </p:spPr>
        <p:txBody>
          <a:bodyPr wrap="square">
            <a:spAutoFit/>
          </a:bodyPr>
          <a:lstStyle/>
          <a:p>
            <a:pPr>
              <a:lnSpc>
                <a:spcPct val="150000"/>
              </a:lnSpc>
              <a:spcBef>
                <a:spcPts val="600"/>
              </a:spcBef>
              <a:spcAft>
                <a:spcPts val="0"/>
              </a:spcAft>
            </a:pPr>
            <a:r>
              <a:rPr lang="fr-FR" b="1" dirty="0">
                <a:solidFill>
                  <a:schemeClr val="tx1"/>
                </a:solidFill>
                <a:latin typeface="Arial" panose="020B0604020202020204" pitchFamily="34" charset="0"/>
              </a:rPr>
              <a:t>I.2.4- L’état plasma : représenté par les ions provenant des molécules de l’eau. </a:t>
            </a:r>
          </a:p>
        </p:txBody>
      </p:sp>
      <p:sp>
        <p:nvSpPr>
          <p:cNvPr id="130" name="Espace réservé du numéro de diapositive 129"/>
          <p:cNvSpPr>
            <a:spLocks noGrp="1"/>
          </p:cNvSpPr>
          <p:nvPr>
            <p:ph type="sldNum" sz="quarter" idx="11"/>
          </p:nvPr>
        </p:nvSpPr>
        <p:spPr/>
        <p:txBody>
          <a:bodyPr/>
          <a:lstStyle/>
          <a:p>
            <a:pPr>
              <a:defRPr/>
            </a:pPr>
            <a:fld id="{74C383D0-3DF5-4192-A1E0-5903EB34604B}" type="slidenum">
              <a:rPr lang="fr-FR" smtClean="0"/>
              <a:pPr>
                <a:defRPr/>
              </a:pPr>
              <a:t>13</a:t>
            </a:fld>
            <a:endParaRPr lang="fr-FR"/>
          </a:p>
        </p:txBody>
      </p:sp>
      <p:sp>
        <p:nvSpPr>
          <p:cNvPr id="131"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extLst>
      <p:ext uri="{BB962C8B-B14F-4D97-AF65-F5344CB8AC3E}">
        <p14:creationId xmlns:p14="http://schemas.microsoft.com/office/powerpoint/2010/main" val="2028654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A020E5C5-9C14-49CA-9FF3-3A6400BAE86D}" type="slidenum">
              <a:rPr lang="fr-FR" altLang="fr-FR" sz="1200" smtClean="0">
                <a:latin typeface="Arial Black" panose="020B0A04020102020204" pitchFamily="34" charset="0"/>
              </a:rPr>
              <a:pPr>
                <a:spcBef>
                  <a:spcPct val="0"/>
                </a:spcBef>
                <a:buClrTx/>
                <a:buSzTx/>
                <a:buFontTx/>
                <a:buNone/>
              </a:pPr>
              <a:t>14</a:t>
            </a:fld>
            <a:endParaRPr lang="fr-FR" altLang="fr-FR" sz="1200">
              <a:latin typeface="Arial Black" panose="020B0A04020102020204" pitchFamily="34" charset="0"/>
            </a:endParaRPr>
          </a:p>
        </p:txBody>
      </p:sp>
      <p:sp>
        <p:nvSpPr>
          <p:cNvPr id="16387" name="Rectangle 2"/>
          <p:cNvSpPr>
            <a:spLocks noChangeArrowheads="1"/>
          </p:cNvSpPr>
          <p:nvPr/>
        </p:nvSpPr>
        <p:spPr bwMode="auto">
          <a:xfrm>
            <a:off x="0" y="549275"/>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ts val="600"/>
              </a:spcBef>
              <a:buClrTx/>
              <a:buSzTx/>
              <a:buFontTx/>
              <a:buNone/>
            </a:pPr>
            <a:r>
              <a:rPr lang="fr-FR" altLang="fr-FR" sz="1800" b="1" dirty="0">
                <a:solidFill>
                  <a:srgbClr val="000000"/>
                </a:solidFill>
              </a:rPr>
              <a:t>I.3- Plan de choix des matériaux</a:t>
            </a:r>
          </a:p>
          <a:p>
            <a:pPr algn="just">
              <a:lnSpc>
                <a:spcPct val="150000"/>
              </a:lnSpc>
              <a:spcBef>
                <a:spcPct val="0"/>
              </a:spcBef>
              <a:buFont typeface="Wingdings" panose="05000000000000000000" pitchFamily="2" charset="2"/>
              <a:buNone/>
            </a:pPr>
            <a:r>
              <a:rPr lang="fr-FR" altLang="fr-FR" sz="1800" b="1" dirty="0"/>
              <a:t>   Le choix des matériaux est une tâche fondamentale et très complexe. En effet, dans un nombre important de cas, il ne concerne pas seulement un aspect purement </a:t>
            </a:r>
            <a:r>
              <a:rPr lang="fr-FR" altLang="fr-FR" sz="1800" b="1" dirty="0" smtClean="0"/>
              <a:t>technique, </a:t>
            </a:r>
            <a:r>
              <a:rPr lang="fr-FR" altLang="fr-FR" sz="1800" b="1" dirty="0"/>
              <a:t>répondant à des exigences fonctionnelles, mais aussi à des attentes relevant des préférences des utilisateurs dans le cadre d'un marché spécifique.</a:t>
            </a:r>
          </a:p>
          <a:p>
            <a:pPr algn="just">
              <a:lnSpc>
                <a:spcPct val="150000"/>
              </a:lnSpc>
              <a:spcBef>
                <a:spcPct val="0"/>
              </a:spcBef>
              <a:buClrTx/>
              <a:buSzTx/>
              <a:buFontTx/>
              <a:buNone/>
            </a:pPr>
            <a:r>
              <a:rPr lang="fr-FR" altLang="fr-FR" sz="1800" b="1" dirty="0">
                <a:solidFill>
                  <a:srgbClr val="000000"/>
                </a:solidFill>
              </a:rPr>
              <a:t>   Ainsi, le choix des matériaux doit être analysé sous l'angle de l'ingénierie de </a:t>
            </a:r>
            <a:r>
              <a:rPr lang="fr-FR" altLang="fr-FR" sz="1800" b="1" dirty="0" smtClean="0">
                <a:solidFill>
                  <a:srgbClr val="000000"/>
                </a:solidFill>
              </a:rPr>
              <a:t>matériaux, </a:t>
            </a:r>
            <a:r>
              <a:rPr lang="fr-FR" altLang="fr-FR" sz="1800" b="1" dirty="0">
                <a:solidFill>
                  <a:srgbClr val="000000"/>
                </a:solidFill>
              </a:rPr>
              <a:t>mais aussi sur celle du design industriel, et tenir compte de toutes les informations qui lui seront associées.</a:t>
            </a:r>
          </a:p>
          <a:p>
            <a:pPr algn="just">
              <a:lnSpc>
                <a:spcPct val="150000"/>
              </a:lnSpc>
              <a:spcBef>
                <a:spcPct val="0"/>
              </a:spcBef>
              <a:buClrTx/>
              <a:buSzTx/>
              <a:buFontTx/>
              <a:buNone/>
            </a:pPr>
            <a:r>
              <a:rPr lang="fr-FR" altLang="fr-FR" sz="1800" b="1" dirty="0">
                <a:solidFill>
                  <a:srgbClr val="000000"/>
                </a:solidFill>
              </a:rPr>
              <a:t>   Le choix des matériaux est au cœur de la relation «Produit-Matériau-Procédé».</a:t>
            </a:r>
          </a:p>
          <a:p>
            <a:pPr algn="just">
              <a:lnSpc>
                <a:spcPct val="150000"/>
              </a:lnSpc>
              <a:spcBef>
                <a:spcPct val="0"/>
              </a:spcBef>
              <a:buClrTx/>
              <a:buSzTx/>
              <a:buFontTx/>
              <a:buNone/>
            </a:pPr>
            <a:r>
              <a:rPr lang="fr-FR" altLang="fr-FR" sz="1800" b="1" dirty="0">
                <a:solidFill>
                  <a:srgbClr val="000000"/>
                </a:solidFill>
              </a:rPr>
              <a:t>   Il est impératif d'effectuer le choix du couple </a:t>
            </a:r>
            <a:r>
              <a:rPr lang="fr-FR" altLang="fr-FR" sz="1800" b="1" dirty="0" smtClean="0">
                <a:solidFill>
                  <a:srgbClr val="000000"/>
                </a:solidFill>
              </a:rPr>
              <a:t>matériau-procédé </a:t>
            </a:r>
            <a:r>
              <a:rPr lang="fr-FR" altLang="fr-FR" sz="1800" b="1" dirty="0">
                <a:solidFill>
                  <a:srgbClr val="000000"/>
                </a:solidFill>
              </a:rPr>
              <a:t>à partir des critères du cahier des charges et dans un contexte de développement durable:</a:t>
            </a:r>
          </a:p>
          <a:p>
            <a:pPr algn="just">
              <a:lnSpc>
                <a:spcPct val="150000"/>
              </a:lnSpc>
              <a:spcBef>
                <a:spcPct val="0"/>
              </a:spcBef>
              <a:buClrTx/>
              <a:buSzTx/>
              <a:buFontTx/>
              <a:buNone/>
            </a:pPr>
            <a:r>
              <a:rPr lang="fr-FR" altLang="fr-FR" sz="1800" b="1" dirty="0">
                <a:solidFill>
                  <a:srgbClr val="000000"/>
                </a:solidFill>
              </a:rPr>
              <a:t>       - Le produit demande certaines performances de la part du matériau.      </a:t>
            </a:r>
          </a:p>
          <a:p>
            <a:pPr algn="just">
              <a:lnSpc>
                <a:spcPct val="150000"/>
              </a:lnSpc>
              <a:spcBef>
                <a:spcPct val="0"/>
              </a:spcBef>
              <a:buClrTx/>
              <a:buSzTx/>
              <a:buFontTx/>
              <a:buNone/>
            </a:pPr>
            <a:r>
              <a:rPr lang="fr-FR" altLang="fr-FR" sz="1800" b="1" dirty="0">
                <a:solidFill>
                  <a:srgbClr val="000000"/>
                </a:solidFill>
              </a:rPr>
              <a:t>       - Le procédé impose des contraintes de fabrication ou de construction.</a:t>
            </a:r>
          </a:p>
          <a:p>
            <a:pPr algn="just">
              <a:lnSpc>
                <a:spcPct val="150000"/>
              </a:lnSpc>
              <a:spcBef>
                <a:spcPct val="0"/>
              </a:spcBef>
              <a:buFont typeface="Wingdings" panose="05000000000000000000" pitchFamily="2" charset="2"/>
              <a:buNone/>
            </a:pPr>
            <a:r>
              <a:rPr lang="fr-FR" altLang="fr-FR" sz="1800" b="1" dirty="0"/>
              <a:t> </a:t>
            </a:r>
            <a:endParaRPr lang="fr-FR" altLang="fr-FR" sz="1800" b="1" dirty="0">
              <a:solidFill>
                <a:srgbClr val="000000"/>
              </a:solidFill>
            </a:endParaRPr>
          </a:p>
        </p:txBody>
      </p:sp>
      <p:sp>
        <p:nvSpPr>
          <p:cNvPr id="16388"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9DD79B9-0CFD-4F5D-959B-8F2375FC880E}" type="slidenum">
              <a:rPr lang="fr-FR" altLang="fr-FR" sz="1200" smtClean="0">
                <a:latin typeface="Arial Black" panose="020B0A04020102020204" pitchFamily="34" charset="0"/>
              </a:rPr>
              <a:pPr>
                <a:spcBef>
                  <a:spcPct val="0"/>
                </a:spcBef>
                <a:buClrTx/>
                <a:buSzTx/>
                <a:buFontTx/>
                <a:buNone/>
              </a:pPr>
              <a:t>15</a:t>
            </a:fld>
            <a:endParaRPr lang="fr-FR" altLang="fr-FR" sz="1200">
              <a:latin typeface="Arial Black" panose="020B0A04020102020204" pitchFamily="34" charset="0"/>
            </a:endParaRPr>
          </a:p>
        </p:txBody>
      </p:sp>
      <p:sp>
        <p:nvSpPr>
          <p:cNvPr id="17411" name="Rectangle 2"/>
          <p:cNvSpPr>
            <a:spLocks noChangeArrowheads="1"/>
          </p:cNvSpPr>
          <p:nvPr/>
        </p:nvSpPr>
        <p:spPr bwMode="auto">
          <a:xfrm>
            <a:off x="25400" y="765175"/>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ClrTx/>
              <a:buSzTx/>
              <a:buFontTx/>
              <a:buNone/>
            </a:pPr>
            <a:r>
              <a:rPr lang="fr-FR" altLang="fr-FR" sz="1800" b="1" dirty="0">
                <a:solidFill>
                  <a:srgbClr val="000000"/>
                </a:solidFill>
              </a:rPr>
              <a:t>   Les étapes à suivre pour le choix des </a:t>
            </a:r>
            <a:r>
              <a:rPr lang="fr-FR" altLang="fr-FR" sz="1800" b="1" dirty="0" smtClean="0">
                <a:solidFill>
                  <a:srgbClr val="000000"/>
                </a:solidFill>
              </a:rPr>
              <a:t>matériaux se </a:t>
            </a:r>
            <a:r>
              <a:rPr lang="fr-FR" altLang="fr-FR" sz="1800" b="1" dirty="0">
                <a:solidFill>
                  <a:srgbClr val="000000"/>
                </a:solidFill>
              </a:rPr>
              <a:t>présentent comme suit, </a:t>
            </a:r>
            <a:r>
              <a:rPr lang="fr-FR" altLang="fr-FR" sz="1800" b="1" dirty="0" err="1">
                <a:solidFill>
                  <a:srgbClr val="000000"/>
                </a:solidFill>
              </a:rPr>
              <a:t>figs</a:t>
            </a:r>
            <a:r>
              <a:rPr lang="fr-FR" altLang="fr-FR" sz="1800" b="1" dirty="0">
                <a:solidFill>
                  <a:srgbClr val="000000"/>
                </a:solidFill>
              </a:rPr>
              <a:t> 2 et 3</a:t>
            </a:r>
            <a:r>
              <a:rPr lang="fr-FR" altLang="fr-FR" sz="1800" b="1" dirty="0" smtClean="0">
                <a:solidFill>
                  <a:srgbClr val="000000"/>
                </a:solidFill>
              </a:rPr>
              <a:t>:</a:t>
            </a:r>
            <a:endParaRPr lang="fr-FR" altLang="fr-FR" sz="1800" b="1" dirty="0">
              <a:solidFill>
                <a:srgbClr val="000000"/>
              </a:solidFill>
            </a:endParaRPr>
          </a:p>
          <a:p>
            <a:pPr>
              <a:lnSpc>
                <a:spcPct val="150000"/>
              </a:lnSpc>
              <a:spcBef>
                <a:spcPct val="0"/>
              </a:spcBef>
              <a:buClrTx/>
              <a:buSzTx/>
              <a:buFontTx/>
              <a:buNone/>
            </a:pPr>
            <a:r>
              <a:rPr lang="fr-FR" altLang="fr-FR" sz="1800" b="1" dirty="0">
                <a:solidFill>
                  <a:srgbClr val="000000"/>
                </a:solidFill>
              </a:rPr>
              <a:t>1- Étudier l'information autour du nouveau produit</a:t>
            </a:r>
          </a:p>
          <a:p>
            <a:pPr>
              <a:lnSpc>
                <a:spcPct val="150000"/>
              </a:lnSpc>
              <a:spcBef>
                <a:spcPct val="0"/>
              </a:spcBef>
              <a:buClrTx/>
              <a:buSzTx/>
              <a:buFontTx/>
              <a:buNone/>
            </a:pPr>
            <a:r>
              <a:rPr lang="fr-FR" altLang="fr-FR" sz="1800" b="1" dirty="0">
                <a:solidFill>
                  <a:srgbClr val="000000"/>
                </a:solidFill>
              </a:rPr>
              <a:t>2- Définir les caractéristiques/exigences </a:t>
            </a:r>
          </a:p>
          <a:p>
            <a:pPr>
              <a:lnSpc>
                <a:spcPct val="150000"/>
              </a:lnSpc>
              <a:spcBef>
                <a:spcPct val="0"/>
              </a:spcBef>
              <a:buClrTx/>
              <a:buSzTx/>
              <a:buFontTx/>
              <a:buNone/>
            </a:pPr>
            <a:r>
              <a:rPr lang="fr-FR" altLang="fr-FR" sz="1800" b="1" dirty="0">
                <a:solidFill>
                  <a:srgbClr val="000000"/>
                </a:solidFill>
              </a:rPr>
              <a:t>de conception du produit</a:t>
            </a:r>
          </a:p>
          <a:p>
            <a:pPr>
              <a:lnSpc>
                <a:spcPct val="150000"/>
              </a:lnSpc>
              <a:spcBef>
                <a:spcPct val="0"/>
              </a:spcBef>
              <a:buClrTx/>
              <a:buSzTx/>
              <a:buFontTx/>
              <a:buNone/>
            </a:pPr>
            <a:r>
              <a:rPr lang="fr-FR" altLang="fr-FR" sz="1800" b="1" dirty="0">
                <a:solidFill>
                  <a:srgbClr val="000000"/>
                </a:solidFill>
              </a:rPr>
              <a:t>3- Faire le choix des matériaux viables</a:t>
            </a:r>
          </a:p>
          <a:p>
            <a:pPr>
              <a:lnSpc>
                <a:spcPct val="150000"/>
              </a:lnSpc>
              <a:spcBef>
                <a:spcPct val="0"/>
              </a:spcBef>
              <a:buClrTx/>
              <a:buSzTx/>
              <a:buFontTx/>
              <a:buNone/>
            </a:pPr>
            <a:r>
              <a:rPr lang="fr-FR" altLang="fr-FR" sz="1800" b="1" dirty="0">
                <a:solidFill>
                  <a:srgbClr val="000000"/>
                </a:solidFill>
              </a:rPr>
              <a:t>4- Évaluer les procédés possibles</a:t>
            </a:r>
          </a:p>
          <a:p>
            <a:pPr>
              <a:lnSpc>
                <a:spcPct val="150000"/>
              </a:lnSpc>
              <a:spcBef>
                <a:spcPct val="0"/>
              </a:spcBef>
              <a:buClrTx/>
              <a:buSzTx/>
              <a:buFontTx/>
              <a:buNone/>
            </a:pPr>
            <a:r>
              <a:rPr lang="fr-FR" altLang="fr-FR" sz="1800" b="1" dirty="0">
                <a:solidFill>
                  <a:srgbClr val="000000"/>
                </a:solidFill>
              </a:rPr>
              <a:t>5- Prioriser et tirer des conclusions</a:t>
            </a:r>
          </a:p>
        </p:txBody>
      </p:sp>
      <p:pic>
        <p:nvPicPr>
          <p:cNvPr id="17412" name="Image 3"/>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046288"/>
            <a:ext cx="4319587"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17414" name="Text Box 36"/>
          <p:cNvSpPr txBox="1">
            <a:spLocks noChangeArrowheads="1"/>
          </p:cNvSpPr>
          <p:nvPr/>
        </p:nvSpPr>
        <p:spPr bwMode="auto">
          <a:xfrm>
            <a:off x="1801813" y="5516563"/>
            <a:ext cx="7343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fr-FR" altLang="fr-FR" sz="1800" b="1" dirty="0"/>
              <a:t>Figure 2- Schéma de principe du choix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30AD575-24E0-45AE-9CA2-DDCAF773B56E}" type="slidenum">
              <a:rPr lang="fr-FR" altLang="fr-FR" sz="1200" smtClean="0">
                <a:latin typeface="Arial Black" panose="020B0A04020102020204" pitchFamily="34" charset="0"/>
              </a:rPr>
              <a:pPr>
                <a:spcBef>
                  <a:spcPct val="0"/>
                </a:spcBef>
                <a:buClrTx/>
                <a:buSzTx/>
                <a:buFontTx/>
                <a:buNone/>
              </a:pPr>
              <a:t>16</a:t>
            </a:fld>
            <a:endParaRPr lang="fr-FR" altLang="fr-FR" sz="1200">
              <a:latin typeface="Arial Black" panose="020B0A04020102020204" pitchFamily="34" charset="0"/>
            </a:endParaRPr>
          </a:p>
        </p:txBody>
      </p:sp>
      <p:pic>
        <p:nvPicPr>
          <p:cNvPr id="18435" name="Picture 5" descr="C:\Documents and Settings\rivp1201\Bureau\PhotoVMSL\DSCF0027.JPG"/>
          <p:cNvPicPr>
            <a:picLocks noChangeAspect="1" noChangeArrowheads="1"/>
          </p:cNvPicPr>
          <p:nvPr/>
        </p:nvPicPr>
        <p:blipFill>
          <a:blip r:embed="rId2" cstate="print">
            <a:extLst>
              <a:ext uri="{28A0092B-C50C-407E-A947-70E740481C1C}">
                <a14:useLocalDpi xmlns:a14="http://schemas.microsoft.com/office/drawing/2010/main" val="0"/>
              </a:ext>
            </a:extLst>
          </a:blip>
          <a:srcRect t="7689" r="7628"/>
          <a:stretch>
            <a:fillRect/>
          </a:stretch>
        </p:blipFill>
        <p:spPr bwMode="auto">
          <a:xfrm>
            <a:off x="2136775" y="1109663"/>
            <a:ext cx="4883150" cy="3903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36"/>
          <p:cNvSpPr txBox="1">
            <a:spLocks noChangeArrowheads="1"/>
          </p:cNvSpPr>
          <p:nvPr/>
        </p:nvSpPr>
        <p:spPr bwMode="auto">
          <a:xfrm>
            <a:off x="1042988" y="5516563"/>
            <a:ext cx="7343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 typeface="Wingdings" panose="05000000000000000000" pitchFamily="2" charset="2"/>
              <a:buNone/>
            </a:pPr>
            <a:r>
              <a:rPr lang="fr-FR" altLang="fr-FR" sz="1800" b="1">
                <a:solidFill>
                  <a:srgbClr val="111111"/>
                </a:solidFill>
              </a:rPr>
              <a:t>Figure 3- </a:t>
            </a:r>
            <a:r>
              <a:rPr lang="fr-CA" altLang="fr-FR" sz="1800" b="1">
                <a:solidFill>
                  <a:srgbClr val="111111"/>
                </a:solidFill>
              </a:rPr>
              <a:t>Exemple d’un mauvais choix de matériaux: incompatibilité chimique entre le granulat et le ciment</a:t>
            </a:r>
          </a:p>
        </p:txBody>
      </p:sp>
      <p:sp>
        <p:nvSpPr>
          <p:cNvPr id="1843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C4FA809C-BA13-4523-987B-657B04CFAE18}" type="slidenum">
              <a:rPr lang="fr-FR" altLang="fr-FR" sz="1200" smtClean="0">
                <a:latin typeface="Arial Black" panose="020B0A04020102020204" pitchFamily="34" charset="0"/>
              </a:rPr>
              <a:pPr>
                <a:spcBef>
                  <a:spcPct val="0"/>
                </a:spcBef>
                <a:buClrTx/>
                <a:buSzTx/>
                <a:buFontTx/>
                <a:buNone/>
              </a:pPr>
              <a:t>17</a:t>
            </a:fld>
            <a:endParaRPr lang="fr-FR" altLang="fr-FR" sz="1200">
              <a:latin typeface="Arial Black" panose="020B0A04020102020204" pitchFamily="34" charset="0"/>
            </a:endParaRPr>
          </a:p>
        </p:txBody>
      </p:sp>
      <p:sp>
        <p:nvSpPr>
          <p:cNvPr id="19459" name="Rectangle 2"/>
          <p:cNvSpPr>
            <a:spLocks noChangeArrowheads="1"/>
          </p:cNvSpPr>
          <p:nvPr/>
        </p:nvSpPr>
        <p:spPr bwMode="auto">
          <a:xfrm>
            <a:off x="-25400" y="57274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r>
              <a:rPr lang="fr-FR" altLang="fr-FR" sz="1800" b="1" dirty="0">
                <a:solidFill>
                  <a:srgbClr val="000000"/>
                </a:solidFill>
              </a:rPr>
              <a:t>I.4- </a:t>
            </a:r>
            <a:r>
              <a:rPr lang="fr-FR" altLang="fr-FR" sz="1800" b="1" dirty="0">
                <a:solidFill>
                  <a:srgbClr val="000000"/>
                </a:solidFill>
                <a:ea typeface="SimSun" panose="02010600030101010101" pitchFamily="2" charset="-122"/>
              </a:rPr>
              <a:t>Les trois classes de matériaux (métaux, polymères, céramiques) </a:t>
            </a:r>
            <a:endParaRPr lang="fr-FR" altLang="fr-FR" sz="1800" b="1" dirty="0">
              <a:solidFill>
                <a:srgbClr val="000000"/>
              </a:solidFill>
            </a:endParaRPr>
          </a:p>
          <a:p>
            <a:pPr algn="just">
              <a:lnSpc>
                <a:spcPct val="150000"/>
              </a:lnSpc>
              <a:spcBef>
                <a:spcPct val="0"/>
              </a:spcBef>
              <a:buClrTx/>
              <a:buSzTx/>
              <a:buFontTx/>
              <a:buNone/>
            </a:pPr>
            <a:r>
              <a:rPr lang="fr-FR" altLang="fr-FR" sz="1800" b="1" dirty="0">
                <a:solidFill>
                  <a:srgbClr val="000000"/>
                </a:solidFill>
              </a:rPr>
              <a:t>   Des milliers de matériaux naturels et synthétiques </a:t>
            </a:r>
          </a:p>
          <a:p>
            <a:pPr algn="just">
              <a:lnSpc>
                <a:spcPct val="150000"/>
              </a:lnSpc>
              <a:spcBef>
                <a:spcPct val="0"/>
              </a:spcBef>
              <a:buClrTx/>
              <a:buSzTx/>
              <a:buFontTx/>
              <a:buNone/>
            </a:pPr>
            <a:r>
              <a:rPr lang="fr-FR" altLang="fr-FR" sz="1800" b="1" dirty="0">
                <a:solidFill>
                  <a:srgbClr val="000000"/>
                </a:solidFill>
              </a:rPr>
              <a:t>sont disponibles, ils sont répartis en trois </a:t>
            </a:r>
          </a:p>
          <a:p>
            <a:pPr algn="just">
              <a:lnSpc>
                <a:spcPct val="150000"/>
              </a:lnSpc>
              <a:spcBef>
                <a:spcPct val="0"/>
              </a:spcBef>
              <a:buClrTx/>
              <a:buSzTx/>
              <a:buFontTx/>
              <a:buNone/>
            </a:pPr>
            <a:r>
              <a:rPr lang="fr-FR" altLang="fr-FR" sz="1800" b="1" dirty="0">
                <a:solidFill>
                  <a:srgbClr val="000000"/>
                </a:solidFill>
              </a:rPr>
              <a:t>classes, fig.4:</a:t>
            </a:r>
          </a:p>
          <a:p>
            <a:pPr algn="just">
              <a:lnSpc>
                <a:spcPct val="150000"/>
              </a:lnSpc>
              <a:spcBef>
                <a:spcPct val="0"/>
              </a:spcBef>
              <a:buClrTx/>
              <a:buSzTx/>
              <a:buFontTx/>
              <a:buNone/>
            </a:pPr>
            <a:r>
              <a:rPr lang="fr-FR" altLang="fr-FR" sz="1800" b="1" dirty="0">
                <a:solidFill>
                  <a:srgbClr val="000000"/>
                </a:solidFill>
              </a:rPr>
              <a:t>1- Les métaux      </a:t>
            </a:r>
          </a:p>
          <a:p>
            <a:pPr algn="just">
              <a:lnSpc>
                <a:spcPct val="150000"/>
              </a:lnSpc>
              <a:spcBef>
                <a:spcPct val="0"/>
              </a:spcBef>
              <a:buClrTx/>
              <a:buSzTx/>
              <a:buFontTx/>
              <a:buNone/>
            </a:pPr>
            <a:r>
              <a:rPr lang="fr-FR" altLang="fr-FR" sz="1800" b="1" dirty="0">
                <a:solidFill>
                  <a:srgbClr val="000000"/>
                </a:solidFill>
              </a:rPr>
              <a:t>2- Les polymères</a:t>
            </a:r>
          </a:p>
          <a:p>
            <a:pPr algn="just">
              <a:lnSpc>
                <a:spcPct val="150000"/>
              </a:lnSpc>
              <a:spcBef>
                <a:spcPct val="0"/>
              </a:spcBef>
              <a:buClrTx/>
              <a:buSzTx/>
              <a:buFontTx/>
              <a:buNone/>
            </a:pPr>
            <a:r>
              <a:rPr lang="fr-FR" altLang="fr-FR" sz="1800" b="1" dirty="0">
                <a:solidFill>
                  <a:srgbClr val="000000"/>
                </a:solidFill>
              </a:rPr>
              <a:t>3- Les céramiques</a:t>
            </a:r>
          </a:p>
          <a:p>
            <a:pPr algn="just">
              <a:lnSpc>
                <a:spcPct val="150000"/>
              </a:lnSpc>
              <a:spcBef>
                <a:spcPct val="0"/>
              </a:spcBef>
              <a:buClrTx/>
              <a:buSzTx/>
              <a:buFontTx/>
              <a:buNone/>
            </a:pPr>
            <a:r>
              <a:rPr lang="fr-FR" altLang="fr-FR" sz="1800" b="1" dirty="0">
                <a:solidFill>
                  <a:srgbClr val="000000"/>
                </a:solidFill>
              </a:rPr>
              <a:t>   Souvent, des combinaisons de matériaux</a:t>
            </a:r>
          </a:p>
          <a:p>
            <a:pPr algn="just">
              <a:lnSpc>
                <a:spcPct val="150000"/>
              </a:lnSpc>
              <a:spcBef>
                <a:spcPct val="0"/>
              </a:spcBef>
              <a:buClrTx/>
              <a:buSzTx/>
              <a:buFontTx/>
              <a:buNone/>
            </a:pPr>
            <a:r>
              <a:rPr lang="fr-FR" altLang="fr-FR" sz="1800" b="1" dirty="0">
                <a:solidFill>
                  <a:srgbClr val="000000"/>
                </a:solidFill>
              </a:rPr>
              <a:t>appartenant aux classes citées ci-dessus</a:t>
            </a:r>
          </a:p>
          <a:p>
            <a:pPr algn="just">
              <a:lnSpc>
                <a:spcPct val="150000"/>
              </a:lnSpc>
              <a:spcBef>
                <a:spcPct val="0"/>
              </a:spcBef>
              <a:buClrTx/>
              <a:buSzTx/>
              <a:buFontTx/>
              <a:buNone/>
            </a:pPr>
            <a:r>
              <a:rPr lang="fr-FR" altLang="fr-FR" sz="1800" b="1" dirty="0">
                <a:solidFill>
                  <a:srgbClr val="000000"/>
                </a:solidFill>
              </a:rPr>
              <a:t>sont utilisées, c’est ce qu’on appelle:</a:t>
            </a:r>
          </a:p>
          <a:p>
            <a:pPr algn="just">
              <a:lnSpc>
                <a:spcPct val="150000"/>
              </a:lnSpc>
              <a:spcBef>
                <a:spcPct val="0"/>
              </a:spcBef>
              <a:buClrTx/>
              <a:buSzTx/>
              <a:buFontTx/>
              <a:buNone/>
            </a:pPr>
            <a:r>
              <a:rPr lang="fr-FR" altLang="fr-FR" sz="1800" b="1" dirty="0">
                <a:solidFill>
                  <a:srgbClr val="000000"/>
                </a:solidFill>
              </a:rPr>
              <a:t>Les composites.</a:t>
            </a:r>
          </a:p>
          <a:p>
            <a:pPr>
              <a:spcBef>
                <a:spcPct val="0"/>
              </a:spcBef>
              <a:buClrTx/>
              <a:buSzTx/>
              <a:buFontTx/>
              <a:buNone/>
            </a:pPr>
            <a:endParaRPr lang="fr-FR" altLang="fr-FR" sz="1800" b="1" dirty="0">
              <a:solidFill>
                <a:srgbClr val="000000"/>
              </a:solidFill>
              <a:latin typeface="Times New Roman" panose="02020603050405020304" pitchFamily="18" charset="0"/>
            </a:endParaRPr>
          </a:p>
        </p:txBody>
      </p:sp>
      <p:sp>
        <p:nvSpPr>
          <p:cNvPr id="1946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pic>
        <p:nvPicPr>
          <p:cNvPr id="19461" name="Picture 4"/>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5679" t="3220" r="8119" b="1289"/>
          <a:stretch>
            <a:fillRect/>
          </a:stretch>
        </p:blipFill>
        <p:spPr bwMode="auto">
          <a:xfrm>
            <a:off x="5076825" y="1916113"/>
            <a:ext cx="35052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Text Box 36"/>
          <p:cNvSpPr txBox="1">
            <a:spLocks noChangeArrowheads="1"/>
          </p:cNvSpPr>
          <p:nvPr/>
        </p:nvSpPr>
        <p:spPr bwMode="auto">
          <a:xfrm>
            <a:off x="3779838" y="5516563"/>
            <a:ext cx="532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 typeface="Wingdings" panose="05000000000000000000" pitchFamily="2" charset="2"/>
              <a:buNone/>
            </a:pPr>
            <a:r>
              <a:rPr lang="fr-FR" altLang="fr-FR" sz="1800" b="1">
                <a:solidFill>
                  <a:srgbClr val="111111"/>
                </a:solidFill>
              </a:rPr>
              <a:t>Figure 4- Les différentes classes des matériaux</a:t>
            </a:r>
            <a:endParaRPr lang="fr-CA" altLang="fr-FR" sz="1800" b="1">
              <a:solidFill>
                <a:srgbClr val="11111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47127F5-05CF-4485-81C5-79A19E5A9661}" type="slidenum">
              <a:rPr lang="fr-FR" altLang="fr-FR" sz="1200" smtClean="0">
                <a:latin typeface="Arial Black" panose="020B0A04020102020204" pitchFamily="34" charset="0"/>
              </a:rPr>
              <a:pPr>
                <a:spcBef>
                  <a:spcPct val="0"/>
                </a:spcBef>
                <a:buClrTx/>
                <a:buSzTx/>
                <a:buFontTx/>
                <a:buNone/>
              </a:pPr>
              <a:t>18</a:t>
            </a:fld>
            <a:endParaRPr lang="fr-FR" altLang="fr-FR" sz="1200">
              <a:latin typeface="Arial Black" panose="020B0A04020102020204" pitchFamily="34" charset="0"/>
            </a:endParaRPr>
          </a:p>
        </p:txBody>
      </p:sp>
      <p:sp>
        <p:nvSpPr>
          <p:cNvPr id="20483" name="Rectangle 2"/>
          <p:cNvSpPr>
            <a:spLocks noChangeArrowheads="1"/>
          </p:cNvSpPr>
          <p:nvPr/>
        </p:nvSpPr>
        <p:spPr bwMode="auto">
          <a:xfrm>
            <a:off x="-25400" y="476672"/>
            <a:ext cx="9144000" cy="60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r>
              <a:rPr lang="fr-FR" altLang="fr-FR" sz="1800" b="1" dirty="0">
                <a:solidFill>
                  <a:srgbClr val="000000"/>
                </a:solidFill>
              </a:rPr>
              <a:t>   Les contenants utilisés dans la vie quotidienne, fig.4, est un exemple sur les </a:t>
            </a:r>
            <a:r>
              <a:rPr lang="fr-FR" altLang="fr-FR" sz="1800" b="1" dirty="0">
                <a:solidFill>
                  <a:srgbClr val="000000"/>
                </a:solidFill>
                <a:ea typeface="SimSun" panose="02010600030101010101" pitchFamily="2" charset="-122"/>
              </a:rPr>
              <a:t>trois classes de matériaux. </a:t>
            </a: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lnSpc>
                <a:spcPct val="150000"/>
              </a:lnSpc>
              <a:spcBef>
                <a:spcPts val="600"/>
              </a:spcBef>
              <a:spcAft>
                <a:spcPts val="600"/>
              </a:spcAft>
              <a:buClrTx/>
              <a:buSzTx/>
              <a:buFont typeface="Wingdings" panose="05000000000000000000" pitchFamily="2" charset="2"/>
              <a:buNone/>
            </a:pPr>
            <a:endParaRPr lang="fr-FR" altLang="fr-FR" sz="1800" b="1" dirty="0">
              <a:solidFill>
                <a:srgbClr val="000000"/>
              </a:solidFill>
              <a:ea typeface="SimSun" panose="02010600030101010101" pitchFamily="2" charset="-122"/>
            </a:endParaRPr>
          </a:p>
          <a:p>
            <a:pPr algn="ctr">
              <a:lnSpc>
                <a:spcPct val="150000"/>
              </a:lnSpc>
              <a:spcBef>
                <a:spcPts val="600"/>
              </a:spcBef>
              <a:spcAft>
                <a:spcPts val="600"/>
              </a:spcAft>
              <a:buClrTx/>
              <a:buSzTx/>
              <a:buFont typeface="Wingdings" panose="05000000000000000000" pitchFamily="2" charset="2"/>
              <a:buNone/>
            </a:pPr>
            <a:endParaRPr lang="fr-FR" altLang="fr-FR" sz="1800" b="1" dirty="0">
              <a:solidFill>
                <a:srgbClr val="000000"/>
              </a:solidFill>
              <a:ea typeface="SimSun" panose="02010600030101010101" pitchFamily="2" charset="-122"/>
            </a:endParaRPr>
          </a:p>
          <a:p>
            <a:pPr algn="ctr">
              <a:lnSpc>
                <a:spcPct val="150000"/>
              </a:lnSpc>
              <a:spcBef>
                <a:spcPts val="0"/>
              </a:spcBef>
              <a:spcAft>
                <a:spcPts val="0"/>
              </a:spcAft>
              <a:buClrTx/>
              <a:buSzTx/>
              <a:buFont typeface="Wingdings" panose="05000000000000000000" pitchFamily="2" charset="2"/>
              <a:buNone/>
            </a:pPr>
            <a:r>
              <a:rPr lang="fr-FR" altLang="fr-FR" sz="1800" b="1" dirty="0" smtClean="0">
                <a:solidFill>
                  <a:srgbClr val="111111"/>
                </a:solidFill>
              </a:rPr>
              <a:t>Figure </a:t>
            </a:r>
            <a:r>
              <a:rPr lang="fr-FR" altLang="fr-FR" sz="1800" b="1" dirty="0">
                <a:solidFill>
                  <a:srgbClr val="111111"/>
                </a:solidFill>
              </a:rPr>
              <a:t>4- Exemple sur les trois classes des </a:t>
            </a:r>
            <a:r>
              <a:rPr lang="fr-FR" altLang="fr-FR" sz="1800" b="1" dirty="0" smtClean="0">
                <a:solidFill>
                  <a:srgbClr val="111111"/>
                </a:solidFill>
              </a:rPr>
              <a:t>matériaux</a:t>
            </a:r>
          </a:p>
          <a:p>
            <a:pPr>
              <a:lnSpc>
                <a:spcPct val="150000"/>
              </a:lnSpc>
              <a:spcBef>
                <a:spcPts val="0"/>
              </a:spcBef>
              <a:spcAft>
                <a:spcPts val="0"/>
              </a:spcAft>
              <a:buClrTx/>
              <a:buSzTx/>
              <a:buFont typeface="Wingdings" panose="05000000000000000000" pitchFamily="2" charset="2"/>
              <a:buNone/>
            </a:pPr>
            <a:r>
              <a:rPr lang="fr-FR" altLang="fr-FR" sz="1800" b="1" dirty="0" smtClean="0">
                <a:solidFill>
                  <a:srgbClr val="111111"/>
                </a:solidFill>
              </a:rPr>
              <a:t>   Les avancées spectaculaires récentes dans le domaine des matériaux ont produit de nouvelles classes telles que: Les nanomatériaux, les biomatériaux…….</a:t>
            </a:r>
            <a:endParaRPr lang="fr-CA" altLang="fr-FR" sz="1800" b="1" dirty="0">
              <a:solidFill>
                <a:srgbClr val="111111"/>
              </a:solidFill>
            </a:endParaRPr>
          </a:p>
        </p:txBody>
      </p:sp>
      <p:sp>
        <p:nvSpPr>
          <p:cNvPr id="2048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pic>
        <p:nvPicPr>
          <p:cNvPr id="20485" name="Image 2"/>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279" y="1395869"/>
            <a:ext cx="6175057" cy="34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6F602BE-DAD3-41BC-A47D-2C4FF0656A36}" type="slidenum">
              <a:rPr lang="fr-FR" altLang="fr-FR" sz="1200" smtClean="0">
                <a:latin typeface="Arial Black" panose="020B0A04020102020204" pitchFamily="34" charset="0"/>
              </a:rPr>
              <a:pPr>
                <a:spcBef>
                  <a:spcPct val="0"/>
                </a:spcBef>
                <a:buClrTx/>
                <a:buSzTx/>
                <a:buFontTx/>
                <a:buNone/>
              </a:pPr>
              <a:t>19</a:t>
            </a:fld>
            <a:endParaRPr lang="fr-FR" altLang="fr-FR" sz="1200">
              <a:latin typeface="Arial Black" panose="020B0A04020102020204" pitchFamily="34" charset="0"/>
            </a:endParaRPr>
          </a:p>
        </p:txBody>
      </p:sp>
      <p:sp>
        <p:nvSpPr>
          <p:cNvPr id="21507"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21508" name="Rectangle 2"/>
          <p:cNvSpPr>
            <a:spLocks noChangeArrowheads="1"/>
          </p:cNvSpPr>
          <p:nvPr/>
        </p:nvSpPr>
        <p:spPr bwMode="auto">
          <a:xfrm>
            <a:off x="-25400" y="549275"/>
            <a:ext cx="91440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r>
              <a:rPr lang="fr-FR" altLang="fr-FR" sz="1800" b="1" dirty="0">
                <a:solidFill>
                  <a:srgbClr val="000000"/>
                </a:solidFill>
              </a:rPr>
              <a:t>   Quelques propriétés des trois classes des matériaux sont portées sur le tab.1.</a:t>
            </a:r>
            <a:r>
              <a:rPr lang="fr-FR" altLang="fr-FR" sz="1800" b="1" dirty="0">
                <a:solidFill>
                  <a:srgbClr val="000000"/>
                </a:solidFill>
                <a:ea typeface="SimSun" panose="02010600030101010101" pitchFamily="2" charset="-122"/>
              </a:rPr>
              <a:t> </a:t>
            </a: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lnSpc>
                <a:spcPct val="150000"/>
              </a:lnSpc>
              <a:spcBef>
                <a:spcPct val="0"/>
              </a:spcBef>
              <a:spcAft>
                <a:spcPts val="600"/>
              </a:spcAft>
              <a:buClrTx/>
              <a:buSzTx/>
              <a:buFont typeface="Wingdings" panose="05000000000000000000" pitchFamily="2" charset="2"/>
              <a:buNone/>
            </a:pPr>
            <a:endParaRPr lang="fr-FR" altLang="fr-FR" sz="1800" b="1" dirty="0">
              <a:solidFill>
                <a:srgbClr val="111111"/>
              </a:solidFill>
            </a:endParaRPr>
          </a:p>
          <a:p>
            <a:pPr algn="ctr">
              <a:spcBef>
                <a:spcPct val="0"/>
              </a:spcBef>
              <a:buClrTx/>
              <a:buSzTx/>
              <a:buFont typeface="Wingdings" panose="05000000000000000000" pitchFamily="2" charset="2"/>
              <a:buNone/>
            </a:pPr>
            <a:endParaRPr lang="fr-FR" altLang="fr-FR" sz="1800" b="1" dirty="0">
              <a:solidFill>
                <a:srgbClr val="111111"/>
              </a:solidFill>
            </a:endParaRPr>
          </a:p>
          <a:p>
            <a:pPr algn="ctr">
              <a:lnSpc>
                <a:spcPct val="150000"/>
              </a:lnSpc>
              <a:spcBef>
                <a:spcPts val="1200"/>
              </a:spcBef>
              <a:buClrTx/>
              <a:buSzTx/>
              <a:buFont typeface="Wingdings" panose="05000000000000000000" pitchFamily="2" charset="2"/>
              <a:buNone/>
            </a:pPr>
            <a:r>
              <a:rPr lang="fr-FR" altLang="fr-FR" sz="1800" b="1" dirty="0">
                <a:solidFill>
                  <a:srgbClr val="111111"/>
                </a:solidFill>
              </a:rPr>
              <a:t>Tableau 1- Quelques propriétés des trois classes des matériaux</a:t>
            </a:r>
            <a:endParaRPr lang="fr-CA" altLang="fr-FR" sz="1800" b="1" dirty="0">
              <a:solidFill>
                <a:srgbClr val="111111"/>
              </a:solidFill>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p:txBody>
      </p:sp>
      <p:graphicFrame>
        <p:nvGraphicFramePr>
          <p:cNvPr id="5" name="Tableau 4"/>
          <p:cNvGraphicFramePr>
            <a:graphicFrameLocks noGrp="1"/>
          </p:cNvGraphicFramePr>
          <p:nvPr>
            <p:extLst>
              <p:ext uri="{D42A27DB-BD31-4B8C-83A1-F6EECF244321}">
                <p14:modId xmlns:p14="http://schemas.microsoft.com/office/powerpoint/2010/main" val="2480535343"/>
              </p:ext>
            </p:extLst>
          </p:nvPr>
        </p:nvGraphicFramePr>
        <p:xfrm>
          <a:off x="96838" y="1057275"/>
          <a:ext cx="8948737" cy="4748215"/>
        </p:xfrm>
        <a:graphic>
          <a:graphicData uri="http://schemas.openxmlformats.org/drawingml/2006/table">
            <a:tbl>
              <a:tblPr firstRow="1" bandRow="1">
                <a:tableStyleId>{5940675A-B579-460E-94D1-54222C63F5DA}</a:tableStyleId>
              </a:tblPr>
              <a:tblGrid>
                <a:gridCol w="4017224">
                  <a:extLst>
                    <a:ext uri="{9D8B030D-6E8A-4147-A177-3AD203B41FA5}">
                      <a16:colId xmlns:a16="http://schemas.microsoft.com/office/drawing/2014/main" xmlns="" val="20000"/>
                    </a:ext>
                  </a:extLst>
                </a:gridCol>
                <a:gridCol w="1475694">
                  <a:extLst>
                    <a:ext uri="{9D8B030D-6E8A-4147-A177-3AD203B41FA5}">
                      <a16:colId xmlns:a16="http://schemas.microsoft.com/office/drawing/2014/main" xmlns="" val="20001"/>
                    </a:ext>
                  </a:extLst>
                </a:gridCol>
                <a:gridCol w="1655913">
                  <a:extLst>
                    <a:ext uri="{9D8B030D-6E8A-4147-A177-3AD203B41FA5}">
                      <a16:colId xmlns:a16="http://schemas.microsoft.com/office/drawing/2014/main" xmlns="" val="20002"/>
                    </a:ext>
                  </a:extLst>
                </a:gridCol>
                <a:gridCol w="1799906">
                  <a:extLst>
                    <a:ext uri="{9D8B030D-6E8A-4147-A177-3AD203B41FA5}">
                      <a16:colId xmlns:a16="http://schemas.microsoft.com/office/drawing/2014/main" xmlns="" val="20003"/>
                    </a:ext>
                  </a:extLst>
                </a:gridCol>
              </a:tblGrid>
              <a:tr h="548632">
                <a:tc>
                  <a:txBody>
                    <a:bodyPr/>
                    <a:lstStyle/>
                    <a:p>
                      <a:pPr algn="l" rtl="0"/>
                      <a:r>
                        <a:rPr lang="fr-FR" sz="1500" b="1" dirty="0"/>
                        <a:t>                                 Classe de</a:t>
                      </a:r>
                      <a:r>
                        <a:rPr lang="fr-FR" sz="1500" b="1" baseline="0" dirty="0"/>
                        <a:t> matériaux</a:t>
                      </a:r>
                    </a:p>
                    <a:p>
                      <a:pPr algn="l" rtl="0"/>
                      <a:r>
                        <a:rPr lang="fr-FR" sz="1500" b="1" dirty="0"/>
                        <a:t>Propriété</a:t>
                      </a:r>
                    </a:p>
                  </a:txBody>
                  <a:tcPr marL="91425" marR="91425" marT="45716" marB="45716">
                    <a:lnTlToBr w="12700" cap="flat" cmpd="sng" algn="ctr">
                      <a:solidFill>
                        <a:schemeClr val="tx1"/>
                      </a:solidFill>
                      <a:prstDash val="solid"/>
                      <a:round/>
                      <a:headEnd type="none" w="med" len="med"/>
                      <a:tailEnd type="none" w="med" len="med"/>
                    </a:lnTlToBr>
                  </a:tcPr>
                </a:tc>
                <a:tc>
                  <a:txBody>
                    <a:bodyPr/>
                    <a:lstStyle/>
                    <a:p>
                      <a:pPr algn="ctr" rtl="0"/>
                      <a:r>
                        <a:rPr lang="fr-FR" sz="1500" b="1" dirty="0"/>
                        <a:t>Métaux</a:t>
                      </a:r>
                    </a:p>
                  </a:txBody>
                  <a:tcPr marL="91425" marR="91425" marT="45716" marB="45716" anchor="ctr" anchorCtr="1"/>
                </a:tc>
                <a:tc>
                  <a:txBody>
                    <a:bodyPr/>
                    <a:lstStyle/>
                    <a:p>
                      <a:pPr algn="ctr" rtl="0"/>
                      <a:r>
                        <a:rPr lang="fr-FR" sz="1500" b="1" dirty="0"/>
                        <a:t>Polymères</a:t>
                      </a:r>
                    </a:p>
                  </a:txBody>
                  <a:tcPr marL="91425" marR="91425" marT="45716" marB="45716" anchor="ctr" anchorCtr="1"/>
                </a:tc>
                <a:tc>
                  <a:txBody>
                    <a:bodyPr/>
                    <a:lstStyle/>
                    <a:p>
                      <a:pPr algn="ctr" rtl="0"/>
                      <a:r>
                        <a:rPr lang="fr-FR" sz="1500" b="1" dirty="0"/>
                        <a:t>Céramiques</a:t>
                      </a:r>
                    </a:p>
                  </a:txBody>
                  <a:tcPr marL="91425" marR="91425" marT="45716" marB="45716" anchor="ctr" anchorCtr="1"/>
                </a:tc>
                <a:extLst>
                  <a:ext uri="{0D108BD9-81ED-4DB2-BD59-A6C34878D82A}">
                    <a16:rowId xmlns:a16="http://schemas.microsoft.com/office/drawing/2014/main" xmlns="" val="10000"/>
                  </a:ext>
                </a:extLst>
              </a:tr>
              <a:tr h="385961">
                <a:tc>
                  <a:txBody>
                    <a:bodyPr/>
                    <a:lstStyle/>
                    <a:p>
                      <a:pPr algn="l" rtl="0"/>
                      <a:r>
                        <a:rPr lang="fr-FR" sz="1500" b="1" dirty="0"/>
                        <a:t>Densité</a:t>
                      </a:r>
                    </a:p>
                  </a:txBody>
                  <a:tcPr marL="91425" marR="91425" marT="45716" marB="45716"/>
                </a:tc>
                <a:tc>
                  <a:txBody>
                    <a:bodyPr/>
                    <a:lstStyle/>
                    <a:p>
                      <a:pPr algn="ctr" rtl="0"/>
                      <a:r>
                        <a:rPr lang="fr-FR" sz="1500" b="1" dirty="0"/>
                        <a:t>élevée</a:t>
                      </a:r>
                    </a:p>
                  </a:txBody>
                  <a:tcPr marL="91425" marR="91425" marT="45716" marB="45716"/>
                </a:tc>
                <a:tc>
                  <a:txBody>
                    <a:bodyPr/>
                    <a:lstStyle/>
                    <a:p>
                      <a:pPr algn="ctr" rtl="0"/>
                      <a:r>
                        <a:rPr lang="fr-FR" sz="1500" b="1" dirty="0"/>
                        <a:t>faible</a:t>
                      </a:r>
                    </a:p>
                  </a:txBody>
                  <a:tcPr marL="91425" marR="91425" marT="45716" marB="45716"/>
                </a:tc>
                <a:tc>
                  <a:txBody>
                    <a:bodyPr/>
                    <a:lstStyle/>
                    <a:p>
                      <a:pPr algn="ctr" rtl="0"/>
                      <a:r>
                        <a:rPr lang="fr-FR" sz="1500" b="1" dirty="0"/>
                        <a:t>faible</a:t>
                      </a:r>
                    </a:p>
                  </a:txBody>
                  <a:tcPr marL="91425" marR="91425" marT="45716" marB="45716"/>
                </a:tc>
                <a:extLst>
                  <a:ext uri="{0D108BD9-81ED-4DB2-BD59-A6C34878D82A}">
                    <a16:rowId xmlns:a16="http://schemas.microsoft.com/office/drawing/2014/main" xmlns="" val="10001"/>
                  </a:ext>
                </a:extLst>
              </a:tr>
              <a:tr h="385961">
                <a:tc>
                  <a:txBody>
                    <a:bodyPr/>
                    <a:lstStyle/>
                    <a:p>
                      <a:pPr algn="l" rtl="0"/>
                      <a:r>
                        <a:rPr lang="fr-FR" sz="1500" b="1" dirty="0"/>
                        <a:t>Elasticité (Module d’Young)</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extLst>
                  <a:ext uri="{0D108BD9-81ED-4DB2-BD59-A6C34878D82A}">
                    <a16:rowId xmlns:a16="http://schemas.microsoft.com/office/drawing/2014/main" xmlns="" val="10002"/>
                  </a:ext>
                </a:extLst>
              </a:tr>
              <a:tr h="385961">
                <a:tc>
                  <a:txBody>
                    <a:bodyPr/>
                    <a:lstStyle/>
                    <a:p>
                      <a:pPr algn="l" rtl="0"/>
                      <a:r>
                        <a:rPr lang="fr-FR" sz="1500" b="1" dirty="0"/>
                        <a:t>Coefficient de dilatation thermique</a:t>
                      </a:r>
                    </a:p>
                  </a:txBody>
                  <a:tcPr marL="91425" marR="91425" marT="45716" marB="45716"/>
                </a:tc>
                <a:tc>
                  <a:txBody>
                    <a:bodyPr/>
                    <a:lstStyle/>
                    <a:p>
                      <a:pPr algn="ctr" rtl="0"/>
                      <a:r>
                        <a:rPr lang="fr-FR" sz="1500" b="1" dirty="0"/>
                        <a:t>moyen</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algn="ctr" rtl="0"/>
                      <a:r>
                        <a:rPr lang="fr-FR" sz="1500" b="1" dirty="0"/>
                        <a:t>faible</a:t>
                      </a:r>
                    </a:p>
                  </a:txBody>
                  <a:tcPr marL="91425" marR="91425" marT="45716" marB="45716"/>
                </a:tc>
                <a:extLst>
                  <a:ext uri="{0D108BD9-81ED-4DB2-BD59-A6C34878D82A}">
                    <a16:rowId xmlns:a16="http://schemas.microsoft.com/office/drawing/2014/main" xmlns="" val="10003"/>
                  </a:ext>
                </a:extLst>
              </a:tr>
              <a:tr h="548632">
                <a:tc>
                  <a:txBody>
                    <a:bodyPr/>
                    <a:lstStyle/>
                    <a:p>
                      <a:pPr algn="l" rtl="0">
                        <a:lnSpc>
                          <a:spcPct val="150000"/>
                        </a:lnSpc>
                      </a:pPr>
                      <a:r>
                        <a:rPr lang="fr-FR" sz="1500" b="1" dirty="0"/>
                        <a:t>Dureté, résistance</a:t>
                      </a:r>
                    </a:p>
                  </a:txBody>
                  <a:tcPr marL="91425" marR="91425" marT="45716" marB="45716"/>
                </a:tc>
                <a:tc>
                  <a:txBody>
                    <a:bodyPr/>
                    <a:lstStyle/>
                    <a:p>
                      <a:pPr algn="ctr" rtl="0"/>
                      <a:r>
                        <a:rPr lang="fr-FR" sz="1500" b="1" dirty="0"/>
                        <a:t>élevée</a:t>
                      </a:r>
                    </a:p>
                  </a:txBody>
                  <a:tcPr marL="91425" marR="91425" marT="45716" marB="45716"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à élevée (fibres)</a:t>
                      </a:r>
                    </a:p>
                  </a:txBody>
                  <a:tcPr marL="91425" marR="91425" marT="45716" marB="45716"/>
                </a:tc>
                <a:tc>
                  <a:txBody>
                    <a:bodyPr/>
                    <a:lstStyle/>
                    <a:p>
                      <a:pPr algn="ctr" rtl="0"/>
                      <a:r>
                        <a:rPr lang="fr-FR" sz="1500" b="1" dirty="0"/>
                        <a:t>élevée</a:t>
                      </a:r>
                    </a:p>
                  </a:txBody>
                  <a:tcPr marL="91425" marR="91425" marT="45716" marB="45716" anchor="ctr" anchorCtr="1"/>
                </a:tc>
                <a:extLst>
                  <a:ext uri="{0D108BD9-81ED-4DB2-BD59-A6C34878D82A}">
                    <a16:rowId xmlns:a16="http://schemas.microsoft.com/office/drawing/2014/main" xmlns="" val="10004"/>
                  </a:ext>
                </a:extLst>
              </a:tr>
              <a:tr h="348951">
                <a:tc>
                  <a:txBody>
                    <a:bodyPr/>
                    <a:lstStyle/>
                    <a:p>
                      <a:pPr algn="l" rtl="0"/>
                      <a:r>
                        <a:rPr lang="fr-FR" sz="1500" b="1" dirty="0"/>
                        <a:t>Ductilité (Déformabilité)</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à élevée</a:t>
                      </a:r>
                    </a:p>
                  </a:txBody>
                  <a:tcPr marL="91425" marR="91425" marT="45716" marB="45716"/>
                </a:tc>
                <a:tc>
                  <a:txBody>
                    <a:bodyPr/>
                    <a:lstStyle/>
                    <a:p>
                      <a:pPr algn="ctr" rtl="0"/>
                      <a:r>
                        <a:rPr lang="fr-FR" sz="1500" b="1" dirty="0"/>
                        <a:t>faible et aléatoire</a:t>
                      </a:r>
                    </a:p>
                  </a:txBody>
                  <a:tcPr marL="91425" marR="91425" marT="45716" marB="45716"/>
                </a:tc>
                <a:extLst>
                  <a:ext uri="{0D108BD9-81ED-4DB2-BD59-A6C34878D82A}">
                    <a16:rowId xmlns:a16="http://schemas.microsoft.com/office/drawing/2014/main" xmlns="" val="10005"/>
                  </a:ext>
                </a:extLst>
              </a:tr>
              <a:tr h="348951">
                <a:tc>
                  <a:txBody>
                    <a:bodyPr/>
                    <a:lstStyle/>
                    <a:p>
                      <a:pPr algn="l" rtl="0"/>
                      <a:r>
                        <a:rPr lang="fr-FR" sz="1500" b="1" dirty="0"/>
                        <a:t>Conductivité électrique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 (isolants)</a:t>
                      </a:r>
                    </a:p>
                  </a:txBody>
                  <a:tcPr marL="91425" marR="91425" marT="45716" marB="45716"/>
                </a:tc>
                <a:tc>
                  <a:txBody>
                    <a:bodyPr/>
                    <a:lstStyle/>
                    <a:p>
                      <a:pPr algn="ctr" rtl="0"/>
                      <a:r>
                        <a:rPr lang="fr-FR" sz="1500" b="1" dirty="0"/>
                        <a:t>faible</a:t>
                      </a:r>
                    </a:p>
                  </a:txBody>
                  <a:tcPr marL="91425" marR="91425" marT="45716" marB="45716"/>
                </a:tc>
                <a:extLst>
                  <a:ext uri="{0D108BD9-81ED-4DB2-BD59-A6C34878D82A}">
                    <a16:rowId xmlns:a16="http://schemas.microsoft.com/office/drawing/2014/main" xmlns="" val="10006"/>
                  </a:ext>
                </a:extLst>
              </a:tr>
              <a:tr h="348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t>Conductivité thermique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faible</a:t>
                      </a:r>
                    </a:p>
                  </a:txBody>
                  <a:tcPr marL="91425" marR="91425" marT="45716" marB="45716"/>
                </a:tc>
                <a:tc>
                  <a:txBody>
                    <a:bodyPr/>
                    <a:lstStyle/>
                    <a:p>
                      <a:pPr algn="ctr" rtl="0"/>
                      <a:r>
                        <a:rPr lang="fr-FR" sz="1500" b="1" dirty="0"/>
                        <a:t>élevée</a:t>
                      </a:r>
                    </a:p>
                  </a:txBody>
                  <a:tcPr marL="91425" marR="91425" marT="45716" marB="45716"/>
                </a:tc>
                <a:extLst>
                  <a:ext uri="{0D108BD9-81ED-4DB2-BD59-A6C34878D82A}">
                    <a16:rowId xmlns:a16="http://schemas.microsoft.com/office/drawing/2014/main" xmlns="" val="10007"/>
                  </a:ext>
                </a:extLst>
              </a:tr>
              <a:tr h="548632">
                <a:tc>
                  <a:txBody>
                    <a:bodyPr/>
                    <a:lstStyle/>
                    <a:p>
                      <a:pPr algn="l" rtl="0"/>
                      <a:r>
                        <a:rPr lang="fr-FR" sz="1500" b="1" dirty="0"/>
                        <a:t>Résistance à l’environnement (Corrosion)</a:t>
                      </a:r>
                    </a:p>
                  </a:txBody>
                  <a:tcPr marL="91425" marR="91425" marT="45716" marB="45716" anchor="ctr" anchorCtr="1"/>
                </a:tc>
                <a:tc>
                  <a:txBody>
                    <a:bodyPr/>
                    <a:lstStyle/>
                    <a:p>
                      <a:pPr algn="ctr" rtl="0"/>
                      <a:r>
                        <a:rPr lang="fr-FR" sz="1500" b="1" dirty="0"/>
                        <a:t>faible en général</a:t>
                      </a:r>
                    </a:p>
                  </a:txBody>
                  <a:tcPr marL="91425" marR="91425" marT="45716" marB="45716" anchor="ctr" anchorCtr="1"/>
                </a:tc>
                <a:tc>
                  <a:txBody>
                    <a:bodyPr/>
                    <a:lstStyle/>
                    <a:p>
                      <a:pPr algn="ctr" rtl="0"/>
                      <a:r>
                        <a:rPr lang="fr-FR" sz="1500" b="1" dirty="0"/>
                        <a:t>élevée</a:t>
                      </a:r>
                    </a:p>
                  </a:txBody>
                  <a:tcPr marL="91425" marR="91425" marT="45716" marB="45716" anchor="ctr" anchorCtr="1"/>
                </a:tc>
                <a:tc>
                  <a:txBody>
                    <a:bodyPr/>
                    <a:lstStyle/>
                    <a:p>
                      <a:pPr algn="ctr" rtl="0"/>
                      <a:r>
                        <a:rPr lang="fr-FR" sz="1500" b="1" dirty="0"/>
                        <a:t>élevée</a:t>
                      </a:r>
                    </a:p>
                  </a:txBody>
                  <a:tcPr marL="91425" marR="91425" marT="45716" marB="45716" anchor="ctr" anchorCtr="1"/>
                </a:tc>
                <a:extLst>
                  <a:ext uri="{0D108BD9-81ED-4DB2-BD59-A6C34878D82A}">
                    <a16:rowId xmlns:a16="http://schemas.microsoft.com/office/drawing/2014/main" xmlns="" val="10008"/>
                  </a:ext>
                </a:extLst>
              </a:tr>
              <a:tr h="348951">
                <a:tc>
                  <a:txBody>
                    <a:bodyPr/>
                    <a:lstStyle/>
                    <a:p>
                      <a:pPr algn="l" rtl="0"/>
                      <a:r>
                        <a:rPr lang="fr-FR" sz="1500" b="1" dirty="0"/>
                        <a:t>Température maximale d’utilisation</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élevée</a:t>
                      </a:r>
                    </a:p>
                  </a:txBody>
                  <a:tcPr marL="91425" marR="91425" marT="45716" marB="45716"/>
                </a:tc>
                <a:tc>
                  <a:txBody>
                    <a:bodyPr/>
                    <a:lstStyle/>
                    <a:p>
                      <a:pPr algn="ctr" rtl="0"/>
                      <a:r>
                        <a:rPr lang="fr-FR" sz="1500" b="1" dirty="0"/>
                        <a:t>faible (&lt;200°C)</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très élevée</a:t>
                      </a:r>
                    </a:p>
                  </a:txBody>
                  <a:tcPr marL="91425" marR="91425" marT="45716" marB="45716"/>
                </a:tc>
                <a:extLst>
                  <a:ext uri="{0D108BD9-81ED-4DB2-BD59-A6C34878D82A}">
                    <a16:rowId xmlns:a16="http://schemas.microsoft.com/office/drawing/2014/main" xmlns="" val="10009"/>
                  </a:ext>
                </a:extLst>
              </a:tr>
              <a:tr h="548632">
                <a:tc>
                  <a:txBody>
                    <a:bodyPr/>
                    <a:lstStyle/>
                    <a:p>
                      <a:pPr algn="l" rtl="0">
                        <a:lnSpc>
                          <a:spcPct val="150000"/>
                        </a:lnSpc>
                        <a:spcBef>
                          <a:spcPts val="1200"/>
                        </a:spcBef>
                      </a:pPr>
                      <a:r>
                        <a:rPr lang="fr-FR" sz="1500" b="1" dirty="0"/>
                        <a:t>Mise en forme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facile (déformation)</a:t>
                      </a:r>
                    </a:p>
                  </a:txBody>
                  <a:tcPr marL="91425" marR="91425" marT="45716" marB="45716"/>
                </a:tc>
                <a:tc>
                  <a:txBody>
                    <a:bodyPr/>
                    <a:lstStyle/>
                    <a:p>
                      <a:pPr algn="ctr" rtl="0"/>
                      <a:r>
                        <a:rPr lang="fr-FR" sz="1500" b="1" dirty="0"/>
                        <a:t>très</a:t>
                      </a:r>
                      <a:r>
                        <a:rPr lang="fr-FR" sz="1500" b="1" baseline="0" dirty="0"/>
                        <a:t> facile</a:t>
                      </a:r>
                      <a:r>
                        <a:rPr lang="fr-FR" sz="1500" b="1" dirty="0"/>
                        <a:t> (moulage)</a:t>
                      </a:r>
                    </a:p>
                  </a:txBody>
                  <a:tcPr marL="91425" marR="91425"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difficile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dirty="0"/>
                        <a:t>(frittage)</a:t>
                      </a:r>
                    </a:p>
                  </a:txBody>
                  <a:tcPr marL="91425" marR="91425" marT="45716" marB="45716"/>
                </a:tc>
                <a:extLst>
                  <a:ext uri="{0D108BD9-81ED-4DB2-BD59-A6C34878D82A}">
                    <a16:rowId xmlns:a16="http://schemas.microsoft.com/office/drawing/2014/main" xmlns=""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8388971-9120-4690-8578-F5CB9392F3BE}" type="slidenum">
              <a:rPr lang="fr-FR" altLang="fr-FR" sz="1200" smtClean="0">
                <a:latin typeface="Arial Black" panose="020B0A04020102020204" pitchFamily="34" charset="0"/>
              </a:rPr>
              <a:pPr>
                <a:spcBef>
                  <a:spcPct val="0"/>
                </a:spcBef>
                <a:buClrTx/>
                <a:buSzTx/>
                <a:buFontTx/>
                <a:buNone/>
              </a:pPr>
              <a:t>2</a:t>
            </a:fld>
            <a:endParaRPr lang="fr-FR" altLang="fr-FR" sz="1200">
              <a:latin typeface="Arial Black" panose="020B0A04020102020204" pitchFamily="34" charset="0"/>
            </a:endParaRPr>
          </a:p>
        </p:txBody>
      </p:sp>
      <p:sp>
        <p:nvSpPr>
          <p:cNvPr id="3" name="Rectangle 2"/>
          <p:cNvSpPr/>
          <p:nvPr/>
        </p:nvSpPr>
        <p:spPr>
          <a:xfrm>
            <a:off x="-14288" y="620713"/>
            <a:ext cx="9158288" cy="5442516"/>
          </a:xfrm>
          <a:prstGeom prst="rect">
            <a:avLst/>
          </a:prstGeom>
        </p:spPr>
        <p:txBody>
          <a:bodyPr>
            <a:spAutoFit/>
          </a:bodyPr>
          <a:lstStyle/>
          <a:p>
            <a:pPr indent="449580" algn="ctr">
              <a:lnSpc>
                <a:spcPct val="150000"/>
              </a:lnSpc>
              <a:spcAft>
                <a:spcPts val="600"/>
              </a:spcAft>
              <a:defRPr/>
            </a:pPr>
            <a:r>
              <a:rPr lang="fr-FR" sz="2200" b="1" dirty="0">
                <a:latin typeface="Arial" panose="020B0604020202020204" pitchFamily="34" charset="0"/>
                <a:ea typeface="SimSun" panose="02010600030101010101" pitchFamily="2" charset="-122"/>
              </a:rPr>
              <a:t>Objectifs du cours</a:t>
            </a:r>
          </a:p>
          <a:p>
            <a:pPr indent="449580" algn="just">
              <a:lnSpc>
                <a:spcPct val="150000"/>
              </a:lnSpc>
              <a:spcAft>
                <a:spcPts val="0"/>
              </a:spcAft>
              <a:defRPr/>
            </a:pPr>
            <a:r>
              <a:rPr lang="fr-FR" altLang="fr-FR" b="1" dirty="0">
                <a:latin typeface="Arial" panose="020B0604020202020204" pitchFamily="34" charset="0"/>
              </a:rPr>
              <a:t>L’ingénierie des matériaux est un domaine interdisciplinaire, dont l’objectif consiste à optimiser le choix des matériaux pour les applications technologiques.       </a:t>
            </a:r>
          </a:p>
          <a:p>
            <a:pPr indent="449580" algn="just">
              <a:lnSpc>
                <a:spcPct val="150000"/>
              </a:lnSpc>
              <a:spcBef>
                <a:spcPts val="600"/>
              </a:spcBef>
              <a:spcAft>
                <a:spcPts val="0"/>
              </a:spcAft>
              <a:defRPr/>
            </a:pPr>
            <a:r>
              <a:rPr lang="fr-FR" altLang="fr-FR" b="1" dirty="0">
                <a:latin typeface="Arial" panose="020B0604020202020204" pitchFamily="34" charset="0"/>
              </a:rPr>
              <a:t>Les objectifs de ce cours se résument </a:t>
            </a:r>
            <a:r>
              <a:rPr lang="fr-FR" b="1" dirty="0">
                <a:latin typeface="Arial" panose="020B0604020202020204" pitchFamily="34" charset="0"/>
                <a:ea typeface="SimSun" panose="02010600030101010101" pitchFamily="2" charset="-122"/>
              </a:rPr>
              <a:t>à la définition des critères de choix d'un matériau pour une application donnée, </a:t>
            </a:r>
            <a:r>
              <a:rPr lang="fr-FR" altLang="fr-FR" b="1" dirty="0">
                <a:latin typeface="Arial" panose="020B0604020202020204" pitchFamily="34" charset="0"/>
              </a:rPr>
              <a:t>à la p</a:t>
            </a:r>
            <a:r>
              <a:rPr lang="fr-FR" b="1" dirty="0">
                <a:latin typeface="Arial" panose="020B0604020202020204" pitchFamily="34" charset="0"/>
                <a:ea typeface="SimSun" panose="02010600030101010101" pitchFamily="2" charset="-122"/>
              </a:rPr>
              <a:t>résentation des différentes classes de matériaux utilisés dans les applications et le développement, et enfin à l’étude des propriétés physiques générales des matériaux.</a:t>
            </a:r>
          </a:p>
          <a:p>
            <a:pPr indent="449580" algn="just">
              <a:lnSpc>
                <a:spcPct val="150000"/>
              </a:lnSpc>
              <a:spcAft>
                <a:spcPts val="0"/>
              </a:spcAft>
              <a:defRPr/>
            </a:pPr>
            <a:endParaRPr lang="fr-FR" b="1" dirty="0">
              <a:latin typeface="Arial" panose="020B0604020202020204" pitchFamily="34" charset="0"/>
              <a:ea typeface="SimSun" panose="02010600030101010101" pitchFamily="2" charset="-122"/>
            </a:endParaRPr>
          </a:p>
          <a:p>
            <a:pPr algn="ctr">
              <a:lnSpc>
                <a:spcPct val="150000"/>
              </a:lnSpc>
              <a:spcAft>
                <a:spcPts val="600"/>
              </a:spcAft>
              <a:defRPr/>
            </a:pPr>
            <a:r>
              <a:rPr lang="fr-FR" sz="2200" b="1" dirty="0">
                <a:latin typeface="Arial" panose="020B0604020202020204" pitchFamily="34" charset="0"/>
                <a:ea typeface="SimSun" panose="02010600030101010101" pitchFamily="2" charset="-122"/>
              </a:rPr>
              <a:t>Connaissances préalables recommandées </a:t>
            </a:r>
          </a:p>
          <a:p>
            <a:pPr indent="449580" algn="just">
              <a:lnSpc>
                <a:spcPct val="150000"/>
              </a:lnSpc>
              <a:spcAft>
                <a:spcPts val="0"/>
              </a:spcAft>
              <a:defRPr/>
            </a:pPr>
            <a:r>
              <a:rPr lang="fr-FR" b="1" dirty="0">
                <a:latin typeface="Arial" panose="020B0604020202020204" pitchFamily="34" charset="0"/>
                <a:ea typeface="SimSun" panose="02010600030101010101" pitchFamily="2" charset="-122"/>
              </a:rPr>
              <a:t>Notions de base de mécanique classique et rationnelle, d’électricité, d’optique, de thermodynamique classique, et de chimie générale.</a:t>
            </a:r>
          </a:p>
          <a:p>
            <a:pPr indent="449580" algn="just">
              <a:lnSpc>
                <a:spcPct val="150000"/>
              </a:lnSpc>
              <a:spcAft>
                <a:spcPts val="0"/>
              </a:spcAft>
              <a:defRPr/>
            </a:pPr>
            <a:endParaRPr lang="fr-FR" b="1" dirty="0">
              <a:latin typeface="Arial" panose="020B0604020202020204" pitchFamily="34" charset="0"/>
              <a:ea typeface="SimSun" panose="02010600030101010101" pitchFamily="2" charset="-122"/>
            </a:endParaRPr>
          </a:p>
        </p:txBody>
      </p:sp>
      <p:sp>
        <p:nvSpPr>
          <p:cNvPr id="922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BE2380A-1414-4E46-A3E7-387CA1D27DA8}" type="slidenum">
              <a:rPr lang="fr-FR" altLang="fr-FR" sz="1200" smtClean="0">
                <a:latin typeface="Arial Black" panose="020B0A04020102020204" pitchFamily="34" charset="0"/>
              </a:rPr>
              <a:pPr>
                <a:spcBef>
                  <a:spcPct val="0"/>
                </a:spcBef>
                <a:buClrTx/>
                <a:buSzTx/>
                <a:buFontTx/>
                <a:buNone/>
              </a:pPr>
              <a:t>20</a:t>
            </a:fld>
            <a:endParaRPr lang="fr-FR" altLang="fr-FR" sz="1200">
              <a:latin typeface="Arial Black" panose="020B0A04020102020204" pitchFamily="34" charset="0"/>
            </a:endParaRPr>
          </a:p>
        </p:txBody>
      </p:sp>
      <p:sp>
        <p:nvSpPr>
          <p:cNvPr id="22531" name="Rectangle 2"/>
          <p:cNvSpPr>
            <a:spLocks noChangeArrowheads="1"/>
          </p:cNvSpPr>
          <p:nvPr/>
        </p:nvSpPr>
        <p:spPr bwMode="auto">
          <a:xfrm>
            <a:off x="-25400" y="47625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spcAft>
                <a:spcPts val="600"/>
              </a:spcAft>
              <a:buClrTx/>
              <a:buSzTx/>
              <a:buFontTx/>
              <a:buNone/>
            </a:pPr>
            <a:r>
              <a:rPr lang="fr-FR" altLang="fr-FR" sz="1800" b="1" dirty="0">
                <a:solidFill>
                  <a:srgbClr val="000000"/>
                </a:solidFill>
              </a:rPr>
              <a:t>   </a:t>
            </a:r>
            <a:r>
              <a:rPr lang="fr-FR" altLang="fr-FR" sz="1800" b="1" dirty="0"/>
              <a:t>Un matériau composite est un assemblage d'au moins deux composants non miscibles (mais ayant une forte capacité de pénétration) dont les propriétés se complètent. Le nouveau matériau ainsi constitué, hétérogène, possède des propriétés que les composants seuls ne possèdent pas. </a:t>
            </a:r>
            <a:r>
              <a:rPr lang="fr-FR" altLang="fr-FR" sz="1800" b="1" dirty="0">
                <a:solidFill>
                  <a:srgbClr val="000000"/>
                </a:solidFill>
              </a:rPr>
              <a:t>Les pneumatiques des automobiles et avions, fig. 5, formés par une matrice en caoutchouc (polymère) et des fibres et couches en acier (métal), sont un exemple sur  les composites.</a:t>
            </a:r>
            <a:r>
              <a:rPr lang="fr-FR" altLang="fr-FR" sz="1800" b="1" dirty="0">
                <a:solidFill>
                  <a:srgbClr val="000000"/>
                </a:solidFill>
                <a:ea typeface="SimSun" panose="02010600030101010101" pitchFamily="2" charset="-122"/>
              </a:rPr>
              <a:t> </a:t>
            </a: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just">
              <a:lnSpc>
                <a:spcPct val="150000"/>
              </a:lnSpc>
              <a:spcBef>
                <a:spcPct val="0"/>
              </a:spcBef>
              <a:spcAft>
                <a:spcPts val="600"/>
              </a:spcAft>
              <a:buClrTx/>
              <a:buSzTx/>
              <a:buFontTx/>
              <a:buNone/>
            </a:pPr>
            <a:endParaRPr lang="fr-FR" altLang="fr-FR" sz="1800" b="1" dirty="0">
              <a:solidFill>
                <a:srgbClr val="000000"/>
              </a:solidFill>
              <a:ea typeface="SimSun" panose="02010600030101010101" pitchFamily="2" charset="-122"/>
            </a:endParaRPr>
          </a:p>
          <a:p>
            <a:pPr algn="ctr">
              <a:lnSpc>
                <a:spcPct val="150000"/>
              </a:lnSpc>
              <a:spcBef>
                <a:spcPct val="0"/>
              </a:spcBef>
              <a:spcAft>
                <a:spcPts val="600"/>
              </a:spcAft>
              <a:buClrTx/>
              <a:buSzTx/>
              <a:buFont typeface="Wingdings" panose="05000000000000000000" pitchFamily="2" charset="2"/>
              <a:buNone/>
            </a:pPr>
            <a:r>
              <a:rPr lang="fr-FR" altLang="fr-FR" sz="1800" b="1" dirty="0">
                <a:solidFill>
                  <a:srgbClr val="111111"/>
                </a:solidFill>
              </a:rPr>
              <a:t>Figure 5- Structure d’un pneumatique</a:t>
            </a:r>
            <a:endParaRPr lang="fr-CA" altLang="fr-FR" sz="1800" b="1" dirty="0">
              <a:solidFill>
                <a:srgbClr val="111111"/>
              </a:solidFill>
            </a:endParaRPr>
          </a:p>
          <a:p>
            <a:pPr algn="just">
              <a:lnSpc>
                <a:spcPct val="150000"/>
              </a:lnSpc>
              <a:spcBef>
                <a:spcPct val="0"/>
              </a:spcBef>
              <a:buClrTx/>
              <a:buSzTx/>
              <a:buFontTx/>
              <a:buNone/>
            </a:pPr>
            <a:r>
              <a:rPr lang="fr-FR" altLang="fr-FR" sz="1800" b="1" dirty="0">
                <a:solidFill>
                  <a:srgbClr val="000000"/>
                </a:solidFill>
              </a:rPr>
              <a:t> </a:t>
            </a:r>
            <a:endParaRPr lang="fr-FR" altLang="fr-FR" sz="1800" b="1" dirty="0">
              <a:solidFill>
                <a:srgbClr val="000000"/>
              </a:solidFill>
              <a:latin typeface="Times New Roman" panose="02020603050405020304" pitchFamily="18" charset="0"/>
            </a:endParaRPr>
          </a:p>
        </p:txBody>
      </p:sp>
      <p:sp>
        <p:nvSpPr>
          <p:cNvPr id="2253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pic>
        <p:nvPicPr>
          <p:cNvPr id="22533" name="Image 5"/>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213100"/>
            <a:ext cx="434498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Espace réservé du numéro de diapositiv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9C83F00-6855-41C0-975D-E06D4D626B03}" type="slidenum">
              <a:rPr lang="fr-FR" altLang="fr-FR" sz="1200" smtClean="0">
                <a:latin typeface="Arial Black" panose="020B0A04020102020204" pitchFamily="34" charset="0"/>
              </a:rPr>
              <a:pPr>
                <a:spcBef>
                  <a:spcPct val="0"/>
                </a:spcBef>
                <a:buClrTx/>
                <a:buSzTx/>
                <a:buFontTx/>
                <a:buNone/>
              </a:pPr>
              <a:t>3</a:t>
            </a:fld>
            <a:endParaRPr lang="fr-FR" altLang="fr-FR" sz="1200" dirty="0">
              <a:latin typeface="Arial Black" panose="020B0A04020102020204" pitchFamily="34" charset="0"/>
            </a:endParaRPr>
          </a:p>
        </p:txBody>
      </p:sp>
      <p:sp>
        <p:nvSpPr>
          <p:cNvPr id="10243" name="Rectangle 28"/>
          <p:cNvSpPr>
            <a:spLocks noChangeArrowheads="1"/>
          </p:cNvSpPr>
          <p:nvPr/>
        </p:nvSpPr>
        <p:spPr bwMode="auto">
          <a:xfrm>
            <a:off x="14288" y="523120"/>
            <a:ext cx="91090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panose="05000000000000000000" pitchFamily="2" charset="2"/>
              <a:buChar char="n"/>
              <a:tabLst>
                <a:tab pos="4572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tabLst>
                <a:tab pos="4572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tabLst>
                <a:tab pos="4572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tabLst>
                <a:tab pos="457200" algn="l"/>
              </a:tabLs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spcAft>
                <a:spcPts val="1200"/>
              </a:spcAft>
              <a:buClrTx/>
              <a:buSzTx/>
              <a:buFont typeface="Wingdings" panose="05000000000000000000" pitchFamily="2" charset="2"/>
              <a:buNone/>
            </a:pPr>
            <a:r>
              <a:rPr lang="fr-FR" altLang="fr-FR" sz="2200" b="1" dirty="0"/>
              <a:t>Plan du </a:t>
            </a:r>
            <a:r>
              <a:rPr lang="fr-FR" altLang="fr-FR" sz="2200" b="1" dirty="0" smtClean="0"/>
              <a:t>cours</a:t>
            </a:r>
            <a:endParaRPr lang="fr-FR" altLang="fr-FR" sz="2200" b="1" dirty="0"/>
          </a:p>
          <a:p>
            <a:pPr>
              <a:lnSpc>
                <a:spcPct val="150000"/>
              </a:lnSpc>
              <a:spcBef>
                <a:spcPct val="0"/>
              </a:spcBef>
              <a:buFont typeface="Wingdings" panose="05000000000000000000" pitchFamily="2" charset="2"/>
              <a:buNone/>
            </a:pPr>
            <a:r>
              <a:rPr lang="fr-FR" altLang="fr-FR" sz="2000" b="1" dirty="0">
                <a:ea typeface="SimSun" panose="02010600030101010101" pitchFamily="2" charset="-122"/>
              </a:rPr>
              <a:t>I- Choix </a:t>
            </a:r>
            <a:r>
              <a:rPr lang="fr-FR" altLang="fr-FR" sz="2000" b="1" dirty="0" smtClean="0">
                <a:ea typeface="SimSun" panose="02010600030101010101" pitchFamily="2" charset="-122"/>
              </a:rPr>
              <a:t>et classification des matériaux</a:t>
            </a:r>
            <a:endParaRPr lang="fr-FR" altLang="fr-FR" sz="2000" b="1" dirty="0">
              <a:ea typeface="SimSun" panose="02010600030101010101" pitchFamily="2" charset="-122"/>
            </a:endParaRPr>
          </a:p>
          <a:p>
            <a:pPr>
              <a:lnSpc>
                <a:spcPct val="150000"/>
              </a:lnSpc>
              <a:spcBef>
                <a:spcPct val="0"/>
              </a:spcBef>
              <a:buNone/>
            </a:pPr>
            <a:r>
              <a:rPr lang="fr-FR" altLang="fr-FR" sz="1800" b="1" dirty="0">
                <a:ea typeface="SimSun" panose="02010600030101010101" pitchFamily="2" charset="-122"/>
              </a:rPr>
              <a:t> I.1- Introduction</a:t>
            </a:r>
          </a:p>
          <a:p>
            <a:pPr>
              <a:lnSpc>
                <a:spcPct val="150000"/>
              </a:lnSpc>
              <a:spcBef>
                <a:spcPct val="0"/>
              </a:spcBef>
              <a:buNone/>
            </a:pPr>
            <a:r>
              <a:rPr lang="fr-FR" altLang="fr-FR" sz="1800" b="1" dirty="0">
                <a:ea typeface="SimSun" panose="02010600030101010101" pitchFamily="2" charset="-122"/>
              </a:rPr>
              <a:t> I.2- Les états de la matière</a:t>
            </a:r>
          </a:p>
          <a:p>
            <a:pPr>
              <a:lnSpc>
                <a:spcPct val="150000"/>
              </a:lnSpc>
              <a:spcBef>
                <a:spcPct val="0"/>
              </a:spcBef>
              <a:buNone/>
            </a:pPr>
            <a:r>
              <a:rPr lang="fr-FR" altLang="fr-FR" sz="1800" b="1" dirty="0">
                <a:ea typeface="SimSun" panose="02010600030101010101" pitchFamily="2" charset="-122"/>
              </a:rPr>
              <a:t> I.3- Plan de choix des matériaux</a:t>
            </a:r>
          </a:p>
          <a:p>
            <a:pPr>
              <a:lnSpc>
                <a:spcPct val="150000"/>
              </a:lnSpc>
              <a:spcBef>
                <a:spcPct val="0"/>
              </a:spcBef>
              <a:spcAft>
                <a:spcPts val="600"/>
              </a:spcAft>
              <a:buNone/>
            </a:pPr>
            <a:r>
              <a:rPr lang="fr-FR" altLang="fr-FR" sz="1800" b="1" dirty="0">
                <a:ea typeface="SimSun" panose="02010600030101010101" pitchFamily="2" charset="-122"/>
              </a:rPr>
              <a:t> I.4- Les trois classes de matériaux </a:t>
            </a:r>
          </a:p>
          <a:p>
            <a:pPr>
              <a:lnSpc>
                <a:spcPct val="150000"/>
              </a:lnSpc>
              <a:spcBef>
                <a:spcPts val="600"/>
              </a:spcBef>
              <a:buNone/>
            </a:pPr>
            <a:r>
              <a:rPr lang="fr-FR" altLang="fr-FR" sz="2000" b="1" dirty="0" smtClean="0">
                <a:ea typeface="SimSun" panose="02010600030101010101" pitchFamily="2" charset="-122"/>
              </a:rPr>
              <a:t>II- Propriétés mécaniques et structure des matériaux</a:t>
            </a:r>
            <a:endParaRPr lang="fr-FR" altLang="fr-FR" sz="2000" b="1" dirty="0">
              <a:ea typeface="SimSun" panose="02010600030101010101" pitchFamily="2" charset="-122"/>
            </a:endParaRP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II.1- </a:t>
            </a:r>
            <a:r>
              <a:rPr lang="fr-FR" altLang="fr-FR" sz="1800" b="1" dirty="0">
                <a:ea typeface="SimSun" panose="02010600030101010101" pitchFamily="2" charset="-122"/>
              </a:rPr>
              <a:t>Propriétés mécaniques des matériaux</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II.2- </a:t>
            </a:r>
            <a:r>
              <a:rPr lang="fr-FR" altLang="fr-FR" sz="1800" b="1" dirty="0">
                <a:ea typeface="SimSun" panose="02010600030101010101" pitchFamily="2" charset="-122"/>
              </a:rPr>
              <a:t>Structure des </a:t>
            </a:r>
            <a:r>
              <a:rPr lang="fr-FR" altLang="fr-FR" sz="1800" b="1" dirty="0" smtClean="0">
                <a:ea typeface="SimSun" panose="02010600030101010101" pitchFamily="2" charset="-122"/>
              </a:rPr>
              <a:t>matériaux</a:t>
            </a:r>
            <a:endParaRPr lang="fr-FR" altLang="fr-FR" sz="1800" b="1" dirty="0">
              <a:ea typeface="SimSun" panose="02010600030101010101" pitchFamily="2" charset="-122"/>
            </a:endParaRPr>
          </a:p>
          <a:p>
            <a:pPr>
              <a:lnSpc>
                <a:spcPct val="150000"/>
              </a:lnSpc>
              <a:spcBef>
                <a:spcPts val="600"/>
              </a:spcBef>
              <a:buFont typeface="Wingdings" panose="05000000000000000000" pitchFamily="2" charset="2"/>
              <a:buNone/>
            </a:pPr>
            <a:r>
              <a:rPr lang="fr-FR" altLang="fr-FR" sz="2000" b="1" dirty="0" smtClean="0">
                <a:ea typeface="SimSun" panose="02010600030101010101" pitchFamily="2" charset="-122"/>
              </a:rPr>
              <a:t>III- </a:t>
            </a:r>
            <a:r>
              <a:rPr lang="fr-FR" altLang="fr-FR" sz="2000" b="1" dirty="0">
                <a:ea typeface="SimSun" panose="02010600030101010101" pitchFamily="2" charset="-122"/>
              </a:rPr>
              <a:t>Corrosion et fatigue des matériaux</a:t>
            </a:r>
          </a:p>
          <a:p>
            <a:pPr>
              <a:lnSpc>
                <a:spcPct val="150000"/>
              </a:lnSpc>
              <a:spcBef>
                <a:spcPct val="0"/>
              </a:spcBef>
              <a:buFont typeface="Wingdings" panose="05000000000000000000" pitchFamily="2" charset="2"/>
              <a:buNone/>
            </a:pPr>
            <a:r>
              <a:rPr lang="fr-FR" altLang="fr-FR" sz="1800" b="1" dirty="0">
                <a:ea typeface="SimSun" panose="02010600030101010101" pitchFamily="2" charset="-122"/>
              </a:rPr>
              <a:t> </a:t>
            </a:r>
            <a:r>
              <a:rPr lang="fr-FR" altLang="fr-FR" sz="1800" b="1" dirty="0" smtClean="0">
                <a:ea typeface="SimSun" panose="02010600030101010101" pitchFamily="2" charset="-122"/>
              </a:rPr>
              <a:t>III.1- </a:t>
            </a:r>
            <a:r>
              <a:rPr lang="fr-FR" altLang="fr-FR" sz="1800" b="1" dirty="0">
                <a:ea typeface="SimSun" panose="02010600030101010101" pitchFamily="2" charset="-122"/>
              </a:rPr>
              <a:t>La corrosion des métaux</a:t>
            </a:r>
          </a:p>
          <a:p>
            <a:pPr>
              <a:lnSpc>
                <a:spcPct val="150000"/>
              </a:lnSpc>
              <a:spcBef>
                <a:spcPct val="0"/>
              </a:spcBef>
              <a:buFont typeface="Wingdings" panose="05000000000000000000" pitchFamily="2" charset="2"/>
              <a:buNone/>
            </a:pPr>
            <a:r>
              <a:rPr lang="fr-FR" altLang="fr-FR" sz="1800" b="1" dirty="0">
                <a:ea typeface="SimSun" panose="02010600030101010101" pitchFamily="2" charset="-122"/>
              </a:rPr>
              <a:t> </a:t>
            </a:r>
            <a:r>
              <a:rPr lang="fr-FR" altLang="fr-FR" sz="1800" b="1" dirty="0" smtClean="0">
                <a:ea typeface="SimSun" panose="02010600030101010101" pitchFamily="2" charset="-122"/>
              </a:rPr>
              <a:t>III.2- </a:t>
            </a:r>
            <a:r>
              <a:rPr lang="fr-FR" altLang="fr-FR" sz="1800" b="1" dirty="0">
                <a:ea typeface="SimSun" panose="02010600030101010101" pitchFamily="2" charset="-122"/>
              </a:rPr>
              <a:t>La fatigue des matériaux</a:t>
            </a:r>
            <a:r>
              <a:rPr lang="fr-FR" altLang="fr-FR" sz="1800" b="1" dirty="0" smtClean="0">
                <a:ea typeface="SimSun" panose="02010600030101010101" pitchFamily="2" charset="-122"/>
              </a:rPr>
              <a:t>.</a:t>
            </a:r>
            <a:endParaRPr lang="fr-FR" altLang="fr-FR" sz="1800" b="1" dirty="0">
              <a:ea typeface="SimSun" panose="02010600030101010101" pitchFamily="2" charset="-122"/>
            </a:endParaRPr>
          </a:p>
        </p:txBody>
      </p:sp>
      <p:sp>
        <p:nvSpPr>
          <p:cNvPr id="1024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8286F57C-F168-45A4-AC0B-F25C3BA17FFD}"/>
              </a:ext>
            </a:extLst>
          </p:cNvPr>
          <p:cNvSpPr>
            <a:spLocks noGrp="1"/>
          </p:cNvSpPr>
          <p:nvPr>
            <p:ph type="sldNum" sz="quarter" idx="11"/>
          </p:nvPr>
        </p:nvSpPr>
        <p:spPr/>
        <p:txBody>
          <a:bodyPr/>
          <a:lstStyle/>
          <a:p>
            <a:pPr>
              <a:defRPr/>
            </a:pPr>
            <a:fld id="{74C383D0-3DF5-4192-A1E0-5903EB34604B}" type="slidenum">
              <a:rPr lang="fr-FR" smtClean="0"/>
              <a:pPr>
                <a:defRPr/>
              </a:pPr>
              <a:t>4</a:t>
            </a:fld>
            <a:endParaRPr lang="fr-FR"/>
          </a:p>
        </p:txBody>
      </p:sp>
      <p:sp>
        <p:nvSpPr>
          <p:cNvPr id="4" name="ZoneTexte 3">
            <a:extLst>
              <a:ext uri="{FF2B5EF4-FFF2-40B4-BE49-F238E27FC236}">
                <a16:creationId xmlns:a16="http://schemas.microsoft.com/office/drawing/2014/main" xmlns="" id="{6AD4621C-12F9-4115-BF1D-6D549CA3B361}"/>
              </a:ext>
            </a:extLst>
          </p:cNvPr>
          <p:cNvSpPr txBox="1"/>
          <p:nvPr/>
        </p:nvSpPr>
        <p:spPr>
          <a:xfrm>
            <a:off x="72008" y="680204"/>
            <a:ext cx="9036496" cy="4909036"/>
          </a:xfrm>
          <a:prstGeom prst="rect">
            <a:avLst/>
          </a:prstGeom>
          <a:noFill/>
        </p:spPr>
        <p:txBody>
          <a:bodyPr wrap="square">
            <a:spAutoFit/>
          </a:bodyPr>
          <a:lstStyle/>
          <a:p>
            <a:pPr>
              <a:lnSpc>
                <a:spcPct val="150000"/>
              </a:lnSpc>
              <a:spcBef>
                <a:spcPts val="600"/>
              </a:spcBef>
              <a:buClrTx/>
              <a:buSzTx/>
              <a:buFontTx/>
              <a:buNone/>
            </a:pPr>
            <a:r>
              <a:rPr lang="fr-FR" altLang="fr-FR" sz="2000" b="1" dirty="0" smtClean="0">
                <a:latin typeface="Arial" panose="020B0604020202020204" pitchFamily="34" charset="0"/>
                <a:ea typeface="SimSun" panose="02010600030101010101" pitchFamily="2" charset="-122"/>
              </a:rPr>
              <a:t>IV- </a:t>
            </a:r>
            <a:r>
              <a:rPr lang="fr-FR" altLang="fr-FR" sz="2000" b="1" dirty="0">
                <a:latin typeface="Arial" panose="020B0604020202020204" pitchFamily="34" charset="0"/>
                <a:ea typeface="SimSun" panose="02010600030101010101" pitchFamily="2" charset="-122"/>
              </a:rPr>
              <a:t>Propriétés physiques des matériaux</a:t>
            </a:r>
          </a:p>
          <a:p>
            <a:pPr>
              <a:lnSpc>
                <a:spcPct val="150000"/>
              </a:lnSpc>
            </a:pPr>
            <a:r>
              <a:rPr lang="fr-FR" altLang="fr-FR" sz="1600"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IV.1- </a:t>
            </a:r>
            <a:r>
              <a:rPr lang="fr-FR" altLang="fr-FR" b="1" dirty="0">
                <a:latin typeface="Arial" panose="020B0604020202020204" pitchFamily="34" charset="0"/>
                <a:ea typeface="SimSun" panose="02010600030101010101" pitchFamily="2" charset="-122"/>
              </a:rPr>
              <a:t>Les propriétés </a:t>
            </a:r>
            <a:r>
              <a:rPr lang="fr-FR" altLang="fr-FR" b="1" dirty="0" smtClean="0">
                <a:latin typeface="Arial" panose="020B0604020202020204" pitchFamily="34" charset="0"/>
                <a:ea typeface="SimSun" panose="02010600030101010101" pitchFamily="2" charset="-122"/>
              </a:rPr>
              <a:t>électriques</a:t>
            </a:r>
            <a:r>
              <a:rPr lang="fr-FR" altLang="fr-FR" b="1" dirty="0" smtClean="0">
                <a:solidFill>
                  <a:srgbClr val="000000"/>
                </a:solidFill>
                <a:latin typeface="Arial" panose="020B0604020202020204" pitchFamily="34" charset="0"/>
                <a:ea typeface="SimSun" panose="02010600030101010101" pitchFamily="2" charset="-122"/>
              </a:rPr>
              <a:t> </a:t>
            </a:r>
          </a:p>
          <a:p>
            <a:pPr>
              <a:lnSpc>
                <a:spcPct val="150000"/>
              </a:lnSpc>
              <a:spcBef>
                <a:spcPct val="0"/>
              </a:spcBef>
              <a:buClrTx/>
              <a:buSzTx/>
              <a:buFontTx/>
              <a:buNone/>
            </a:pPr>
            <a:r>
              <a:rPr lang="fr-FR" altLang="fr-FR" b="1" dirty="0" smtClean="0">
                <a:solidFill>
                  <a:srgbClr val="000000"/>
                </a:solidFill>
                <a:latin typeface="Arial" panose="020B0604020202020204" pitchFamily="34" charset="0"/>
                <a:ea typeface="SimSun" panose="02010600030101010101" pitchFamily="2" charset="-122"/>
              </a:rPr>
              <a:t> IV.2- </a:t>
            </a:r>
            <a:r>
              <a:rPr lang="fr-FR" altLang="fr-FR" b="1" dirty="0">
                <a:solidFill>
                  <a:srgbClr val="000000"/>
                </a:solidFill>
                <a:latin typeface="Arial" panose="020B0604020202020204" pitchFamily="34" charset="0"/>
                <a:ea typeface="SimSun" panose="02010600030101010101" pitchFamily="2" charset="-122"/>
              </a:rPr>
              <a:t>Les propriétés magnétiques</a:t>
            </a:r>
          </a:p>
          <a:p>
            <a:pPr>
              <a:lnSpc>
                <a:spcPct val="150000"/>
              </a:lnSpc>
              <a:spcBef>
                <a:spcPct val="0"/>
              </a:spcBef>
              <a:buClrTx/>
              <a:buSzTx/>
              <a:buFontTx/>
              <a:buNone/>
            </a:pPr>
            <a:r>
              <a:rPr lang="fr-FR" altLang="fr-FR" b="1" dirty="0">
                <a:solidFill>
                  <a:srgbClr val="000000"/>
                </a:solidFill>
                <a:latin typeface="Arial" panose="020B0604020202020204" pitchFamily="34" charset="0"/>
                <a:ea typeface="SimSun" panose="02010600030101010101" pitchFamily="2" charset="-122"/>
              </a:rPr>
              <a:t> </a:t>
            </a:r>
            <a:r>
              <a:rPr lang="fr-FR" altLang="fr-FR" b="1" dirty="0" smtClean="0">
                <a:solidFill>
                  <a:srgbClr val="000000"/>
                </a:solidFill>
                <a:latin typeface="Arial" panose="020B0604020202020204" pitchFamily="34" charset="0"/>
                <a:ea typeface="SimSun" panose="02010600030101010101" pitchFamily="2" charset="-122"/>
              </a:rPr>
              <a:t>IV.3- </a:t>
            </a:r>
            <a:r>
              <a:rPr lang="fr-FR" altLang="fr-FR" b="1" dirty="0">
                <a:solidFill>
                  <a:srgbClr val="000000"/>
                </a:solidFill>
                <a:latin typeface="Arial" panose="020B0604020202020204" pitchFamily="34" charset="0"/>
                <a:ea typeface="SimSun" panose="02010600030101010101" pitchFamily="2" charset="-122"/>
              </a:rPr>
              <a:t>Les propriétés thermiques </a:t>
            </a:r>
          </a:p>
          <a:p>
            <a:pPr>
              <a:lnSpc>
                <a:spcPct val="150000"/>
              </a:lnSpc>
              <a:spcBef>
                <a:spcPct val="0"/>
              </a:spcBef>
              <a:spcAft>
                <a:spcPts val="600"/>
              </a:spcAft>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IV.4- </a:t>
            </a:r>
            <a:r>
              <a:rPr lang="fr-FR" altLang="fr-FR" b="1" dirty="0">
                <a:latin typeface="Arial" panose="020B0604020202020204" pitchFamily="34" charset="0"/>
                <a:ea typeface="SimSun" panose="02010600030101010101" pitchFamily="2" charset="-122"/>
              </a:rPr>
              <a:t>Les propriétés </a:t>
            </a:r>
            <a:r>
              <a:rPr lang="fr-FR" altLang="fr-FR" b="1" dirty="0" smtClean="0">
                <a:latin typeface="Arial" panose="020B0604020202020204" pitchFamily="34" charset="0"/>
                <a:ea typeface="SimSun" panose="02010600030101010101" pitchFamily="2" charset="-122"/>
              </a:rPr>
              <a:t>optiques</a:t>
            </a:r>
            <a:endParaRPr lang="fr-FR" altLang="fr-FR" b="1" dirty="0">
              <a:latin typeface="Arial" panose="020B0604020202020204" pitchFamily="34" charset="0"/>
              <a:ea typeface="SimSun" panose="02010600030101010101" pitchFamily="2" charset="-122"/>
            </a:endParaRPr>
          </a:p>
          <a:p>
            <a:pPr>
              <a:lnSpc>
                <a:spcPct val="150000"/>
              </a:lnSpc>
              <a:spcBef>
                <a:spcPts val="600"/>
              </a:spcBef>
            </a:pPr>
            <a:r>
              <a:rPr lang="fr-FR" altLang="fr-FR" sz="2000" b="1" dirty="0" smtClean="0">
                <a:latin typeface="Arial" panose="020B0604020202020204" pitchFamily="34" charset="0"/>
                <a:ea typeface="SimSun" panose="02010600030101010101" pitchFamily="2" charset="-122"/>
              </a:rPr>
              <a:t>V- </a:t>
            </a:r>
            <a:r>
              <a:rPr lang="fr-FR" altLang="fr-FR" sz="2000" b="1" dirty="0">
                <a:latin typeface="Arial" panose="020B0604020202020204" pitchFamily="34" charset="0"/>
                <a:ea typeface="SimSun" panose="02010600030101010101" pitchFamily="2" charset="-122"/>
              </a:rPr>
              <a:t>Les métaux</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V.1- </a:t>
            </a:r>
            <a:r>
              <a:rPr lang="fr-FR" altLang="fr-FR" b="1" dirty="0">
                <a:latin typeface="Arial" panose="020B0604020202020204" pitchFamily="34" charset="0"/>
                <a:ea typeface="SimSun" panose="02010600030101010101" pitchFamily="2" charset="-122"/>
              </a:rPr>
              <a:t>Introduction</a:t>
            </a:r>
          </a:p>
          <a:p>
            <a:pPr>
              <a:lnSpc>
                <a:spcPct val="150000"/>
              </a:lnSpc>
              <a:spcBef>
                <a:spcPct val="0"/>
              </a:spcBef>
              <a:buClrTx/>
              <a:buSzTx/>
              <a:buFontTx/>
              <a:buNone/>
            </a:pPr>
            <a:r>
              <a:rPr lang="fr-FR" altLang="fr-FR" sz="1800" b="1" dirty="0">
                <a:solidFill>
                  <a:srgbClr val="000000"/>
                </a:solidFill>
                <a:latin typeface="Arial" panose="020B0604020202020204" pitchFamily="34" charset="0"/>
                <a:ea typeface="SimSun" panose="02010600030101010101" pitchFamily="2" charset="-122"/>
              </a:rPr>
              <a:t> </a:t>
            </a:r>
            <a:r>
              <a:rPr lang="fr-FR" altLang="fr-FR" sz="1800" b="1" dirty="0" smtClean="0">
                <a:solidFill>
                  <a:srgbClr val="000000"/>
                </a:solidFill>
                <a:latin typeface="Arial" panose="020B0604020202020204" pitchFamily="34" charset="0"/>
                <a:ea typeface="SimSun" panose="02010600030101010101" pitchFamily="2" charset="-122"/>
              </a:rPr>
              <a:t>V.2- </a:t>
            </a:r>
            <a:r>
              <a:rPr lang="fr-FR" altLang="fr-FR" sz="1800" b="1" dirty="0">
                <a:solidFill>
                  <a:srgbClr val="000000"/>
                </a:solidFill>
                <a:latin typeface="Arial" panose="020B0604020202020204" pitchFamily="34" charset="0"/>
                <a:ea typeface="SimSun" panose="02010600030101010101" pitchFamily="2" charset="-122"/>
              </a:rPr>
              <a:t>Les propriétés mécaniques </a:t>
            </a:r>
          </a:p>
          <a:p>
            <a:pPr>
              <a:lnSpc>
                <a:spcPct val="150000"/>
              </a:lnSpc>
              <a:spcBef>
                <a:spcPct val="0"/>
              </a:spcBef>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V.3- </a:t>
            </a:r>
            <a:r>
              <a:rPr lang="fr-FR" altLang="fr-FR" b="1" dirty="0">
                <a:latin typeface="Arial" panose="020B0604020202020204" pitchFamily="34" charset="0"/>
                <a:ea typeface="SimSun" panose="02010600030101010101" pitchFamily="2" charset="-122"/>
              </a:rPr>
              <a:t>Les propriétés structurales</a:t>
            </a:r>
          </a:p>
          <a:p>
            <a:pPr>
              <a:lnSpc>
                <a:spcPct val="150000"/>
              </a:lnSpc>
              <a:spcBef>
                <a:spcPct val="0"/>
              </a:spcBef>
              <a:buClrTx/>
              <a:buSzTx/>
              <a:buFontTx/>
              <a:buNone/>
            </a:pPr>
            <a:r>
              <a:rPr lang="fr-FR" altLang="fr-FR" sz="1800" b="1" dirty="0">
                <a:solidFill>
                  <a:srgbClr val="000000"/>
                </a:solidFill>
                <a:latin typeface="Arial" panose="020B0604020202020204" pitchFamily="34" charset="0"/>
                <a:ea typeface="SimSun" panose="02010600030101010101" pitchFamily="2" charset="-122"/>
              </a:rPr>
              <a:t> </a:t>
            </a:r>
            <a:r>
              <a:rPr lang="fr-FR" altLang="fr-FR" sz="1800" b="1" dirty="0" smtClean="0">
                <a:solidFill>
                  <a:srgbClr val="000000"/>
                </a:solidFill>
                <a:latin typeface="Arial" panose="020B0604020202020204" pitchFamily="34" charset="0"/>
                <a:ea typeface="SimSun" panose="02010600030101010101" pitchFamily="2" charset="-122"/>
              </a:rPr>
              <a:t>V.4- </a:t>
            </a:r>
            <a:r>
              <a:rPr lang="fr-FR" altLang="fr-FR" sz="1800" b="1" dirty="0">
                <a:solidFill>
                  <a:srgbClr val="000000"/>
                </a:solidFill>
                <a:latin typeface="Arial" panose="020B0604020202020204" pitchFamily="34" charset="0"/>
                <a:ea typeface="SimSun" panose="02010600030101010101" pitchFamily="2" charset="-122"/>
              </a:rPr>
              <a:t>Les propriétés physiques</a:t>
            </a:r>
          </a:p>
          <a:p>
            <a:pPr>
              <a:lnSpc>
                <a:spcPct val="150000"/>
              </a:lnSpc>
              <a:spcBef>
                <a:spcPct val="0"/>
              </a:spcBef>
              <a:buClrTx/>
              <a:buSzTx/>
              <a:buFontTx/>
              <a:buNone/>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V.5- </a:t>
            </a:r>
            <a:r>
              <a:rPr lang="fr-FR" altLang="fr-FR" b="1" dirty="0">
                <a:latin typeface="Arial" panose="020B0604020202020204" pitchFamily="34" charset="0"/>
                <a:ea typeface="SimSun" panose="02010600030101010101" pitchFamily="2" charset="-122"/>
              </a:rPr>
              <a:t>Les alliages </a:t>
            </a:r>
            <a:r>
              <a:rPr lang="fr-FR" altLang="fr-FR" b="1" dirty="0" smtClean="0">
                <a:latin typeface="Arial" panose="020B0604020202020204" pitchFamily="34" charset="0"/>
                <a:ea typeface="SimSun" panose="02010600030101010101" pitchFamily="2" charset="-122"/>
              </a:rPr>
              <a:t>métalliques</a:t>
            </a:r>
            <a:endParaRPr lang="fr-FR" altLang="fr-FR" b="1" dirty="0">
              <a:latin typeface="Arial" panose="020B0604020202020204" pitchFamily="34" charset="0"/>
              <a:ea typeface="SimSun" panose="02010600030101010101" pitchFamily="2" charset="-122"/>
            </a:endParaRPr>
          </a:p>
        </p:txBody>
      </p:sp>
      <p:sp>
        <p:nvSpPr>
          <p:cNvPr id="5" name="Text Box 5">
            <a:extLst>
              <a:ext uri="{FF2B5EF4-FFF2-40B4-BE49-F238E27FC236}">
                <a16:creationId xmlns:a16="http://schemas.microsoft.com/office/drawing/2014/main" xmlns="" id="{E7BD2997-39CE-4088-BE04-76962AB02A27}"/>
              </a:ext>
            </a:extLst>
          </p:cNvPr>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33333244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6AAC5AF-C307-4E56-9DCB-9F2EC2BD9460}" type="slidenum">
              <a:rPr lang="fr-FR" altLang="fr-FR" sz="1200" smtClean="0">
                <a:latin typeface="Arial Black" panose="020B0A04020102020204" pitchFamily="34" charset="0"/>
              </a:rPr>
              <a:pPr>
                <a:spcBef>
                  <a:spcPct val="0"/>
                </a:spcBef>
                <a:buClrTx/>
                <a:buSzTx/>
                <a:buFontTx/>
                <a:buNone/>
              </a:pPr>
              <a:t>5</a:t>
            </a:fld>
            <a:endParaRPr lang="fr-FR" altLang="fr-FR" sz="1200">
              <a:latin typeface="Arial Black" panose="020B0A04020102020204" pitchFamily="34" charset="0"/>
            </a:endParaRPr>
          </a:p>
        </p:txBody>
      </p:sp>
      <p:sp>
        <p:nvSpPr>
          <p:cNvPr id="12291" name="Rectangle 2"/>
          <p:cNvSpPr>
            <a:spLocks noChangeArrowheads="1"/>
          </p:cNvSpPr>
          <p:nvPr/>
        </p:nvSpPr>
        <p:spPr bwMode="auto">
          <a:xfrm>
            <a:off x="72008" y="722595"/>
            <a:ext cx="8892480"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ClrTx/>
              <a:buSzTx/>
              <a:buFontTx/>
              <a:buNone/>
            </a:pPr>
            <a:r>
              <a:rPr lang="fr-FR" altLang="fr-FR" sz="2000" b="1" dirty="0" smtClean="0">
                <a:solidFill>
                  <a:srgbClr val="000000"/>
                </a:solidFill>
                <a:ea typeface="SimSun" panose="02010600030101010101" pitchFamily="2" charset="-122"/>
              </a:rPr>
              <a:t>VI- </a:t>
            </a:r>
            <a:r>
              <a:rPr lang="fr-FR" altLang="fr-FR" sz="2000" b="1" dirty="0">
                <a:solidFill>
                  <a:srgbClr val="000000"/>
                </a:solidFill>
                <a:ea typeface="SimSun" panose="02010600030101010101" pitchFamily="2" charset="-122"/>
              </a:rPr>
              <a:t>Les polymères</a:t>
            </a:r>
          </a:p>
          <a:p>
            <a:pPr>
              <a:lnSpc>
                <a:spcPct val="150000"/>
              </a:lnSpc>
              <a:spcBef>
                <a:spcPct val="0"/>
              </a:spcBef>
              <a:buClrTx/>
              <a:buSzTx/>
              <a:buFontTx/>
              <a:buNone/>
            </a:pPr>
            <a:r>
              <a:rPr lang="fr-FR" altLang="fr-FR" sz="1800" b="1" dirty="0">
                <a:ea typeface="SimSun" panose="02010600030101010101" pitchFamily="2" charset="-122"/>
              </a:rPr>
              <a:t> </a:t>
            </a:r>
            <a:r>
              <a:rPr lang="fr-FR" altLang="fr-FR" sz="1800" b="1" dirty="0" smtClean="0">
                <a:ea typeface="SimSun" panose="02010600030101010101" pitchFamily="2" charset="-122"/>
              </a:rPr>
              <a:t>VI.1- </a:t>
            </a:r>
            <a:r>
              <a:rPr lang="fr-FR" altLang="fr-FR" sz="1800" b="1" dirty="0">
                <a:ea typeface="SimSun" panose="02010600030101010101" pitchFamily="2" charset="-122"/>
              </a:rPr>
              <a:t>Introduction</a:t>
            </a:r>
          </a:p>
          <a:p>
            <a:pPr>
              <a:lnSpc>
                <a:spcPct val="150000"/>
              </a:lnSpc>
              <a:spcBef>
                <a:spcPct val="0"/>
              </a:spcBef>
              <a:buClrTx/>
              <a:buSzTx/>
              <a:buFontTx/>
              <a:buNone/>
            </a:pPr>
            <a:r>
              <a:rPr lang="fr-FR" altLang="fr-FR" sz="1800" b="1" dirty="0">
                <a:solidFill>
                  <a:srgbClr val="000000"/>
                </a:solidFill>
                <a:ea typeface="SimSun" panose="02010600030101010101" pitchFamily="2" charset="-122"/>
              </a:rPr>
              <a:t> </a:t>
            </a:r>
            <a:r>
              <a:rPr lang="fr-FR" altLang="fr-FR" sz="1800" b="1" dirty="0" smtClean="0">
                <a:solidFill>
                  <a:srgbClr val="000000"/>
                </a:solidFill>
                <a:ea typeface="SimSun" panose="02010600030101010101" pitchFamily="2" charset="-122"/>
              </a:rPr>
              <a:t>VI.2- </a:t>
            </a:r>
            <a:r>
              <a:rPr lang="fr-FR" altLang="fr-FR" sz="1800" b="1" dirty="0">
                <a:solidFill>
                  <a:srgbClr val="000000"/>
                </a:solidFill>
                <a:ea typeface="SimSun" panose="02010600030101010101" pitchFamily="2" charset="-122"/>
              </a:rPr>
              <a:t>Structure des polymères</a:t>
            </a:r>
          </a:p>
          <a:p>
            <a:pPr>
              <a:lnSpc>
                <a:spcPct val="150000"/>
              </a:lnSpc>
              <a:spcBef>
                <a:spcPct val="0"/>
              </a:spcBef>
              <a:buClrTx/>
              <a:buSzTx/>
              <a:buFontTx/>
              <a:buNone/>
            </a:pPr>
            <a:r>
              <a:rPr lang="fr-FR" altLang="fr-FR" sz="1800" b="1" dirty="0" smtClean="0">
                <a:ea typeface="SimSun" panose="02010600030101010101" pitchFamily="2" charset="-122"/>
              </a:rPr>
              <a:t> VI.3- </a:t>
            </a:r>
            <a:r>
              <a:rPr lang="fr-FR" altLang="fr-FR" sz="1800" b="1" dirty="0">
                <a:ea typeface="SimSun" panose="02010600030101010101" pitchFamily="2" charset="-122"/>
              </a:rPr>
              <a:t>Les familles de </a:t>
            </a:r>
            <a:r>
              <a:rPr lang="fr-FR" altLang="fr-FR" sz="1800" b="1" dirty="0" smtClean="0">
                <a:ea typeface="SimSun" panose="02010600030101010101" pitchFamily="2" charset="-122"/>
              </a:rPr>
              <a:t>polymères</a:t>
            </a:r>
            <a:endParaRPr lang="fr-FR" altLang="fr-FR" sz="1800" b="1" dirty="0" smtClean="0">
              <a:solidFill>
                <a:srgbClr val="000000"/>
              </a:solidFill>
              <a:latin typeface="Arial" panose="020B0604020202020204" pitchFamily="34" charset="0"/>
              <a:ea typeface="SimSun" panose="02010600030101010101" pitchFamily="2" charset="-122"/>
            </a:endParaRPr>
          </a:p>
          <a:p>
            <a:pPr>
              <a:lnSpc>
                <a:spcPct val="150000"/>
              </a:lnSpc>
              <a:spcBef>
                <a:spcPts val="0"/>
              </a:spcBef>
              <a:buNone/>
            </a:pPr>
            <a:r>
              <a:rPr lang="fr-FR" altLang="fr-FR" sz="1800" b="1" dirty="0" smtClean="0">
                <a:solidFill>
                  <a:srgbClr val="000000"/>
                </a:solidFill>
                <a:latin typeface="Arial" panose="020B0604020202020204" pitchFamily="34" charset="0"/>
                <a:ea typeface="SimSun" panose="02010600030101010101" pitchFamily="2" charset="-122"/>
              </a:rPr>
              <a:t> VI.4- </a:t>
            </a:r>
            <a:r>
              <a:rPr lang="fr-FR" altLang="fr-FR" sz="1800" b="1" dirty="0">
                <a:solidFill>
                  <a:srgbClr val="000000"/>
                </a:solidFill>
                <a:latin typeface="Arial" panose="020B0604020202020204" pitchFamily="34" charset="0"/>
                <a:ea typeface="SimSun" panose="02010600030101010101" pitchFamily="2" charset="-122"/>
              </a:rPr>
              <a:t>Les propriétés des polymères</a:t>
            </a:r>
            <a:r>
              <a:rPr lang="fr-FR" altLang="fr-FR" sz="1800" b="1" dirty="0">
                <a:solidFill>
                  <a:srgbClr val="000000"/>
                </a:solidFill>
                <a:ea typeface="SimSun" panose="02010600030101010101" pitchFamily="2" charset="-122"/>
              </a:rPr>
              <a:t> </a:t>
            </a:r>
          </a:p>
          <a:p>
            <a:pPr>
              <a:lnSpc>
                <a:spcPct val="150000"/>
              </a:lnSpc>
              <a:spcBef>
                <a:spcPts val="0"/>
              </a:spcBef>
              <a:spcAft>
                <a:spcPts val="600"/>
              </a:spcAft>
              <a:buNone/>
            </a:pPr>
            <a:r>
              <a:rPr lang="fr-FR" altLang="fr-FR" sz="1800" b="1" dirty="0">
                <a:solidFill>
                  <a:srgbClr val="000000"/>
                </a:solidFill>
                <a:ea typeface="SimSun" panose="02010600030101010101" pitchFamily="2" charset="-122"/>
              </a:rPr>
              <a:t> </a:t>
            </a:r>
            <a:r>
              <a:rPr lang="fr-FR" altLang="fr-FR" sz="1800" b="1" dirty="0" smtClean="0">
                <a:solidFill>
                  <a:srgbClr val="000000"/>
                </a:solidFill>
                <a:ea typeface="SimSun" panose="02010600030101010101" pitchFamily="2" charset="-122"/>
              </a:rPr>
              <a:t>VI.5- </a:t>
            </a:r>
            <a:r>
              <a:rPr lang="fr-FR" altLang="fr-FR" sz="1800" b="1" dirty="0">
                <a:solidFill>
                  <a:srgbClr val="000000"/>
                </a:solidFill>
                <a:ea typeface="SimSun" panose="02010600030101010101" pitchFamily="2" charset="-122"/>
              </a:rPr>
              <a:t>La mise en forme des </a:t>
            </a:r>
            <a:r>
              <a:rPr lang="fr-FR" altLang="fr-FR" sz="1800" b="1" dirty="0" smtClean="0">
                <a:solidFill>
                  <a:srgbClr val="000000"/>
                </a:solidFill>
                <a:ea typeface="SimSun" panose="02010600030101010101" pitchFamily="2" charset="-122"/>
              </a:rPr>
              <a:t>polymères</a:t>
            </a:r>
          </a:p>
          <a:p>
            <a:pPr>
              <a:lnSpc>
                <a:spcPct val="150000"/>
              </a:lnSpc>
              <a:spcBef>
                <a:spcPct val="0"/>
              </a:spcBef>
              <a:buNone/>
            </a:pPr>
            <a:r>
              <a:rPr lang="fr-FR" altLang="fr-FR" sz="2000" b="1" dirty="0" smtClean="0">
                <a:ea typeface="SimSun" panose="02010600030101010101" pitchFamily="2" charset="-122"/>
              </a:rPr>
              <a:t>VII- </a:t>
            </a:r>
            <a:r>
              <a:rPr lang="fr-FR" altLang="fr-FR" sz="2000" b="1" dirty="0">
                <a:ea typeface="SimSun" panose="02010600030101010101" pitchFamily="2" charset="-122"/>
              </a:rPr>
              <a:t>Les céramiques</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VII.1- </a:t>
            </a:r>
            <a:r>
              <a:rPr lang="fr-FR" altLang="fr-FR" sz="1800" b="1" dirty="0">
                <a:ea typeface="SimSun" panose="02010600030101010101" pitchFamily="2" charset="-122"/>
              </a:rPr>
              <a:t>Introduction</a:t>
            </a:r>
          </a:p>
          <a:p>
            <a:pPr>
              <a:lnSpc>
                <a:spcPct val="150000"/>
              </a:lnSpc>
              <a:spcBef>
                <a:spcPct val="0"/>
              </a:spcBef>
              <a:spcAft>
                <a:spcPts val="600"/>
              </a:spcAft>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VII.2- </a:t>
            </a:r>
            <a:r>
              <a:rPr lang="fr-FR" altLang="fr-FR" sz="1800" b="1" dirty="0">
                <a:ea typeface="SimSun" panose="02010600030101010101" pitchFamily="2" charset="-122"/>
              </a:rPr>
              <a:t>Les familles de céramiques</a:t>
            </a:r>
          </a:p>
          <a:p>
            <a:pPr>
              <a:lnSpc>
                <a:spcPct val="150000"/>
              </a:lnSpc>
              <a:spcBef>
                <a:spcPct val="0"/>
              </a:spcBef>
              <a:buNone/>
            </a:pPr>
            <a:r>
              <a:rPr lang="fr-FR" altLang="fr-FR" sz="2000" b="1" dirty="0" smtClean="0">
                <a:ea typeface="SimSun" panose="02010600030101010101" pitchFamily="2" charset="-122"/>
              </a:rPr>
              <a:t>VIII- </a:t>
            </a:r>
            <a:r>
              <a:rPr lang="fr-FR" altLang="fr-FR" sz="2000" b="1" dirty="0">
                <a:ea typeface="SimSun" panose="02010600030101010101" pitchFamily="2" charset="-122"/>
              </a:rPr>
              <a:t>Les composites</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VIII.1- </a:t>
            </a:r>
            <a:r>
              <a:rPr lang="fr-FR" altLang="fr-FR" sz="1800" b="1" dirty="0">
                <a:ea typeface="SimSun" panose="02010600030101010101" pitchFamily="2" charset="-122"/>
              </a:rPr>
              <a:t>Introduction</a:t>
            </a:r>
          </a:p>
          <a:p>
            <a:pPr>
              <a:lnSpc>
                <a:spcPct val="150000"/>
              </a:lnSpc>
              <a:spcBef>
                <a:spcPct val="0"/>
              </a:spcBef>
              <a:buNone/>
            </a:pPr>
            <a:r>
              <a:rPr lang="fr-FR" altLang="fr-FR" sz="1800" b="1" dirty="0">
                <a:ea typeface="SimSun" panose="02010600030101010101" pitchFamily="2" charset="-122"/>
              </a:rPr>
              <a:t> </a:t>
            </a:r>
            <a:r>
              <a:rPr lang="fr-FR" altLang="fr-FR" sz="1800" b="1" dirty="0" smtClean="0">
                <a:ea typeface="SimSun" panose="02010600030101010101" pitchFamily="2" charset="-122"/>
              </a:rPr>
              <a:t>VIII.2- </a:t>
            </a:r>
            <a:r>
              <a:rPr lang="fr-FR" altLang="fr-FR" sz="1800" b="1" dirty="0">
                <a:ea typeface="SimSun" panose="02010600030101010101" pitchFamily="2" charset="-122"/>
              </a:rPr>
              <a:t>Les matrices et les </a:t>
            </a:r>
            <a:r>
              <a:rPr lang="fr-FR" altLang="fr-FR" sz="1800" b="1" dirty="0" smtClean="0">
                <a:ea typeface="SimSun" panose="02010600030101010101" pitchFamily="2" charset="-122"/>
              </a:rPr>
              <a:t>renforts</a:t>
            </a:r>
            <a:endParaRPr lang="fr-FR" altLang="fr-FR" sz="1800" b="1" dirty="0">
              <a:ea typeface="SimSun" panose="02010600030101010101" pitchFamily="2" charset="-122"/>
            </a:endParaRPr>
          </a:p>
        </p:txBody>
      </p:sp>
      <p:sp>
        <p:nvSpPr>
          <p:cNvPr id="12292"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74C383D0-3DF5-4192-A1E0-5903EB34604B}" type="slidenum">
              <a:rPr lang="fr-FR" smtClean="0"/>
              <a:pPr>
                <a:defRPr/>
              </a:pPr>
              <a:t>6</a:t>
            </a:fld>
            <a:endParaRPr lang="fr-FR"/>
          </a:p>
        </p:txBody>
      </p:sp>
      <p:sp>
        <p:nvSpPr>
          <p:cNvPr id="3" name="Rectangle 2"/>
          <p:cNvSpPr/>
          <p:nvPr/>
        </p:nvSpPr>
        <p:spPr>
          <a:xfrm>
            <a:off x="16381" y="747861"/>
            <a:ext cx="4572000" cy="1384995"/>
          </a:xfrm>
          <a:prstGeom prst="rect">
            <a:avLst/>
          </a:prstGeom>
        </p:spPr>
        <p:txBody>
          <a:bodyPr>
            <a:spAutoFit/>
          </a:bodyPr>
          <a:lstStyle/>
          <a:p>
            <a:pPr>
              <a:lnSpc>
                <a:spcPct val="150000"/>
              </a:lnSpc>
            </a:pPr>
            <a:r>
              <a:rPr lang="fr-FR" altLang="fr-FR" sz="2000" b="1" dirty="0" smtClean="0">
                <a:latin typeface="Arial" panose="020B0604020202020204" pitchFamily="34" charset="0"/>
                <a:ea typeface="SimSun" panose="02010600030101010101" pitchFamily="2" charset="-122"/>
              </a:rPr>
              <a:t>IX- </a:t>
            </a:r>
            <a:r>
              <a:rPr lang="fr-FR" altLang="fr-FR" sz="2000" b="1" dirty="0">
                <a:latin typeface="Arial" panose="020B0604020202020204" pitchFamily="34" charset="0"/>
                <a:ea typeface="SimSun" panose="02010600030101010101" pitchFamily="2" charset="-122"/>
              </a:rPr>
              <a:t>Le recyclage des matériaux</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IX.1- </a:t>
            </a:r>
            <a:r>
              <a:rPr lang="fr-FR" altLang="fr-FR" b="1" dirty="0">
                <a:latin typeface="Arial" panose="020B0604020202020204" pitchFamily="34" charset="0"/>
                <a:ea typeface="SimSun" panose="02010600030101010101" pitchFamily="2" charset="-122"/>
              </a:rPr>
              <a:t>Introduction</a:t>
            </a:r>
          </a:p>
          <a:p>
            <a:pPr>
              <a:lnSpc>
                <a:spcPct val="150000"/>
              </a:lnSpc>
            </a:pPr>
            <a:r>
              <a:rPr lang="fr-FR" altLang="fr-FR" b="1" dirty="0">
                <a:latin typeface="Arial" panose="020B0604020202020204" pitchFamily="34" charset="0"/>
                <a:ea typeface="SimSun" panose="02010600030101010101" pitchFamily="2" charset="-122"/>
              </a:rPr>
              <a:t> </a:t>
            </a:r>
            <a:r>
              <a:rPr lang="fr-FR" altLang="fr-FR" b="1" dirty="0" smtClean="0">
                <a:latin typeface="Arial" panose="020B0604020202020204" pitchFamily="34" charset="0"/>
                <a:ea typeface="SimSun" panose="02010600030101010101" pitchFamily="2" charset="-122"/>
              </a:rPr>
              <a:t>IX.2- </a:t>
            </a:r>
            <a:r>
              <a:rPr lang="fr-FR" altLang="fr-FR" b="1" dirty="0">
                <a:latin typeface="Arial" panose="020B0604020202020204" pitchFamily="34" charset="0"/>
                <a:ea typeface="SimSun" panose="02010600030101010101" pitchFamily="2" charset="-122"/>
              </a:rPr>
              <a:t>Les types de recyclage</a:t>
            </a:r>
          </a:p>
        </p:txBody>
      </p:sp>
      <p:sp>
        <p:nvSpPr>
          <p:cNvPr id="4"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dirty="0">
                <a:solidFill>
                  <a:srgbClr val="0000FF"/>
                </a:solidFill>
              </a:rPr>
              <a:t>Spécialité:</a:t>
            </a:r>
            <a:r>
              <a:rPr lang="fr-FR" altLang="fr-FR" sz="1400" b="1" i="1" dirty="0">
                <a:solidFill>
                  <a:srgbClr val="0000FF"/>
                </a:solidFill>
              </a:rPr>
              <a:t>   Analyse Physico-Chimique des Matériaux</a:t>
            </a:r>
          </a:p>
        </p:txBody>
      </p:sp>
    </p:spTree>
    <p:extLst>
      <p:ext uri="{BB962C8B-B14F-4D97-AF65-F5344CB8AC3E}">
        <p14:creationId xmlns:p14="http://schemas.microsoft.com/office/powerpoint/2010/main" val="161172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0FE5EF37-E295-4EFA-AD82-1694A99735F2}" type="slidenum">
              <a:rPr lang="fr-FR" altLang="fr-FR" sz="1200" smtClean="0">
                <a:latin typeface="Arial Black" panose="020B0A04020102020204" pitchFamily="34" charset="0"/>
              </a:rPr>
              <a:pPr>
                <a:spcBef>
                  <a:spcPct val="0"/>
                </a:spcBef>
                <a:buClrTx/>
                <a:buSzTx/>
                <a:buFontTx/>
                <a:buNone/>
              </a:pPr>
              <a:t>7</a:t>
            </a:fld>
            <a:endParaRPr lang="fr-FR" altLang="fr-FR" sz="1200">
              <a:latin typeface="Arial Black" panose="020B0A04020102020204" pitchFamily="34" charset="0"/>
            </a:endParaRPr>
          </a:p>
        </p:txBody>
      </p:sp>
      <p:sp>
        <p:nvSpPr>
          <p:cNvPr id="13315" name="Rectangle 1"/>
          <p:cNvSpPr>
            <a:spLocks noChangeArrowheads="1"/>
          </p:cNvSpPr>
          <p:nvPr/>
        </p:nvSpPr>
        <p:spPr bwMode="auto">
          <a:xfrm>
            <a:off x="0" y="1707773"/>
            <a:ext cx="9144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0"/>
              </a:spcBef>
              <a:buClrTx/>
              <a:buSzTx/>
              <a:buFontTx/>
              <a:buNone/>
            </a:pPr>
            <a:r>
              <a:rPr lang="fr-FR" altLang="fr-FR" sz="3600" b="1" i="1" dirty="0">
                <a:solidFill>
                  <a:srgbClr val="000000"/>
                </a:solidFill>
                <a:ea typeface="SimSun" panose="02010600030101010101" pitchFamily="2" charset="-122"/>
              </a:rPr>
              <a:t>Chapitre I</a:t>
            </a:r>
          </a:p>
          <a:p>
            <a:pPr algn="ctr">
              <a:lnSpc>
                <a:spcPct val="150000"/>
              </a:lnSpc>
              <a:spcBef>
                <a:spcPct val="0"/>
              </a:spcBef>
              <a:buClrTx/>
              <a:buSzTx/>
              <a:buFontTx/>
              <a:buNone/>
            </a:pPr>
            <a:endParaRPr lang="fr-FR" altLang="fr-FR" sz="3600" b="1" i="1" dirty="0">
              <a:solidFill>
                <a:srgbClr val="000000"/>
              </a:solidFill>
              <a:ea typeface="SimSun" panose="02010600030101010101" pitchFamily="2" charset="-122"/>
            </a:endParaRPr>
          </a:p>
          <a:p>
            <a:pPr algn="ctr">
              <a:lnSpc>
                <a:spcPct val="150000"/>
              </a:lnSpc>
              <a:spcBef>
                <a:spcPct val="0"/>
              </a:spcBef>
              <a:buClrTx/>
              <a:buSzTx/>
              <a:buFontTx/>
              <a:buNone/>
            </a:pPr>
            <a:r>
              <a:rPr lang="fr-FR" altLang="fr-FR" sz="3600" b="1" i="1" dirty="0">
                <a:solidFill>
                  <a:srgbClr val="000000"/>
                </a:solidFill>
                <a:ea typeface="SimSun" panose="02010600030101010101" pitchFamily="2" charset="-122"/>
              </a:rPr>
              <a:t>Choix </a:t>
            </a:r>
            <a:r>
              <a:rPr lang="fr-FR" altLang="fr-FR" sz="3600" b="1" i="1" dirty="0" smtClean="0">
                <a:solidFill>
                  <a:srgbClr val="000000"/>
                </a:solidFill>
                <a:ea typeface="SimSun" panose="02010600030101010101" pitchFamily="2" charset="-122"/>
              </a:rPr>
              <a:t>et classification des matériaux</a:t>
            </a:r>
            <a:endParaRPr lang="fr-FR" altLang="fr-FR" sz="3600" b="1" i="1" dirty="0">
              <a:solidFill>
                <a:srgbClr val="000000"/>
              </a:solidFill>
              <a:ea typeface="SimSun" panose="02010600030101010101" pitchFamily="2" charset="-122"/>
            </a:endParaRPr>
          </a:p>
        </p:txBody>
      </p:sp>
      <p:sp>
        <p:nvSpPr>
          <p:cNvPr id="13316"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D7E7F70-C795-4AC2-A22D-6DCBAD594ED4}" type="slidenum">
              <a:rPr lang="fr-FR" altLang="fr-FR" sz="1200" smtClean="0">
                <a:latin typeface="Arial Black" panose="020B0A04020102020204" pitchFamily="34" charset="0"/>
              </a:rPr>
              <a:pPr>
                <a:spcBef>
                  <a:spcPct val="0"/>
                </a:spcBef>
                <a:buClrTx/>
                <a:buSzTx/>
                <a:buFontTx/>
                <a:buNone/>
              </a:pPr>
              <a:t>8</a:t>
            </a:fld>
            <a:endParaRPr lang="fr-FR" altLang="fr-FR" sz="1200">
              <a:latin typeface="Arial Black" panose="020B0A04020102020204" pitchFamily="34" charset="0"/>
            </a:endParaRPr>
          </a:p>
        </p:txBody>
      </p:sp>
      <p:sp>
        <p:nvSpPr>
          <p:cNvPr id="14339" name="Rectangle 2"/>
          <p:cNvSpPr>
            <a:spLocks noChangeArrowheads="1"/>
          </p:cNvSpPr>
          <p:nvPr/>
        </p:nvSpPr>
        <p:spPr bwMode="auto">
          <a:xfrm>
            <a:off x="0" y="83185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Tx/>
              <a:buSzTx/>
              <a:buFontTx/>
              <a:buNone/>
            </a:pPr>
            <a:r>
              <a:rPr lang="fr-FR" altLang="fr-FR" sz="1800" b="1" dirty="0" smtClean="0">
                <a:solidFill>
                  <a:srgbClr val="000000"/>
                </a:solidFill>
              </a:rPr>
              <a:t>I.1- </a:t>
            </a:r>
            <a:r>
              <a:rPr lang="fr-FR" altLang="fr-FR" sz="1800" b="1" dirty="0">
                <a:solidFill>
                  <a:srgbClr val="000000"/>
                </a:solidFill>
              </a:rPr>
              <a:t>Introduction</a:t>
            </a:r>
          </a:p>
          <a:p>
            <a:pPr algn="just">
              <a:lnSpc>
                <a:spcPct val="150000"/>
              </a:lnSpc>
              <a:spcBef>
                <a:spcPts val="600"/>
              </a:spcBef>
              <a:buClrTx/>
              <a:buSzTx/>
              <a:buFontTx/>
              <a:buNone/>
            </a:pPr>
            <a:r>
              <a:rPr lang="fr-FR" altLang="fr-FR" sz="1800" b="1" dirty="0">
                <a:solidFill>
                  <a:srgbClr val="000000"/>
                </a:solidFill>
              </a:rPr>
              <a:t>  </a:t>
            </a:r>
            <a:r>
              <a:rPr lang="fr-FR" altLang="fr-FR" sz="1800" b="1" dirty="0" smtClean="0">
                <a:solidFill>
                  <a:srgbClr val="000000"/>
                </a:solidFill>
              </a:rPr>
              <a:t>  </a:t>
            </a:r>
            <a:r>
              <a:rPr lang="fr-FR" altLang="fr-FR" sz="1800" b="1" dirty="0">
                <a:solidFill>
                  <a:srgbClr val="000000"/>
                </a:solidFill>
              </a:rPr>
              <a:t>L’évolution spectaculaire de la diversité et des performances des matériaux est due à une compréhension et à une maîtrise de plus en plus fines de leur structure, ainsi que des relations entre structure et propriétés d’emploi. </a:t>
            </a:r>
            <a:endParaRPr lang="fr-FR" altLang="fr-FR" sz="1800" b="1" dirty="0" smtClean="0">
              <a:solidFill>
                <a:srgbClr val="000000"/>
              </a:solidFill>
            </a:endParaRPr>
          </a:p>
          <a:p>
            <a:pPr algn="just">
              <a:lnSpc>
                <a:spcPct val="150000"/>
              </a:lnSpc>
              <a:spcBef>
                <a:spcPts val="600"/>
              </a:spcBef>
              <a:buClrTx/>
              <a:buSzTx/>
              <a:buFontTx/>
              <a:buNone/>
            </a:pPr>
            <a:r>
              <a:rPr lang="fr-FR" altLang="fr-FR" sz="1800" b="1" dirty="0" smtClean="0">
                <a:solidFill>
                  <a:srgbClr val="000000"/>
                </a:solidFill>
              </a:rPr>
              <a:t>   La </a:t>
            </a:r>
            <a:r>
              <a:rPr lang="fr-FR" altLang="fr-FR" sz="1800" b="1" dirty="0">
                <a:solidFill>
                  <a:srgbClr val="000000"/>
                </a:solidFill>
              </a:rPr>
              <a:t>diversification des matériaux est également liée à une spécialisation de plus en plus grande, qui repousse toujours plus loin les limites de mise en œuvre et d’utilisation finale de ces matériaux. </a:t>
            </a:r>
            <a:endParaRPr lang="fr-FR" altLang="fr-FR" sz="1800" b="1" dirty="0" smtClean="0">
              <a:solidFill>
                <a:srgbClr val="000000"/>
              </a:solidFill>
            </a:endParaRPr>
          </a:p>
          <a:p>
            <a:pPr algn="just">
              <a:lnSpc>
                <a:spcPct val="150000"/>
              </a:lnSpc>
              <a:spcBef>
                <a:spcPts val="600"/>
              </a:spcBef>
              <a:buClrTx/>
              <a:buSzTx/>
              <a:buFontTx/>
              <a:buNone/>
            </a:pPr>
            <a:r>
              <a:rPr lang="fr-FR" altLang="fr-FR" sz="1800" b="1" dirty="0" smtClean="0">
                <a:solidFill>
                  <a:srgbClr val="000000"/>
                </a:solidFill>
              </a:rPr>
              <a:t>   Un </a:t>
            </a:r>
            <a:r>
              <a:rPr lang="fr-FR" altLang="fr-FR" sz="1800" b="1" dirty="0">
                <a:solidFill>
                  <a:srgbClr val="000000"/>
                </a:solidFill>
              </a:rPr>
              <a:t>exemple sur les matériaux utilisés dans l’industrie </a:t>
            </a:r>
            <a:r>
              <a:rPr lang="fr-FR" altLang="fr-FR" sz="1800" b="1" dirty="0" smtClean="0">
                <a:solidFill>
                  <a:srgbClr val="000000"/>
                </a:solidFill>
              </a:rPr>
              <a:t>automobile est </a:t>
            </a:r>
            <a:r>
              <a:rPr lang="fr-FR" altLang="fr-FR" sz="1800" b="1" dirty="0">
                <a:solidFill>
                  <a:srgbClr val="000000"/>
                </a:solidFill>
              </a:rPr>
              <a:t>donné par la fig.1.</a:t>
            </a:r>
          </a:p>
        </p:txBody>
      </p:sp>
      <p:sp>
        <p:nvSpPr>
          <p:cNvPr id="14340"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2996FC2-8EC1-4EC2-BEE4-2F43647A5643}" type="slidenum">
              <a:rPr lang="fr-FR" altLang="fr-FR" sz="1200" smtClean="0">
                <a:latin typeface="Arial Black" panose="020B0A04020102020204" pitchFamily="34" charset="0"/>
              </a:rPr>
              <a:pPr>
                <a:spcBef>
                  <a:spcPct val="0"/>
                </a:spcBef>
                <a:buClrTx/>
                <a:buSzTx/>
                <a:buFontTx/>
                <a:buNone/>
              </a:pPr>
              <a:t>9</a:t>
            </a:fld>
            <a:endParaRPr lang="fr-FR" altLang="fr-FR" sz="1200">
              <a:latin typeface="Arial Black" panose="020B0A04020102020204" pitchFamily="34" charset="0"/>
            </a:endParaRPr>
          </a:p>
        </p:txBody>
      </p:sp>
      <p:sp>
        <p:nvSpPr>
          <p:cNvPr id="15363" name="Espace réservé du numéro de diapositive 3"/>
          <p:cNvSpPr txBox="1">
            <a:spLocks/>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r-FR" altLang="fr-FR" sz="1200"/>
          </a:p>
        </p:txBody>
      </p:sp>
      <p:sp>
        <p:nvSpPr>
          <p:cNvPr id="15371" name="Text Box 5"/>
          <p:cNvSpPr txBox="1">
            <a:spLocks noChangeArrowheads="1"/>
          </p:cNvSpPr>
          <p:nvPr/>
        </p:nvSpPr>
        <p:spPr bwMode="auto">
          <a:xfrm>
            <a:off x="14288" y="6381750"/>
            <a:ext cx="9109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sz="1400" b="1" i="1" u="sng">
                <a:solidFill>
                  <a:srgbClr val="0000FF"/>
                </a:solidFill>
              </a:rPr>
              <a:t>Spécialité:</a:t>
            </a:r>
            <a:r>
              <a:rPr lang="fr-FR" altLang="fr-FR" sz="1400" b="1" i="1">
                <a:solidFill>
                  <a:srgbClr val="0000FF"/>
                </a:solidFill>
              </a:rPr>
              <a:t>   Analyse Physico-Chimique des Matériaux</a:t>
            </a:r>
          </a:p>
        </p:txBody>
      </p:sp>
      <p:sp>
        <p:nvSpPr>
          <p:cNvPr id="15372" name="Text Box 36"/>
          <p:cNvSpPr txBox="1">
            <a:spLocks noChangeArrowheads="1"/>
          </p:cNvSpPr>
          <p:nvPr/>
        </p:nvSpPr>
        <p:spPr bwMode="auto">
          <a:xfrm>
            <a:off x="755650" y="5724525"/>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r-FR" altLang="fr-FR" sz="1800" b="1"/>
              <a:t>Figure 1- Exemple de matériaux utilisés dans l’industrie automobile</a:t>
            </a:r>
          </a:p>
        </p:txBody>
      </p:sp>
      <p:grpSp>
        <p:nvGrpSpPr>
          <p:cNvPr id="4" name="Groupe 3"/>
          <p:cNvGrpSpPr/>
          <p:nvPr/>
        </p:nvGrpSpPr>
        <p:grpSpPr>
          <a:xfrm>
            <a:off x="635000" y="685800"/>
            <a:ext cx="7862888" cy="4718050"/>
            <a:chOff x="635000" y="685800"/>
            <a:chExt cx="7862888" cy="4718050"/>
          </a:xfrm>
        </p:grpSpPr>
        <p:pic>
          <p:nvPicPr>
            <p:cNvPr id="15364" name="Picture 5" descr="65427095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685800"/>
              <a:ext cx="786288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6"/>
            <p:cNvSpPr>
              <a:spLocks/>
            </p:cNvSpPr>
            <p:nvPr/>
          </p:nvSpPr>
          <p:spPr bwMode="auto">
            <a:xfrm>
              <a:off x="6588125" y="3313113"/>
              <a:ext cx="1728788" cy="320675"/>
            </a:xfrm>
            <a:prstGeom prst="borderCallout2">
              <a:avLst>
                <a:gd name="adj1" fmla="val 28347"/>
                <a:gd name="adj2" fmla="val -3532"/>
                <a:gd name="adj3" fmla="val 28347"/>
                <a:gd name="adj4" fmla="val -18250"/>
                <a:gd name="adj5" fmla="val -132282"/>
                <a:gd name="adj6" fmla="val -33556"/>
              </a:avLst>
            </a:prstGeom>
            <a:solidFill>
              <a:srgbClr val="FFFF00"/>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fr-FR" altLang="fr-FR" sz="1600" b="1">
                  <a:solidFill>
                    <a:srgbClr val="000000"/>
                  </a:solidFill>
                  <a:latin typeface="Times New Roman" panose="02020603050405020304" pitchFamily="18" charset="0"/>
                </a:rPr>
                <a:t>Ronce de Noyer</a:t>
              </a:r>
            </a:p>
          </p:txBody>
        </p:sp>
        <p:sp>
          <p:nvSpPr>
            <p:cNvPr id="15366" name="Text Box 7"/>
            <p:cNvSpPr txBox="1">
              <a:spLocks noChangeArrowheads="1"/>
            </p:cNvSpPr>
            <p:nvPr/>
          </p:nvSpPr>
          <p:spPr bwMode="auto">
            <a:xfrm>
              <a:off x="1908175" y="4868863"/>
              <a:ext cx="863600" cy="33813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r-FR" altLang="fr-FR" sz="1600" b="1">
                  <a:solidFill>
                    <a:srgbClr val="000000"/>
                  </a:solidFill>
                  <a:latin typeface="Times New Roman" panose="02020603050405020304" pitchFamily="18" charset="0"/>
                </a:rPr>
                <a:t>Cuir</a:t>
              </a:r>
            </a:p>
          </p:txBody>
        </p:sp>
        <p:sp>
          <p:nvSpPr>
            <p:cNvPr id="15367" name="Text Box 8"/>
            <p:cNvSpPr txBox="1">
              <a:spLocks noChangeArrowheads="1"/>
            </p:cNvSpPr>
            <p:nvPr/>
          </p:nvSpPr>
          <p:spPr bwMode="auto">
            <a:xfrm>
              <a:off x="6372225" y="2060575"/>
              <a:ext cx="1008063"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fr-FR" altLang="fr-FR" sz="1600" b="1">
                  <a:solidFill>
                    <a:srgbClr val="000000"/>
                  </a:solidFill>
                  <a:latin typeface="Times New Roman" panose="02020603050405020304" pitchFamily="18" charset="0"/>
                </a:rPr>
                <a:t>Plastique</a:t>
              </a:r>
            </a:p>
          </p:txBody>
        </p:sp>
        <p:sp>
          <p:nvSpPr>
            <p:cNvPr id="15368" name="Text Box 9"/>
            <p:cNvSpPr txBox="1">
              <a:spLocks noChangeArrowheads="1"/>
            </p:cNvSpPr>
            <p:nvPr/>
          </p:nvSpPr>
          <p:spPr bwMode="auto">
            <a:xfrm>
              <a:off x="1595438" y="981075"/>
              <a:ext cx="1031875" cy="3381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r-FR" altLang="fr-FR" sz="1600" b="1">
                  <a:solidFill>
                    <a:srgbClr val="000000"/>
                  </a:solidFill>
                  <a:latin typeface="Times New Roman" panose="02020603050405020304" pitchFamily="18" charset="0"/>
                </a:rPr>
                <a:t>Verre</a:t>
              </a:r>
            </a:p>
          </p:txBody>
        </p:sp>
        <p:sp>
          <p:nvSpPr>
            <p:cNvPr id="15369" name="AutoShape 10"/>
            <p:cNvSpPr>
              <a:spLocks/>
            </p:cNvSpPr>
            <p:nvPr/>
          </p:nvSpPr>
          <p:spPr bwMode="auto">
            <a:xfrm>
              <a:off x="5724525" y="3789363"/>
              <a:ext cx="1358900" cy="360362"/>
            </a:xfrm>
            <a:prstGeom prst="borderCallout2">
              <a:avLst>
                <a:gd name="adj1" fmla="val 31856"/>
                <a:gd name="adj2" fmla="val -4819"/>
                <a:gd name="adj3" fmla="val 31856"/>
                <a:gd name="adj4" fmla="val -9338"/>
                <a:gd name="adj5" fmla="val 180532"/>
                <a:gd name="adj6" fmla="val -81926"/>
              </a:avLst>
            </a:prstGeom>
            <a:solidFill>
              <a:srgbClr val="FFFF00"/>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fr-FR" altLang="fr-FR" sz="1600" b="1">
                  <a:solidFill>
                    <a:srgbClr val="000000"/>
                  </a:solidFill>
                  <a:latin typeface="Times New Roman" panose="02020603050405020304" pitchFamily="18" charset="0"/>
                </a:rPr>
                <a:t>Aluminium</a:t>
              </a:r>
            </a:p>
          </p:txBody>
        </p:sp>
        <p:sp>
          <p:nvSpPr>
            <p:cNvPr id="15370" name="AutoShape 11"/>
            <p:cNvSpPr>
              <a:spLocks/>
            </p:cNvSpPr>
            <p:nvPr/>
          </p:nvSpPr>
          <p:spPr bwMode="auto">
            <a:xfrm>
              <a:off x="1258888" y="4005263"/>
              <a:ext cx="1296987" cy="360362"/>
            </a:xfrm>
            <a:prstGeom prst="borderCallout2">
              <a:avLst>
                <a:gd name="adj1" fmla="val 31718"/>
                <a:gd name="adj2" fmla="val 104810"/>
                <a:gd name="adj3" fmla="val 31718"/>
                <a:gd name="adj4" fmla="val 104810"/>
                <a:gd name="adj5" fmla="val 51542"/>
                <a:gd name="adj6" fmla="val 127255"/>
              </a:avLst>
            </a:prstGeom>
            <a:solidFill>
              <a:srgbClr val="FFFF00"/>
            </a:solidFill>
            <a:ln w="508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fr-FR" altLang="fr-FR" sz="1600" b="1">
                  <a:solidFill>
                    <a:srgbClr val="000000"/>
                  </a:solidFill>
                  <a:latin typeface="Times New Roman" panose="02020603050405020304" pitchFamily="18" charset="0"/>
                </a:rPr>
                <a:t>Caoutchouc</a:t>
              </a:r>
            </a:p>
          </p:txBody>
        </p:sp>
        <p:sp>
          <p:nvSpPr>
            <p:cNvPr id="2" name="Ellipse 1"/>
            <p:cNvSpPr/>
            <p:nvPr/>
          </p:nvSpPr>
          <p:spPr>
            <a:xfrm>
              <a:off x="2168440" y="2825640"/>
              <a:ext cx="360139" cy="28803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Érable">
  <a:themeElements>
    <a:clrScheme name="Érab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2_Érabl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000000"/>
            </a:solidFill>
            <a:effectLst/>
            <a:latin typeface="Times New Roman" pitchFamily="18" charset="0"/>
            <a:cs typeface="Arial" charset="0"/>
          </a:defRPr>
        </a:defPPr>
      </a:lstStyle>
    </a:lnDef>
  </a:objectDefaults>
  <a:extraClrSchemeLst>
    <a:extraClrScheme>
      <a:clrScheme name="Érab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Érab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Érab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Érab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Érab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Érab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Érab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Érab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Érab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14461</TotalTime>
  <Words>1525</Words>
  <Application>Microsoft Office PowerPoint</Application>
  <PresentationFormat>Affichage à l'écran (4:3)</PresentationFormat>
  <Paragraphs>385</Paragraphs>
  <Slides>20</Slides>
  <Notes>7</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SimSun</vt:lpstr>
      <vt:lpstr>Arial</vt:lpstr>
      <vt:lpstr>Arial Black</vt:lpstr>
      <vt:lpstr>Times New Roman</vt:lpstr>
      <vt:lpstr>Wingdings</vt:lpstr>
      <vt:lpstr>Pixel</vt:lpstr>
      <vt:lpstr>2_Érable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Privée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Nasr-Eddine</dc:creator>
  <cp:lastModifiedBy>Utilisateur Windows</cp:lastModifiedBy>
  <cp:revision>962</cp:revision>
  <cp:lastPrinted>2016-11-26T19:53:51Z</cp:lastPrinted>
  <dcterms:created xsi:type="dcterms:W3CDTF">2004-11-18T20:34:32Z</dcterms:created>
  <dcterms:modified xsi:type="dcterms:W3CDTF">2023-06-17T21:21:51Z</dcterms:modified>
</cp:coreProperties>
</file>