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sldIdLst>
    <p:sldId id="256" r:id="rId2"/>
    <p:sldId id="262" r:id="rId3"/>
    <p:sldId id="259" r:id="rId4"/>
    <p:sldId id="258" r:id="rId5"/>
    <p:sldId id="265" r:id="rId6"/>
    <p:sldId id="257" r:id="rId7"/>
    <p:sldId id="269" r:id="rId8"/>
    <p:sldId id="261" r:id="rId9"/>
    <p:sldId id="264" r:id="rId10"/>
    <p:sldId id="263" r:id="rId11"/>
    <p:sldId id="267" r:id="rId12"/>
    <p:sldId id="270" r:id="rId13"/>
    <p:sldId id="271" r:id="rId14"/>
    <p:sldId id="273" r:id="rId15"/>
    <p:sldId id="272" r:id="rId16"/>
    <p:sldId id="276" r:id="rId17"/>
    <p:sldId id="274" r:id="rId18"/>
    <p:sldId id="275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7A8C6F-CEBE-4E63-8990-C93461BDB4DA}" type="doc">
      <dgm:prSet loTypeId="urn:microsoft.com/office/officeart/2009/3/layout/Phased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FFE1A52-9849-471D-9016-8D16D4142F2D}">
      <dgm:prSet phldrT="[Texte]" custT="1"/>
      <dgm:spPr/>
      <dgm:t>
        <a:bodyPr/>
        <a:lstStyle/>
        <a:p>
          <a:r>
            <a:rPr lang="fr-FR" sz="1600" b="1" dirty="0" smtClean="0"/>
            <a:t>Construction</a:t>
          </a:r>
          <a:endParaRPr lang="fr-FR" sz="1600" b="1" dirty="0"/>
        </a:p>
      </dgm:t>
    </dgm:pt>
    <dgm:pt modelId="{83D8B92E-B9E9-4AB1-B60E-FEE089A72395}" type="parTrans" cxnId="{429A624F-E735-4C53-86B9-02F4C6687434}">
      <dgm:prSet/>
      <dgm:spPr/>
      <dgm:t>
        <a:bodyPr/>
        <a:lstStyle/>
        <a:p>
          <a:endParaRPr lang="fr-FR"/>
        </a:p>
      </dgm:t>
    </dgm:pt>
    <dgm:pt modelId="{AECBABCD-F594-4285-B7AB-74BF86E67BD1}" type="sibTrans" cxnId="{429A624F-E735-4C53-86B9-02F4C6687434}">
      <dgm:prSet/>
      <dgm:spPr/>
      <dgm:t>
        <a:bodyPr/>
        <a:lstStyle/>
        <a:p>
          <a:endParaRPr lang="fr-FR"/>
        </a:p>
      </dgm:t>
    </dgm:pt>
    <dgm:pt modelId="{128151E9-77F0-4E7A-B5D8-18EDFE19288E}">
      <dgm:prSet phldrT="[Texte]"/>
      <dgm:spPr/>
      <dgm:t>
        <a:bodyPr/>
        <a:lstStyle/>
        <a:p>
          <a:r>
            <a:rPr lang="fr-FR" dirty="0" smtClean="0"/>
            <a:t>Etude détaillée</a:t>
          </a:r>
          <a:endParaRPr lang="fr-FR" dirty="0"/>
        </a:p>
      </dgm:t>
    </dgm:pt>
    <dgm:pt modelId="{D4B91A5B-DBA0-4F0E-9C30-EFDB01AE6162}" type="parTrans" cxnId="{E594062D-2091-4E39-A4E9-603495AF3A9E}">
      <dgm:prSet/>
      <dgm:spPr/>
      <dgm:t>
        <a:bodyPr/>
        <a:lstStyle/>
        <a:p>
          <a:endParaRPr lang="fr-FR"/>
        </a:p>
      </dgm:t>
    </dgm:pt>
    <dgm:pt modelId="{683EF2E7-24A9-4CA4-87B7-65342B17CE54}" type="sibTrans" cxnId="{E594062D-2091-4E39-A4E9-603495AF3A9E}">
      <dgm:prSet/>
      <dgm:spPr/>
      <dgm:t>
        <a:bodyPr/>
        <a:lstStyle/>
        <a:p>
          <a:endParaRPr lang="fr-FR"/>
        </a:p>
      </dgm:t>
    </dgm:pt>
    <dgm:pt modelId="{D55530C2-1297-42DF-8F2F-25BB1163B691}">
      <dgm:prSet phldrT="[Texte]" custT="1"/>
      <dgm:spPr/>
      <dgm:t>
        <a:bodyPr/>
        <a:lstStyle/>
        <a:p>
          <a:r>
            <a:rPr lang="fr-FR" sz="1050" dirty="0" smtClean="0"/>
            <a:t>Développements</a:t>
          </a:r>
        </a:p>
        <a:p>
          <a:r>
            <a:rPr lang="fr-FR" sz="1050" dirty="0" smtClean="0"/>
            <a:t>Tests</a:t>
          </a:r>
          <a:endParaRPr lang="fr-FR" sz="1050" dirty="0"/>
        </a:p>
      </dgm:t>
    </dgm:pt>
    <dgm:pt modelId="{D1BC5CDC-B957-4D02-9966-0D484DF98464}" type="parTrans" cxnId="{C1A1D68E-3157-47CD-AD01-5F384DBF5012}">
      <dgm:prSet/>
      <dgm:spPr/>
      <dgm:t>
        <a:bodyPr/>
        <a:lstStyle/>
        <a:p>
          <a:endParaRPr lang="fr-FR"/>
        </a:p>
      </dgm:t>
    </dgm:pt>
    <dgm:pt modelId="{FD5CEE26-6C67-4335-9C32-567248EE6DD3}" type="sibTrans" cxnId="{C1A1D68E-3157-47CD-AD01-5F384DBF5012}">
      <dgm:prSet/>
      <dgm:spPr/>
      <dgm:t>
        <a:bodyPr/>
        <a:lstStyle/>
        <a:p>
          <a:endParaRPr lang="fr-FR"/>
        </a:p>
      </dgm:t>
    </dgm:pt>
    <dgm:pt modelId="{2496CEB7-3B4F-42CC-94FB-73E3C9236781}">
      <dgm:prSet phldrT="[Texte]" custT="1"/>
      <dgm:spPr/>
      <dgm:t>
        <a:bodyPr/>
        <a:lstStyle/>
        <a:p>
          <a:r>
            <a:rPr lang="fr-FR" sz="1200" dirty="0" smtClean="0"/>
            <a:t>Point avancement</a:t>
          </a:r>
          <a:endParaRPr lang="fr-FR" sz="1200" dirty="0"/>
        </a:p>
      </dgm:t>
    </dgm:pt>
    <dgm:pt modelId="{7E4B25A5-3ED4-42AD-86E0-4D0B7D415399}" type="parTrans" cxnId="{D5994772-BB9E-4D81-8EB4-0A474B2C6013}">
      <dgm:prSet/>
      <dgm:spPr/>
      <dgm:t>
        <a:bodyPr/>
        <a:lstStyle/>
        <a:p>
          <a:endParaRPr lang="fr-FR"/>
        </a:p>
      </dgm:t>
    </dgm:pt>
    <dgm:pt modelId="{B7E82B51-F336-472E-AC29-1CFEDA672E31}" type="sibTrans" cxnId="{D5994772-BB9E-4D81-8EB4-0A474B2C6013}">
      <dgm:prSet/>
      <dgm:spPr/>
      <dgm:t>
        <a:bodyPr/>
        <a:lstStyle/>
        <a:p>
          <a:endParaRPr lang="fr-FR"/>
        </a:p>
      </dgm:t>
    </dgm:pt>
    <dgm:pt modelId="{05DA0F5F-EAC8-48C7-95B7-589DB5512DEB}">
      <dgm:prSet phldrT="[Texte]" custT="1"/>
      <dgm:spPr/>
      <dgm:t>
        <a:bodyPr/>
        <a:lstStyle/>
        <a:p>
          <a:r>
            <a:rPr lang="fr-FR" sz="1600" b="1" dirty="0" smtClean="0"/>
            <a:t>Conception</a:t>
          </a:r>
          <a:endParaRPr lang="fr-FR" sz="1600" b="1" dirty="0"/>
        </a:p>
      </dgm:t>
    </dgm:pt>
    <dgm:pt modelId="{3B175239-FE3A-443C-A870-8A5CFC1CB005}" type="parTrans" cxnId="{D2FB8214-9DC6-4C23-B054-8D7D3A0B7FF8}">
      <dgm:prSet/>
      <dgm:spPr/>
      <dgm:t>
        <a:bodyPr/>
        <a:lstStyle/>
        <a:p>
          <a:endParaRPr lang="fr-FR"/>
        </a:p>
      </dgm:t>
    </dgm:pt>
    <dgm:pt modelId="{ACC4D68F-A2F7-46FD-96D4-7AE9710CF07B}" type="sibTrans" cxnId="{D2FB8214-9DC6-4C23-B054-8D7D3A0B7FF8}">
      <dgm:prSet/>
      <dgm:spPr/>
      <dgm:t>
        <a:bodyPr/>
        <a:lstStyle/>
        <a:p>
          <a:endParaRPr lang="fr-FR"/>
        </a:p>
      </dgm:t>
    </dgm:pt>
    <dgm:pt modelId="{68B0667D-DD5C-4613-80D3-929C7F7DE826}">
      <dgm:prSet phldrT="[Texte]" custT="1"/>
      <dgm:spPr/>
      <dgm:t>
        <a:bodyPr/>
        <a:lstStyle/>
        <a:p>
          <a:r>
            <a:rPr lang="fr-FR" sz="1200" dirty="0" smtClean="0"/>
            <a:t>Elaboration du cahier des charges</a:t>
          </a:r>
          <a:endParaRPr lang="fr-FR" sz="1200" dirty="0"/>
        </a:p>
      </dgm:t>
    </dgm:pt>
    <dgm:pt modelId="{AA78116D-1C64-4148-9293-A27D0CE19396}" type="parTrans" cxnId="{56094355-3760-4A5B-BE22-3972B66D8CDE}">
      <dgm:prSet/>
      <dgm:spPr/>
      <dgm:t>
        <a:bodyPr/>
        <a:lstStyle/>
        <a:p>
          <a:endParaRPr lang="fr-FR"/>
        </a:p>
      </dgm:t>
    </dgm:pt>
    <dgm:pt modelId="{093BE80F-1F48-44A3-B1DE-6525FA284EB5}" type="sibTrans" cxnId="{56094355-3760-4A5B-BE22-3972B66D8CDE}">
      <dgm:prSet/>
      <dgm:spPr/>
      <dgm:t>
        <a:bodyPr/>
        <a:lstStyle/>
        <a:p>
          <a:endParaRPr lang="fr-FR"/>
        </a:p>
      </dgm:t>
    </dgm:pt>
    <dgm:pt modelId="{D70EE3C6-90C7-459B-94DB-23EEF009246E}">
      <dgm:prSet phldrT="[Texte]" custT="1"/>
      <dgm:spPr/>
      <dgm:t>
        <a:bodyPr/>
        <a:lstStyle/>
        <a:p>
          <a:r>
            <a:rPr lang="fr-FR" sz="1200" dirty="0" smtClean="0"/>
            <a:t>Etude technique</a:t>
          </a:r>
          <a:endParaRPr lang="fr-FR" sz="1200" dirty="0"/>
        </a:p>
      </dgm:t>
    </dgm:pt>
    <dgm:pt modelId="{7A67AA0C-CBAD-4BC3-9A4C-2E2DE6D33588}" type="parTrans" cxnId="{3B8413C2-8A59-4A6B-8DE1-FC31D5D9CCC7}">
      <dgm:prSet/>
      <dgm:spPr/>
      <dgm:t>
        <a:bodyPr/>
        <a:lstStyle/>
        <a:p>
          <a:endParaRPr lang="fr-FR"/>
        </a:p>
      </dgm:t>
    </dgm:pt>
    <dgm:pt modelId="{314C0130-99F5-4B82-9A01-674AF08C2AEA}" type="sibTrans" cxnId="{3B8413C2-8A59-4A6B-8DE1-FC31D5D9CCC7}">
      <dgm:prSet/>
      <dgm:spPr/>
      <dgm:t>
        <a:bodyPr/>
        <a:lstStyle/>
        <a:p>
          <a:endParaRPr lang="fr-FR"/>
        </a:p>
      </dgm:t>
    </dgm:pt>
    <dgm:pt modelId="{7AE15972-5BF0-453C-8838-3CF762D76BC8}">
      <dgm:prSet phldrT="[Texte]" custT="1"/>
      <dgm:spPr/>
      <dgm:t>
        <a:bodyPr/>
        <a:lstStyle/>
        <a:p>
          <a:r>
            <a:rPr lang="fr-FR" sz="1600" b="1" dirty="0" smtClean="0"/>
            <a:t>Spécification des besoins</a:t>
          </a:r>
          <a:endParaRPr lang="fr-FR" sz="1600" b="1" dirty="0"/>
        </a:p>
      </dgm:t>
    </dgm:pt>
    <dgm:pt modelId="{E05DDFA0-0A7A-49C1-BD40-0FC0998F9AB0}" type="parTrans" cxnId="{4DFE4AD2-CE81-4250-9151-499EA2E27C93}">
      <dgm:prSet/>
      <dgm:spPr/>
      <dgm:t>
        <a:bodyPr/>
        <a:lstStyle/>
        <a:p>
          <a:endParaRPr lang="fr-FR"/>
        </a:p>
      </dgm:t>
    </dgm:pt>
    <dgm:pt modelId="{CB3EC228-2C61-47D9-9A3F-C1607637759B}" type="sibTrans" cxnId="{4DFE4AD2-CE81-4250-9151-499EA2E27C93}">
      <dgm:prSet/>
      <dgm:spPr/>
      <dgm:t>
        <a:bodyPr/>
        <a:lstStyle/>
        <a:p>
          <a:endParaRPr lang="fr-FR"/>
        </a:p>
      </dgm:t>
    </dgm:pt>
    <dgm:pt modelId="{66EB3DAF-24EE-47E7-B50D-0D35B8A025FF}">
      <dgm:prSet phldrT="[Texte]"/>
      <dgm:spPr/>
      <dgm:t>
        <a:bodyPr/>
        <a:lstStyle/>
        <a:p>
          <a:r>
            <a:rPr lang="fr-FR" dirty="0" smtClean="0"/>
            <a:t>Identification des besoins</a:t>
          </a:r>
        </a:p>
        <a:p>
          <a:r>
            <a:rPr lang="fr-FR" dirty="0" smtClean="0"/>
            <a:t>(Analyse fonctionnelle)</a:t>
          </a:r>
          <a:endParaRPr lang="fr-FR" dirty="0"/>
        </a:p>
      </dgm:t>
    </dgm:pt>
    <dgm:pt modelId="{D5A426C5-7A3F-4A70-88EA-D2353559CA70}" type="parTrans" cxnId="{87ED0C13-548B-4A66-894D-09E3EFF5270D}">
      <dgm:prSet/>
      <dgm:spPr/>
      <dgm:t>
        <a:bodyPr/>
        <a:lstStyle/>
        <a:p>
          <a:endParaRPr lang="fr-FR"/>
        </a:p>
      </dgm:t>
    </dgm:pt>
    <dgm:pt modelId="{ABB4693E-049C-4826-9A7C-9CDFF09FEECC}" type="sibTrans" cxnId="{87ED0C13-548B-4A66-894D-09E3EFF5270D}">
      <dgm:prSet/>
      <dgm:spPr/>
      <dgm:t>
        <a:bodyPr/>
        <a:lstStyle/>
        <a:p>
          <a:endParaRPr lang="fr-FR"/>
        </a:p>
      </dgm:t>
    </dgm:pt>
    <dgm:pt modelId="{C17D24C4-6606-4893-829C-7EA49BAC61B7}" type="pres">
      <dgm:prSet presAssocID="{4A7A8C6F-CEBE-4E63-8990-C93461BDB4DA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6515D015-19E1-4781-87F7-8A50D15676EB}" type="pres">
      <dgm:prSet presAssocID="{4A7A8C6F-CEBE-4E63-8990-C93461BDB4DA}" presName="arc1" presStyleLbl="node1" presStyleIdx="0" presStyleCnt="4" custAng="10800000" custLinFactX="98940" custLinFactNeighborX="100000" custLinFactNeighborY="-518"/>
      <dgm:spPr/>
      <dgm:t>
        <a:bodyPr/>
        <a:lstStyle/>
        <a:p>
          <a:endParaRPr lang="fr-FR"/>
        </a:p>
      </dgm:t>
    </dgm:pt>
    <dgm:pt modelId="{1835208B-8542-4BFC-B8F7-A333AE0FFFA0}" type="pres">
      <dgm:prSet presAssocID="{4A7A8C6F-CEBE-4E63-8990-C93461BDB4DA}" presName="arc3" presStyleLbl="node1" presStyleIdx="1" presStyleCnt="4" custLinFactNeighborX="-4568" custLinFactNeighborY="-518"/>
      <dgm:spPr/>
    </dgm:pt>
    <dgm:pt modelId="{12ACF887-8F73-475E-94C8-9B9061C80F43}" type="pres">
      <dgm:prSet presAssocID="{4A7A8C6F-CEBE-4E63-8990-C93461BDB4DA}" presName="parentText2" presStyleLbl="revTx" presStyleIdx="0" presStyleCnt="3" custLinFactNeighborX="-2394" custLinFactNeighborY="34095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65C568-BB9B-4DB4-AB08-DBEDBBA80EBE}" type="pres">
      <dgm:prSet presAssocID="{4A7A8C6F-CEBE-4E63-8990-C93461BDB4DA}" presName="arc2" presStyleLbl="node1" presStyleIdx="2" presStyleCnt="4" custLinFactNeighborX="-4568" custLinFactNeighborY="-518"/>
      <dgm:spPr/>
    </dgm:pt>
    <dgm:pt modelId="{69E618E0-12C9-4B5E-A35A-419AFB88DBE5}" type="pres">
      <dgm:prSet presAssocID="{4A7A8C6F-CEBE-4E63-8990-C93461BDB4DA}" presName="arc4" presStyleLbl="node1" presStyleIdx="3" presStyleCnt="4" custAng="10800000" custScaleX="89410" custScaleY="89408" custLinFactX="-100000" custLinFactNeighborX="-104839" custLinFactNeighborY="2130"/>
      <dgm:spPr/>
      <dgm:t>
        <a:bodyPr/>
        <a:lstStyle/>
        <a:p>
          <a:endParaRPr lang="fr-FR"/>
        </a:p>
      </dgm:t>
    </dgm:pt>
    <dgm:pt modelId="{A22686E5-333B-41F7-9E32-196724496E04}" type="pres">
      <dgm:prSet presAssocID="{4A7A8C6F-CEBE-4E63-8990-C93461BDB4DA}" presName="parentText3" presStyleLbl="revTx" presStyleIdx="1" presStyleCnt="3" custLinFactX="-100000" custLinFactNeighborX="-147026" custLinFactNeighborY="522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D5EADD-EC05-4D99-80D2-9B94CE5015DD}" type="pres">
      <dgm:prSet presAssocID="{4A7A8C6F-CEBE-4E63-8990-C93461BDB4DA}" presName="middleComposite" presStyleCnt="0"/>
      <dgm:spPr/>
    </dgm:pt>
    <dgm:pt modelId="{D2289BB7-1A3B-4381-971F-F79BD1F7BAB5}" type="pres">
      <dgm:prSet presAssocID="{68B0667D-DD5C-4613-80D3-929C7F7DE826}" presName="circ1" presStyleLbl="vennNode1" presStyleIdx="0" presStyleCnt="8" custScaleX="106128" custScaleY="98148" custLinFactNeighborX="-9972" custLinFactNeighborY="-1130"/>
      <dgm:spPr/>
      <dgm:t>
        <a:bodyPr/>
        <a:lstStyle/>
        <a:p>
          <a:endParaRPr lang="fr-FR"/>
        </a:p>
      </dgm:t>
    </dgm:pt>
    <dgm:pt modelId="{C9E56066-27D3-44BB-B03E-9FC6D7987681}" type="pres">
      <dgm:prSet presAssocID="{68B0667D-DD5C-4613-80D3-929C7F7DE826}" presName="circ1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DF76EA88-7912-4D4C-B8BC-F5E053A842E2}" type="pres">
      <dgm:prSet presAssocID="{D70EE3C6-90C7-459B-94DB-23EEF009246E}" presName="circ2" presStyleLbl="vennNode1" presStyleIdx="1" presStyleCnt="8" custLinFactNeighborX="-9972" custLinFactNeighborY="-1130"/>
      <dgm:spPr/>
      <dgm:t>
        <a:bodyPr/>
        <a:lstStyle/>
        <a:p>
          <a:endParaRPr lang="fr-FR"/>
        </a:p>
      </dgm:t>
    </dgm:pt>
    <dgm:pt modelId="{A55629D7-00BD-4AF6-8DFA-874D9F3C2AF3}" type="pres">
      <dgm:prSet presAssocID="{D70EE3C6-90C7-459B-94DB-23EEF009246E}" presName="circ2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67736D3C-718B-41F3-BA08-C002BAF41CAE}" type="pres">
      <dgm:prSet presAssocID="{4A7A8C6F-CEBE-4E63-8990-C93461BDB4DA}" presName="leftComposite" presStyleCnt="0"/>
      <dgm:spPr/>
    </dgm:pt>
    <dgm:pt modelId="{CFFD0260-8702-4E56-B007-B5C957C3A6BE}" type="pres">
      <dgm:prSet presAssocID="{128151E9-77F0-4E7A-B5D8-18EDFE19288E}" presName="childText1_1" presStyleLbl="vennNode1" presStyleIdx="2" presStyleCnt="8" custScaleX="167823" custScaleY="167823" custLinFactX="300000" custLinFactNeighborX="343102" custLinFactNeighborY="4712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B56DF1F6-77AF-4A0B-814B-3A4A81DCD6EC}" type="pres">
      <dgm:prSet presAssocID="{128151E9-77F0-4E7A-B5D8-18EDFE19288E}" presName="ellipse1" presStyleLbl="vennNode1" presStyleIdx="3" presStyleCnt="8" custLinFactX="400000" custLinFactY="-200000" custLinFactNeighborX="455938" custLinFactNeighborY="-216955"/>
      <dgm:spPr>
        <a:noFill/>
      </dgm:spPr>
    </dgm:pt>
    <dgm:pt modelId="{0EBB3ED2-F4E8-4FBC-B135-852CD0168598}" type="pres">
      <dgm:prSet presAssocID="{128151E9-77F0-4E7A-B5D8-18EDFE19288E}" presName="ellipse2" presStyleLbl="vennNode1" presStyleIdx="4" presStyleCnt="8" custFlipVert="1" custFlipHor="1" custScaleX="75544" custScaleY="75544" custLinFactX="600000" custLinFactY="-200000" custLinFactNeighborX="626546" custLinFactNeighborY="-234415"/>
      <dgm:spPr>
        <a:noFill/>
      </dgm:spPr>
    </dgm:pt>
    <dgm:pt modelId="{F40D963E-4A06-4E2E-9D5F-2684F0816E64}" type="pres">
      <dgm:prSet presAssocID="{D55530C2-1297-42DF-8F2F-25BB1163B691}" presName="childText1_2" presStyleLbl="vennNode1" presStyleIdx="5" presStyleCnt="8" custScaleX="188545" custScaleY="188545" custLinFactX="300000" custLinFactNeighborX="343102" custLinFactNeighborY="4712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007C8B17-011F-4C57-A194-8D6852AF2E64}" type="pres">
      <dgm:prSet presAssocID="{D55530C2-1297-42DF-8F2F-25BB1163B691}" presName="ellipse3" presStyleLbl="vennNode1" presStyleIdx="6" presStyleCnt="8" custFlipVert="1" custFlipHor="1" custScaleX="75544" custScaleY="75544" custLinFactX="673310" custLinFactY="-475441" custLinFactNeighborX="700000" custLinFactNeighborY="-500000"/>
      <dgm:spPr>
        <a:noFill/>
      </dgm:spPr>
    </dgm:pt>
    <dgm:pt modelId="{09573D28-63C0-4949-AA63-D94CAC814DAD}" type="pres">
      <dgm:prSet presAssocID="{2496CEB7-3B4F-42CC-94FB-73E3C9236781}" presName="childText1_3" presStyleLbl="vennNode1" presStyleIdx="7" presStyleCnt="8" custScaleX="162880" custScaleY="148915" custLinFactX="300000" custLinFactNeighborX="343102" custLinFactNeighborY="4712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6A2D5F76-CA76-4F63-BB24-A5140D4F95D1}" type="pres">
      <dgm:prSet presAssocID="{4A7A8C6F-CEBE-4E63-8990-C93461BDB4DA}" presName="rightChild" presStyleLbl="node2" presStyleIdx="0" presStyleCnt="1" custLinFactX="-127975" custLinFactNeighborX="-200000" custLinFactNeighborY="4529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C125C109-41DE-43C3-8135-375D159D96D7}" type="pres">
      <dgm:prSet presAssocID="{4A7A8C6F-CEBE-4E63-8990-C93461BDB4DA}" presName="parentText1" presStyleLbl="revTx" presStyleIdx="2" presStyleCnt="3" custLinFactX="100000" custLinFactNeighborX="155463" custLinFactNeighborY="39138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1639A8A-95A0-4B6C-BE88-4FBB625775B9}" type="presOf" srcId="{68B0667D-DD5C-4613-80D3-929C7F7DE826}" destId="{D2289BB7-1A3B-4381-971F-F79BD1F7BAB5}" srcOrd="0" destOrd="0" presId="urn:microsoft.com/office/officeart/2009/3/layout/PhasedProcess"/>
    <dgm:cxn modelId="{87ED0C13-548B-4A66-894D-09E3EFF5270D}" srcId="{7AE15972-5BF0-453C-8838-3CF762D76BC8}" destId="{66EB3DAF-24EE-47E7-B50D-0D35B8A025FF}" srcOrd="0" destOrd="0" parTransId="{D5A426C5-7A3F-4A70-88EA-D2353559CA70}" sibTransId="{ABB4693E-049C-4826-9A7C-9CDFF09FEECC}"/>
    <dgm:cxn modelId="{429A624F-E735-4C53-86B9-02F4C6687434}" srcId="{4A7A8C6F-CEBE-4E63-8990-C93461BDB4DA}" destId="{1FFE1A52-9849-471D-9016-8D16D4142F2D}" srcOrd="0" destOrd="0" parTransId="{83D8B92E-B9E9-4AB1-B60E-FEE089A72395}" sibTransId="{AECBABCD-F594-4285-B7AB-74BF86E67BD1}"/>
    <dgm:cxn modelId="{534EB208-64A5-4052-A65E-024C0BA7EAAF}" type="presOf" srcId="{05DA0F5F-EAC8-48C7-95B7-589DB5512DEB}" destId="{12ACF887-8F73-475E-94C8-9B9061C80F43}" srcOrd="0" destOrd="0" presId="urn:microsoft.com/office/officeart/2009/3/layout/PhasedProcess"/>
    <dgm:cxn modelId="{D2FB8214-9DC6-4C23-B054-8D7D3A0B7FF8}" srcId="{4A7A8C6F-CEBE-4E63-8990-C93461BDB4DA}" destId="{05DA0F5F-EAC8-48C7-95B7-589DB5512DEB}" srcOrd="1" destOrd="0" parTransId="{3B175239-FE3A-443C-A870-8A5CFC1CB005}" sibTransId="{ACC4D68F-A2F7-46FD-96D4-7AE9710CF07B}"/>
    <dgm:cxn modelId="{3B8413C2-8A59-4A6B-8DE1-FC31D5D9CCC7}" srcId="{05DA0F5F-EAC8-48C7-95B7-589DB5512DEB}" destId="{D70EE3C6-90C7-459B-94DB-23EEF009246E}" srcOrd="1" destOrd="0" parTransId="{7A67AA0C-CBAD-4BC3-9A4C-2E2DE6D33588}" sibTransId="{314C0130-99F5-4B82-9A01-674AF08C2AEA}"/>
    <dgm:cxn modelId="{D5994772-BB9E-4D81-8EB4-0A474B2C6013}" srcId="{1FFE1A52-9849-471D-9016-8D16D4142F2D}" destId="{2496CEB7-3B4F-42CC-94FB-73E3C9236781}" srcOrd="2" destOrd="0" parTransId="{7E4B25A5-3ED4-42AD-86E0-4D0B7D415399}" sibTransId="{B7E82B51-F336-472E-AC29-1CFEDA672E31}"/>
    <dgm:cxn modelId="{5C55DEF7-6709-4741-AC97-680068C054C7}" type="presOf" srcId="{D70EE3C6-90C7-459B-94DB-23EEF009246E}" destId="{A55629D7-00BD-4AF6-8DFA-874D9F3C2AF3}" srcOrd="1" destOrd="0" presId="urn:microsoft.com/office/officeart/2009/3/layout/PhasedProcess"/>
    <dgm:cxn modelId="{C755D915-3CF6-4F28-8105-10E7000C69A0}" type="presOf" srcId="{D55530C2-1297-42DF-8F2F-25BB1163B691}" destId="{F40D963E-4A06-4E2E-9D5F-2684F0816E64}" srcOrd="0" destOrd="0" presId="urn:microsoft.com/office/officeart/2009/3/layout/PhasedProcess"/>
    <dgm:cxn modelId="{8BA08B7D-7419-4C2D-B53B-9ED7E796C9B5}" type="presOf" srcId="{128151E9-77F0-4E7A-B5D8-18EDFE19288E}" destId="{CFFD0260-8702-4E56-B007-B5C957C3A6BE}" srcOrd="0" destOrd="0" presId="urn:microsoft.com/office/officeart/2009/3/layout/PhasedProcess"/>
    <dgm:cxn modelId="{F874977E-DD2C-4438-B49D-F40C87A0167C}" type="presOf" srcId="{68B0667D-DD5C-4613-80D3-929C7F7DE826}" destId="{C9E56066-27D3-44BB-B03E-9FC6D7987681}" srcOrd="1" destOrd="0" presId="urn:microsoft.com/office/officeart/2009/3/layout/PhasedProcess"/>
    <dgm:cxn modelId="{7B839D74-6547-431E-A411-A3D2C673EE3E}" type="presOf" srcId="{D70EE3C6-90C7-459B-94DB-23EEF009246E}" destId="{DF76EA88-7912-4D4C-B8BC-F5E053A842E2}" srcOrd="0" destOrd="0" presId="urn:microsoft.com/office/officeart/2009/3/layout/PhasedProcess"/>
    <dgm:cxn modelId="{A38210D0-3DFA-4167-B27E-B6702D8A72F0}" type="presOf" srcId="{1FFE1A52-9849-471D-9016-8D16D4142F2D}" destId="{C125C109-41DE-43C3-8135-375D159D96D7}" srcOrd="0" destOrd="0" presId="urn:microsoft.com/office/officeart/2009/3/layout/PhasedProcess"/>
    <dgm:cxn modelId="{C1A1D68E-3157-47CD-AD01-5F384DBF5012}" srcId="{1FFE1A52-9849-471D-9016-8D16D4142F2D}" destId="{D55530C2-1297-42DF-8F2F-25BB1163B691}" srcOrd="1" destOrd="0" parTransId="{D1BC5CDC-B957-4D02-9966-0D484DF98464}" sibTransId="{FD5CEE26-6C67-4335-9C32-567248EE6DD3}"/>
    <dgm:cxn modelId="{4DFE4AD2-CE81-4250-9151-499EA2E27C93}" srcId="{4A7A8C6F-CEBE-4E63-8990-C93461BDB4DA}" destId="{7AE15972-5BF0-453C-8838-3CF762D76BC8}" srcOrd="2" destOrd="0" parTransId="{E05DDFA0-0A7A-49C1-BD40-0FC0998F9AB0}" sibTransId="{CB3EC228-2C61-47D9-9A3F-C1607637759B}"/>
    <dgm:cxn modelId="{C6DFD04D-CB4C-4BB8-9443-A1DE739E6908}" type="presOf" srcId="{4A7A8C6F-CEBE-4E63-8990-C93461BDB4DA}" destId="{C17D24C4-6606-4893-829C-7EA49BAC61B7}" srcOrd="0" destOrd="0" presId="urn:microsoft.com/office/officeart/2009/3/layout/PhasedProcess"/>
    <dgm:cxn modelId="{D0B4621E-DA25-4129-AD03-C9479122F3B7}" type="presOf" srcId="{2496CEB7-3B4F-42CC-94FB-73E3C9236781}" destId="{09573D28-63C0-4949-AA63-D94CAC814DAD}" srcOrd="0" destOrd="0" presId="urn:microsoft.com/office/officeart/2009/3/layout/PhasedProcess"/>
    <dgm:cxn modelId="{9149FCC3-B67B-443D-BE6F-9434BE1F17AC}" type="presOf" srcId="{66EB3DAF-24EE-47E7-B50D-0D35B8A025FF}" destId="{6A2D5F76-CA76-4F63-BB24-A5140D4F95D1}" srcOrd="0" destOrd="0" presId="urn:microsoft.com/office/officeart/2009/3/layout/PhasedProcess"/>
    <dgm:cxn modelId="{E594062D-2091-4E39-A4E9-603495AF3A9E}" srcId="{1FFE1A52-9849-471D-9016-8D16D4142F2D}" destId="{128151E9-77F0-4E7A-B5D8-18EDFE19288E}" srcOrd="0" destOrd="0" parTransId="{D4B91A5B-DBA0-4F0E-9C30-EFDB01AE6162}" sibTransId="{683EF2E7-24A9-4CA4-87B7-65342B17CE54}"/>
    <dgm:cxn modelId="{5F413E83-DB88-4C1F-8286-2A7E815356E8}" type="presOf" srcId="{7AE15972-5BF0-453C-8838-3CF762D76BC8}" destId="{A22686E5-333B-41F7-9E32-196724496E04}" srcOrd="0" destOrd="0" presId="urn:microsoft.com/office/officeart/2009/3/layout/PhasedProcess"/>
    <dgm:cxn modelId="{56094355-3760-4A5B-BE22-3972B66D8CDE}" srcId="{05DA0F5F-EAC8-48C7-95B7-589DB5512DEB}" destId="{68B0667D-DD5C-4613-80D3-929C7F7DE826}" srcOrd="0" destOrd="0" parTransId="{AA78116D-1C64-4148-9293-A27D0CE19396}" sibTransId="{093BE80F-1F48-44A3-B1DE-6525FA284EB5}"/>
    <dgm:cxn modelId="{2267189A-2ED0-492B-8F9D-A41B9B3F3D13}" type="presParOf" srcId="{C17D24C4-6606-4893-829C-7EA49BAC61B7}" destId="{6515D015-19E1-4781-87F7-8A50D15676EB}" srcOrd="0" destOrd="0" presId="urn:microsoft.com/office/officeart/2009/3/layout/PhasedProcess"/>
    <dgm:cxn modelId="{6C8FE02F-2588-42E9-A5B0-4A4C952DCFE9}" type="presParOf" srcId="{C17D24C4-6606-4893-829C-7EA49BAC61B7}" destId="{1835208B-8542-4BFC-B8F7-A333AE0FFFA0}" srcOrd="1" destOrd="0" presId="urn:microsoft.com/office/officeart/2009/3/layout/PhasedProcess"/>
    <dgm:cxn modelId="{2458F960-AA3F-4EC7-A2E3-F1EA1BC38DED}" type="presParOf" srcId="{C17D24C4-6606-4893-829C-7EA49BAC61B7}" destId="{12ACF887-8F73-475E-94C8-9B9061C80F43}" srcOrd="2" destOrd="0" presId="urn:microsoft.com/office/officeart/2009/3/layout/PhasedProcess"/>
    <dgm:cxn modelId="{CBB37EF0-9409-441A-B6A7-CBBCDAFBD196}" type="presParOf" srcId="{C17D24C4-6606-4893-829C-7EA49BAC61B7}" destId="{3C65C568-BB9B-4DB4-AB08-DBEDBBA80EBE}" srcOrd="3" destOrd="0" presId="urn:microsoft.com/office/officeart/2009/3/layout/PhasedProcess"/>
    <dgm:cxn modelId="{80987104-7CA0-4F3B-AD5F-AB7D4011E2B7}" type="presParOf" srcId="{C17D24C4-6606-4893-829C-7EA49BAC61B7}" destId="{69E618E0-12C9-4B5E-A35A-419AFB88DBE5}" srcOrd="4" destOrd="0" presId="urn:microsoft.com/office/officeart/2009/3/layout/PhasedProcess"/>
    <dgm:cxn modelId="{21D7498E-01A0-4594-9A2C-FB2F53AD6D92}" type="presParOf" srcId="{C17D24C4-6606-4893-829C-7EA49BAC61B7}" destId="{A22686E5-333B-41F7-9E32-196724496E04}" srcOrd="5" destOrd="0" presId="urn:microsoft.com/office/officeart/2009/3/layout/PhasedProcess"/>
    <dgm:cxn modelId="{1815F152-15C6-4F57-8A2E-F60F2A2DB0CA}" type="presParOf" srcId="{C17D24C4-6606-4893-829C-7EA49BAC61B7}" destId="{ADD5EADD-EC05-4D99-80D2-9B94CE5015DD}" srcOrd="6" destOrd="0" presId="urn:microsoft.com/office/officeart/2009/3/layout/PhasedProcess"/>
    <dgm:cxn modelId="{D011569B-EDD1-4C6C-A22E-25B04F06EE9C}" type="presParOf" srcId="{ADD5EADD-EC05-4D99-80D2-9B94CE5015DD}" destId="{D2289BB7-1A3B-4381-971F-F79BD1F7BAB5}" srcOrd="0" destOrd="0" presId="urn:microsoft.com/office/officeart/2009/3/layout/PhasedProcess"/>
    <dgm:cxn modelId="{95C258AE-B78E-4B19-86AE-B7656E0CBA68}" type="presParOf" srcId="{ADD5EADD-EC05-4D99-80D2-9B94CE5015DD}" destId="{C9E56066-27D3-44BB-B03E-9FC6D7987681}" srcOrd="1" destOrd="0" presId="urn:microsoft.com/office/officeart/2009/3/layout/PhasedProcess"/>
    <dgm:cxn modelId="{B2B33E80-9E41-4AA0-8AB7-7A3B8A23F0AC}" type="presParOf" srcId="{ADD5EADD-EC05-4D99-80D2-9B94CE5015DD}" destId="{DF76EA88-7912-4D4C-B8BC-F5E053A842E2}" srcOrd="2" destOrd="0" presId="urn:microsoft.com/office/officeart/2009/3/layout/PhasedProcess"/>
    <dgm:cxn modelId="{9DEECF92-EB2D-4101-994F-27800C4B1BEF}" type="presParOf" srcId="{ADD5EADD-EC05-4D99-80D2-9B94CE5015DD}" destId="{A55629D7-00BD-4AF6-8DFA-874D9F3C2AF3}" srcOrd="3" destOrd="0" presId="urn:microsoft.com/office/officeart/2009/3/layout/PhasedProcess"/>
    <dgm:cxn modelId="{EA0A304F-F220-43F4-8DFA-B20E9BE1AD55}" type="presParOf" srcId="{C17D24C4-6606-4893-829C-7EA49BAC61B7}" destId="{67736D3C-718B-41F3-BA08-C002BAF41CAE}" srcOrd="7" destOrd="0" presId="urn:microsoft.com/office/officeart/2009/3/layout/PhasedProcess"/>
    <dgm:cxn modelId="{95DE7FCE-E5F6-4079-9943-893B73B12F2F}" type="presParOf" srcId="{67736D3C-718B-41F3-BA08-C002BAF41CAE}" destId="{CFFD0260-8702-4E56-B007-B5C957C3A6BE}" srcOrd="0" destOrd="0" presId="urn:microsoft.com/office/officeart/2009/3/layout/PhasedProcess"/>
    <dgm:cxn modelId="{78DEE533-0183-419B-BE69-0EBE37F73AD6}" type="presParOf" srcId="{67736D3C-718B-41F3-BA08-C002BAF41CAE}" destId="{B56DF1F6-77AF-4A0B-814B-3A4A81DCD6EC}" srcOrd="1" destOrd="0" presId="urn:microsoft.com/office/officeart/2009/3/layout/PhasedProcess"/>
    <dgm:cxn modelId="{227B92E0-A0BC-44FA-8725-865A2F3FA1FF}" type="presParOf" srcId="{67736D3C-718B-41F3-BA08-C002BAF41CAE}" destId="{0EBB3ED2-F4E8-4FBC-B135-852CD0168598}" srcOrd="2" destOrd="0" presId="urn:microsoft.com/office/officeart/2009/3/layout/PhasedProcess"/>
    <dgm:cxn modelId="{8156BF52-24C9-476C-B76D-A2CD7F1156A0}" type="presParOf" srcId="{67736D3C-718B-41F3-BA08-C002BAF41CAE}" destId="{F40D963E-4A06-4E2E-9D5F-2684F0816E64}" srcOrd="3" destOrd="0" presId="urn:microsoft.com/office/officeart/2009/3/layout/PhasedProcess"/>
    <dgm:cxn modelId="{57973E5A-8971-4562-A97A-AD284F979254}" type="presParOf" srcId="{67736D3C-718B-41F3-BA08-C002BAF41CAE}" destId="{007C8B17-011F-4C57-A194-8D6852AF2E64}" srcOrd="4" destOrd="0" presId="urn:microsoft.com/office/officeart/2009/3/layout/PhasedProcess"/>
    <dgm:cxn modelId="{1B97A7C6-47FD-4C7A-B110-743FDBB92496}" type="presParOf" srcId="{67736D3C-718B-41F3-BA08-C002BAF41CAE}" destId="{09573D28-63C0-4949-AA63-D94CAC814DAD}" srcOrd="5" destOrd="0" presId="urn:microsoft.com/office/officeart/2009/3/layout/PhasedProcess"/>
    <dgm:cxn modelId="{D9A12B9F-F3CC-421C-BEE9-986DD54F499F}" type="presParOf" srcId="{C17D24C4-6606-4893-829C-7EA49BAC61B7}" destId="{6A2D5F76-CA76-4F63-BB24-A5140D4F95D1}" srcOrd="8" destOrd="0" presId="urn:microsoft.com/office/officeart/2009/3/layout/PhasedProcess"/>
    <dgm:cxn modelId="{AEB27FD3-506E-41D8-9E69-C74AA198DB8F}" type="presParOf" srcId="{C17D24C4-6606-4893-829C-7EA49BAC61B7}" destId="{C125C109-41DE-43C3-8135-375D159D96D7}" srcOrd="9" destOrd="0" presId="urn:microsoft.com/office/officeart/2009/3/layout/PhasedProcess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D742E-FF95-4A09-9E76-E28277C2DF6E}" type="datetimeFigureOut">
              <a:rPr lang="fr-FR" smtClean="0"/>
              <a:pPr/>
              <a:t>26/05/2023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B8A31-D16E-4481-85BD-A509805D02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Arial" pitchFamily="34" charset="0"/>
              </a:rPr>
              <a:t>Méthode RAD : Rapid Application Development</a:t>
            </a:r>
          </a:p>
          <a:p>
            <a:r>
              <a:rPr lang="fr-FR" smtClean="0">
                <a:latin typeface="Arial" pitchFamily="34" charset="0"/>
              </a:rPr>
              <a:t>P1, P2, Pn : prototypes iteratifs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0382CB-AA1F-4547-A424-568C30DFB5C7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1F4064-C030-44C6-8F3D-A66E065EA240}" type="slidenum">
              <a:rPr lang="fr-CH" smtClean="0"/>
              <a:pPr>
                <a:defRPr/>
              </a:pPr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1600141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E4EABB2-C833-436B-B6AB-09F88738B37E}" type="datetime1">
              <a:rPr lang="fr-FR" smtClean="0"/>
              <a:t>26/05/2023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7DF6-8CA6-4A71-A465-38CA5C28E18C}" type="datetime1">
              <a:rPr lang="fr-FR" smtClean="0"/>
              <a:t>26/05/2023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6E8C-5EA4-4CC8-AF24-1FFEF97AA1F9}" type="datetime1">
              <a:rPr lang="fr-FR" smtClean="0"/>
              <a:t>26/05/2023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96F1C-9B5C-4535-B97B-48EE41DE0A27}" type="datetime1">
              <a:rPr lang="fr-FR" smtClean="0"/>
              <a:t>26/05/2023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7DF8B9-6D4E-4129-AFD8-ED34E25107BF}" type="datetime1">
              <a:rPr lang="fr-FR" smtClean="0"/>
              <a:t>26/05/2023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FCDD-FD44-49E5-9E3A-64A5ED263740}" type="datetime1">
              <a:rPr lang="fr-FR" smtClean="0"/>
              <a:t>26/05/2023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0FBD-B906-47E8-8BA4-B614A816D955}" type="datetime1">
              <a:rPr lang="fr-FR" smtClean="0"/>
              <a:t>26/05/2023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E9D1-E0E2-4E12-8F24-C1B131210E0C}" type="datetime1">
              <a:rPr lang="fr-FR" smtClean="0"/>
              <a:t>26/05/2023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B8756-F5FF-464D-9190-9C31B3C32BEA}" type="datetime1">
              <a:rPr lang="fr-FR" smtClean="0"/>
              <a:t>26/05/2023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5EE4-D910-4563-9563-EA7F6F824B83}" type="datetime1">
              <a:rPr lang="fr-FR" smtClean="0"/>
              <a:t>26/05/2023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A07C-3E23-4156-A7BD-CEBD9D539A2A}" type="datetime1">
              <a:rPr lang="fr-FR" smtClean="0"/>
              <a:t>26/05/2023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731E644-3496-45A4-BB5D-765C08171B5E}" type="datetime1">
              <a:rPr lang="fr-FR" smtClean="0"/>
              <a:t>26/05/2023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A8219B-A61D-467F-9733-90008F4A8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19200" y="3724284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Project </a:t>
            </a:r>
            <a:r>
              <a:rPr lang="fr-FR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</a:t>
            </a:r>
            <a:r>
              <a:rPr lang="fr-F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Management</a:t>
            </a:r>
            <a:endParaRPr lang="fr-FR" sz="4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2nd Year – IMSI &amp; RT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75" y="5930900"/>
            <a:ext cx="5357819" cy="450850"/>
          </a:xfrm>
          <a:prstGeom prst="rect">
            <a:avLst/>
          </a:prstGeom>
        </p:spPr>
        <p:txBody>
          <a:bodyPr/>
          <a:lstStyle/>
          <a:p>
            <a:pPr marL="635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fr-FR" sz="1100" b="1" cap="all" spc="250" dirty="0">
                <a:effectLst/>
                <a:latin typeface="+mn-lt"/>
              </a:rPr>
              <a:t>Dr. BRAHAMI </a:t>
            </a:r>
            <a:r>
              <a:rPr lang="fr-FR" sz="1100" b="1" cap="all" spc="250" dirty="0" smtClean="0">
                <a:effectLst/>
                <a:latin typeface="+mn-lt"/>
              </a:rPr>
              <a:t>Menaouer</a:t>
            </a:r>
            <a:r>
              <a:rPr lang="fr-FR" sz="1100" b="1" cap="all" spc="250" dirty="0" smtClean="0"/>
              <a:t>, Associate Professor</a:t>
            </a:r>
            <a:endParaRPr lang="fr-FR" sz="1050" b="1" cap="all" spc="250" dirty="0">
              <a:effectLst/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fr-FR" sz="1050" b="1" cap="all" spc="250" dirty="0">
                <a:effectLst/>
                <a:latin typeface="+mn-lt"/>
              </a:rPr>
              <a:t>  </a:t>
            </a:r>
            <a:r>
              <a:rPr lang="fr-FR" sz="1050" b="1" cap="all" spc="250" dirty="0" smtClean="0"/>
              <a:t>E-mail: Brahami.menaouer@gmail.com</a:t>
            </a:r>
            <a:endParaRPr lang="fr-FR" sz="1050" b="1" cap="all" spc="250" dirty="0">
              <a:effectLst/>
              <a:latin typeface="+mn-lt"/>
            </a:endParaRP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571472" y="1571612"/>
            <a:ext cx="815305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2400" b="1" dirty="0" smtClean="0">
                <a:latin typeface="+mj-lt"/>
                <a:ea typeface="+mj-ea"/>
                <a:cs typeface="+mj-cs"/>
              </a:rPr>
              <a:t>National </a:t>
            </a:r>
            <a:r>
              <a:rPr lang="fr-FR" sz="2400" b="1" dirty="0" err="1" smtClean="0">
                <a:latin typeface="+mj-lt"/>
                <a:ea typeface="+mj-ea"/>
                <a:cs typeface="+mj-cs"/>
              </a:rPr>
              <a:t>Polytechnic</a:t>
            </a:r>
            <a:r>
              <a:rPr lang="fr-FR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fr-FR" sz="2400" b="1" dirty="0" err="1" smtClean="0">
                <a:latin typeface="+mj-lt"/>
                <a:ea typeface="+mj-ea"/>
                <a:cs typeface="+mj-cs"/>
              </a:rPr>
              <a:t>school</a:t>
            </a:r>
            <a:r>
              <a:rPr lang="fr-FR" sz="2400" b="1" dirty="0" smtClean="0">
                <a:latin typeface="+mj-lt"/>
                <a:ea typeface="+mj-ea"/>
                <a:cs typeface="+mj-cs"/>
              </a:rPr>
              <a:t> of Oran (ENPO)</a:t>
            </a:r>
          </a:p>
          <a:p>
            <a:pPr algn="ctr">
              <a:defRPr/>
            </a:pPr>
            <a:endParaRPr lang="fr-FR" sz="2000" b="1" dirty="0" smtClean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fr-FR" sz="2000" b="1" dirty="0" smtClean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fr-FR" sz="2000" b="1" dirty="0" smtClean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fr-FR" sz="2000" b="1" dirty="0" smtClean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fr-FR" sz="2000" b="1" dirty="0" smtClean="0">
                <a:latin typeface="+mj-lt"/>
                <a:ea typeface="+mj-ea"/>
                <a:cs typeface="+mj-cs"/>
              </a:rPr>
              <a:t>Information System &amp; Telecommunication</a:t>
            </a:r>
          </a:p>
        </p:txBody>
      </p:sp>
      <p:pic>
        <p:nvPicPr>
          <p:cNvPr id="6" name="Image 1" descr="U"/>
          <p:cNvPicPr>
            <a:picLocks noChangeAspect="1" noChangeArrowheads="1"/>
          </p:cNvPicPr>
          <p:nvPr/>
        </p:nvPicPr>
        <p:blipFill>
          <a:blip r:embed="rId2"/>
          <a:srcRect l="54924" t="5296" b="43518"/>
          <a:stretch>
            <a:fillRect/>
          </a:stretch>
        </p:blipFill>
        <p:spPr bwMode="auto">
          <a:xfrm>
            <a:off x="214282" y="180974"/>
            <a:ext cx="8748743" cy="1488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4" descr="Logo_Ecole_Nationale_Polytechnique_d_Oran_ENP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7752" y="1971006"/>
            <a:ext cx="1349375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5357813" y="6407150"/>
            <a:ext cx="10055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fr-FR" sz="1200" b="1" dirty="0" smtClean="0"/>
              <a:t>Present on:</a:t>
            </a:r>
            <a:endParaRPr lang="fr-FR" sz="1200" b="1" dirty="0"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9" name="Picture 13" descr="http://www.marketing-chine.com/wp-content/uploads/2013/08/linkedin-Chine.png"/>
          <p:cNvPicPr>
            <a:picLocks noChangeAspect="1" noChangeArrowheads="1"/>
          </p:cNvPicPr>
          <p:nvPr/>
        </p:nvPicPr>
        <p:blipFill>
          <a:blip r:embed="rId4"/>
          <a:srcRect l="13835" t="38106" r="50928" b="39954"/>
          <a:stretch>
            <a:fillRect/>
          </a:stretch>
        </p:blipFill>
        <p:spPr bwMode="auto">
          <a:xfrm>
            <a:off x="7385050" y="6388100"/>
            <a:ext cx="922338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9" descr="http://yourstory.in/wp-content/uploads/images/stories/resources/facebook-skype-logo.jpg"/>
          <p:cNvPicPr>
            <a:picLocks noChangeAspect="1" noChangeArrowheads="1"/>
          </p:cNvPicPr>
          <p:nvPr/>
        </p:nvPicPr>
        <p:blipFill>
          <a:blip r:embed="rId5"/>
          <a:srcRect t="30292" r="48541" b="21384"/>
          <a:stretch>
            <a:fillRect/>
          </a:stretch>
        </p:blipFill>
        <p:spPr bwMode="auto">
          <a:xfrm>
            <a:off x="8308975" y="6384925"/>
            <a:ext cx="669925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7" descr="http://4.bp.blogspot.com/-cNmqQV4r8gk/UIURWEhAAPI/AAAAAAAAE7g/eiCqDGDAYIs/s1600/facebook-twitter.jpg"/>
          <p:cNvPicPr>
            <a:picLocks noChangeAspect="1" noChangeArrowheads="1"/>
          </p:cNvPicPr>
          <p:nvPr/>
        </p:nvPicPr>
        <p:blipFill>
          <a:blip r:embed="rId6"/>
          <a:srcRect l="15213" t="5168" r="15016" b="50679"/>
          <a:stretch>
            <a:fillRect/>
          </a:stretch>
        </p:blipFill>
        <p:spPr bwMode="auto">
          <a:xfrm>
            <a:off x="6554788" y="6388100"/>
            <a:ext cx="8255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chemeClr val="tx2">
                    <a:satMod val="130000"/>
                  </a:schemeClr>
                </a:solidFill>
              </a:rPr>
              <a:t>Les types des conflits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000232" y="6356350"/>
            <a:ext cx="5500726" cy="365760"/>
          </a:xfrm>
        </p:spPr>
        <p:txBody>
          <a:bodyPr/>
          <a:lstStyle/>
          <a:p>
            <a:pPr algn="ctr"/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572560" cy="5214974"/>
          </a:xfrm>
        </p:spPr>
        <p:txBody>
          <a:bodyPr>
            <a:noAutofit/>
          </a:bodyPr>
          <a:lstStyle/>
          <a:p>
            <a:pPr algn="just"/>
            <a:r>
              <a:rPr lang="fr-FR" sz="2200" b="1" dirty="0" smtClean="0"/>
              <a:t>Les conflits d’</a:t>
            </a:r>
            <a:r>
              <a:rPr lang="fr-FR" sz="2200" b="1" dirty="0" smtClean="0">
                <a:solidFill>
                  <a:srgbClr val="0000FF"/>
                </a:solidFill>
              </a:rPr>
              <a:t>autorité</a:t>
            </a:r>
            <a:r>
              <a:rPr lang="fr-FR" sz="2200" b="1" dirty="0" smtClean="0"/>
              <a:t> et les conflits de </a:t>
            </a:r>
            <a:r>
              <a:rPr lang="fr-FR" sz="2200" b="1" dirty="0" smtClean="0">
                <a:solidFill>
                  <a:srgbClr val="0000FF"/>
                </a:solidFill>
              </a:rPr>
              <a:t>pouvoir</a:t>
            </a:r>
            <a:r>
              <a:rPr lang="fr-FR" sz="2200" b="1" dirty="0" smtClean="0"/>
              <a:t>:</a:t>
            </a:r>
          </a:p>
          <a:p>
            <a:pPr lvl="1" algn="just"/>
            <a:r>
              <a:rPr lang="fr-FR" sz="2200" dirty="0" smtClean="0"/>
              <a:t>Les conflits d’autorité apparaissent entre des personnes de </a:t>
            </a:r>
            <a:r>
              <a:rPr lang="fr-FR" sz="2200" dirty="0" smtClean="0">
                <a:solidFill>
                  <a:srgbClr val="00B0F0"/>
                </a:solidFill>
              </a:rPr>
              <a:t>même rang hiérarchique</a:t>
            </a:r>
            <a:r>
              <a:rPr lang="fr-FR" sz="2200" dirty="0" smtClean="0"/>
              <a:t> qui s’opposent suite à l’empiètement par l’un sur les compétences de l’autre.</a:t>
            </a:r>
          </a:p>
          <a:p>
            <a:pPr algn="just"/>
            <a:r>
              <a:rPr lang="fr-FR" sz="2200" b="1" dirty="0" smtClean="0"/>
              <a:t>Un conflit par rapport aux </a:t>
            </a:r>
            <a:r>
              <a:rPr lang="fr-FR" sz="2200" b="1" dirty="0" smtClean="0">
                <a:solidFill>
                  <a:srgbClr val="0000FF"/>
                </a:solidFill>
              </a:rPr>
              <a:t>ressources</a:t>
            </a:r>
            <a:r>
              <a:rPr lang="fr-FR" sz="2200" b="1" dirty="0" smtClean="0"/>
              <a:t> rares:</a:t>
            </a:r>
          </a:p>
          <a:p>
            <a:pPr lvl="1" algn="just"/>
            <a:r>
              <a:rPr lang="fr-FR" sz="2200" dirty="0" smtClean="0"/>
              <a:t>Il se rencontre de plus en plus dans les </a:t>
            </a:r>
            <a:r>
              <a:rPr lang="fr-FR" sz="2200" b="1" dirty="0" smtClean="0">
                <a:solidFill>
                  <a:srgbClr val="00B0F0"/>
                </a:solidFill>
              </a:rPr>
              <a:t>projets</a:t>
            </a:r>
            <a:r>
              <a:rPr lang="fr-FR" sz="2200" dirty="0" smtClean="0"/>
              <a:t>, simplement par le fait que les ressources ont diminue et qu’il faut les partager.</a:t>
            </a:r>
          </a:p>
          <a:p>
            <a:pPr algn="just"/>
            <a:r>
              <a:rPr lang="fr-FR" sz="2200" b="1" dirty="0" smtClean="0"/>
              <a:t>Des conflits de </a:t>
            </a:r>
            <a:r>
              <a:rPr lang="fr-FR" sz="2200" b="1" dirty="0" smtClean="0">
                <a:solidFill>
                  <a:srgbClr val="0000FF"/>
                </a:solidFill>
              </a:rPr>
              <a:t>jugement</a:t>
            </a:r>
            <a:r>
              <a:rPr lang="fr-FR" sz="2200" b="1" dirty="0" smtClean="0"/>
              <a:t> différents:</a:t>
            </a:r>
          </a:p>
          <a:p>
            <a:pPr lvl="1" algn="just"/>
            <a:r>
              <a:rPr lang="fr-FR" sz="2200" dirty="0" smtClean="0"/>
              <a:t>Par rapport à une </a:t>
            </a:r>
            <a:r>
              <a:rPr lang="fr-FR" sz="2200" dirty="0" smtClean="0">
                <a:solidFill>
                  <a:srgbClr val="00B0F0"/>
                </a:solidFill>
              </a:rPr>
              <a:t>situation</a:t>
            </a:r>
            <a:r>
              <a:rPr lang="fr-FR" sz="2200" dirty="0" smtClean="0"/>
              <a:t>. Les décisions prises vont aussi être source de conflits.</a:t>
            </a:r>
          </a:p>
          <a:p>
            <a:pPr algn="just"/>
            <a:r>
              <a:rPr lang="fr-FR" sz="2200" b="1" dirty="0" smtClean="0"/>
              <a:t>Les conflits </a:t>
            </a:r>
            <a:r>
              <a:rPr lang="fr-FR" sz="2200" b="1" dirty="0" smtClean="0">
                <a:solidFill>
                  <a:srgbClr val="0000FF"/>
                </a:solidFill>
              </a:rPr>
              <a:t>personnels</a:t>
            </a:r>
            <a:r>
              <a:rPr lang="fr-FR" sz="2200" b="1" dirty="0" smtClean="0"/>
              <a:t> ou </a:t>
            </a:r>
            <a:r>
              <a:rPr lang="fr-FR" sz="2200" b="1" dirty="0" smtClean="0">
                <a:solidFill>
                  <a:srgbClr val="0000FF"/>
                </a:solidFill>
              </a:rPr>
              <a:t>personnalisés</a:t>
            </a:r>
            <a:r>
              <a:rPr lang="fr-FR" sz="2200" b="1" dirty="0" smtClean="0"/>
              <a:t>:</a:t>
            </a:r>
          </a:p>
          <a:p>
            <a:pPr algn="just"/>
            <a:r>
              <a:rPr lang="fr-FR" sz="2200" dirty="0" smtClean="0">
                <a:solidFill>
                  <a:schemeClr val="tx2"/>
                </a:solidFill>
              </a:rPr>
              <a:t>Ils sont souvent l’aboutissement d’un conflit qui a duré, </a:t>
            </a:r>
            <a:r>
              <a:rPr lang="fr-FR" sz="2200" dirty="0" smtClean="0">
                <a:solidFill>
                  <a:srgbClr val="00B0F0"/>
                </a:solidFill>
              </a:rPr>
              <a:t>lié aux problèmes d’organisation</a:t>
            </a:r>
            <a:r>
              <a:rPr lang="fr-FR" sz="2200" dirty="0" smtClean="0">
                <a:solidFill>
                  <a:schemeClr val="tx2"/>
                </a:solidFill>
              </a:rPr>
              <a:t> ou </a:t>
            </a:r>
            <a:r>
              <a:rPr lang="fr-FR" sz="2200" dirty="0" smtClean="0">
                <a:solidFill>
                  <a:srgbClr val="00B0F0"/>
                </a:solidFill>
              </a:rPr>
              <a:t>aux problèmes de partage de ressources</a:t>
            </a:r>
            <a:r>
              <a:rPr lang="fr-FR" sz="2200" dirty="0" smtClean="0">
                <a:solidFill>
                  <a:schemeClr val="tx2"/>
                </a:solidFill>
              </a:rPr>
              <a:t> ...</a:t>
            </a:r>
          </a:p>
          <a:p>
            <a:endParaRPr lang="fr-FR" sz="2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Quels sont les impacts de l'absence d'une démarche de résolution de conflits ?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071670" y="6356350"/>
            <a:ext cx="5643602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fr-FR" sz="3200" dirty="0" smtClean="0"/>
              <a:t>Le manque d'une démarche de </a:t>
            </a:r>
            <a:r>
              <a:rPr lang="fr-FR" sz="3200" b="1" dirty="0" smtClean="0">
                <a:solidFill>
                  <a:srgbClr val="002060"/>
                </a:solidFill>
              </a:rPr>
              <a:t>gestion des conflits </a:t>
            </a:r>
            <a:r>
              <a:rPr lang="fr-FR" sz="3200" dirty="0" smtClean="0"/>
              <a:t>a des </a:t>
            </a:r>
            <a:r>
              <a:rPr lang="fr-FR" sz="3200" b="1" dirty="0" smtClean="0">
                <a:solidFill>
                  <a:srgbClr val="FF0000"/>
                </a:solidFill>
              </a:rPr>
              <a:t>impacts négatifs </a:t>
            </a:r>
            <a:r>
              <a:rPr lang="fr-FR" sz="3200" dirty="0" smtClean="0"/>
              <a:t>sur la réussite de </a:t>
            </a:r>
            <a:r>
              <a:rPr lang="fr-FR" sz="3200" b="1" dirty="0" smtClean="0">
                <a:solidFill>
                  <a:srgbClr val="002060"/>
                </a:solidFill>
              </a:rPr>
              <a:t>projets</a:t>
            </a:r>
            <a:r>
              <a:rPr lang="fr-FR" sz="3200" dirty="0" smtClean="0"/>
              <a:t>.</a:t>
            </a:r>
          </a:p>
          <a:p>
            <a:pPr algn="just"/>
            <a:r>
              <a:rPr lang="fr-FR" sz="3200" dirty="0" smtClean="0"/>
              <a:t>En conséquence, on peut observer :</a:t>
            </a:r>
          </a:p>
          <a:p>
            <a:pPr lvl="1"/>
            <a:r>
              <a:rPr lang="fr-FR" sz="2800" dirty="0" smtClean="0"/>
              <a:t>Une confiance érodée,</a:t>
            </a:r>
          </a:p>
          <a:p>
            <a:pPr lvl="1"/>
            <a:r>
              <a:rPr lang="fr-FR" sz="2800" dirty="0" smtClean="0"/>
              <a:t>Une baisse de motivation,</a:t>
            </a:r>
          </a:p>
          <a:p>
            <a:pPr lvl="1"/>
            <a:r>
              <a:rPr lang="fr-FR" sz="2800" dirty="0" smtClean="0"/>
              <a:t>Une baisse de performance,</a:t>
            </a:r>
          </a:p>
          <a:p>
            <a:pPr lvl="1"/>
            <a:r>
              <a:rPr lang="fr-FR" sz="2800" dirty="0" smtClean="0"/>
              <a:t>Un taux d'absentéisme plus élevé,</a:t>
            </a:r>
          </a:p>
          <a:p>
            <a:pPr lvl="1"/>
            <a:r>
              <a:rPr lang="fr-FR" sz="2800" dirty="0" smtClean="0"/>
              <a:t>Un taux de </a:t>
            </a:r>
            <a:r>
              <a:rPr lang="fr-FR" sz="2800" dirty="0" err="1" smtClean="0"/>
              <a:t>turn</a:t>
            </a:r>
            <a:r>
              <a:rPr lang="fr-FR" sz="2800" dirty="0" smtClean="0"/>
              <a:t> over plus élevé,</a:t>
            </a:r>
          </a:p>
          <a:p>
            <a:pPr lvl="1"/>
            <a:r>
              <a:rPr lang="fr-FR" sz="2800" dirty="0" smtClean="0"/>
              <a:t>Échec d'un projet,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6858048" cy="936104"/>
          </a:xfrm>
        </p:spPr>
        <p:txBody>
          <a:bodyPr lIns="80147" tIns="40074" rIns="80147" bIns="40074">
            <a:noAutofit/>
          </a:bodyPr>
          <a:lstStyle/>
          <a:p>
            <a:pPr algn="ctr"/>
            <a:r>
              <a:rPr lang="fr-CH" dirty="0" smtClean="0"/>
              <a:t>Etapes de résolution d’un conflit De Vito, 2014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3008"/>
            <a:ext cx="8640960" cy="5643578"/>
          </a:xfrm>
        </p:spPr>
        <p:txBody>
          <a:bodyPr lIns="80147" tIns="40074" rIns="80147" bIns="40074">
            <a:normAutofit fontScale="92500"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fr-CH" sz="2400" b="1" dirty="0">
                <a:solidFill>
                  <a:srgbClr val="002060"/>
                </a:solidFill>
              </a:rPr>
              <a:t>Avant le conflit : </a:t>
            </a:r>
          </a:p>
          <a:p>
            <a:pPr marL="731439" lvl="1" indent="-457119"/>
            <a:r>
              <a:rPr lang="fr-CH" sz="2100" dirty="0" smtClean="0"/>
              <a:t>Evaluation  </a:t>
            </a:r>
            <a:r>
              <a:rPr lang="fr-CH" sz="2100" dirty="0"/>
              <a:t>la nécessité de déclencher le </a:t>
            </a:r>
            <a:r>
              <a:rPr lang="fr-CH" sz="2100" dirty="0" smtClean="0"/>
              <a:t>conflit,</a:t>
            </a:r>
            <a:endParaRPr lang="fr-CH" sz="2100" dirty="0"/>
          </a:p>
          <a:p>
            <a:pPr marL="731439" lvl="1" indent="-457119"/>
            <a:r>
              <a:rPr lang="fr-CH" sz="2100" dirty="0"/>
              <a:t>Choisir le moment opportun, le bon </a:t>
            </a:r>
            <a:r>
              <a:rPr lang="fr-CH" sz="2100" dirty="0" smtClean="0"/>
              <a:t>endroit,</a:t>
            </a:r>
            <a:endParaRPr lang="fr-CH" sz="2100" dirty="0"/>
          </a:p>
          <a:p>
            <a:pPr marL="731439" lvl="1" indent="-457119"/>
            <a:r>
              <a:rPr lang="fr-CH" sz="2100" dirty="0"/>
              <a:t> </a:t>
            </a:r>
            <a:r>
              <a:rPr lang="fr-CH" sz="2100" dirty="0" smtClean="0"/>
              <a:t>Préparation </a:t>
            </a:r>
            <a:r>
              <a:rPr lang="fr-CH" sz="2100" dirty="0"/>
              <a:t>(à la collaboration, au contrôle des émotions</a:t>
            </a:r>
            <a:r>
              <a:rPr lang="fr-CH" sz="2100" dirty="0" smtClean="0"/>
              <a:t>),</a:t>
            </a:r>
            <a:endParaRPr lang="fr-CH" sz="2100" dirty="0"/>
          </a:p>
          <a:p>
            <a:pPr marL="457200" indent="-457200">
              <a:buFont typeface="+mj-lt"/>
              <a:buAutoNum type="alphaUcPeriod" startAt="2"/>
            </a:pPr>
            <a:r>
              <a:rPr lang="fr-CH" sz="2400" b="1" dirty="0">
                <a:solidFill>
                  <a:srgbClr val="002060"/>
                </a:solidFill>
              </a:rPr>
              <a:t>Pendant le conflit:</a:t>
            </a:r>
          </a:p>
          <a:p>
            <a:pPr marL="731439" lvl="1" indent="-457119"/>
            <a:r>
              <a:rPr lang="fr-CH" sz="2100" dirty="0"/>
              <a:t>S’attaquer au problème et non aux </a:t>
            </a:r>
            <a:r>
              <a:rPr lang="fr-CH" sz="2100" dirty="0" smtClean="0"/>
              <a:t>personnes,</a:t>
            </a:r>
            <a:endParaRPr lang="fr-CH" sz="2100" dirty="0"/>
          </a:p>
          <a:p>
            <a:pPr marL="731439" lvl="1" indent="-457119"/>
            <a:r>
              <a:rPr lang="fr-CH" sz="2100" dirty="0"/>
              <a:t>Définir le conflit comme un problème </a:t>
            </a:r>
            <a:r>
              <a:rPr lang="fr-CH" sz="2100" dirty="0" smtClean="0"/>
              <a:t>mutuel,</a:t>
            </a:r>
            <a:endParaRPr lang="fr-CH" sz="2100" dirty="0"/>
          </a:p>
          <a:p>
            <a:pPr marL="731439" lvl="1" indent="-457119"/>
            <a:r>
              <a:rPr lang="fr-CH" sz="2100" dirty="0"/>
              <a:t>Définir le conflit d’une façon </a:t>
            </a:r>
            <a:r>
              <a:rPr lang="fr-CH" sz="2100" dirty="0" smtClean="0"/>
              <a:t>explicite,</a:t>
            </a:r>
            <a:endParaRPr lang="fr-CH" sz="2100" dirty="0"/>
          </a:p>
          <a:p>
            <a:pPr marL="731439" lvl="1" indent="-457119"/>
            <a:r>
              <a:rPr lang="fr-CH" sz="2100" dirty="0"/>
              <a:t>Régler les problèmes qui peuvent être </a:t>
            </a:r>
            <a:r>
              <a:rPr lang="fr-CH" sz="2100" dirty="0" smtClean="0"/>
              <a:t>réglés,</a:t>
            </a:r>
            <a:endParaRPr lang="fr-CH" sz="2100" dirty="0"/>
          </a:p>
          <a:p>
            <a:pPr marL="731439" lvl="1" indent="-457119"/>
            <a:r>
              <a:rPr lang="fr-CH" sz="2000" dirty="0" smtClean="0"/>
              <a:t>Analyser les solutions possibles</a:t>
            </a:r>
            <a:r>
              <a:rPr lang="fr-CH" sz="2100" dirty="0" smtClean="0"/>
              <a:t> et </a:t>
            </a:r>
            <a:r>
              <a:rPr lang="fr-CH" sz="2000" dirty="0" smtClean="0"/>
              <a:t>Faire des propositions favorisant des gains mutuels.</a:t>
            </a:r>
          </a:p>
          <a:p>
            <a:pPr marL="514350" indent="-514350">
              <a:buFont typeface="+mj-lt"/>
              <a:buAutoNum type="alphaUcPeriod" startAt="3"/>
            </a:pPr>
            <a:r>
              <a:rPr lang="fr-CH" sz="2200" b="1" dirty="0" smtClean="0">
                <a:solidFill>
                  <a:srgbClr val="002060"/>
                </a:solidFill>
              </a:rPr>
              <a:t>Après le conflit:</a:t>
            </a:r>
          </a:p>
          <a:p>
            <a:pPr lvl="1"/>
            <a:r>
              <a:rPr lang="fr-CH" sz="2100" dirty="0" smtClean="0"/>
              <a:t>Tirer des leçons,</a:t>
            </a:r>
          </a:p>
          <a:p>
            <a:pPr lvl="1"/>
            <a:r>
              <a:rPr lang="fr-CH" sz="2100" dirty="0" smtClean="0"/>
              <a:t>Ramener les conflits à leur juste proportion,</a:t>
            </a:r>
          </a:p>
          <a:p>
            <a:pPr lvl="1"/>
            <a:r>
              <a:rPr lang="fr-CH" sz="2100" dirty="0" smtClean="0"/>
              <a:t>Eviter d’entretenir les sentiments négatifs,</a:t>
            </a:r>
          </a:p>
          <a:p>
            <a:pPr lvl="1"/>
            <a:r>
              <a:rPr lang="fr-CH" sz="2100" dirty="0" smtClean="0"/>
              <a:t>Exprimer les sentiments positifs.</a:t>
            </a:r>
          </a:p>
          <a:p>
            <a:pPr marL="731439" lvl="1" indent="-457119"/>
            <a:endParaRPr lang="fr-CH" sz="2100" dirty="0"/>
          </a:p>
          <a:p>
            <a:pPr>
              <a:buNone/>
            </a:pPr>
            <a:endParaRPr lang="fr-CH" dirty="0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071670" y="6356350"/>
            <a:ext cx="5643602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71A8219B-A61D-467F-9733-90008F4A809F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6448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CH" dirty="0" smtClean="0"/>
              <a:t>Les 12 catégories de messages de Gordon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500298" y="6356350"/>
            <a:ext cx="507209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500034" y="1219224"/>
            <a:ext cx="8229600" cy="5138734"/>
          </a:xfrm>
        </p:spPr>
        <p:txBody>
          <a:bodyPr>
            <a:normAutofit fontScale="92500" lnSpcReduction="10000"/>
          </a:bodyPr>
          <a:lstStyle/>
          <a:p>
            <a:r>
              <a:rPr lang="fr-CH" b="1" dirty="0" smtClean="0">
                <a:solidFill>
                  <a:srgbClr val="00B0F0"/>
                </a:solidFill>
              </a:rPr>
              <a:t>Messages de solution</a:t>
            </a:r>
          </a:p>
          <a:p>
            <a:pPr lvl="1"/>
            <a:r>
              <a:rPr lang="fr-CH" dirty="0" smtClean="0"/>
              <a:t>Donner des ordres, diriger, commander,</a:t>
            </a:r>
          </a:p>
          <a:p>
            <a:pPr lvl="1"/>
            <a:r>
              <a:rPr lang="fr-CH" dirty="0" smtClean="0"/>
              <a:t>Avertir, mettre en garde,</a:t>
            </a:r>
          </a:p>
          <a:p>
            <a:pPr lvl="1"/>
            <a:r>
              <a:rPr lang="fr-CH" dirty="0" smtClean="0"/>
              <a:t>Moraliser, faire la leçon,</a:t>
            </a:r>
          </a:p>
          <a:p>
            <a:pPr lvl="1"/>
            <a:r>
              <a:rPr lang="fr-CH" dirty="0" smtClean="0"/>
              <a:t>Conseiller, donner des suggestions, des solutions,</a:t>
            </a:r>
          </a:p>
          <a:p>
            <a:r>
              <a:rPr lang="fr-CH" b="1" dirty="0" smtClean="0">
                <a:solidFill>
                  <a:srgbClr val="00B0F0"/>
                </a:solidFill>
              </a:rPr>
              <a:t>Messages dévalorisant</a:t>
            </a:r>
          </a:p>
          <a:p>
            <a:pPr lvl="1"/>
            <a:r>
              <a:rPr lang="fr-CH" dirty="0" smtClean="0"/>
              <a:t>Argumenter, expliquer,</a:t>
            </a:r>
          </a:p>
          <a:p>
            <a:pPr lvl="1"/>
            <a:r>
              <a:rPr lang="fr-CH" dirty="0" smtClean="0"/>
              <a:t>Juger, critiquer,</a:t>
            </a:r>
          </a:p>
          <a:p>
            <a:pPr lvl="1"/>
            <a:r>
              <a:rPr lang="fr-CH" dirty="0" smtClean="0"/>
              <a:t>Dire des noms, </a:t>
            </a:r>
          </a:p>
          <a:p>
            <a:r>
              <a:rPr lang="fr-CH" b="1" dirty="0" smtClean="0">
                <a:solidFill>
                  <a:srgbClr val="00B0F0"/>
                </a:solidFill>
              </a:rPr>
              <a:t>Messages pour sauver</a:t>
            </a:r>
          </a:p>
          <a:p>
            <a:pPr lvl="1"/>
            <a:r>
              <a:rPr lang="fr-CH" dirty="0" smtClean="0"/>
              <a:t>Complimenter, être d’accord, évaluer positivement,</a:t>
            </a:r>
          </a:p>
          <a:p>
            <a:pPr lvl="1"/>
            <a:r>
              <a:rPr lang="fr-CH" dirty="0" smtClean="0"/>
              <a:t>Interpréter, diagnostiquer</a:t>
            </a:r>
          </a:p>
          <a:p>
            <a:pPr lvl="1"/>
            <a:r>
              <a:rPr lang="fr-CH" dirty="0" smtClean="0"/>
              <a:t>Rassurer, consoler, soutenir,</a:t>
            </a:r>
          </a:p>
          <a:p>
            <a:pPr lvl="1"/>
            <a:r>
              <a:rPr lang="fr-CH" dirty="0" smtClean="0"/>
              <a:t>Enquêter, questionner,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7266" y="152384"/>
            <a:ext cx="7043758" cy="990600"/>
          </a:xfrm>
        </p:spPr>
        <p:txBody>
          <a:bodyPr>
            <a:noAutofit/>
          </a:bodyPr>
          <a:lstStyle/>
          <a:p>
            <a:pPr algn="ctr"/>
            <a:r>
              <a:rPr lang="fr-CH" sz="3600" dirty="0" smtClean="0"/>
              <a:t>Etapes de la négociation, </a:t>
            </a:r>
            <a:r>
              <a:rPr lang="fr-CH" sz="3600" dirty="0" err="1" smtClean="0"/>
              <a:t>Kohlrieser</a:t>
            </a:r>
            <a:r>
              <a:rPr lang="fr-CH" sz="3600" dirty="0" smtClean="0"/>
              <a:t>, 2007</a:t>
            </a:r>
            <a:endParaRPr lang="fr-FR" sz="36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428860" y="6356350"/>
            <a:ext cx="5357850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142844" y="1214422"/>
            <a:ext cx="9072626" cy="4937760"/>
          </a:xfrm>
        </p:spPr>
        <p:txBody>
          <a:bodyPr>
            <a:noAutofit/>
          </a:bodyPr>
          <a:lstStyle/>
          <a:p>
            <a:r>
              <a:rPr lang="fr-CH" sz="2800" dirty="0" smtClean="0"/>
              <a:t>Créer le </a:t>
            </a:r>
            <a:r>
              <a:rPr lang="fr-CH" sz="2800" dirty="0" smtClean="0">
                <a:solidFill>
                  <a:srgbClr val="FF0000"/>
                </a:solidFill>
              </a:rPr>
              <a:t>lien</a:t>
            </a:r>
            <a:r>
              <a:rPr lang="fr-CH" sz="2800" dirty="0" smtClean="0"/>
              <a:t>,</a:t>
            </a:r>
          </a:p>
          <a:p>
            <a:r>
              <a:rPr lang="fr-CH" sz="2800" dirty="0" smtClean="0"/>
              <a:t>Séparer la personne du </a:t>
            </a:r>
            <a:r>
              <a:rPr lang="fr-CH" sz="2800" dirty="0" smtClean="0">
                <a:solidFill>
                  <a:srgbClr val="FF0000"/>
                </a:solidFill>
              </a:rPr>
              <a:t>problème</a:t>
            </a:r>
            <a:r>
              <a:rPr lang="fr-CH" sz="2800" dirty="0" smtClean="0"/>
              <a:t>,</a:t>
            </a:r>
          </a:p>
          <a:p>
            <a:r>
              <a:rPr lang="fr-CH" sz="2800" dirty="0" smtClean="0"/>
              <a:t>Identifier ses propres </a:t>
            </a:r>
            <a:r>
              <a:rPr lang="fr-CH" sz="2800" dirty="0" smtClean="0">
                <a:solidFill>
                  <a:srgbClr val="FF0000"/>
                </a:solidFill>
              </a:rPr>
              <a:t>besoins</a:t>
            </a:r>
            <a:r>
              <a:rPr lang="fr-CH" sz="2800" dirty="0" smtClean="0"/>
              <a:t> ou </a:t>
            </a:r>
            <a:r>
              <a:rPr lang="fr-CH" sz="2800" dirty="0" smtClean="0">
                <a:solidFill>
                  <a:srgbClr val="FF0000"/>
                </a:solidFill>
              </a:rPr>
              <a:t>désirs</a:t>
            </a:r>
            <a:r>
              <a:rPr lang="fr-CH" sz="2800" dirty="0" smtClean="0">
                <a:solidFill>
                  <a:srgbClr val="002060"/>
                </a:solidFill>
              </a:rPr>
              <a:t> </a:t>
            </a:r>
            <a:r>
              <a:rPr lang="fr-CH" sz="2800" dirty="0" smtClean="0"/>
              <a:t>(pour les chefs),</a:t>
            </a:r>
          </a:p>
          <a:p>
            <a:r>
              <a:rPr lang="fr-CH" sz="2800" dirty="0" smtClean="0"/>
              <a:t>Identifier </a:t>
            </a:r>
            <a:r>
              <a:rPr lang="fr-CH" sz="2800" dirty="0" smtClean="0">
                <a:solidFill>
                  <a:srgbClr val="FF0000"/>
                </a:solidFill>
              </a:rPr>
              <a:t>besoins</a:t>
            </a:r>
            <a:r>
              <a:rPr lang="fr-CH" sz="2800" dirty="0" smtClean="0"/>
              <a:t> et </a:t>
            </a:r>
            <a:r>
              <a:rPr lang="fr-CH" sz="2800" dirty="0" smtClean="0">
                <a:solidFill>
                  <a:srgbClr val="FF0000"/>
                </a:solidFill>
              </a:rPr>
              <a:t>désirs</a:t>
            </a:r>
            <a:r>
              <a:rPr lang="fr-CH" sz="2800" dirty="0" smtClean="0"/>
              <a:t> des autres (pour l’équipe),</a:t>
            </a:r>
          </a:p>
          <a:p>
            <a:r>
              <a:rPr lang="fr-CH" sz="2800" dirty="0" smtClean="0">
                <a:solidFill>
                  <a:srgbClr val="FF0000"/>
                </a:solidFill>
              </a:rPr>
              <a:t>Dialoguer</a:t>
            </a:r>
            <a:r>
              <a:rPr lang="fr-CH" sz="2800" dirty="0" smtClean="0"/>
              <a:t>,</a:t>
            </a:r>
          </a:p>
          <a:p>
            <a:r>
              <a:rPr lang="fr-CH" sz="2800" dirty="0" smtClean="0"/>
              <a:t>Créer un </a:t>
            </a:r>
            <a:r>
              <a:rPr lang="fr-CH" sz="2800" dirty="0" smtClean="0">
                <a:solidFill>
                  <a:srgbClr val="FF0000"/>
                </a:solidFill>
              </a:rPr>
              <a:t>objectif</a:t>
            </a:r>
            <a:r>
              <a:rPr lang="fr-CH" sz="2800" dirty="0" smtClean="0"/>
              <a:t>,</a:t>
            </a:r>
          </a:p>
          <a:p>
            <a:r>
              <a:rPr lang="fr-CH" sz="2800" dirty="0" smtClean="0">
                <a:solidFill>
                  <a:srgbClr val="FF0000"/>
                </a:solidFill>
              </a:rPr>
              <a:t>Options</a:t>
            </a:r>
            <a:r>
              <a:rPr lang="fr-CH" sz="2800" dirty="0" smtClean="0"/>
              <a:t> et </a:t>
            </a:r>
            <a:r>
              <a:rPr lang="fr-CH" sz="2800" dirty="0" smtClean="0">
                <a:solidFill>
                  <a:srgbClr val="FF0000"/>
                </a:solidFill>
              </a:rPr>
              <a:t>propositions</a:t>
            </a:r>
            <a:r>
              <a:rPr lang="fr-CH" sz="2800" dirty="0" smtClean="0">
                <a:solidFill>
                  <a:srgbClr val="002060"/>
                </a:solidFill>
              </a:rPr>
              <a:t>,</a:t>
            </a:r>
          </a:p>
          <a:p>
            <a:r>
              <a:rPr lang="fr-CH" sz="2800" dirty="0" smtClean="0">
                <a:solidFill>
                  <a:srgbClr val="FF0000"/>
                </a:solidFill>
              </a:rPr>
              <a:t>Gains</a:t>
            </a:r>
            <a:r>
              <a:rPr lang="fr-CH" sz="2800" dirty="0" smtClean="0"/>
              <a:t> mutuels,</a:t>
            </a:r>
          </a:p>
          <a:p>
            <a:r>
              <a:rPr lang="fr-CH" sz="2800" dirty="0" smtClean="0">
                <a:solidFill>
                  <a:srgbClr val="FF0000"/>
                </a:solidFill>
              </a:rPr>
              <a:t>Contrat</a:t>
            </a:r>
            <a:r>
              <a:rPr lang="fr-CH" sz="2800" dirty="0" smtClean="0"/>
              <a:t>,</a:t>
            </a:r>
          </a:p>
          <a:p>
            <a:r>
              <a:rPr lang="fr-CH" sz="2800" dirty="0" smtClean="0"/>
              <a:t>La </a:t>
            </a:r>
            <a:r>
              <a:rPr lang="fr-CH" sz="2800" dirty="0" smtClean="0">
                <a:solidFill>
                  <a:srgbClr val="FF0000"/>
                </a:solidFill>
              </a:rPr>
              <a:t>relation</a:t>
            </a:r>
            <a:r>
              <a:rPr lang="fr-CH" sz="2800" dirty="0" smtClean="0"/>
              <a:t> se poursuit ou se termine sur une note positive,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Quels bénéfices à tirer d'une démarche de gestion des conflits ?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503093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875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fr-FR" dirty="0" smtClean="0"/>
              <a:t>Une gestion </a:t>
            </a:r>
            <a:r>
              <a:rPr lang="fr-FR" dirty="0" smtClean="0">
                <a:solidFill>
                  <a:srgbClr val="FF0000"/>
                </a:solidFill>
              </a:rPr>
              <a:t>inefficace</a:t>
            </a:r>
            <a:r>
              <a:rPr lang="fr-FR" dirty="0" smtClean="0"/>
              <a:t> des conflits coûte de l'</a:t>
            </a:r>
            <a:r>
              <a:rPr lang="fr-FR" dirty="0" smtClean="0">
                <a:solidFill>
                  <a:srgbClr val="002060"/>
                </a:solidFill>
              </a:rPr>
              <a:t>énergie</a:t>
            </a:r>
            <a:r>
              <a:rPr lang="fr-FR" dirty="0" smtClean="0"/>
              <a:t>, du </a:t>
            </a:r>
            <a:r>
              <a:rPr lang="fr-FR" dirty="0" smtClean="0">
                <a:solidFill>
                  <a:srgbClr val="002060"/>
                </a:solidFill>
              </a:rPr>
              <a:t>temps</a:t>
            </a:r>
            <a:r>
              <a:rPr lang="fr-FR" dirty="0" smtClean="0"/>
              <a:t>, et de l</a:t>
            </a:r>
            <a:r>
              <a:rPr lang="fr-FR" dirty="0" smtClean="0">
                <a:solidFill>
                  <a:srgbClr val="002060"/>
                </a:solidFill>
              </a:rPr>
              <a:t>'argent </a:t>
            </a:r>
            <a:r>
              <a:rPr lang="fr-FR" dirty="0" smtClean="0"/>
              <a:t>à votre </a:t>
            </a:r>
            <a:r>
              <a:rPr lang="fr-FR" b="1" dirty="0" smtClean="0">
                <a:solidFill>
                  <a:srgbClr val="0070C0"/>
                </a:solidFill>
              </a:rPr>
              <a:t>projet</a:t>
            </a:r>
            <a:r>
              <a:rPr lang="fr-FR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fr-FR" dirty="0" smtClean="0"/>
              <a:t>Vous êtes </a:t>
            </a:r>
            <a:r>
              <a:rPr lang="fr-FR" b="1" dirty="0" smtClean="0"/>
              <a:t>chef de projet, chef d'équipe, manager ou membre du top management</a:t>
            </a:r>
            <a:r>
              <a:rPr lang="fr-FR" dirty="0" smtClean="0"/>
              <a:t>, la capacité à gérer les situations difficiles de manière constructive est essentielle au succès de votre </a:t>
            </a:r>
            <a:r>
              <a:rPr lang="fr-FR" b="1" dirty="0" smtClean="0">
                <a:solidFill>
                  <a:srgbClr val="0070C0"/>
                </a:solidFill>
              </a:rPr>
              <a:t>projet</a:t>
            </a:r>
            <a:r>
              <a:rPr lang="fr-FR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fr-FR" dirty="0" smtClean="0"/>
              <a:t>Une bonne démarche de </a:t>
            </a:r>
            <a:r>
              <a:rPr lang="fr-FR" dirty="0" smtClean="0">
                <a:solidFill>
                  <a:srgbClr val="002060"/>
                </a:solidFill>
              </a:rPr>
              <a:t>gestion des conflits </a:t>
            </a:r>
            <a:r>
              <a:rPr lang="fr-FR" dirty="0" smtClean="0"/>
              <a:t>vous apporte de </a:t>
            </a:r>
            <a:r>
              <a:rPr lang="fr-FR" dirty="0" smtClean="0">
                <a:solidFill>
                  <a:srgbClr val="00B050"/>
                </a:solidFill>
              </a:rPr>
              <a:t>nombreux avantages</a:t>
            </a:r>
            <a:r>
              <a:rPr lang="fr-FR" dirty="0" smtClean="0"/>
              <a:t>, à savoir :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Réduction de </a:t>
            </a:r>
            <a:r>
              <a:rPr lang="fr-FR" b="1" dirty="0" smtClean="0"/>
              <a:t>coûts</a:t>
            </a:r>
            <a:r>
              <a:rPr lang="fr-FR" dirty="0" smtClean="0"/>
              <a:t> liés à de nouveaux recrutements,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Une </a:t>
            </a:r>
            <a:r>
              <a:rPr lang="fr-FR" b="1" dirty="0" smtClean="0"/>
              <a:t>équipe</a:t>
            </a:r>
            <a:r>
              <a:rPr lang="fr-FR" dirty="0" smtClean="0"/>
              <a:t> qui fait plus d'initiative avec plus de cohésion,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Des </a:t>
            </a:r>
            <a:r>
              <a:rPr lang="fr-FR" b="1" dirty="0" smtClean="0"/>
              <a:t>objectifs</a:t>
            </a:r>
            <a:r>
              <a:rPr lang="fr-FR" dirty="0" smtClean="0"/>
              <a:t> atteints avec une meilleure efficacité,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Un </a:t>
            </a:r>
            <a:r>
              <a:rPr lang="fr-FR" b="1" dirty="0" smtClean="0"/>
              <a:t>environnement</a:t>
            </a:r>
            <a:r>
              <a:rPr lang="fr-FR" dirty="0" smtClean="0"/>
              <a:t> où la créativité règne,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Un </a:t>
            </a:r>
            <a:r>
              <a:rPr lang="fr-FR" b="1" dirty="0" smtClean="0"/>
              <a:t>bon relationnel </a:t>
            </a:r>
            <a:r>
              <a:rPr lang="fr-FR" dirty="0" smtClean="0"/>
              <a:t>qui favorise la confiance,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Réduction des </a:t>
            </a:r>
            <a:r>
              <a:rPr lang="fr-FR" b="1" dirty="0" smtClean="0"/>
              <a:t>risques</a:t>
            </a:r>
            <a:r>
              <a:rPr lang="fr-FR" dirty="0" smtClean="0"/>
              <a:t> juridiques,</a:t>
            </a:r>
          </a:p>
          <a:p>
            <a:pPr lvl="1" algn="just">
              <a:lnSpc>
                <a:spcPct val="120000"/>
              </a:lnSpc>
            </a:pPr>
            <a:r>
              <a:rPr lang="fr-FR" dirty="0" smtClean="0"/>
              <a:t>Réduction d'un mauvais </a:t>
            </a:r>
            <a:r>
              <a:rPr lang="fr-FR" b="1" dirty="0" smtClean="0"/>
              <a:t>bouche-à-oreille</a:t>
            </a:r>
            <a:r>
              <a:rPr lang="fr-FR" dirty="0" smtClean="0"/>
              <a:t>,</a:t>
            </a:r>
          </a:p>
          <a:p>
            <a:pPr algn="just">
              <a:lnSpc>
                <a:spcPct val="1200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42836"/>
            <a:ext cx="8229600" cy="857272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Les outils de gestion des conflits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786050" y="6356350"/>
            <a:ext cx="507209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négociation :</a:t>
            </a:r>
          </a:p>
          <a:p>
            <a:pPr lvl="1" algn="just"/>
            <a:r>
              <a:rPr lang="fr-FR" sz="25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Parvenir à un </a:t>
            </a:r>
            <a:r>
              <a:rPr lang="fr-FR" sz="25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compromis</a:t>
            </a:r>
            <a:r>
              <a:rPr lang="fr-FR" sz="25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par la communication et la persuasion.</a:t>
            </a:r>
          </a:p>
          <a:p>
            <a:r>
              <a:rPr lang="fr-FR" sz="2800" b="1" dirty="0" smtClean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médiation :</a:t>
            </a:r>
          </a:p>
          <a:p>
            <a:pPr lvl="1" algn="just"/>
            <a:r>
              <a:rPr lang="fr-FR" sz="25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Faire intervenir in tiers qui fait prendre conscience des intérêts communs des partie en conflit, qui gardent toujours le pouvoir de prendre la décision.</a:t>
            </a:r>
          </a:p>
          <a:p>
            <a:r>
              <a:rPr lang="fr-FR" sz="2800" b="1" dirty="0" smtClean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L’arbitrage :</a:t>
            </a:r>
          </a:p>
          <a:p>
            <a:pPr lvl="1" algn="just"/>
            <a:r>
              <a:rPr lang="fr-FR" sz="25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Procédure plus formel qui nécessite l’étude des différents arguments des parties en conflit par une partie d’arbitrage et la prise de décision selon ces arguments.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6543692" cy="990600"/>
          </a:xfrm>
        </p:spPr>
        <p:txBody>
          <a:bodyPr>
            <a:noAutofit/>
          </a:bodyPr>
          <a:lstStyle/>
          <a:p>
            <a:pPr algn="ctr"/>
            <a:r>
              <a:rPr lang="fr-FR" dirty="0" smtClean="0"/>
              <a:t>Contenu du guide pratique Démarche en 3 étapes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071670" y="6356350"/>
            <a:ext cx="542928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357158" y="1214422"/>
            <a:ext cx="8686800" cy="4937760"/>
          </a:xfrm>
        </p:spPr>
        <p:txBody>
          <a:bodyPr>
            <a:normAutofit fontScale="92500"/>
          </a:bodyPr>
          <a:lstStyle/>
          <a:p>
            <a:pPr algn="just"/>
            <a:r>
              <a:rPr lang="fr-FR" dirty="0" smtClean="0"/>
              <a:t>La </a:t>
            </a:r>
            <a:r>
              <a:rPr lang="fr-FR" dirty="0" smtClean="0">
                <a:solidFill>
                  <a:srgbClr val="0000FF"/>
                </a:solidFill>
              </a:rPr>
              <a:t>démarche</a:t>
            </a:r>
            <a:r>
              <a:rPr lang="fr-FR" dirty="0" smtClean="0"/>
              <a:t> suggérée dans ce cours suit les </a:t>
            </a:r>
            <a:r>
              <a:rPr lang="fr-FR" dirty="0" smtClean="0">
                <a:solidFill>
                  <a:srgbClr val="002060"/>
                </a:solidFill>
              </a:rPr>
              <a:t>3 étapes </a:t>
            </a:r>
            <a:r>
              <a:rPr lang="fr-FR" dirty="0" smtClean="0"/>
              <a:t>suivantes :</a:t>
            </a:r>
          </a:p>
          <a:p>
            <a:pPr algn="just"/>
            <a:r>
              <a:rPr lang="fr-FR" b="1" dirty="0" smtClean="0">
                <a:solidFill>
                  <a:srgbClr val="FF0000"/>
                </a:solidFill>
              </a:rPr>
              <a:t>Étape 1 - Comprendre le conflit</a:t>
            </a:r>
          </a:p>
          <a:p>
            <a:pPr algn="just"/>
            <a:r>
              <a:rPr lang="fr-FR" dirty="0" smtClean="0"/>
              <a:t>Il s'agit de </a:t>
            </a:r>
            <a:r>
              <a:rPr lang="fr-FR" dirty="0" smtClean="0">
                <a:solidFill>
                  <a:srgbClr val="0070C0"/>
                </a:solidFill>
              </a:rPr>
              <a:t>comprendre</a:t>
            </a:r>
            <a:r>
              <a:rPr lang="fr-FR" dirty="0" smtClean="0"/>
              <a:t> ce qui déclenche un </a:t>
            </a:r>
            <a:r>
              <a:rPr lang="fr-FR" dirty="0" smtClean="0">
                <a:solidFill>
                  <a:srgbClr val="C00000"/>
                </a:solidFill>
              </a:rPr>
              <a:t>conflit</a:t>
            </a:r>
            <a:r>
              <a:rPr lang="fr-FR" dirty="0" smtClean="0"/>
              <a:t> ainsi que les facteurs qui influencent ce dernier.</a:t>
            </a:r>
          </a:p>
          <a:p>
            <a:pPr algn="just"/>
            <a:r>
              <a:rPr lang="fr-FR" b="1" dirty="0" smtClean="0">
                <a:solidFill>
                  <a:srgbClr val="FF0000"/>
                </a:solidFill>
              </a:rPr>
              <a:t>Étape 2 - Analyser le conflit</a:t>
            </a:r>
          </a:p>
          <a:p>
            <a:pPr algn="just"/>
            <a:r>
              <a:rPr lang="fr-FR" dirty="0" smtClean="0"/>
              <a:t>Lors de cette étape, on tente de </a:t>
            </a:r>
            <a:r>
              <a:rPr lang="fr-FR" dirty="0" smtClean="0">
                <a:solidFill>
                  <a:srgbClr val="0070C0"/>
                </a:solidFill>
              </a:rPr>
              <a:t>comprendre</a:t>
            </a:r>
            <a:r>
              <a:rPr lang="fr-FR" dirty="0" smtClean="0"/>
              <a:t> la situation conflictuelle, d'</a:t>
            </a:r>
            <a:r>
              <a:rPr lang="fr-FR" dirty="0" smtClean="0">
                <a:solidFill>
                  <a:srgbClr val="C00000"/>
                </a:solidFill>
              </a:rPr>
              <a:t>évaluer </a:t>
            </a:r>
            <a:r>
              <a:rPr lang="fr-FR" dirty="0" smtClean="0"/>
              <a:t>et </a:t>
            </a:r>
            <a:r>
              <a:rPr lang="fr-FR" dirty="0" smtClean="0">
                <a:solidFill>
                  <a:srgbClr val="C00000"/>
                </a:solidFill>
              </a:rPr>
              <a:t>pondérer</a:t>
            </a:r>
            <a:r>
              <a:rPr lang="fr-FR" dirty="0" smtClean="0"/>
              <a:t> ses niveaux d'impacts selon le contexte actuel, puis de décider de l'intervention ou non.</a:t>
            </a:r>
          </a:p>
          <a:p>
            <a:pPr algn="just"/>
            <a:r>
              <a:rPr lang="fr-FR" b="1" dirty="0" smtClean="0">
                <a:solidFill>
                  <a:srgbClr val="FF0000"/>
                </a:solidFill>
              </a:rPr>
              <a:t>Étape 3 - Résoudre un conflit</a:t>
            </a:r>
          </a:p>
          <a:p>
            <a:pPr algn="just"/>
            <a:r>
              <a:rPr lang="fr-FR" dirty="0" smtClean="0"/>
              <a:t>Ici, la </a:t>
            </a:r>
            <a:r>
              <a:rPr lang="fr-FR" dirty="0" smtClean="0">
                <a:solidFill>
                  <a:srgbClr val="0070C0"/>
                </a:solidFill>
              </a:rPr>
              <a:t>proximité </a:t>
            </a:r>
            <a:r>
              <a:rPr lang="fr-FR" dirty="0" smtClean="0"/>
              <a:t>est de mise pour résoudre une </a:t>
            </a:r>
            <a:r>
              <a:rPr lang="fr-FR" dirty="0" smtClean="0">
                <a:solidFill>
                  <a:srgbClr val="C00000"/>
                </a:solidFill>
              </a:rPr>
              <a:t>situation conflictuelle</a:t>
            </a:r>
            <a:r>
              <a:rPr lang="fr-FR" dirty="0" smtClean="0"/>
              <a:t>. On tentera d'entreprendre des actions ciblées en faisant appel aux qualités nécessaires.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90828"/>
            <a:ext cx="68580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5300" dirty="0" err="1" smtClean="0"/>
              <a:t>Thanks</a:t>
            </a:r>
            <a:r>
              <a:rPr lang="fr-FR" sz="3100" dirty="0" smtClean="0"/>
              <a:t>!!!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en-US" sz="3600" b="1" dirty="0" smtClean="0"/>
              <a:t>I wish you good continuity</a:t>
            </a:r>
            <a:endParaRPr lang="fr-FR" sz="3600" b="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Dr. </a:t>
            </a:r>
            <a:r>
              <a:rPr lang="fr-FR" smtClean="0"/>
              <a:t>BRAHAMI </a:t>
            </a:r>
            <a:r>
              <a:rPr lang="fr-FR" dirty="0" smtClean="0"/>
              <a:t>Menaouer, Associate Professor</a:t>
            </a:r>
          </a:p>
          <a:p>
            <a:r>
              <a:rPr lang="fr-FR" dirty="0" smtClean="0"/>
              <a:t>brahami.menaouer@gmail.com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00232" y="6355080"/>
            <a:ext cx="5357850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33794" name="AutoShape 2" descr="La gestion et la résolution des conflits au travai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3796" name="AutoShape 4" descr="10 conseils pour une meilleure gestion des conflits au travail - CNF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3798" name="Picture 6" descr="https://www.cime-competences.fr/wp-content/uploads/2022/02/HautPagesEquip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6555" cy="2786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71438" y="1285882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339" name="Titre 2"/>
          <p:cNvSpPr>
            <a:spLocks noGrp="1"/>
          </p:cNvSpPr>
          <p:nvPr>
            <p:ph type="title"/>
          </p:nvPr>
        </p:nvSpPr>
        <p:spPr>
          <a:xfrm>
            <a:off x="714348" y="214290"/>
            <a:ext cx="7772400" cy="785831"/>
          </a:xfrm>
        </p:spPr>
        <p:txBody>
          <a:bodyPr/>
          <a:lstStyle/>
          <a:p>
            <a:r>
              <a:rPr lang="fr-FR" dirty="0" smtClean="0"/>
              <a:t>Déroulement « type » d’un projet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14282" y="2659164"/>
            <a:ext cx="553998" cy="17893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fr-FR" dirty="0">
                <a:solidFill>
                  <a:srgbClr val="FF0000"/>
                </a:solidFill>
                <a:latin typeface="+mn-lt"/>
                <a:cs typeface="Arial" charset="0"/>
              </a:rPr>
              <a:t>Initialisation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590034" y="2233229"/>
            <a:ext cx="553998" cy="1926133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fr-FR" dirty="0">
                <a:solidFill>
                  <a:srgbClr val="FF0000"/>
                </a:solidFill>
                <a:latin typeface="+mn-lt"/>
                <a:cs typeface="Arial" charset="0"/>
              </a:rPr>
              <a:t>Déploiement</a:t>
            </a:r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8255000" y="1879620"/>
            <a:ext cx="204788" cy="166846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7235825" y="1357333"/>
            <a:ext cx="18002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400" dirty="0">
                <a:latin typeface="+mn-lt"/>
                <a:cs typeface="Arial" charset="0"/>
              </a:rPr>
              <a:t>Management des risques</a:t>
            </a: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5497513" y="1879620"/>
            <a:ext cx="0" cy="159861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4597400" y="1355745"/>
            <a:ext cx="18002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400" dirty="0">
                <a:latin typeface="+mn-lt"/>
                <a:cs typeface="Arial" charset="0"/>
              </a:rPr>
              <a:t>Solution technique choisie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7456488" y="4381520"/>
            <a:ext cx="1473200" cy="47625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/>
              <a:t>Recette</a:t>
            </a:r>
          </a:p>
        </p:txBody>
      </p:sp>
      <p:sp>
        <p:nvSpPr>
          <p:cNvPr id="23" name="Ellipse 22"/>
          <p:cNvSpPr/>
          <p:nvPr/>
        </p:nvSpPr>
        <p:spPr>
          <a:xfrm>
            <a:off x="6875463" y="1717695"/>
            <a:ext cx="581025" cy="5048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100" dirty="0"/>
              <a:t>P1</a:t>
            </a:r>
          </a:p>
        </p:txBody>
      </p:sp>
      <p:sp>
        <p:nvSpPr>
          <p:cNvPr id="24" name="Ellipse 23"/>
          <p:cNvSpPr/>
          <p:nvPr/>
        </p:nvSpPr>
        <p:spPr>
          <a:xfrm>
            <a:off x="7296150" y="1717695"/>
            <a:ext cx="581025" cy="5048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100" dirty="0"/>
              <a:t>P2</a:t>
            </a:r>
          </a:p>
        </p:txBody>
      </p:sp>
      <p:sp>
        <p:nvSpPr>
          <p:cNvPr id="25" name="Ellipse 24"/>
          <p:cNvSpPr/>
          <p:nvPr/>
        </p:nvSpPr>
        <p:spPr>
          <a:xfrm>
            <a:off x="7456488" y="2106633"/>
            <a:ext cx="582612" cy="5048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100" dirty="0" err="1"/>
              <a:t>Pn</a:t>
            </a:r>
            <a:endParaRPr lang="fr-FR" sz="11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142875" y="1277958"/>
            <a:ext cx="2759075" cy="100806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Tx/>
              <a:buChar char="-"/>
              <a:defRPr/>
            </a:pPr>
            <a:r>
              <a:rPr lang="fr-FR" sz="1400" dirty="0"/>
              <a:t>Etude d’opportunité du projet</a:t>
            </a:r>
          </a:p>
          <a:p>
            <a:pPr marL="285750" indent="-285750">
              <a:buFontTx/>
              <a:buChar char="-"/>
              <a:defRPr/>
            </a:pPr>
            <a:r>
              <a:rPr lang="fr-FR" sz="1400" b="1" dirty="0"/>
              <a:t>Fiche projet </a:t>
            </a:r>
            <a:r>
              <a:rPr lang="fr-FR" sz="1400" dirty="0"/>
              <a:t>-&gt; fixe les objectifs et les enjeux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214313" y="5186383"/>
            <a:ext cx="2303462" cy="814387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/>
              <a:t>INITIALISATION</a:t>
            </a:r>
            <a:endParaRPr lang="fr-FR" sz="2000" b="1" dirty="0"/>
          </a:p>
        </p:txBody>
      </p:sp>
      <p:sp>
        <p:nvSpPr>
          <p:cNvPr id="18" name="Flèche droite 17"/>
          <p:cNvSpPr/>
          <p:nvPr/>
        </p:nvSpPr>
        <p:spPr>
          <a:xfrm>
            <a:off x="2662238" y="5172095"/>
            <a:ext cx="5329237" cy="814388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/>
              <a:t>REALISATION</a:t>
            </a:r>
          </a:p>
        </p:txBody>
      </p:sp>
      <p:sp>
        <p:nvSpPr>
          <p:cNvPr id="19" name="Flèche droite 18"/>
          <p:cNvSpPr/>
          <p:nvPr/>
        </p:nvSpPr>
        <p:spPr>
          <a:xfrm>
            <a:off x="8062913" y="5176858"/>
            <a:ext cx="1081087" cy="814387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/>
              <a:t>BILAN</a:t>
            </a:r>
            <a:endParaRPr lang="fr-FR" sz="1200" b="1" dirty="0"/>
          </a:p>
        </p:txBody>
      </p:sp>
      <p:sp>
        <p:nvSpPr>
          <p:cNvPr id="21" name="Rectangle 20"/>
          <p:cNvSpPr/>
          <p:nvPr/>
        </p:nvSpPr>
        <p:spPr>
          <a:xfrm>
            <a:off x="214313" y="5886470"/>
            <a:ext cx="864393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0070C0"/>
                </a:solidFill>
                <a:latin typeface="+mj-lt"/>
                <a:cs typeface="Arial" charset="0"/>
              </a:rPr>
              <a:t>Les phases de communication sur le projet 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1"/>
          </p:nvPr>
        </p:nvSpPr>
        <p:spPr>
          <a:xfrm>
            <a:off x="2071670" y="6356350"/>
            <a:ext cx="5715040" cy="365760"/>
          </a:xfrm>
        </p:spPr>
        <p:txBody>
          <a:bodyPr/>
          <a:lstStyle/>
          <a:p>
            <a:r>
              <a:rPr lang="fr-FR" dirty="0" smtClean="0"/>
              <a:t>Dr. BRAHAMI Menaouer - Project </a:t>
            </a:r>
            <a:r>
              <a:rPr lang="fr-FR" dirty="0" err="1" smtClean="0"/>
              <a:t>Conflict</a:t>
            </a:r>
            <a:r>
              <a:rPr lang="fr-FR" dirty="0" smtClean="0"/>
              <a:t> Management - Course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2">
                    <a:satMod val="130000"/>
                  </a:schemeClr>
                </a:solidFill>
              </a:rPr>
              <a:t>But et objectifs</a:t>
            </a:r>
            <a:endParaRPr lang="fr-F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r-FR" altLang="en-US" sz="3600" b="1" dirty="0" smtClean="0">
                <a:solidFill>
                  <a:srgbClr val="0000FF"/>
                </a:solidFill>
              </a:rPr>
              <a:t>But</a:t>
            </a:r>
          </a:p>
          <a:p>
            <a:pPr lvl="1" eaLnBrk="1" hangingPunct="1"/>
            <a:r>
              <a:rPr lang="fr-FR" altLang="en-US" sz="3200" dirty="0" smtClean="0"/>
              <a:t>Permettre de </a:t>
            </a:r>
            <a:r>
              <a:rPr lang="fr-FR" altLang="en-US" sz="3200" dirty="0" smtClean="0">
                <a:solidFill>
                  <a:srgbClr val="FF0000"/>
                </a:solidFill>
              </a:rPr>
              <a:t>maîtriser</a:t>
            </a:r>
            <a:r>
              <a:rPr lang="fr-FR" altLang="en-US" sz="3200" dirty="0" smtClean="0"/>
              <a:t> les grands principes de la </a:t>
            </a:r>
            <a:r>
              <a:rPr lang="fr-FR" altLang="en-US" sz="3200" b="1" dirty="0" smtClean="0">
                <a:solidFill>
                  <a:srgbClr val="0070C0"/>
                </a:solidFill>
              </a:rPr>
              <a:t>gestion de conflits</a:t>
            </a:r>
            <a:r>
              <a:rPr lang="fr-FR" altLang="en-US" sz="3200" dirty="0" smtClean="0"/>
              <a:t>.</a:t>
            </a:r>
          </a:p>
          <a:p>
            <a:pPr eaLnBrk="1" hangingPunct="1"/>
            <a:endParaRPr lang="fr-FR" altLang="en-US" sz="3600" dirty="0" smtClean="0"/>
          </a:p>
          <a:p>
            <a:pPr eaLnBrk="1" hangingPunct="1"/>
            <a:r>
              <a:rPr lang="fr-FR" altLang="en-US" sz="3600" b="1" dirty="0" smtClean="0">
                <a:solidFill>
                  <a:srgbClr val="0000FF"/>
                </a:solidFill>
              </a:rPr>
              <a:t>Objectifs</a:t>
            </a:r>
          </a:p>
          <a:p>
            <a:pPr lvl="1" eaLnBrk="1" hangingPunct="1"/>
            <a:r>
              <a:rPr lang="fr-FR" altLang="en-US" sz="3200" dirty="0" smtClean="0"/>
              <a:t>Savoir </a:t>
            </a:r>
            <a:r>
              <a:rPr lang="fr-FR" altLang="en-US" sz="3200" dirty="0" smtClean="0">
                <a:solidFill>
                  <a:srgbClr val="FF0000"/>
                </a:solidFill>
              </a:rPr>
              <a:t>reconnaître</a:t>
            </a:r>
            <a:r>
              <a:rPr lang="fr-FR" altLang="en-US" sz="3200" dirty="0" smtClean="0"/>
              <a:t> un conflit et </a:t>
            </a:r>
            <a:r>
              <a:rPr lang="fr-FR" altLang="en-US" sz="3200" dirty="0" smtClean="0">
                <a:solidFill>
                  <a:srgbClr val="FF0000"/>
                </a:solidFill>
              </a:rPr>
              <a:t>faciliter</a:t>
            </a:r>
            <a:r>
              <a:rPr lang="fr-FR" altLang="en-US" sz="3200" dirty="0" smtClean="0"/>
              <a:t> son règlement,</a:t>
            </a:r>
          </a:p>
          <a:p>
            <a:pPr lvl="1" eaLnBrk="1" hangingPunct="1"/>
            <a:r>
              <a:rPr lang="fr-FR" altLang="en-US" sz="3200" dirty="0" smtClean="0"/>
              <a:t>Savoir </a:t>
            </a:r>
            <a:r>
              <a:rPr lang="fr-FR" altLang="en-US" sz="3200" dirty="0" smtClean="0">
                <a:solidFill>
                  <a:srgbClr val="FF0000"/>
                </a:solidFill>
              </a:rPr>
              <a:t>négocier</a:t>
            </a:r>
            <a:r>
              <a:rPr lang="fr-FR" altLang="en-US" sz="3200" dirty="0" smtClean="0"/>
              <a:t> efficacement en situation de conflit.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43042" y="6420826"/>
            <a:ext cx="5888194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2">
                    <a:satMod val="130000"/>
                  </a:schemeClr>
                </a:solidFill>
              </a:rPr>
              <a:t>Définition du conflit</a:t>
            </a:r>
            <a:endParaRPr lang="fr-F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eaLnBrk="1" hangingPunct="1">
              <a:spcBef>
                <a:spcPts val="2400"/>
              </a:spcBef>
            </a:pPr>
            <a:r>
              <a:rPr lang="fr-FR" altLang="en-US" sz="3600" dirty="0" smtClean="0"/>
              <a:t>Le conflit est un </a:t>
            </a:r>
            <a:r>
              <a:rPr lang="fr-FR" altLang="en-US" sz="3600" dirty="0" smtClean="0">
                <a:solidFill>
                  <a:srgbClr val="FF0000"/>
                </a:solidFill>
              </a:rPr>
              <a:t>affrontement</a:t>
            </a:r>
            <a:r>
              <a:rPr lang="fr-FR" altLang="en-US" sz="3600" dirty="0" smtClean="0"/>
              <a:t> entre des </a:t>
            </a:r>
            <a:r>
              <a:rPr lang="fr-FR" altLang="en-US" sz="3600" dirty="0" smtClean="0">
                <a:solidFill>
                  <a:srgbClr val="00B050"/>
                </a:solidFill>
              </a:rPr>
              <a:t>intérêts</a:t>
            </a:r>
            <a:r>
              <a:rPr lang="fr-FR" altLang="en-US" sz="3600" dirty="0" smtClean="0"/>
              <a:t>, des </a:t>
            </a:r>
            <a:r>
              <a:rPr lang="fr-FR" altLang="en-US" sz="3600" dirty="0" smtClean="0">
                <a:solidFill>
                  <a:srgbClr val="00B050"/>
                </a:solidFill>
              </a:rPr>
              <a:t>valeurs</a:t>
            </a:r>
            <a:r>
              <a:rPr lang="fr-FR" altLang="en-US" sz="3600" dirty="0" smtClean="0"/>
              <a:t>, des </a:t>
            </a:r>
            <a:r>
              <a:rPr lang="fr-FR" altLang="en-US" sz="3600" dirty="0" smtClean="0">
                <a:solidFill>
                  <a:srgbClr val="00B050"/>
                </a:solidFill>
              </a:rPr>
              <a:t>actes</a:t>
            </a:r>
            <a:r>
              <a:rPr lang="fr-FR" altLang="en-US" sz="3600" dirty="0" smtClean="0"/>
              <a:t> ou des </a:t>
            </a:r>
            <a:r>
              <a:rPr lang="fr-FR" altLang="en-US" sz="3600" dirty="0" smtClean="0">
                <a:solidFill>
                  <a:srgbClr val="00B050"/>
                </a:solidFill>
              </a:rPr>
              <a:t>procédures</a:t>
            </a:r>
            <a:r>
              <a:rPr lang="fr-FR" altLang="en-US" sz="3600" dirty="0" smtClean="0"/>
              <a:t>.</a:t>
            </a:r>
          </a:p>
          <a:p>
            <a:pPr algn="just" eaLnBrk="1" hangingPunct="1">
              <a:spcBef>
                <a:spcPts val="2400"/>
              </a:spcBef>
            </a:pPr>
            <a:r>
              <a:rPr lang="fr-FR" altLang="en-US" sz="3600" dirty="0" smtClean="0"/>
              <a:t>C’est un </a:t>
            </a:r>
            <a:r>
              <a:rPr lang="fr-FR" altLang="en-US" sz="3600" dirty="0" smtClean="0">
                <a:solidFill>
                  <a:srgbClr val="FF0000"/>
                </a:solidFill>
              </a:rPr>
              <a:t>désaccord</a:t>
            </a:r>
            <a:r>
              <a:rPr lang="fr-FR" altLang="en-US" sz="3600" dirty="0" smtClean="0"/>
              <a:t>, une </a:t>
            </a:r>
            <a:r>
              <a:rPr lang="fr-FR" altLang="en-US" sz="3600" dirty="0" smtClean="0">
                <a:solidFill>
                  <a:srgbClr val="00B050"/>
                </a:solidFill>
              </a:rPr>
              <a:t>idée</a:t>
            </a:r>
            <a:r>
              <a:rPr lang="fr-FR" altLang="en-US" sz="3600" dirty="0" smtClean="0"/>
              <a:t> s’opposant à une </a:t>
            </a:r>
            <a:r>
              <a:rPr lang="fr-FR" altLang="en-US" sz="3600" dirty="0" smtClean="0">
                <a:solidFill>
                  <a:srgbClr val="00B050"/>
                </a:solidFill>
              </a:rPr>
              <a:t>autre</a:t>
            </a:r>
            <a:r>
              <a:rPr lang="fr-FR" altLang="en-US" sz="3600" dirty="0" smtClean="0"/>
              <a:t>.</a:t>
            </a:r>
          </a:p>
          <a:p>
            <a:pPr algn="just" eaLnBrk="1" hangingPunct="1">
              <a:spcBef>
                <a:spcPts val="2400"/>
              </a:spcBef>
            </a:pPr>
            <a:r>
              <a:rPr lang="fr-FR" altLang="en-US" sz="3600" dirty="0" smtClean="0"/>
              <a:t>Il peut y avoir un </a:t>
            </a:r>
            <a:r>
              <a:rPr lang="fr-FR" altLang="en-US" sz="3600" dirty="0" smtClean="0">
                <a:solidFill>
                  <a:srgbClr val="FF0000"/>
                </a:solidFill>
              </a:rPr>
              <a:t>désaccord</a:t>
            </a:r>
            <a:r>
              <a:rPr lang="fr-FR" altLang="en-US" sz="3600" dirty="0" smtClean="0"/>
              <a:t> sans qu’il y ait de conflit.</a:t>
            </a:r>
          </a:p>
          <a:p>
            <a:pPr algn="just"/>
            <a:r>
              <a:rPr lang="fr-FR" altLang="en-US" sz="3600" dirty="0" smtClean="0"/>
              <a:t>Le conflit est une </a:t>
            </a:r>
            <a:r>
              <a:rPr lang="fr-FR" altLang="en-US" sz="3600" dirty="0" smtClean="0">
                <a:solidFill>
                  <a:srgbClr val="FF0000"/>
                </a:solidFill>
              </a:rPr>
              <a:t>situation de blocage </a:t>
            </a:r>
            <a:r>
              <a:rPr lang="fr-FR" altLang="en-US" sz="3600" dirty="0" smtClean="0"/>
              <a:t>entre au moins </a:t>
            </a:r>
            <a:r>
              <a:rPr lang="fr-FR" altLang="en-US" sz="3600" dirty="0" smtClean="0">
                <a:solidFill>
                  <a:srgbClr val="0000FF"/>
                </a:solidFill>
              </a:rPr>
              <a:t>deux personnes </a:t>
            </a:r>
            <a:r>
              <a:rPr lang="fr-FR" altLang="en-US" sz="3600" dirty="0" smtClean="0"/>
              <a:t>qui ont un </a:t>
            </a:r>
            <a:r>
              <a:rPr lang="fr-FR" altLang="en-US" sz="3600" dirty="0" smtClean="0">
                <a:solidFill>
                  <a:srgbClr val="00B050"/>
                </a:solidFill>
              </a:rPr>
              <a:t>intérêt commun</a:t>
            </a:r>
            <a:r>
              <a:rPr lang="fr-FR" altLang="en-US" sz="3600" dirty="0" smtClean="0"/>
              <a:t> et sur lequel elles ne sont pas d’accord.</a:t>
            </a:r>
          </a:p>
          <a:p>
            <a:pPr algn="just" eaLnBrk="1" hangingPunct="1">
              <a:spcBef>
                <a:spcPts val="2400"/>
              </a:spcBef>
            </a:pPr>
            <a:endParaRPr lang="fr-FR" altLang="en-US" sz="36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000232" y="6356350"/>
            <a:ext cx="5673880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6615130" cy="990600"/>
          </a:xfrm>
        </p:spPr>
        <p:txBody>
          <a:bodyPr lIns="80147" tIns="40074" rIns="80147" bIns="40074">
            <a:noAutofit/>
          </a:bodyPr>
          <a:lstStyle/>
          <a:p>
            <a:pPr algn="ctr"/>
            <a:r>
              <a:rPr lang="fr-CH" dirty="0" smtClean="0"/>
              <a:t>Philosophie des conflits, </a:t>
            </a:r>
            <a:r>
              <a:rPr lang="fr-CH" dirty="0" err="1" smtClean="0"/>
              <a:t>Kohlrieser</a:t>
            </a:r>
            <a:r>
              <a:rPr lang="fr-CH" dirty="0" smtClean="0"/>
              <a:t>, 2007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lIns="80147" tIns="40074" rIns="80147" bIns="40074">
            <a:normAutofit/>
          </a:bodyPr>
          <a:lstStyle/>
          <a:p>
            <a:pPr algn="just"/>
            <a:r>
              <a:rPr lang="fr-CH" sz="3600" dirty="0" smtClean="0"/>
              <a:t>Les conflits ne sont ni </a:t>
            </a:r>
            <a:r>
              <a:rPr lang="fr-CH" sz="3600" dirty="0" smtClean="0">
                <a:solidFill>
                  <a:srgbClr val="002060"/>
                </a:solidFill>
              </a:rPr>
              <a:t>bons</a:t>
            </a:r>
            <a:r>
              <a:rPr lang="fr-CH" sz="3600" dirty="0" smtClean="0"/>
              <a:t>, ni </a:t>
            </a:r>
            <a:r>
              <a:rPr lang="fr-CH" sz="3600" dirty="0" smtClean="0">
                <a:solidFill>
                  <a:srgbClr val="002060"/>
                </a:solidFill>
              </a:rPr>
              <a:t>mauvais;</a:t>
            </a:r>
          </a:p>
          <a:p>
            <a:pPr algn="just"/>
            <a:r>
              <a:rPr lang="fr-CH" sz="3600" dirty="0" smtClean="0"/>
              <a:t>Les conflits sont signe d’</a:t>
            </a:r>
            <a:r>
              <a:rPr lang="fr-CH" sz="3600" dirty="0" smtClean="0">
                <a:solidFill>
                  <a:srgbClr val="002060"/>
                </a:solidFill>
              </a:rPr>
              <a:t>énergie </a:t>
            </a:r>
            <a:r>
              <a:rPr lang="fr-CH" sz="3600" dirty="0" smtClean="0"/>
              <a:t>et source d’</a:t>
            </a:r>
            <a:r>
              <a:rPr lang="fr-CH" sz="3600" dirty="0" smtClean="0">
                <a:solidFill>
                  <a:srgbClr val="002060"/>
                </a:solidFill>
              </a:rPr>
              <a:t>engagement;</a:t>
            </a:r>
          </a:p>
          <a:p>
            <a:pPr algn="just"/>
            <a:r>
              <a:rPr lang="fr-CH" sz="3600" dirty="0" smtClean="0"/>
              <a:t>La gestion des conflits vise à des </a:t>
            </a:r>
            <a:r>
              <a:rPr lang="fr-CH" sz="3600" dirty="0" smtClean="0">
                <a:solidFill>
                  <a:srgbClr val="002060"/>
                </a:solidFill>
              </a:rPr>
              <a:t>gains mutuels;</a:t>
            </a:r>
          </a:p>
          <a:p>
            <a:pPr algn="just"/>
            <a:r>
              <a:rPr lang="fr-CH" sz="3600" dirty="0" smtClean="0"/>
              <a:t>La </a:t>
            </a:r>
            <a:r>
              <a:rPr lang="fr-CH" sz="3600" dirty="0" smtClean="0">
                <a:solidFill>
                  <a:srgbClr val="002060"/>
                </a:solidFill>
              </a:rPr>
              <a:t>dignité </a:t>
            </a:r>
            <a:r>
              <a:rPr lang="fr-CH" sz="3600" dirty="0" smtClean="0"/>
              <a:t>des personnes est à respecter;</a:t>
            </a:r>
          </a:p>
          <a:p>
            <a:pPr algn="just"/>
            <a:r>
              <a:rPr lang="fr-CH" sz="3600" dirty="0" smtClean="0"/>
              <a:t>Trouver des </a:t>
            </a:r>
            <a:r>
              <a:rPr lang="fr-CH" sz="3600" dirty="0" smtClean="0">
                <a:solidFill>
                  <a:srgbClr val="002060"/>
                </a:solidFill>
              </a:rPr>
              <a:t>solutions</a:t>
            </a:r>
            <a:r>
              <a:rPr lang="fr-CH" sz="3600" dirty="0" smtClean="0"/>
              <a:t> tout en préservant les relations;</a:t>
            </a:r>
            <a:endParaRPr lang="fr-CH" sz="3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5316690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7714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 smtClean="0"/>
              <a:t>Sources de conflits</a:t>
            </a:r>
            <a:endParaRPr lang="fr-FR" sz="4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1812" y="1285875"/>
            <a:ext cx="4040188" cy="685800"/>
          </a:xfrm>
        </p:spPr>
        <p:txBody>
          <a:bodyPr/>
          <a:lstStyle/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fr-FR" dirty="0" smtClean="0">
                <a:solidFill>
                  <a:srgbClr val="002060"/>
                </a:solidFill>
                <a:latin typeface="Gill Sans MT" pitchFamily="34" charset="0"/>
                <a:cs typeface="Arial" charset="0"/>
              </a:rPr>
              <a:t>Conflits liés à la </a:t>
            </a:r>
            <a:r>
              <a:rPr lang="fr-FR" dirty="0" smtClean="0">
                <a:solidFill>
                  <a:srgbClr val="FF0000"/>
                </a:solidFill>
                <a:latin typeface="Gill Sans MT" pitchFamily="34" charset="0"/>
                <a:cs typeface="Arial" charset="0"/>
              </a:rPr>
              <a:t>tâche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9381" y="1376338"/>
            <a:ext cx="4041775" cy="552464"/>
          </a:xfrm>
        </p:spPr>
        <p:txBody>
          <a:bodyPr/>
          <a:lstStyle/>
          <a:p>
            <a:r>
              <a:rPr lang="fr-FR" dirty="0" smtClean="0">
                <a:solidFill>
                  <a:srgbClr val="002060"/>
                </a:solidFill>
              </a:rPr>
              <a:t>Conflits </a:t>
            </a:r>
            <a:r>
              <a:rPr lang="fr-FR" dirty="0" smtClean="0">
                <a:solidFill>
                  <a:srgbClr val="FF0000"/>
                </a:solidFill>
              </a:rPr>
              <a:t>interpersonnels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57158" y="2133600"/>
            <a:ext cx="4286280" cy="4038600"/>
          </a:xfrm>
        </p:spPr>
        <p:txBody>
          <a:bodyPr>
            <a:normAutofit fontScale="92500" lnSpcReduction="20000"/>
          </a:bodyPr>
          <a:lstStyle/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Désaccord au niveau de la tâche,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Différence de priorités,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Planification insuffisante,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Manque d’informations,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Ambiguïté du mandat, des consignes,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Responsabilités mal définies,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Gill Sans MT" pitchFamily="34" charset="0"/>
                <a:cs typeface="Arial" charset="0"/>
              </a:rPr>
              <a:t>Incertitudes au sein du milieu,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819680" y="2133600"/>
            <a:ext cx="4038600" cy="40386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Conflit de personnalité,</a:t>
            </a:r>
          </a:p>
          <a:p>
            <a:r>
              <a:rPr lang="fr-FR" dirty="0" smtClean="0"/>
              <a:t>Valeurs différentes,</a:t>
            </a:r>
          </a:p>
          <a:p>
            <a:r>
              <a:rPr lang="fr-FR" dirty="0" smtClean="0"/>
              <a:t>Lutte de pouvoir,</a:t>
            </a:r>
          </a:p>
          <a:p>
            <a:r>
              <a:rPr lang="fr-FR" dirty="0" smtClean="0"/>
              <a:t>Caractères différents,</a:t>
            </a:r>
          </a:p>
          <a:p>
            <a:r>
              <a:rPr lang="fr-FR" dirty="0" smtClean="0"/>
              <a:t>Style de communication,</a:t>
            </a:r>
          </a:p>
          <a:p>
            <a:r>
              <a:rPr lang="fr-FR" dirty="0" smtClean="0"/>
              <a:t>Besoin de reconnaissance,</a:t>
            </a:r>
          </a:p>
          <a:p>
            <a:r>
              <a:rPr lang="fr-FR" dirty="0" smtClean="0"/>
              <a:t>Culture différente,</a:t>
            </a:r>
          </a:p>
          <a:p>
            <a:r>
              <a:rPr lang="fr-FR" dirty="0" smtClean="0"/>
              <a:t>Déséquilibre personnel ou collectif,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1928794" y="6356350"/>
            <a:ext cx="574531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H" sz="3600" dirty="0" smtClean="0"/>
              <a:t>La gestion des conflits: stratégies</a:t>
            </a:r>
            <a:endParaRPr lang="fr-FR" sz="36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285984" y="6356350"/>
            <a:ext cx="5286412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1219200"/>
            <a:ext cx="8229600" cy="5138758"/>
          </a:xfrm>
          <a:prstGeom prst="rect">
            <a:avLst/>
          </a:prstGeom>
        </p:spPr>
        <p:txBody>
          <a:bodyPr lIns="80147" tIns="40074" rIns="80147" bIns="40074"/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 les procédés structuraux:</a:t>
            </a:r>
          </a:p>
          <a:p>
            <a:pPr marL="548640" marR="0" lvl="1" indent="-27432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clarification des rôles,</a:t>
            </a:r>
          </a:p>
          <a:p>
            <a:pPr marL="548640" marR="0" lvl="1" indent="-27432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L’amélioration de la communication.</a:t>
            </a:r>
          </a:p>
          <a:p>
            <a:pPr marL="455003" marR="0" lvl="0" indent="-400736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Les procédés relationnels:</a:t>
            </a:r>
          </a:p>
          <a:p>
            <a:pPr marL="836258" marR="0" lvl="1" indent="-400736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L’évitement (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faible autorité, faible coopération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</a:t>
            </a:r>
          </a:p>
          <a:p>
            <a:pPr marL="836258" marR="0" lvl="1" indent="-400736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conciliation (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faible autorité, forte coopération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</a:t>
            </a:r>
          </a:p>
          <a:p>
            <a:pPr marL="836258" marR="0" lvl="1" indent="-400736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 compromis (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autorité moyenne, coopération moyenne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</a:t>
            </a:r>
          </a:p>
          <a:p>
            <a:pPr marL="836258" marR="0" lvl="1" indent="-400736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contrainte (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forte autorité, faible coopération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</a:t>
            </a:r>
          </a:p>
          <a:p>
            <a:pPr marL="836258" marR="0" lvl="1" indent="-400736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collaboration (</a:t>
            </a:r>
            <a:r>
              <a:rPr kumimoji="0" lang="fr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forte coopération, forte autorité</a:t>
            </a:r>
            <a:r>
              <a:rPr kumimoji="0" lang="fr-CH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</a:t>
            </a:r>
            <a:endParaRPr kumimoji="0" lang="fr-CH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7577160" cy="87787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FR" dirty="0" smtClean="0">
                <a:solidFill>
                  <a:schemeClr val="tx2">
                    <a:satMod val="130000"/>
                  </a:schemeClr>
                </a:solidFill>
              </a:rPr>
              <a:t>Les 5 styles de gestion des conflits</a:t>
            </a:r>
            <a:br>
              <a:rPr lang="fr-FR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fr-FR" dirty="0" smtClean="0">
                <a:solidFill>
                  <a:schemeClr val="tx2">
                    <a:satMod val="130000"/>
                  </a:schemeClr>
                </a:solidFill>
              </a:rPr>
              <a:t>Méthode de Thomas-</a:t>
            </a:r>
            <a:r>
              <a:rPr lang="fr-FR" dirty="0" err="1" smtClean="0">
                <a:solidFill>
                  <a:schemeClr val="tx2">
                    <a:satMod val="130000"/>
                  </a:schemeClr>
                </a:solidFill>
              </a:rPr>
              <a:t>Kilmann</a:t>
            </a:r>
            <a:endParaRPr lang="fr-FR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16200000">
            <a:off x="-552484" y="3470384"/>
            <a:ext cx="4719656" cy="185727"/>
          </a:xfrm>
          <a:prstGeom prst="right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895444" y="5884994"/>
            <a:ext cx="5891266" cy="180956"/>
          </a:xfrm>
          <a:prstGeom prst="right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 rot="-5400000">
            <a:off x="-1185099" y="323145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en-US" sz="2400" b="1" dirty="0">
                <a:solidFill>
                  <a:srgbClr val="002060"/>
                </a:solidFill>
                <a:latin typeface="+mj-lt"/>
              </a:rPr>
              <a:t>Motivation à rencontrer ses intérêts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67044" y="5967731"/>
            <a:ext cx="3748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en-US" sz="2400" b="1" dirty="0">
                <a:solidFill>
                  <a:srgbClr val="002060"/>
                </a:solidFill>
                <a:latin typeface="+mj-lt"/>
              </a:rPr>
              <a:t>Motivation à coopérer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-32" y="1208182"/>
            <a:ext cx="13620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fr-FR" altLang="en-US" dirty="0">
                <a:latin typeface="+mj-lt"/>
              </a:rPr>
              <a:t>Déterminé</a:t>
            </a:r>
            <a:endParaRPr lang="fr-FR" altLang="en-US" sz="1600" dirty="0">
              <a:latin typeface="+mj-lt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282" y="5703982"/>
            <a:ext cx="1147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fr-FR" altLang="en-US" dirty="0">
                <a:latin typeface="+mj-lt"/>
              </a:rPr>
              <a:t>Irrésolu</a:t>
            </a:r>
            <a:endParaRPr lang="fr-FR" altLang="en-US" sz="1600" dirty="0">
              <a:latin typeface="+mj-lt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90644" y="6033410"/>
            <a:ext cx="1852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dirty="0">
                <a:latin typeface="+mj-lt"/>
              </a:rPr>
              <a:t>Non coopératif</a:t>
            </a:r>
            <a:endParaRPr lang="fr-FR" altLang="en-US" sz="1600" dirty="0">
              <a:latin typeface="+mj-lt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996114" y="6021882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dirty="0">
                <a:latin typeface="+mj-lt"/>
              </a:rPr>
              <a:t>Coopératif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1644" y="3570382"/>
            <a:ext cx="2743200" cy="2286000"/>
          </a:xfrm>
          <a:prstGeom prst="rect">
            <a:avLst/>
          </a:prstGeom>
          <a:solidFill>
            <a:srgbClr val="FF66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US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TENDANCE À ÉVITER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71644" y="1284382"/>
            <a:ext cx="2743200" cy="2286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b="1" dirty="0"/>
          </a:p>
          <a:p>
            <a:pPr algn="ctr">
              <a:defRPr/>
            </a:pPr>
            <a:r>
              <a:rPr lang="en-US" b="1" dirty="0"/>
              <a:t>TENDANCE À </a:t>
            </a:r>
          </a:p>
          <a:p>
            <a:pPr algn="ctr">
              <a:defRPr/>
            </a:pPr>
            <a:r>
              <a:rPr lang="en-US" b="1" dirty="0"/>
              <a:t>RIVALISER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14844" y="3570382"/>
            <a:ext cx="2743200" cy="2286000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  <a:p>
            <a:pPr algn="ctr">
              <a:defRPr/>
            </a:pPr>
            <a:endParaRPr lang="en-US" b="1" dirty="0"/>
          </a:p>
          <a:p>
            <a:pPr algn="ctr">
              <a:defRPr/>
            </a:pPr>
            <a:endParaRPr lang="en-US" b="1" dirty="0"/>
          </a:p>
          <a:p>
            <a:pPr algn="ctr">
              <a:defRPr/>
            </a:pPr>
            <a:r>
              <a:rPr lang="en-US" b="1" dirty="0"/>
              <a:t>TENDANCE À CÉDER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14844" y="1284382"/>
            <a:ext cx="2743200" cy="2286000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b="1" dirty="0"/>
          </a:p>
          <a:p>
            <a:pPr algn="ctr">
              <a:defRPr/>
            </a:pPr>
            <a:r>
              <a:rPr lang="en-US" b="1" dirty="0"/>
              <a:t>TENDANCE À COLLABORER </a:t>
            </a:r>
          </a:p>
          <a:p>
            <a:pPr algn="ctr">
              <a:defRPr/>
            </a:pPr>
            <a:r>
              <a:rPr lang="en-US" b="1" dirty="0"/>
              <a:t>(NÉGOCIER) </a:t>
            </a:r>
          </a:p>
          <a:p>
            <a:pPr algn="ctr">
              <a:defRPr/>
            </a:pP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3343244" y="2427382"/>
            <a:ext cx="2743200" cy="2286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COMPROMIS 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538812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 rot="5400000">
            <a:off x="6982926" y="3316442"/>
            <a:ext cx="3702424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fr-CH" sz="2800" b="1" dirty="0" smtClean="0">
                <a:solidFill>
                  <a:srgbClr val="FF0000"/>
                </a:solidFill>
              </a:rPr>
              <a:t>Quel est votre profil?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21" name="Flèche gauche 20"/>
          <p:cNvSpPr/>
          <p:nvPr/>
        </p:nvSpPr>
        <p:spPr>
          <a:xfrm>
            <a:off x="7643834" y="3286124"/>
            <a:ext cx="857256" cy="642942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600" dirty="0" smtClean="0">
                <a:solidFill>
                  <a:schemeClr val="tx2">
                    <a:satMod val="130000"/>
                  </a:schemeClr>
                </a:solidFill>
              </a:rPr>
              <a:t>Les quatre stratégies pour résoudre un conflit durant un projet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571604" y="6356350"/>
            <a:ext cx="6143668" cy="365760"/>
          </a:xfrm>
        </p:spPr>
        <p:txBody>
          <a:bodyPr/>
          <a:lstStyle/>
          <a:p>
            <a:r>
              <a:rPr lang="fr-FR" smtClean="0"/>
              <a:t>Dr. BRAHAMI Menaouer - Project Conflict Management - Course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8219B-A61D-467F-9733-90008F4A809F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285720" y="1219200"/>
            <a:ext cx="8686800" cy="4710130"/>
          </a:xfrm>
        </p:spPr>
        <p:txBody>
          <a:bodyPr>
            <a:noAutofit/>
          </a:bodyPr>
          <a:lstStyle/>
          <a:p>
            <a:r>
              <a:rPr lang="fr-FR" sz="1800" b="1" dirty="0" smtClean="0"/>
              <a:t>La stratégie de l’</a:t>
            </a:r>
            <a:r>
              <a:rPr lang="fr-FR" sz="1800" b="1" dirty="0" smtClean="0">
                <a:solidFill>
                  <a:srgbClr val="0000FF"/>
                </a:solidFill>
              </a:rPr>
              <a:t>évitement</a:t>
            </a:r>
          </a:p>
          <a:p>
            <a:pPr lvl="1" algn="just"/>
            <a:r>
              <a:rPr lang="fr-FR" sz="1800" dirty="0" smtClean="0"/>
              <a:t>Il s’agit certainement de </a:t>
            </a:r>
            <a:r>
              <a:rPr lang="fr-FR" sz="1800" b="1" dirty="0" smtClean="0"/>
              <a:t>l’une des plus mauvaises stratégies de gestion de conflit</a:t>
            </a:r>
            <a:r>
              <a:rPr lang="fr-FR" sz="1800" dirty="0" smtClean="0"/>
              <a:t> car elle consiste à délibérément ignorer la situation conflictuelle.</a:t>
            </a:r>
          </a:p>
          <a:p>
            <a:r>
              <a:rPr lang="fr-FR" sz="1800" b="1" dirty="0" smtClean="0"/>
              <a:t>La stratégie de l’</a:t>
            </a:r>
            <a:r>
              <a:rPr lang="fr-FR" sz="1800" b="1" dirty="0" smtClean="0">
                <a:solidFill>
                  <a:srgbClr val="0000FF"/>
                </a:solidFill>
              </a:rPr>
              <a:t>autorité</a:t>
            </a:r>
          </a:p>
          <a:p>
            <a:pPr lvl="1" algn="just"/>
            <a:r>
              <a:rPr lang="fr-FR" sz="1800" dirty="0" smtClean="0"/>
              <a:t>Cette stratégie est l’inverse de la stratégie de l’évitement car </a:t>
            </a:r>
            <a:r>
              <a:rPr lang="fr-FR" sz="1800" b="1" dirty="0" smtClean="0"/>
              <a:t>vous imposez votre solution pour résoudre le conflit</a:t>
            </a:r>
            <a:r>
              <a:rPr lang="fr-FR" sz="1800" dirty="0" smtClean="0"/>
              <a:t>. </a:t>
            </a:r>
          </a:p>
          <a:p>
            <a:r>
              <a:rPr lang="fr-FR" sz="1800" b="1" dirty="0" smtClean="0"/>
              <a:t>La stratégie du </a:t>
            </a:r>
            <a:r>
              <a:rPr lang="fr-FR" sz="1800" b="1" dirty="0" smtClean="0">
                <a:solidFill>
                  <a:srgbClr val="0000FF"/>
                </a:solidFill>
              </a:rPr>
              <a:t>compromis</a:t>
            </a:r>
          </a:p>
          <a:p>
            <a:pPr lvl="1" algn="just"/>
            <a:r>
              <a:rPr lang="fr-FR" sz="1800" dirty="0" smtClean="0"/>
              <a:t>Cette stratégie se situe entre les deux stratégies extrêmes que sont l’évitement et l’autorité. Ici, </a:t>
            </a:r>
            <a:r>
              <a:rPr lang="fr-FR" sz="1800" b="1" dirty="0" smtClean="0"/>
              <a:t>les négociations sont de mises</a:t>
            </a:r>
            <a:r>
              <a:rPr lang="fr-FR" sz="1800" dirty="0" smtClean="0"/>
              <a:t>. </a:t>
            </a:r>
          </a:p>
          <a:p>
            <a:r>
              <a:rPr lang="fr-FR" sz="1800" b="1" dirty="0" smtClean="0"/>
              <a:t>La stratégie de la</a:t>
            </a:r>
            <a:r>
              <a:rPr lang="fr-FR" sz="1800" b="1" dirty="0" smtClean="0">
                <a:solidFill>
                  <a:srgbClr val="0000FF"/>
                </a:solidFill>
              </a:rPr>
              <a:t> collaboration</a:t>
            </a:r>
          </a:p>
          <a:p>
            <a:pPr lvl="1" algn="just"/>
            <a:r>
              <a:rPr lang="fr-FR" sz="1800" dirty="0" smtClean="0"/>
              <a:t>La stratégie de la collaboration permet de </a:t>
            </a:r>
            <a:r>
              <a:rPr lang="fr-FR" sz="1800" b="1" dirty="0" smtClean="0"/>
              <a:t>prendre en compte les besoins de chacun</a:t>
            </a:r>
            <a:r>
              <a:rPr lang="fr-FR" sz="1800" dirty="0" smtClean="0"/>
              <a:t> et ainsi de </a:t>
            </a:r>
            <a:r>
              <a:rPr lang="fr-FR" sz="1800" b="1" dirty="0" smtClean="0"/>
              <a:t>mettre en place une solution </a:t>
            </a:r>
            <a:r>
              <a:rPr lang="fr-FR" sz="1800" dirty="0" smtClean="0"/>
              <a:t>qui satisfera toutes les parties. </a:t>
            </a:r>
          </a:p>
          <a:p>
            <a:r>
              <a:rPr lang="fr-FR" sz="1800" b="1" dirty="0" smtClean="0"/>
              <a:t>La stratégie du </a:t>
            </a:r>
            <a:r>
              <a:rPr lang="fr-FR" sz="1800" b="1" dirty="0" smtClean="0">
                <a:solidFill>
                  <a:srgbClr val="0000FF"/>
                </a:solidFill>
              </a:rPr>
              <a:t>Conseils</a:t>
            </a:r>
          </a:p>
          <a:p>
            <a:pPr lvl="1" algn="just"/>
            <a:r>
              <a:rPr lang="fr-FR" sz="1800" dirty="0" smtClean="0"/>
              <a:t>Dès la création de votre équipe projet, vous pouvez mettre en place une </a:t>
            </a:r>
            <a:r>
              <a:rPr lang="fr-FR" sz="1800" b="1" dirty="0" smtClean="0"/>
              <a:t>gestion des conflits avec des directives et un processus à suivre</a:t>
            </a:r>
            <a:r>
              <a:rPr lang="fr-FR" sz="1800" dirty="0" smtClean="0"/>
              <a:t> lors qu’une crise éclate.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2233</TotalTime>
  <Words>1298</Words>
  <Application>Microsoft Office PowerPoint</Application>
  <PresentationFormat>Affichage à l'écran (4:3)</PresentationFormat>
  <Paragraphs>246</Paragraphs>
  <Slides>18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Origine</vt:lpstr>
      <vt:lpstr>Project Conflict Management</vt:lpstr>
      <vt:lpstr>Déroulement « type » d’un projet</vt:lpstr>
      <vt:lpstr>But et objectifs</vt:lpstr>
      <vt:lpstr>Définition du conflit</vt:lpstr>
      <vt:lpstr>Philosophie des conflits, Kohlrieser, 2007</vt:lpstr>
      <vt:lpstr>Sources de conflits</vt:lpstr>
      <vt:lpstr>La gestion des conflits: stratégies</vt:lpstr>
      <vt:lpstr>Les 5 styles de gestion des conflits Méthode de Thomas-Kilmann</vt:lpstr>
      <vt:lpstr>Les quatre stratégies pour résoudre un conflit durant un projet</vt:lpstr>
      <vt:lpstr>Les types des conflits</vt:lpstr>
      <vt:lpstr>Quels sont les impacts de l'absence d'une démarche de résolution de conflits ?</vt:lpstr>
      <vt:lpstr>Etapes de résolution d’un conflit De Vito, 2014</vt:lpstr>
      <vt:lpstr>Les 12 catégories de messages de Gordon</vt:lpstr>
      <vt:lpstr>Etapes de la négociation, Kohlrieser, 2007</vt:lpstr>
      <vt:lpstr>Quels bénéfices à tirer d'une démarche de gestion des conflits ?</vt:lpstr>
      <vt:lpstr>Les outils de gestion des conflits </vt:lpstr>
      <vt:lpstr>Contenu du guide pratique Démarche en 3 étapes</vt:lpstr>
      <vt:lpstr>Thanks!!! I wish you good continuity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 des Conflits</dc:title>
  <dc:creator>Brahami Menaouer</dc:creator>
  <cp:keywords>IT Project Management;Management de projet;Management de risque;Management des conflits</cp:keywords>
  <cp:lastModifiedBy>Univ-Oran</cp:lastModifiedBy>
  <cp:revision>10</cp:revision>
  <dcterms:created xsi:type="dcterms:W3CDTF">2019-06-15T19:45:19Z</dcterms:created>
  <dcterms:modified xsi:type="dcterms:W3CDTF">2023-05-26T09:38:20Z</dcterms:modified>
</cp:coreProperties>
</file>