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5"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9" d="100"/>
          <a:sy n="89" d="100"/>
        </p:scale>
        <p:origin x="432"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fr-F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fr-FR"/>
          </a:p>
        </p:txBody>
      </p:sp>
      <p:sp>
        <p:nvSpPr>
          <p:cNvPr id="4" name="Date Placeholder 3"/>
          <p:cNvSpPr>
            <a:spLocks noGrp="1"/>
          </p:cNvSpPr>
          <p:nvPr>
            <p:ph type="dt" sz="half" idx="10"/>
          </p:nvPr>
        </p:nvSpPr>
        <p:spPr/>
        <p:txBody>
          <a:bodyPr/>
          <a:lstStyle/>
          <a:p>
            <a:fld id="{5FB15E23-9F38-43FB-965A-7266A037926B}" type="datetimeFigureOut">
              <a:rPr lang="fr-FR" smtClean="0"/>
              <a:t>20/05/2023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D71858D-986B-4DA3-A764-493E9C0DC2DD}" type="slidenum">
              <a:rPr lang="fr-FR" smtClean="0"/>
              <a:t>‹#›</a:t>
            </a:fld>
            <a:endParaRPr lang="fr-FR"/>
          </a:p>
        </p:txBody>
      </p:sp>
    </p:spTree>
    <p:extLst>
      <p:ext uri="{BB962C8B-B14F-4D97-AF65-F5344CB8AC3E}">
        <p14:creationId xmlns:p14="http://schemas.microsoft.com/office/powerpoint/2010/main" val="26730194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Date Placeholder 3"/>
          <p:cNvSpPr>
            <a:spLocks noGrp="1"/>
          </p:cNvSpPr>
          <p:nvPr>
            <p:ph type="dt" sz="half" idx="10"/>
          </p:nvPr>
        </p:nvSpPr>
        <p:spPr/>
        <p:txBody>
          <a:bodyPr/>
          <a:lstStyle/>
          <a:p>
            <a:fld id="{5FB15E23-9F38-43FB-965A-7266A037926B}" type="datetimeFigureOut">
              <a:rPr lang="fr-FR" smtClean="0"/>
              <a:t>20/05/2023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D71858D-986B-4DA3-A764-493E9C0DC2DD}" type="slidenum">
              <a:rPr lang="fr-FR" smtClean="0"/>
              <a:t>‹#›</a:t>
            </a:fld>
            <a:endParaRPr lang="fr-FR"/>
          </a:p>
        </p:txBody>
      </p:sp>
    </p:spTree>
    <p:extLst>
      <p:ext uri="{BB962C8B-B14F-4D97-AF65-F5344CB8AC3E}">
        <p14:creationId xmlns:p14="http://schemas.microsoft.com/office/powerpoint/2010/main" val="41913702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fr-F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Date Placeholder 3"/>
          <p:cNvSpPr>
            <a:spLocks noGrp="1"/>
          </p:cNvSpPr>
          <p:nvPr>
            <p:ph type="dt" sz="half" idx="10"/>
          </p:nvPr>
        </p:nvSpPr>
        <p:spPr/>
        <p:txBody>
          <a:bodyPr/>
          <a:lstStyle/>
          <a:p>
            <a:fld id="{5FB15E23-9F38-43FB-965A-7266A037926B}" type="datetimeFigureOut">
              <a:rPr lang="fr-FR" smtClean="0"/>
              <a:t>20/05/2023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D71858D-986B-4DA3-A764-493E9C0DC2DD}" type="slidenum">
              <a:rPr lang="fr-FR" smtClean="0"/>
              <a:t>‹#›</a:t>
            </a:fld>
            <a:endParaRPr lang="fr-FR"/>
          </a:p>
        </p:txBody>
      </p:sp>
    </p:spTree>
    <p:extLst>
      <p:ext uri="{BB962C8B-B14F-4D97-AF65-F5344CB8AC3E}">
        <p14:creationId xmlns:p14="http://schemas.microsoft.com/office/powerpoint/2010/main" val="32606808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Date Placeholder 3"/>
          <p:cNvSpPr>
            <a:spLocks noGrp="1"/>
          </p:cNvSpPr>
          <p:nvPr>
            <p:ph type="dt" sz="half" idx="10"/>
          </p:nvPr>
        </p:nvSpPr>
        <p:spPr/>
        <p:txBody>
          <a:bodyPr/>
          <a:lstStyle/>
          <a:p>
            <a:fld id="{5FB15E23-9F38-43FB-965A-7266A037926B}" type="datetimeFigureOut">
              <a:rPr lang="fr-FR" smtClean="0"/>
              <a:t>20/05/2023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D71858D-986B-4DA3-A764-493E9C0DC2DD}" type="slidenum">
              <a:rPr lang="fr-FR" smtClean="0"/>
              <a:t>‹#›</a:t>
            </a:fld>
            <a:endParaRPr lang="fr-FR"/>
          </a:p>
        </p:txBody>
      </p:sp>
    </p:spTree>
    <p:extLst>
      <p:ext uri="{BB962C8B-B14F-4D97-AF65-F5344CB8AC3E}">
        <p14:creationId xmlns:p14="http://schemas.microsoft.com/office/powerpoint/2010/main" val="4865497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fr-F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FB15E23-9F38-43FB-965A-7266A037926B}" type="datetimeFigureOut">
              <a:rPr lang="fr-FR" smtClean="0"/>
              <a:t>20/05/2023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D71858D-986B-4DA3-A764-493E9C0DC2DD}" type="slidenum">
              <a:rPr lang="fr-FR" smtClean="0"/>
              <a:t>‹#›</a:t>
            </a:fld>
            <a:endParaRPr lang="fr-FR"/>
          </a:p>
        </p:txBody>
      </p:sp>
    </p:spTree>
    <p:extLst>
      <p:ext uri="{BB962C8B-B14F-4D97-AF65-F5344CB8AC3E}">
        <p14:creationId xmlns:p14="http://schemas.microsoft.com/office/powerpoint/2010/main" val="335521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Date Placeholder 4"/>
          <p:cNvSpPr>
            <a:spLocks noGrp="1"/>
          </p:cNvSpPr>
          <p:nvPr>
            <p:ph type="dt" sz="half" idx="10"/>
          </p:nvPr>
        </p:nvSpPr>
        <p:spPr/>
        <p:txBody>
          <a:bodyPr/>
          <a:lstStyle/>
          <a:p>
            <a:fld id="{5FB15E23-9F38-43FB-965A-7266A037926B}" type="datetimeFigureOut">
              <a:rPr lang="fr-FR" smtClean="0"/>
              <a:t>20/05/2023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5D71858D-986B-4DA3-A764-493E9C0DC2DD}" type="slidenum">
              <a:rPr lang="fr-FR" smtClean="0"/>
              <a:t>‹#›</a:t>
            </a:fld>
            <a:endParaRPr lang="fr-FR"/>
          </a:p>
        </p:txBody>
      </p:sp>
    </p:spTree>
    <p:extLst>
      <p:ext uri="{BB962C8B-B14F-4D97-AF65-F5344CB8AC3E}">
        <p14:creationId xmlns:p14="http://schemas.microsoft.com/office/powerpoint/2010/main" val="35285895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fr-F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7" name="Date Placeholder 6"/>
          <p:cNvSpPr>
            <a:spLocks noGrp="1"/>
          </p:cNvSpPr>
          <p:nvPr>
            <p:ph type="dt" sz="half" idx="10"/>
          </p:nvPr>
        </p:nvSpPr>
        <p:spPr/>
        <p:txBody>
          <a:bodyPr/>
          <a:lstStyle/>
          <a:p>
            <a:fld id="{5FB15E23-9F38-43FB-965A-7266A037926B}" type="datetimeFigureOut">
              <a:rPr lang="fr-FR" smtClean="0"/>
              <a:t>20/05/2023</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5D71858D-986B-4DA3-A764-493E9C0DC2DD}" type="slidenum">
              <a:rPr lang="fr-FR" smtClean="0"/>
              <a:t>‹#›</a:t>
            </a:fld>
            <a:endParaRPr lang="fr-FR"/>
          </a:p>
        </p:txBody>
      </p:sp>
    </p:spTree>
    <p:extLst>
      <p:ext uri="{BB962C8B-B14F-4D97-AF65-F5344CB8AC3E}">
        <p14:creationId xmlns:p14="http://schemas.microsoft.com/office/powerpoint/2010/main" val="11757135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Date Placeholder 2"/>
          <p:cNvSpPr>
            <a:spLocks noGrp="1"/>
          </p:cNvSpPr>
          <p:nvPr>
            <p:ph type="dt" sz="half" idx="10"/>
          </p:nvPr>
        </p:nvSpPr>
        <p:spPr/>
        <p:txBody>
          <a:bodyPr/>
          <a:lstStyle/>
          <a:p>
            <a:fld id="{5FB15E23-9F38-43FB-965A-7266A037926B}" type="datetimeFigureOut">
              <a:rPr lang="fr-FR" smtClean="0"/>
              <a:t>20/05/2023</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5D71858D-986B-4DA3-A764-493E9C0DC2DD}" type="slidenum">
              <a:rPr lang="fr-FR" smtClean="0"/>
              <a:t>‹#›</a:t>
            </a:fld>
            <a:endParaRPr lang="fr-FR"/>
          </a:p>
        </p:txBody>
      </p:sp>
    </p:spTree>
    <p:extLst>
      <p:ext uri="{BB962C8B-B14F-4D97-AF65-F5344CB8AC3E}">
        <p14:creationId xmlns:p14="http://schemas.microsoft.com/office/powerpoint/2010/main" val="31650317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FB15E23-9F38-43FB-965A-7266A037926B}" type="datetimeFigureOut">
              <a:rPr lang="fr-FR" smtClean="0"/>
              <a:t>20/05/2023</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5D71858D-986B-4DA3-A764-493E9C0DC2DD}" type="slidenum">
              <a:rPr lang="fr-FR" smtClean="0"/>
              <a:t>‹#›</a:t>
            </a:fld>
            <a:endParaRPr lang="fr-FR"/>
          </a:p>
        </p:txBody>
      </p:sp>
    </p:spTree>
    <p:extLst>
      <p:ext uri="{BB962C8B-B14F-4D97-AF65-F5344CB8AC3E}">
        <p14:creationId xmlns:p14="http://schemas.microsoft.com/office/powerpoint/2010/main" val="36657839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r-F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FB15E23-9F38-43FB-965A-7266A037926B}" type="datetimeFigureOut">
              <a:rPr lang="fr-FR" smtClean="0"/>
              <a:t>20/05/2023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5D71858D-986B-4DA3-A764-493E9C0DC2DD}" type="slidenum">
              <a:rPr lang="fr-FR" smtClean="0"/>
              <a:t>‹#›</a:t>
            </a:fld>
            <a:endParaRPr lang="fr-FR"/>
          </a:p>
        </p:txBody>
      </p:sp>
    </p:spTree>
    <p:extLst>
      <p:ext uri="{BB962C8B-B14F-4D97-AF65-F5344CB8AC3E}">
        <p14:creationId xmlns:p14="http://schemas.microsoft.com/office/powerpoint/2010/main" val="8156609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r-F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FB15E23-9F38-43FB-965A-7266A037926B}" type="datetimeFigureOut">
              <a:rPr lang="fr-FR" smtClean="0"/>
              <a:t>20/05/2023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5D71858D-986B-4DA3-A764-493E9C0DC2DD}" type="slidenum">
              <a:rPr lang="fr-FR" smtClean="0"/>
              <a:t>‹#›</a:t>
            </a:fld>
            <a:endParaRPr lang="fr-FR"/>
          </a:p>
        </p:txBody>
      </p:sp>
    </p:spTree>
    <p:extLst>
      <p:ext uri="{BB962C8B-B14F-4D97-AF65-F5344CB8AC3E}">
        <p14:creationId xmlns:p14="http://schemas.microsoft.com/office/powerpoint/2010/main" val="4012125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fr-F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FB15E23-9F38-43FB-965A-7266A037926B}" type="datetimeFigureOut">
              <a:rPr lang="fr-FR" smtClean="0"/>
              <a:t>20/05/2023</a:t>
            </a:fld>
            <a:endParaRPr lang="fr-F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71858D-986B-4DA3-A764-493E9C0DC2DD}" type="slidenum">
              <a:rPr lang="fr-FR" smtClean="0"/>
              <a:t>‹#›</a:t>
            </a:fld>
            <a:endParaRPr lang="fr-FR"/>
          </a:p>
        </p:txBody>
      </p:sp>
    </p:spTree>
    <p:extLst>
      <p:ext uri="{BB962C8B-B14F-4D97-AF65-F5344CB8AC3E}">
        <p14:creationId xmlns:p14="http://schemas.microsoft.com/office/powerpoint/2010/main" val="7952629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Kada.ayed@enp-oran.dz" TargetMode="External"/><Relationship Id="rId2" Type="http://schemas.openxmlformats.org/officeDocument/2006/relationships/hyperlink" Target="mailto:ayeddzkada@gmail.com"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811708" y="700783"/>
            <a:ext cx="9426011" cy="461665"/>
          </a:xfrm>
          <a:prstGeom prst="rect">
            <a:avLst/>
          </a:prstGeom>
          <a:noFill/>
        </p:spPr>
        <p:txBody>
          <a:bodyPr wrap="square" rtlCol="0">
            <a:spAutoFit/>
          </a:bodyPr>
          <a:lstStyle/>
          <a:p>
            <a:r>
              <a:rPr lang="fr-FR" sz="2400" b="1" dirty="0" smtClean="0"/>
              <a:t>Ministère de l’enseignement supérieur et de la recherche pédagogique</a:t>
            </a:r>
            <a:endParaRPr lang="fr-FR" sz="2400" b="1" dirty="0"/>
          </a:p>
        </p:txBody>
      </p:sp>
      <p:sp>
        <p:nvSpPr>
          <p:cNvPr id="5" name="TextBox 4"/>
          <p:cNvSpPr txBox="1"/>
          <p:nvPr/>
        </p:nvSpPr>
        <p:spPr>
          <a:xfrm>
            <a:off x="3177612" y="1191495"/>
            <a:ext cx="6829513" cy="461665"/>
          </a:xfrm>
          <a:prstGeom prst="rect">
            <a:avLst/>
          </a:prstGeom>
          <a:noFill/>
        </p:spPr>
        <p:txBody>
          <a:bodyPr wrap="square" rtlCol="0">
            <a:spAutoFit/>
          </a:bodyPr>
          <a:lstStyle/>
          <a:p>
            <a:r>
              <a:rPr lang="fr-FR" sz="2400" dirty="0" smtClean="0"/>
              <a:t>Ecole Nationale Polytechnique d’Oran Maurice </a:t>
            </a:r>
            <a:r>
              <a:rPr lang="fr-FR" sz="2400" dirty="0" err="1" smtClean="0"/>
              <a:t>Audin</a:t>
            </a:r>
            <a:endParaRPr lang="fr-FR" sz="2400" dirty="0"/>
          </a:p>
        </p:txBody>
      </p:sp>
      <p:sp>
        <p:nvSpPr>
          <p:cNvPr id="6" name="TextBox 5"/>
          <p:cNvSpPr txBox="1"/>
          <p:nvPr/>
        </p:nvSpPr>
        <p:spPr>
          <a:xfrm>
            <a:off x="3955278" y="1779731"/>
            <a:ext cx="4957986" cy="461665"/>
          </a:xfrm>
          <a:prstGeom prst="rect">
            <a:avLst/>
          </a:prstGeom>
          <a:noFill/>
        </p:spPr>
        <p:txBody>
          <a:bodyPr wrap="square" rtlCol="0">
            <a:spAutoFit/>
          </a:bodyPr>
          <a:lstStyle/>
          <a:p>
            <a:pPr algn="ctr"/>
            <a:r>
              <a:rPr lang="fr-FR" sz="2400" dirty="0" smtClean="0"/>
              <a:t>Département de Génie Civil </a:t>
            </a:r>
            <a:endParaRPr lang="fr-FR" sz="2400" dirty="0"/>
          </a:p>
        </p:txBody>
      </p:sp>
      <p:sp>
        <p:nvSpPr>
          <p:cNvPr id="7" name="TextBox 6"/>
          <p:cNvSpPr txBox="1"/>
          <p:nvPr/>
        </p:nvSpPr>
        <p:spPr>
          <a:xfrm>
            <a:off x="4440430" y="2453563"/>
            <a:ext cx="5378688" cy="707886"/>
          </a:xfrm>
          <a:prstGeom prst="rect">
            <a:avLst/>
          </a:prstGeom>
          <a:noFill/>
        </p:spPr>
        <p:txBody>
          <a:bodyPr wrap="square" rtlCol="0">
            <a:spAutoFit/>
          </a:bodyPr>
          <a:lstStyle/>
          <a:p>
            <a:r>
              <a:rPr lang="fr-FR" sz="2000" b="1" dirty="0" smtClean="0"/>
              <a:t>Cours en ligne : Topographie - </a:t>
            </a:r>
            <a:r>
              <a:rPr lang="fr-FR" sz="2000" b="1" dirty="0" smtClean="0"/>
              <a:t>Implantation</a:t>
            </a:r>
            <a:endParaRPr lang="fr-FR" sz="2000" b="1" dirty="0" smtClean="0"/>
          </a:p>
          <a:p>
            <a:pPr algn="ctr"/>
            <a:r>
              <a:rPr lang="fr-FR" sz="2000" b="1" dirty="0" smtClean="0"/>
              <a:t>SECTION </a:t>
            </a:r>
            <a:r>
              <a:rPr lang="fr-FR" sz="2000" b="1" dirty="0" smtClean="0"/>
              <a:t>5</a:t>
            </a:r>
            <a:endParaRPr lang="fr-FR" sz="2000" b="1" dirty="0"/>
          </a:p>
        </p:txBody>
      </p:sp>
      <p:sp>
        <p:nvSpPr>
          <p:cNvPr id="8" name="TextBox 7"/>
          <p:cNvSpPr txBox="1"/>
          <p:nvPr/>
        </p:nvSpPr>
        <p:spPr>
          <a:xfrm>
            <a:off x="2700470" y="3532511"/>
            <a:ext cx="5956419" cy="1477328"/>
          </a:xfrm>
          <a:prstGeom prst="rect">
            <a:avLst/>
          </a:prstGeom>
          <a:noFill/>
        </p:spPr>
        <p:txBody>
          <a:bodyPr wrap="square" rtlCol="0">
            <a:spAutoFit/>
          </a:bodyPr>
          <a:lstStyle/>
          <a:p>
            <a:r>
              <a:rPr lang="fr-FR" b="1" dirty="0" smtClean="0"/>
              <a:t>Enseignant : </a:t>
            </a:r>
          </a:p>
          <a:p>
            <a:endParaRPr lang="fr-FR" b="1" dirty="0"/>
          </a:p>
          <a:p>
            <a:r>
              <a:rPr lang="fr-FR" dirty="0" smtClean="0"/>
              <a:t>AYED </a:t>
            </a:r>
            <a:r>
              <a:rPr lang="fr-FR" dirty="0" err="1" smtClean="0"/>
              <a:t>Kada</a:t>
            </a:r>
            <a:r>
              <a:rPr lang="fr-FR" dirty="0"/>
              <a:t>,</a:t>
            </a:r>
            <a:r>
              <a:rPr lang="fr-FR" dirty="0" smtClean="0"/>
              <a:t> maitre de conférences, ENPO MA</a:t>
            </a:r>
          </a:p>
          <a:p>
            <a:r>
              <a:rPr lang="fr-FR" dirty="0" smtClean="0"/>
              <a:t>Email: </a:t>
            </a:r>
            <a:r>
              <a:rPr lang="fr-FR" dirty="0" smtClean="0">
                <a:hlinkClick r:id="rId2"/>
              </a:rPr>
              <a:t>ayeddzkada@gmail.com</a:t>
            </a:r>
            <a:r>
              <a:rPr lang="fr-FR" dirty="0" smtClean="0"/>
              <a:t>, </a:t>
            </a:r>
            <a:r>
              <a:rPr lang="fr-FR" dirty="0" smtClean="0">
                <a:hlinkClick r:id="rId3"/>
              </a:rPr>
              <a:t>Kada.ayed@enp-oran.dz</a:t>
            </a:r>
            <a:endParaRPr lang="fr-FR" dirty="0" smtClean="0"/>
          </a:p>
          <a:p>
            <a:r>
              <a:rPr lang="fr-FR" dirty="0" smtClean="0"/>
              <a:t>Tel : 06 99 56 59 24</a:t>
            </a:r>
            <a:endParaRPr lang="fr-FR" dirty="0"/>
          </a:p>
        </p:txBody>
      </p:sp>
      <p:sp>
        <p:nvSpPr>
          <p:cNvPr id="9" name="TextBox 8"/>
          <p:cNvSpPr txBox="1"/>
          <p:nvPr/>
        </p:nvSpPr>
        <p:spPr>
          <a:xfrm>
            <a:off x="9161092" y="5784079"/>
            <a:ext cx="2076627" cy="369332"/>
          </a:xfrm>
          <a:prstGeom prst="rect">
            <a:avLst/>
          </a:prstGeom>
          <a:noFill/>
        </p:spPr>
        <p:txBody>
          <a:bodyPr wrap="square" rtlCol="0">
            <a:spAutoFit/>
          </a:bodyPr>
          <a:lstStyle/>
          <a:p>
            <a:r>
              <a:rPr lang="fr-FR" dirty="0" smtClean="0"/>
              <a:t>Année: 2022/2023</a:t>
            </a:r>
            <a:endParaRPr lang="fr-FR" dirty="0"/>
          </a:p>
        </p:txBody>
      </p:sp>
    </p:spTree>
    <p:extLst>
      <p:ext uri="{BB962C8B-B14F-4D97-AF65-F5344CB8AC3E}">
        <p14:creationId xmlns:p14="http://schemas.microsoft.com/office/powerpoint/2010/main" val="277927885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D6275805-ED22-47A5-ACA9-BE03D19E0058}" type="slidenum">
              <a:rPr lang="fr-FR" smtClean="0"/>
              <a:pPr/>
              <a:t>2</a:t>
            </a:fld>
            <a:endParaRPr lang="fr-FR"/>
          </a:p>
        </p:txBody>
      </p:sp>
      <p:sp>
        <p:nvSpPr>
          <p:cNvPr id="2" name="Rectangle 1"/>
          <p:cNvSpPr/>
          <p:nvPr/>
        </p:nvSpPr>
        <p:spPr>
          <a:xfrm>
            <a:off x="2063553" y="539388"/>
            <a:ext cx="2546403" cy="369332"/>
          </a:xfrm>
          <a:prstGeom prst="rect">
            <a:avLst/>
          </a:prstGeom>
        </p:spPr>
        <p:txBody>
          <a:bodyPr wrap="none">
            <a:spAutoFit/>
          </a:bodyPr>
          <a:lstStyle/>
          <a:p>
            <a:r>
              <a:rPr lang="fr-FR" dirty="0">
                <a:solidFill>
                  <a:srgbClr val="000000"/>
                </a:solidFill>
                <a:latin typeface="Times New Roman" panose="02020603050405020304" pitchFamily="18" charset="0"/>
              </a:rPr>
              <a:t>Avec une équerre optique</a:t>
            </a:r>
          </a:p>
        </p:txBody>
      </p:sp>
      <p:pic>
        <p:nvPicPr>
          <p:cNvPr id="3" name="Image 2"/>
          <p:cNvPicPr>
            <a:picLocks noChangeAspect="1"/>
          </p:cNvPicPr>
          <p:nvPr/>
        </p:nvPicPr>
        <p:blipFill>
          <a:blip r:embed="rId2"/>
          <a:stretch>
            <a:fillRect/>
          </a:stretch>
        </p:blipFill>
        <p:spPr>
          <a:xfrm>
            <a:off x="5700936" y="787752"/>
            <a:ext cx="4752528" cy="2962275"/>
          </a:xfrm>
          <a:prstGeom prst="rect">
            <a:avLst/>
          </a:prstGeom>
        </p:spPr>
      </p:pic>
      <p:sp>
        <p:nvSpPr>
          <p:cNvPr id="5" name="Rectangle 4"/>
          <p:cNvSpPr/>
          <p:nvPr/>
        </p:nvSpPr>
        <p:spPr>
          <a:xfrm>
            <a:off x="1631504" y="908721"/>
            <a:ext cx="4176464" cy="3139321"/>
          </a:xfrm>
          <a:prstGeom prst="rect">
            <a:avLst/>
          </a:prstGeom>
        </p:spPr>
        <p:txBody>
          <a:bodyPr wrap="square">
            <a:spAutoFit/>
          </a:bodyPr>
          <a:lstStyle/>
          <a:p>
            <a:r>
              <a:rPr lang="fr-FR" dirty="0">
                <a:solidFill>
                  <a:srgbClr val="000000"/>
                </a:solidFill>
                <a:latin typeface="Times Roman"/>
              </a:rPr>
              <a:t>On place un jalon en A et en B. L’opérateur se place à la verticale du point C avec l’équerre optique et aligne visuellement les jalons de A et B dans l’équerre.</a:t>
            </a:r>
          </a:p>
          <a:p>
            <a:r>
              <a:rPr lang="fr-FR" dirty="0">
                <a:solidFill>
                  <a:srgbClr val="000000"/>
                </a:solidFill>
                <a:latin typeface="Times Roman"/>
              </a:rPr>
              <a:t>Ensuite, il guide le déplacement d’un troisième jalon tenu par un aide jusqu’à ce que l’image de ce jalon soit alignée avec les deux premiers. L’aide pose alors son jalon et obtient un point P de la perpendiculaire.</a:t>
            </a:r>
          </a:p>
        </p:txBody>
      </p:sp>
      <p:pic>
        <p:nvPicPr>
          <p:cNvPr id="6" name="Image 5"/>
          <p:cNvPicPr>
            <a:picLocks noChangeAspect="1"/>
          </p:cNvPicPr>
          <p:nvPr/>
        </p:nvPicPr>
        <p:blipFill>
          <a:blip r:embed="rId3"/>
          <a:stretch>
            <a:fillRect/>
          </a:stretch>
        </p:blipFill>
        <p:spPr>
          <a:xfrm>
            <a:off x="4079777" y="3702051"/>
            <a:ext cx="4772025" cy="3019425"/>
          </a:xfrm>
          <a:prstGeom prst="rect">
            <a:avLst/>
          </a:prstGeom>
        </p:spPr>
      </p:pic>
      <p:sp>
        <p:nvSpPr>
          <p:cNvPr id="8" name="TextBox 7">
            <a:extLst>
              <a:ext uri="{FF2B5EF4-FFF2-40B4-BE49-F238E27FC236}">
                <a16:creationId xmlns="" xmlns:a16="http://schemas.microsoft.com/office/drawing/2014/main" id="{AAB5261B-7824-41B1-8C89-FAAAA29122FF}"/>
              </a:ext>
            </a:extLst>
          </p:cNvPr>
          <p:cNvSpPr txBox="1"/>
          <p:nvPr/>
        </p:nvSpPr>
        <p:spPr>
          <a:xfrm>
            <a:off x="6482826" y="165125"/>
            <a:ext cx="4572000" cy="369332"/>
          </a:xfrm>
          <a:prstGeom prst="rect">
            <a:avLst/>
          </a:prstGeom>
          <a:noFill/>
        </p:spPr>
        <p:txBody>
          <a:bodyPr wrap="square">
            <a:spAutoFit/>
          </a:bodyPr>
          <a:lstStyle/>
          <a:p>
            <a:r>
              <a:rPr lang="fr-FR" b="1" dirty="0">
                <a:solidFill>
                  <a:srgbClr val="FF0000"/>
                </a:solidFill>
              </a:rPr>
              <a:t>IMPLANTATION</a:t>
            </a:r>
          </a:p>
        </p:txBody>
      </p:sp>
      <p:sp>
        <p:nvSpPr>
          <p:cNvPr id="7" name="Footer Placeholder 6"/>
          <p:cNvSpPr>
            <a:spLocks noGrp="1"/>
          </p:cNvSpPr>
          <p:nvPr>
            <p:ph type="ftr" sz="quarter" idx="11"/>
          </p:nvPr>
        </p:nvSpPr>
        <p:spPr/>
        <p:txBody>
          <a:bodyPr/>
          <a:lstStyle/>
          <a:p>
            <a:r>
              <a:rPr lang="fr-FR" smtClean="0"/>
              <a:t>Cours de topographie AYED Kada </a:t>
            </a:r>
            <a:endParaRPr lang="fr-FR"/>
          </a:p>
        </p:txBody>
      </p:sp>
    </p:spTree>
    <p:extLst>
      <p:ext uri="{BB962C8B-B14F-4D97-AF65-F5344CB8AC3E}">
        <p14:creationId xmlns:p14="http://schemas.microsoft.com/office/powerpoint/2010/main" val="31036583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D6275805-ED22-47A5-ACA9-BE03D19E0058}" type="slidenum">
              <a:rPr lang="fr-FR" smtClean="0"/>
              <a:pPr/>
              <a:t>3</a:t>
            </a:fld>
            <a:endParaRPr lang="fr-FR"/>
          </a:p>
        </p:txBody>
      </p:sp>
      <p:sp>
        <p:nvSpPr>
          <p:cNvPr id="2" name="Rectangle 1"/>
          <p:cNvSpPr/>
          <p:nvPr/>
        </p:nvSpPr>
        <p:spPr>
          <a:xfrm>
            <a:off x="1775520" y="467380"/>
            <a:ext cx="6696744" cy="369332"/>
          </a:xfrm>
          <a:prstGeom prst="rect">
            <a:avLst/>
          </a:prstGeom>
        </p:spPr>
        <p:txBody>
          <a:bodyPr wrap="square">
            <a:spAutoFit/>
          </a:bodyPr>
          <a:lstStyle/>
          <a:p>
            <a:r>
              <a:rPr lang="fr-FR" b="1" dirty="0">
                <a:solidFill>
                  <a:srgbClr val="000000"/>
                </a:solidFill>
                <a:latin typeface="Times New Roman" panose="02020603050405020304" pitchFamily="18" charset="0"/>
              </a:rPr>
              <a:t>Avec un théodolite ou un niveau équipé d’un cercle horizontal</a:t>
            </a:r>
          </a:p>
        </p:txBody>
      </p:sp>
      <p:sp>
        <p:nvSpPr>
          <p:cNvPr id="3" name="Rectangle 2"/>
          <p:cNvSpPr/>
          <p:nvPr/>
        </p:nvSpPr>
        <p:spPr>
          <a:xfrm>
            <a:off x="1937792" y="836712"/>
            <a:ext cx="8478688" cy="2308324"/>
          </a:xfrm>
          <a:prstGeom prst="rect">
            <a:avLst/>
          </a:prstGeom>
        </p:spPr>
        <p:txBody>
          <a:bodyPr wrap="square">
            <a:spAutoFit/>
          </a:bodyPr>
          <a:lstStyle/>
          <a:p>
            <a:r>
              <a:rPr lang="fr-FR" dirty="0">
                <a:solidFill>
                  <a:srgbClr val="000000"/>
                </a:solidFill>
                <a:latin typeface="Times Roman"/>
              </a:rPr>
              <a:t>Si le point donné C est sur l’alignement AB, il suffit de stationner C, de viser A (ou B) et de pivoter l’appareil de 100 gon (ou 300 gon).</a:t>
            </a:r>
          </a:p>
          <a:p>
            <a:r>
              <a:rPr lang="fr-FR" dirty="0">
                <a:solidFill>
                  <a:srgbClr val="000000"/>
                </a:solidFill>
                <a:latin typeface="Times Roman"/>
              </a:rPr>
              <a:t>Si le point C est extérieur à l’alignement AB, une possibilité consiste à construire</a:t>
            </a:r>
          </a:p>
          <a:p>
            <a:r>
              <a:rPr lang="fr-FR" dirty="0">
                <a:solidFill>
                  <a:srgbClr val="000000"/>
                </a:solidFill>
                <a:latin typeface="Times Roman"/>
              </a:rPr>
              <a:t>une perpendiculaire d’essai en stationnant un point M de l’alignement AB, choisi à vue proche de la perpendiculaire cherchée. L’opérateur mesure la distance </a:t>
            </a:r>
            <a:r>
              <a:rPr lang="fr-FR" dirty="0">
                <a:solidFill>
                  <a:srgbClr val="000000"/>
                </a:solidFill>
                <a:latin typeface="Times Roman Italic"/>
              </a:rPr>
              <a:t>d</a:t>
            </a:r>
            <a:r>
              <a:rPr lang="fr-FR" dirty="0">
                <a:solidFill>
                  <a:srgbClr val="000000"/>
                </a:solidFill>
                <a:latin typeface="Times Roman"/>
              </a:rPr>
              <a:t> séparant la perpendiculaire d’essai et le point C et construit le point P sur AB en se décalant de la même distance </a:t>
            </a:r>
            <a:r>
              <a:rPr lang="fr-FR" dirty="0">
                <a:solidFill>
                  <a:srgbClr val="000000"/>
                </a:solidFill>
                <a:latin typeface="Times Roman Italic"/>
              </a:rPr>
              <a:t>d</a:t>
            </a:r>
            <a:r>
              <a:rPr lang="fr-FR" dirty="0">
                <a:solidFill>
                  <a:srgbClr val="000000"/>
                </a:solidFill>
                <a:latin typeface="Times Roman"/>
              </a:rPr>
              <a:t>. Il obtient une précision acceptable en répétant l’opération deux ou trois fois.</a:t>
            </a:r>
          </a:p>
        </p:txBody>
      </p:sp>
      <p:pic>
        <p:nvPicPr>
          <p:cNvPr id="5" name="Image 4"/>
          <p:cNvPicPr>
            <a:picLocks noChangeAspect="1"/>
          </p:cNvPicPr>
          <p:nvPr/>
        </p:nvPicPr>
        <p:blipFill>
          <a:blip r:embed="rId2"/>
          <a:stretch>
            <a:fillRect/>
          </a:stretch>
        </p:blipFill>
        <p:spPr>
          <a:xfrm>
            <a:off x="4007769" y="3109912"/>
            <a:ext cx="3914775" cy="3429000"/>
          </a:xfrm>
          <a:prstGeom prst="rect">
            <a:avLst/>
          </a:prstGeom>
        </p:spPr>
      </p:pic>
      <p:sp>
        <p:nvSpPr>
          <p:cNvPr id="7" name="TextBox 6">
            <a:extLst>
              <a:ext uri="{FF2B5EF4-FFF2-40B4-BE49-F238E27FC236}">
                <a16:creationId xmlns="" xmlns:a16="http://schemas.microsoft.com/office/drawing/2014/main" id="{096CDF4D-F73A-44A6-90BB-062E8A3F305E}"/>
              </a:ext>
            </a:extLst>
          </p:cNvPr>
          <p:cNvSpPr txBox="1"/>
          <p:nvPr/>
        </p:nvSpPr>
        <p:spPr>
          <a:xfrm>
            <a:off x="5791200" y="28600"/>
            <a:ext cx="4572000" cy="369332"/>
          </a:xfrm>
          <a:prstGeom prst="rect">
            <a:avLst/>
          </a:prstGeom>
          <a:noFill/>
        </p:spPr>
        <p:txBody>
          <a:bodyPr wrap="square">
            <a:spAutoFit/>
          </a:bodyPr>
          <a:lstStyle/>
          <a:p>
            <a:r>
              <a:rPr lang="fr-FR" b="1" dirty="0">
                <a:solidFill>
                  <a:srgbClr val="FF0000"/>
                </a:solidFill>
              </a:rPr>
              <a:t>IMPLANTATION</a:t>
            </a:r>
          </a:p>
        </p:txBody>
      </p:sp>
      <p:sp>
        <p:nvSpPr>
          <p:cNvPr id="6" name="Footer Placeholder 5"/>
          <p:cNvSpPr>
            <a:spLocks noGrp="1"/>
          </p:cNvSpPr>
          <p:nvPr>
            <p:ph type="ftr" sz="quarter" idx="11"/>
          </p:nvPr>
        </p:nvSpPr>
        <p:spPr/>
        <p:txBody>
          <a:bodyPr/>
          <a:lstStyle/>
          <a:p>
            <a:r>
              <a:rPr lang="fr-FR" smtClean="0"/>
              <a:t>Cours de topographie AYED Kada </a:t>
            </a:r>
            <a:endParaRPr lang="fr-FR"/>
          </a:p>
        </p:txBody>
      </p:sp>
    </p:spTree>
    <p:extLst>
      <p:ext uri="{BB962C8B-B14F-4D97-AF65-F5344CB8AC3E}">
        <p14:creationId xmlns:p14="http://schemas.microsoft.com/office/powerpoint/2010/main" val="12815574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D6275805-ED22-47A5-ACA9-BE03D19E0058}" type="slidenum">
              <a:rPr lang="fr-FR" smtClean="0"/>
              <a:pPr/>
              <a:t>4</a:t>
            </a:fld>
            <a:endParaRPr lang="fr-FR"/>
          </a:p>
        </p:txBody>
      </p:sp>
      <p:sp>
        <p:nvSpPr>
          <p:cNvPr id="2" name="Rectangle 1"/>
          <p:cNvSpPr/>
          <p:nvPr/>
        </p:nvSpPr>
        <p:spPr>
          <a:xfrm>
            <a:off x="4511825" y="260648"/>
            <a:ext cx="2916183" cy="369332"/>
          </a:xfrm>
          <a:prstGeom prst="rect">
            <a:avLst/>
          </a:prstGeom>
        </p:spPr>
        <p:txBody>
          <a:bodyPr wrap="none">
            <a:spAutoFit/>
          </a:bodyPr>
          <a:lstStyle/>
          <a:p>
            <a:r>
              <a:rPr lang="fr-FR" dirty="0">
                <a:solidFill>
                  <a:srgbClr val="000000"/>
                </a:solidFill>
                <a:latin typeface="Times New Roman" panose="02020603050405020304" pitchFamily="18" charset="0"/>
              </a:rPr>
              <a:t>Contournement d’un obstacle</a:t>
            </a:r>
          </a:p>
        </p:txBody>
      </p:sp>
      <p:pic>
        <p:nvPicPr>
          <p:cNvPr id="3" name="Image 2"/>
          <p:cNvPicPr>
            <a:picLocks noChangeAspect="1"/>
          </p:cNvPicPr>
          <p:nvPr/>
        </p:nvPicPr>
        <p:blipFill>
          <a:blip r:embed="rId2"/>
          <a:stretch>
            <a:fillRect/>
          </a:stretch>
        </p:blipFill>
        <p:spPr>
          <a:xfrm>
            <a:off x="4876800" y="629980"/>
            <a:ext cx="5791200" cy="2324100"/>
          </a:xfrm>
          <a:prstGeom prst="rect">
            <a:avLst/>
          </a:prstGeom>
        </p:spPr>
      </p:pic>
      <p:sp>
        <p:nvSpPr>
          <p:cNvPr id="5" name="Rectangle 4"/>
          <p:cNvSpPr/>
          <p:nvPr/>
        </p:nvSpPr>
        <p:spPr>
          <a:xfrm>
            <a:off x="1703512" y="1792031"/>
            <a:ext cx="4572000" cy="2031325"/>
          </a:xfrm>
          <a:prstGeom prst="rect">
            <a:avLst/>
          </a:prstGeom>
        </p:spPr>
        <p:txBody>
          <a:bodyPr>
            <a:spAutoFit/>
          </a:bodyPr>
          <a:lstStyle/>
          <a:p>
            <a:r>
              <a:rPr lang="fr-FR" dirty="0">
                <a:solidFill>
                  <a:srgbClr val="000000"/>
                </a:solidFill>
                <a:latin typeface="Times Roman"/>
              </a:rPr>
              <a:t>Un bâtiment sur l’alignement AB</a:t>
            </a:r>
          </a:p>
          <a:p>
            <a:r>
              <a:rPr lang="fr-FR" dirty="0">
                <a:solidFill>
                  <a:srgbClr val="000000"/>
                </a:solidFill>
                <a:latin typeface="Times Roman"/>
              </a:rPr>
              <a:t>empêche le jalonnement.</a:t>
            </a:r>
          </a:p>
          <a:p>
            <a:r>
              <a:rPr lang="fr-FR" dirty="0">
                <a:solidFill>
                  <a:srgbClr val="000000"/>
                </a:solidFill>
                <a:latin typeface="Times Roman"/>
              </a:rPr>
              <a:t>On matérialise un nouvel alignement</a:t>
            </a:r>
          </a:p>
          <a:p>
            <a:r>
              <a:rPr lang="fr-FR" dirty="0">
                <a:solidFill>
                  <a:srgbClr val="000000"/>
                </a:solidFill>
                <a:latin typeface="Times Roman"/>
              </a:rPr>
              <a:t>AA’</a:t>
            </a:r>
            <a:r>
              <a:rPr lang="fr-FR" dirty="0">
                <a:solidFill>
                  <a:srgbClr val="000000"/>
                </a:solidFill>
                <a:latin typeface="Symbol" panose="05050102010706020507" pitchFamily="18" charset="2"/>
              </a:rPr>
              <a:t> </a:t>
            </a:r>
            <a:r>
              <a:rPr lang="fr-FR" dirty="0">
                <a:solidFill>
                  <a:srgbClr val="000000"/>
                </a:solidFill>
                <a:latin typeface="Times Roman"/>
              </a:rPr>
              <a:t>contournant l’obstacle et sur</a:t>
            </a:r>
          </a:p>
          <a:p>
            <a:r>
              <a:rPr lang="fr-FR" dirty="0">
                <a:solidFill>
                  <a:srgbClr val="000000"/>
                </a:solidFill>
                <a:latin typeface="Times Roman"/>
              </a:rPr>
              <a:t>lequel on abaisse BB’,</a:t>
            </a:r>
          </a:p>
          <a:p>
            <a:r>
              <a:rPr lang="fr-FR" dirty="0">
                <a:solidFill>
                  <a:srgbClr val="000000"/>
                </a:solidFill>
                <a:latin typeface="Times Roman"/>
              </a:rPr>
              <a:t>Perpendiculaire à AA’ avec une équerre</a:t>
            </a:r>
          </a:p>
          <a:p>
            <a:r>
              <a:rPr lang="fr-FR" dirty="0">
                <a:solidFill>
                  <a:srgbClr val="000000"/>
                </a:solidFill>
                <a:latin typeface="Times Roman"/>
              </a:rPr>
              <a:t>Optique, </a:t>
            </a:r>
          </a:p>
        </p:txBody>
      </p:sp>
      <p:sp>
        <p:nvSpPr>
          <p:cNvPr id="6" name="Rectangle 5"/>
          <p:cNvSpPr/>
          <p:nvPr/>
        </p:nvSpPr>
        <p:spPr>
          <a:xfrm>
            <a:off x="1703512" y="3933056"/>
            <a:ext cx="4572000" cy="2308324"/>
          </a:xfrm>
          <a:prstGeom prst="rect">
            <a:avLst/>
          </a:prstGeom>
        </p:spPr>
        <p:txBody>
          <a:bodyPr>
            <a:spAutoFit/>
          </a:bodyPr>
          <a:lstStyle/>
          <a:p>
            <a:r>
              <a:rPr lang="fr-FR" dirty="0">
                <a:solidFill>
                  <a:srgbClr val="000000"/>
                </a:solidFill>
                <a:latin typeface="Times Roman"/>
              </a:rPr>
              <a:t>On choisit deux points C’ et D’ sur l’alignement auxiliaire AB’ tels que les perpendiculaires CC’ et DD’ passent de</a:t>
            </a:r>
          </a:p>
          <a:p>
            <a:r>
              <a:rPr lang="fr-FR" dirty="0">
                <a:solidFill>
                  <a:srgbClr val="000000"/>
                </a:solidFill>
                <a:latin typeface="Times Roman"/>
              </a:rPr>
              <a:t>chaque côté de l’obstacle. </a:t>
            </a:r>
          </a:p>
          <a:p>
            <a:r>
              <a:rPr lang="fr-FR" dirty="0">
                <a:solidFill>
                  <a:srgbClr val="000000"/>
                </a:solidFill>
                <a:latin typeface="Times Roman"/>
              </a:rPr>
              <a:t>On mesure les distances AC’</a:t>
            </a:r>
          </a:p>
          <a:p>
            <a:r>
              <a:rPr lang="fr-FR" dirty="0">
                <a:solidFill>
                  <a:srgbClr val="000000"/>
                </a:solidFill>
                <a:latin typeface="Times Roman"/>
              </a:rPr>
              <a:t>Et AD’ et on en déduit que :</a:t>
            </a:r>
            <a:endParaRPr lang="fr-FR" dirty="0"/>
          </a:p>
          <a:p>
            <a:r>
              <a:rPr lang="fr-FR" dirty="0">
                <a:solidFill>
                  <a:srgbClr val="000000"/>
                </a:solidFill>
                <a:latin typeface="Times Roman"/>
              </a:rPr>
              <a:t>CC’</a:t>
            </a:r>
            <a:r>
              <a:rPr lang="fr-FR" dirty="0">
                <a:solidFill>
                  <a:srgbClr val="000000"/>
                </a:solidFill>
                <a:latin typeface="Symbol" panose="05050102010706020507" pitchFamily="18" charset="2"/>
              </a:rPr>
              <a:t> </a:t>
            </a:r>
            <a:r>
              <a:rPr lang="fr-FR" dirty="0">
                <a:solidFill>
                  <a:srgbClr val="000000"/>
                </a:solidFill>
                <a:latin typeface="Times Roman"/>
              </a:rPr>
              <a:t>AC’ BB’</a:t>
            </a:r>
            <a:endParaRPr lang="fr-FR" dirty="0">
              <a:solidFill>
                <a:srgbClr val="000000"/>
              </a:solidFill>
              <a:latin typeface="Symbol" panose="05050102010706020507" pitchFamily="18" charset="2"/>
            </a:endParaRPr>
          </a:p>
          <a:p>
            <a:endParaRPr lang="fr-FR" dirty="0"/>
          </a:p>
        </p:txBody>
      </p:sp>
      <p:pic>
        <p:nvPicPr>
          <p:cNvPr id="7" name="Image 6"/>
          <p:cNvPicPr>
            <a:picLocks noChangeAspect="1"/>
          </p:cNvPicPr>
          <p:nvPr/>
        </p:nvPicPr>
        <p:blipFill>
          <a:blip r:embed="rId3"/>
          <a:stretch>
            <a:fillRect/>
          </a:stretch>
        </p:blipFill>
        <p:spPr>
          <a:xfrm>
            <a:off x="2832225" y="6022469"/>
            <a:ext cx="6886575" cy="657225"/>
          </a:xfrm>
          <a:prstGeom prst="rect">
            <a:avLst/>
          </a:prstGeom>
        </p:spPr>
      </p:pic>
      <p:sp>
        <p:nvSpPr>
          <p:cNvPr id="9" name="TextBox 8">
            <a:extLst>
              <a:ext uri="{FF2B5EF4-FFF2-40B4-BE49-F238E27FC236}">
                <a16:creationId xmlns="" xmlns:a16="http://schemas.microsoft.com/office/drawing/2014/main" id="{716B40D2-1035-4739-A15B-933FE497F092}"/>
              </a:ext>
            </a:extLst>
          </p:cNvPr>
          <p:cNvSpPr txBox="1"/>
          <p:nvPr/>
        </p:nvSpPr>
        <p:spPr>
          <a:xfrm>
            <a:off x="2043336" y="289248"/>
            <a:ext cx="4572000" cy="369332"/>
          </a:xfrm>
          <a:prstGeom prst="rect">
            <a:avLst/>
          </a:prstGeom>
          <a:noFill/>
        </p:spPr>
        <p:txBody>
          <a:bodyPr wrap="square">
            <a:spAutoFit/>
          </a:bodyPr>
          <a:lstStyle/>
          <a:p>
            <a:r>
              <a:rPr lang="fr-FR" b="1" dirty="0">
                <a:solidFill>
                  <a:srgbClr val="FF0000"/>
                </a:solidFill>
              </a:rPr>
              <a:t>IMPLANTATION</a:t>
            </a:r>
          </a:p>
        </p:txBody>
      </p:sp>
      <p:sp>
        <p:nvSpPr>
          <p:cNvPr id="8" name="Footer Placeholder 7"/>
          <p:cNvSpPr>
            <a:spLocks noGrp="1"/>
          </p:cNvSpPr>
          <p:nvPr>
            <p:ph type="ftr" sz="quarter" idx="11"/>
          </p:nvPr>
        </p:nvSpPr>
        <p:spPr/>
        <p:txBody>
          <a:bodyPr/>
          <a:lstStyle/>
          <a:p>
            <a:r>
              <a:rPr lang="fr-FR" smtClean="0"/>
              <a:t>Cours de topographie AYED Kada </a:t>
            </a:r>
            <a:endParaRPr lang="fr-FR"/>
          </a:p>
        </p:txBody>
      </p:sp>
    </p:spTree>
    <p:extLst>
      <p:ext uri="{BB962C8B-B14F-4D97-AF65-F5344CB8AC3E}">
        <p14:creationId xmlns:p14="http://schemas.microsoft.com/office/powerpoint/2010/main" val="34605434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D6275805-ED22-47A5-ACA9-BE03D19E0058}" type="slidenum">
              <a:rPr lang="fr-FR" smtClean="0"/>
              <a:pPr/>
              <a:t>5</a:t>
            </a:fld>
            <a:endParaRPr lang="fr-FR"/>
          </a:p>
        </p:txBody>
      </p:sp>
      <p:pic>
        <p:nvPicPr>
          <p:cNvPr id="2" name="Image 1"/>
          <p:cNvPicPr>
            <a:picLocks noChangeAspect="1"/>
          </p:cNvPicPr>
          <p:nvPr/>
        </p:nvPicPr>
        <p:blipFill>
          <a:blip r:embed="rId2"/>
          <a:stretch>
            <a:fillRect/>
          </a:stretch>
        </p:blipFill>
        <p:spPr>
          <a:xfrm>
            <a:off x="1698288" y="1700808"/>
            <a:ext cx="8512513" cy="3937992"/>
          </a:xfrm>
          <a:prstGeom prst="rect">
            <a:avLst/>
          </a:prstGeom>
        </p:spPr>
      </p:pic>
      <p:sp>
        <p:nvSpPr>
          <p:cNvPr id="3" name="ZoneTexte 2"/>
          <p:cNvSpPr txBox="1"/>
          <p:nvPr/>
        </p:nvSpPr>
        <p:spPr>
          <a:xfrm>
            <a:off x="3575720" y="404664"/>
            <a:ext cx="4608512" cy="369332"/>
          </a:xfrm>
          <a:prstGeom prst="rect">
            <a:avLst/>
          </a:prstGeom>
          <a:noFill/>
        </p:spPr>
        <p:txBody>
          <a:bodyPr wrap="square" rtlCol="0">
            <a:spAutoFit/>
          </a:bodyPr>
          <a:lstStyle/>
          <a:p>
            <a:r>
              <a:rPr lang="fr-FR" b="1" dirty="0">
                <a:solidFill>
                  <a:srgbClr val="FF0000"/>
                </a:solidFill>
              </a:rPr>
              <a:t>Implantation du point A et contrôle du point B </a:t>
            </a:r>
          </a:p>
        </p:txBody>
      </p:sp>
      <p:sp>
        <p:nvSpPr>
          <p:cNvPr id="5" name="Footer Placeholder 4"/>
          <p:cNvSpPr>
            <a:spLocks noGrp="1"/>
          </p:cNvSpPr>
          <p:nvPr>
            <p:ph type="ftr" sz="quarter" idx="11"/>
          </p:nvPr>
        </p:nvSpPr>
        <p:spPr/>
        <p:txBody>
          <a:bodyPr/>
          <a:lstStyle/>
          <a:p>
            <a:r>
              <a:rPr lang="fr-FR" smtClean="0"/>
              <a:t>Cours de topographie AYED Kada </a:t>
            </a:r>
            <a:endParaRPr lang="fr-FR"/>
          </a:p>
        </p:txBody>
      </p:sp>
    </p:spTree>
    <p:extLst>
      <p:ext uri="{BB962C8B-B14F-4D97-AF65-F5344CB8AC3E}">
        <p14:creationId xmlns:p14="http://schemas.microsoft.com/office/powerpoint/2010/main" val="19293230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D6275805-ED22-47A5-ACA9-BE03D19E0058}" type="slidenum">
              <a:rPr lang="fr-FR" smtClean="0"/>
              <a:pPr/>
              <a:t>6</a:t>
            </a:fld>
            <a:endParaRPr lang="fr-FR"/>
          </a:p>
        </p:txBody>
      </p:sp>
      <p:pic>
        <p:nvPicPr>
          <p:cNvPr id="2" name="Image 1"/>
          <p:cNvPicPr>
            <a:picLocks noChangeAspect="1"/>
          </p:cNvPicPr>
          <p:nvPr/>
        </p:nvPicPr>
        <p:blipFill>
          <a:blip r:embed="rId2"/>
          <a:stretch>
            <a:fillRect/>
          </a:stretch>
        </p:blipFill>
        <p:spPr>
          <a:xfrm>
            <a:off x="2495601" y="476672"/>
            <a:ext cx="7038975" cy="704850"/>
          </a:xfrm>
          <a:prstGeom prst="rect">
            <a:avLst/>
          </a:prstGeom>
        </p:spPr>
      </p:pic>
      <p:pic>
        <p:nvPicPr>
          <p:cNvPr id="3" name="Image 2"/>
          <p:cNvPicPr>
            <a:picLocks noChangeAspect="1"/>
          </p:cNvPicPr>
          <p:nvPr/>
        </p:nvPicPr>
        <p:blipFill>
          <a:blip r:embed="rId3"/>
          <a:stretch>
            <a:fillRect/>
          </a:stretch>
        </p:blipFill>
        <p:spPr>
          <a:xfrm>
            <a:off x="3013450" y="1253862"/>
            <a:ext cx="6019800" cy="4629150"/>
          </a:xfrm>
          <a:prstGeom prst="rect">
            <a:avLst/>
          </a:prstGeom>
        </p:spPr>
      </p:pic>
      <p:pic>
        <p:nvPicPr>
          <p:cNvPr id="5" name="Image 4"/>
          <p:cNvPicPr>
            <a:picLocks noChangeAspect="1"/>
          </p:cNvPicPr>
          <p:nvPr/>
        </p:nvPicPr>
        <p:blipFill>
          <a:blip r:embed="rId4"/>
          <a:stretch>
            <a:fillRect/>
          </a:stretch>
        </p:blipFill>
        <p:spPr>
          <a:xfrm>
            <a:off x="3013450" y="5970022"/>
            <a:ext cx="6400800" cy="590550"/>
          </a:xfrm>
          <a:prstGeom prst="rect">
            <a:avLst/>
          </a:prstGeom>
        </p:spPr>
      </p:pic>
      <p:sp>
        <p:nvSpPr>
          <p:cNvPr id="6" name="Footer Placeholder 5"/>
          <p:cNvSpPr>
            <a:spLocks noGrp="1"/>
          </p:cNvSpPr>
          <p:nvPr>
            <p:ph type="ftr" sz="quarter" idx="11"/>
          </p:nvPr>
        </p:nvSpPr>
        <p:spPr/>
        <p:txBody>
          <a:bodyPr/>
          <a:lstStyle/>
          <a:p>
            <a:r>
              <a:rPr lang="fr-FR" smtClean="0"/>
              <a:t>Cours de topographie AYED Kada </a:t>
            </a:r>
            <a:endParaRPr lang="fr-FR"/>
          </a:p>
        </p:txBody>
      </p:sp>
    </p:spTree>
    <p:extLst>
      <p:ext uri="{BB962C8B-B14F-4D97-AF65-F5344CB8AC3E}">
        <p14:creationId xmlns:p14="http://schemas.microsoft.com/office/powerpoint/2010/main" val="11048783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D6275805-ED22-47A5-ACA9-BE03D19E0058}" type="slidenum">
              <a:rPr lang="fr-FR" smtClean="0"/>
              <a:pPr/>
              <a:t>7</a:t>
            </a:fld>
            <a:endParaRPr lang="fr-FR"/>
          </a:p>
        </p:txBody>
      </p:sp>
      <p:pic>
        <p:nvPicPr>
          <p:cNvPr id="2" name="Image 1"/>
          <p:cNvPicPr>
            <a:picLocks noChangeAspect="1"/>
          </p:cNvPicPr>
          <p:nvPr/>
        </p:nvPicPr>
        <p:blipFill>
          <a:blip r:embed="rId2"/>
          <a:stretch>
            <a:fillRect/>
          </a:stretch>
        </p:blipFill>
        <p:spPr>
          <a:xfrm>
            <a:off x="2667000" y="620689"/>
            <a:ext cx="6477000" cy="561975"/>
          </a:xfrm>
          <a:prstGeom prst="rect">
            <a:avLst/>
          </a:prstGeom>
        </p:spPr>
      </p:pic>
      <p:pic>
        <p:nvPicPr>
          <p:cNvPr id="3" name="Image 2"/>
          <p:cNvPicPr>
            <a:picLocks noChangeAspect="1"/>
          </p:cNvPicPr>
          <p:nvPr/>
        </p:nvPicPr>
        <p:blipFill>
          <a:blip r:embed="rId3"/>
          <a:stretch>
            <a:fillRect/>
          </a:stretch>
        </p:blipFill>
        <p:spPr>
          <a:xfrm>
            <a:off x="4007769" y="1700809"/>
            <a:ext cx="3952875" cy="2524125"/>
          </a:xfrm>
          <a:prstGeom prst="rect">
            <a:avLst/>
          </a:prstGeom>
        </p:spPr>
      </p:pic>
      <p:pic>
        <p:nvPicPr>
          <p:cNvPr id="5" name="Image 4"/>
          <p:cNvPicPr>
            <a:picLocks noChangeAspect="1"/>
          </p:cNvPicPr>
          <p:nvPr/>
        </p:nvPicPr>
        <p:blipFill>
          <a:blip r:embed="rId4"/>
          <a:stretch>
            <a:fillRect/>
          </a:stretch>
        </p:blipFill>
        <p:spPr>
          <a:xfrm>
            <a:off x="4657725" y="4122370"/>
            <a:ext cx="2495550" cy="390525"/>
          </a:xfrm>
          <a:prstGeom prst="rect">
            <a:avLst/>
          </a:prstGeom>
        </p:spPr>
      </p:pic>
      <p:sp>
        <p:nvSpPr>
          <p:cNvPr id="7" name="TextBox 6">
            <a:extLst>
              <a:ext uri="{FF2B5EF4-FFF2-40B4-BE49-F238E27FC236}">
                <a16:creationId xmlns="" xmlns:a16="http://schemas.microsoft.com/office/drawing/2014/main" id="{FD35580A-5D8F-4228-8A9C-19910C6972A3}"/>
              </a:ext>
            </a:extLst>
          </p:cNvPr>
          <p:cNvSpPr txBox="1"/>
          <p:nvPr/>
        </p:nvSpPr>
        <p:spPr>
          <a:xfrm>
            <a:off x="1919536" y="217279"/>
            <a:ext cx="4572000" cy="369332"/>
          </a:xfrm>
          <a:prstGeom prst="rect">
            <a:avLst/>
          </a:prstGeom>
          <a:noFill/>
        </p:spPr>
        <p:txBody>
          <a:bodyPr wrap="square">
            <a:spAutoFit/>
          </a:bodyPr>
          <a:lstStyle/>
          <a:p>
            <a:r>
              <a:rPr lang="fr-FR" b="1" dirty="0">
                <a:solidFill>
                  <a:srgbClr val="FF0000"/>
                </a:solidFill>
              </a:rPr>
              <a:t>IMPLANTATION</a:t>
            </a:r>
          </a:p>
        </p:txBody>
      </p:sp>
      <p:sp>
        <p:nvSpPr>
          <p:cNvPr id="6" name="Footer Placeholder 5"/>
          <p:cNvSpPr>
            <a:spLocks noGrp="1"/>
          </p:cNvSpPr>
          <p:nvPr>
            <p:ph type="ftr" sz="quarter" idx="11"/>
          </p:nvPr>
        </p:nvSpPr>
        <p:spPr/>
        <p:txBody>
          <a:bodyPr/>
          <a:lstStyle/>
          <a:p>
            <a:r>
              <a:rPr lang="fr-FR" smtClean="0"/>
              <a:t>Cours de topographie AYED Kada </a:t>
            </a:r>
            <a:endParaRPr lang="fr-FR"/>
          </a:p>
        </p:txBody>
      </p:sp>
    </p:spTree>
    <p:extLst>
      <p:ext uri="{BB962C8B-B14F-4D97-AF65-F5344CB8AC3E}">
        <p14:creationId xmlns:p14="http://schemas.microsoft.com/office/powerpoint/2010/main" val="42198629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D6275805-ED22-47A5-ACA9-BE03D19E0058}" type="slidenum">
              <a:rPr lang="fr-FR" smtClean="0"/>
              <a:pPr/>
              <a:t>8</a:t>
            </a:fld>
            <a:endParaRPr lang="fr-FR"/>
          </a:p>
        </p:txBody>
      </p:sp>
      <p:pic>
        <p:nvPicPr>
          <p:cNvPr id="2" name="Image 1"/>
          <p:cNvPicPr>
            <a:picLocks noChangeAspect="1"/>
          </p:cNvPicPr>
          <p:nvPr/>
        </p:nvPicPr>
        <p:blipFill>
          <a:blip r:embed="rId2"/>
          <a:stretch>
            <a:fillRect/>
          </a:stretch>
        </p:blipFill>
        <p:spPr>
          <a:xfrm>
            <a:off x="2999656" y="548680"/>
            <a:ext cx="7261730" cy="4968552"/>
          </a:xfrm>
          <a:prstGeom prst="rect">
            <a:avLst/>
          </a:prstGeom>
        </p:spPr>
      </p:pic>
      <p:pic>
        <p:nvPicPr>
          <p:cNvPr id="3" name="Image 2"/>
          <p:cNvPicPr>
            <a:picLocks noChangeAspect="1"/>
          </p:cNvPicPr>
          <p:nvPr/>
        </p:nvPicPr>
        <p:blipFill>
          <a:blip r:embed="rId3"/>
          <a:stretch>
            <a:fillRect/>
          </a:stretch>
        </p:blipFill>
        <p:spPr>
          <a:xfrm>
            <a:off x="4367809" y="5805265"/>
            <a:ext cx="4124325" cy="447675"/>
          </a:xfrm>
          <a:prstGeom prst="rect">
            <a:avLst/>
          </a:prstGeom>
        </p:spPr>
      </p:pic>
      <p:sp>
        <p:nvSpPr>
          <p:cNvPr id="6" name="TextBox 5">
            <a:extLst>
              <a:ext uri="{FF2B5EF4-FFF2-40B4-BE49-F238E27FC236}">
                <a16:creationId xmlns="" xmlns:a16="http://schemas.microsoft.com/office/drawing/2014/main" id="{E88F765A-4F07-4895-ACAD-CB8E5744BB6B}"/>
              </a:ext>
            </a:extLst>
          </p:cNvPr>
          <p:cNvSpPr txBox="1"/>
          <p:nvPr/>
        </p:nvSpPr>
        <p:spPr>
          <a:xfrm>
            <a:off x="2495600" y="364014"/>
            <a:ext cx="4572000" cy="369332"/>
          </a:xfrm>
          <a:prstGeom prst="rect">
            <a:avLst/>
          </a:prstGeom>
          <a:noFill/>
        </p:spPr>
        <p:txBody>
          <a:bodyPr wrap="square">
            <a:spAutoFit/>
          </a:bodyPr>
          <a:lstStyle/>
          <a:p>
            <a:r>
              <a:rPr lang="fr-FR" b="1" dirty="0">
                <a:solidFill>
                  <a:srgbClr val="FF0000"/>
                </a:solidFill>
              </a:rPr>
              <a:t>IMPLANTATION</a:t>
            </a:r>
          </a:p>
        </p:txBody>
      </p:sp>
      <p:sp>
        <p:nvSpPr>
          <p:cNvPr id="5" name="Footer Placeholder 4"/>
          <p:cNvSpPr>
            <a:spLocks noGrp="1"/>
          </p:cNvSpPr>
          <p:nvPr>
            <p:ph type="ftr" sz="quarter" idx="11"/>
          </p:nvPr>
        </p:nvSpPr>
        <p:spPr/>
        <p:txBody>
          <a:bodyPr/>
          <a:lstStyle/>
          <a:p>
            <a:r>
              <a:rPr lang="fr-FR" smtClean="0"/>
              <a:t>Cours de topographie AYED Kada </a:t>
            </a:r>
            <a:endParaRPr lang="fr-FR"/>
          </a:p>
        </p:txBody>
      </p:sp>
    </p:spTree>
    <p:extLst>
      <p:ext uri="{BB962C8B-B14F-4D97-AF65-F5344CB8AC3E}">
        <p14:creationId xmlns:p14="http://schemas.microsoft.com/office/powerpoint/2010/main" val="412031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D6275805-ED22-47A5-ACA9-BE03D19E0058}" type="slidenum">
              <a:rPr lang="fr-FR" smtClean="0"/>
              <a:pPr/>
              <a:t>9</a:t>
            </a:fld>
            <a:endParaRPr lang="fr-FR"/>
          </a:p>
        </p:txBody>
      </p:sp>
      <p:pic>
        <p:nvPicPr>
          <p:cNvPr id="2" name="Image 1"/>
          <p:cNvPicPr>
            <a:picLocks noChangeAspect="1"/>
          </p:cNvPicPr>
          <p:nvPr/>
        </p:nvPicPr>
        <p:blipFill>
          <a:blip r:embed="rId2"/>
          <a:stretch>
            <a:fillRect/>
          </a:stretch>
        </p:blipFill>
        <p:spPr>
          <a:xfrm>
            <a:off x="2766739" y="1516708"/>
            <a:ext cx="6410325" cy="514350"/>
          </a:xfrm>
          <a:prstGeom prst="rect">
            <a:avLst/>
          </a:prstGeom>
        </p:spPr>
      </p:pic>
      <p:pic>
        <p:nvPicPr>
          <p:cNvPr id="3" name="Image 2"/>
          <p:cNvPicPr>
            <a:picLocks noChangeAspect="1"/>
          </p:cNvPicPr>
          <p:nvPr/>
        </p:nvPicPr>
        <p:blipFill>
          <a:blip r:embed="rId3"/>
          <a:stretch>
            <a:fillRect/>
          </a:stretch>
        </p:blipFill>
        <p:spPr>
          <a:xfrm>
            <a:off x="1919536" y="2420889"/>
            <a:ext cx="8291264" cy="3670151"/>
          </a:xfrm>
          <a:prstGeom prst="rect">
            <a:avLst/>
          </a:prstGeom>
        </p:spPr>
      </p:pic>
      <p:sp>
        <p:nvSpPr>
          <p:cNvPr id="6" name="TextBox 5">
            <a:extLst>
              <a:ext uri="{FF2B5EF4-FFF2-40B4-BE49-F238E27FC236}">
                <a16:creationId xmlns="" xmlns:a16="http://schemas.microsoft.com/office/drawing/2014/main" id="{D91AB505-9047-4129-8C36-74C6BDD1C441}"/>
              </a:ext>
            </a:extLst>
          </p:cNvPr>
          <p:cNvSpPr txBox="1"/>
          <p:nvPr/>
        </p:nvSpPr>
        <p:spPr>
          <a:xfrm>
            <a:off x="2766738" y="400874"/>
            <a:ext cx="4572000" cy="369332"/>
          </a:xfrm>
          <a:prstGeom prst="rect">
            <a:avLst/>
          </a:prstGeom>
          <a:noFill/>
        </p:spPr>
        <p:txBody>
          <a:bodyPr wrap="square">
            <a:spAutoFit/>
          </a:bodyPr>
          <a:lstStyle/>
          <a:p>
            <a:r>
              <a:rPr lang="fr-FR" b="1" dirty="0">
                <a:solidFill>
                  <a:srgbClr val="FF0000"/>
                </a:solidFill>
              </a:rPr>
              <a:t>IMPLANTATION</a:t>
            </a:r>
          </a:p>
        </p:txBody>
      </p:sp>
      <p:sp>
        <p:nvSpPr>
          <p:cNvPr id="5" name="Footer Placeholder 4"/>
          <p:cNvSpPr>
            <a:spLocks noGrp="1"/>
          </p:cNvSpPr>
          <p:nvPr>
            <p:ph type="ftr" sz="quarter" idx="11"/>
          </p:nvPr>
        </p:nvSpPr>
        <p:spPr/>
        <p:txBody>
          <a:bodyPr/>
          <a:lstStyle/>
          <a:p>
            <a:r>
              <a:rPr lang="fr-FR" smtClean="0"/>
              <a:t>Cours de topographie AYED Kada </a:t>
            </a:r>
            <a:endParaRPr lang="fr-FR"/>
          </a:p>
        </p:txBody>
      </p:sp>
    </p:spTree>
    <p:extLst>
      <p:ext uri="{BB962C8B-B14F-4D97-AF65-F5344CB8AC3E}">
        <p14:creationId xmlns:p14="http://schemas.microsoft.com/office/powerpoint/2010/main" val="12270505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407</Words>
  <Application>Microsoft Office PowerPoint</Application>
  <PresentationFormat>Widescreen</PresentationFormat>
  <Paragraphs>54</Paragraphs>
  <Slides>9</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9</vt:i4>
      </vt:variant>
    </vt:vector>
  </HeadingPairs>
  <TitlesOfParts>
    <vt:vector size="17" baseType="lpstr">
      <vt:lpstr>Arial</vt:lpstr>
      <vt:lpstr>Calibri</vt:lpstr>
      <vt:lpstr>Calibri Light</vt:lpstr>
      <vt:lpstr>Symbol</vt:lpstr>
      <vt:lpstr>Times New Roman</vt:lpstr>
      <vt:lpstr>Times Roman</vt:lpstr>
      <vt:lpstr>Times Roman Italic</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DELL</dc:creator>
  <cp:lastModifiedBy>DELL</cp:lastModifiedBy>
  <cp:revision>3</cp:revision>
  <dcterms:created xsi:type="dcterms:W3CDTF">2023-05-20T18:12:23Z</dcterms:created>
  <dcterms:modified xsi:type="dcterms:W3CDTF">2023-05-20T18:17:18Z</dcterms:modified>
</cp:coreProperties>
</file>