
<file path=[Content_Types].xml><?xml version="1.0" encoding="utf-8"?>
<Types xmlns="http://schemas.openxmlformats.org/package/2006/content-types"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F7ECD-488E-4A6C-9BB2-371572CCA68E}" type="datetimeFigureOut">
              <a:rPr lang="fr-FR" smtClean="0"/>
              <a:t>19/05/2023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2E56E-E17D-49F0-9FED-85E7E3A4F94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9039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F7ECD-488E-4A6C-9BB2-371572CCA68E}" type="datetimeFigureOut">
              <a:rPr lang="fr-FR" smtClean="0"/>
              <a:t>19/05/2023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2E56E-E17D-49F0-9FED-85E7E3A4F94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2765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F7ECD-488E-4A6C-9BB2-371572CCA68E}" type="datetimeFigureOut">
              <a:rPr lang="fr-FR" smtClean="0"/>
              <a:t>19/05/2023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2E56E-E17D-49F0-9FED-85E7E3A4F94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9433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F7ECD-488E-4A6C-9BB2-371572CCA68E}" type="datetimeFigureOut">
              <a:rPr lang="fr-FR" smtClean="0"/>
              <a:t>19/05/2023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2E56E-E17D-49F0-9FED-85E7E3A4F94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6485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F7ECD-488E-4A6C-9BB2-371572CCA68E}" type="datetimeFigureOut">
              <a:rPr lang="fr-FR" smtClean="0"/>
              <a:t>19/05/2023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2E56E-E17D-49F0-9FED-85E7E3A4F94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0370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F7ECD-488E-4A6C-9BB2-371572CCA68E}" type="datetimeFigureOut">
              <a:rPr lang="fr-FR" smtClean="0"/>
              <a:t>19/05/2023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2E56E-E17D-49F0-9FED-85E7E3A4F94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7424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F7ECD-488E-4A6C-9BB2-371572CCA68E}" type="datetimeFigureOut">
              <a:rPr lang="fr-FR" smtClean="0"/>
              <a:t>19/05/2023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2E56E-E17D-49F0-9FED-85E7E3A4F94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7473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F7ECD-488E-4A6C-9BB2-371572CCA68E}" type="datetimeFigureOut">
              <a:rPr lang="fr-FR" smtClean="0"/>
              <a:t>19/05/2023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2E56E-E17D-49F0-9FED-85E7E3A4F94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2090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F7ECD-488E-4A6C-9BB2-371572CCA68E}" type="datetimeFigureOut">
              <a:rPr lang="fr-FR" smtClean="0"/>
              <a:t>19/05/2023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2E56E-E17D-49F0-9FED-85E7E3A4F94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3922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F7ECD-488E-4A6C-9BB2-371572CCA68E}" type="datetimeFigureOut">
              <a:rPr lang="fr-FR" smtClean="0"/>
              <a:t>19/05/2023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2E56E-E17D-49F0-9FED-85E7E3A4F94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8507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F7ECD-488E-4A6C-9BB2-371572CCA68E}" type="datetimeFigureOut">
              <a:rPr lang="fr-FR" smtClean="0"/>
              <a:t>19/05/2023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2E56E-E17D-49F0-9FED-85E7E3A4F94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868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F7ECD-488E-4A6C-9BB2-371572CCA68E}" type="datetimeFigureOut">
              <a:rPr lang="fr-FR" smtClean="0"/>
              <a:t>19/05/2023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2E56E-E17D-49F0-9FED-85E7E3A4F94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7401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ada.ayed@enp-oran.dz" TargetMode="External"/><Relationship Id="rId2" Type="http://schemas.openxmlformats.org/officeDocument/2006/relationships/hyperlink" Target="mailto:ayeddzkada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_Microsoft_Office_Word_97_-_200322221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_Microsoft_Office_Word_97_-_200323232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11708" y="700783"/>
            <a:ext cx="9426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Ministère de l’enseignement supérieur et de la recherche pédagogique</a:t>
            </a:r>
            <a:endParaRPr lang="fr-FR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177612" y="1191495"/>
            <a:ext cx="6829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Ecole Nationale Polytechnique d’Oran Maurice </a:t>
            </a:r>
            <a:r>
              <a:rPr lang="fr-FR" sz="2400" dirty="0" err="1" smtClean="0"/>
              <a:t>Audin</a:t>
            </a:r>
            <a:endParaRPr lang="fr-FR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955278" y="1779731"/>
            <a:ext cx="49579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Département de Génie Civil </a:t>
            </a:r>
            <a:endParaRPr lang="fr-FR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440430" y="2453563"/>
            <a:ext cx="53786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Cours en ligne : Topographie - </a:t>
            </a:r>
            <a:r>
              <a:rPr lang="fr-FR" sz="2000" b="1" dirty="0" smtClean="0"/>
              <a:t>Nivellement</a:t>
            </a:r>
            <a:endParaRPr lang="fr-FR" sz="2000" b="1" dirty="0" smtClean="0"/>
          </a:p>
          <a:p>
            <a:pPr algn="ctr"/>
            <a:r>
              <a:rPr lang="fr-FR" sz="2000" b="1" dirty="0" smtClean="0"/>
              <a:t>SECTION III</a:t>
            </a:r>
            <a:endParaRPr lang="fr-FR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734653" y="3558148"/>
            <a:ext cx="595641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Enseignant : </a:t>
            </a:r>
          </a:p>
          <a:p>
            <a:endParaRPr lang="fr-FR" b="1" dirty="0"/>
          </a:p>
          <a:p>
            <a:r>
              <a:rPr lang="fr-FR" dirty="0" smtClean="0"/>
              <a:t>AYED </a:t>
            </a:r>
            <a:r>
              <a:rPr lang="fr-FR" dirty="0" err="1" smtClean="0"/>
              <a:t>Kada</a:t>
            </a:r>
            <a:r>
              <a:rPr lang="fr-FR" dirty="0"/>
              <a:t>,</a:t>
            </a:r>
            <a:r>
              <a:rPr lang="fr-FR" dirty="0" smtClean="0"/>
              <a:t> maitre de conférences, ENPO MA</a:t>
            </a:r>
          </a:p>
          <a:p>
            <a:r>
              <a:rPr lang="fr-FR" dirty="0" smtClean="0"/>
              <a:t>Email: </a:t>
            </a:r>
            <a:r>
              <a:rPr lang="fr-FR" dirty="0" smtClean="0">
                <a:hlinkClick r:id="rId2"/>
              </a:rPr>
              <a:t>ayeddzkada@gmail.com</a:t>
            </a:r>
            <a:r>
              <a:rPr lang="fr-FR" dirty="0" smtClean="0"/>
              <a:t>, </a:t>
            </a:r>
            <a:r>
              <a:rPr lang="fr-FR" dirty="0" smtClean="0">
                <a:hlinkClick r:id="rId3"/>
              </a:rPr>
              <a:t>Kada.ayed@enp-oran.dz</a:t>
            </a:r>
            <a:endParaRPr lang="fr-FR" dirty="0" smtClean="0"/>
          </a:p>
          <a:p>
            <a:r>
              <a:rPr lang="fr-FR" dirty="0" smtClean="0"/>
              <a:t>Tel : 06 99 56 59 24</a:t>
            </a:r>
            <a:endParaRPr lang="fr-FR" dirty="0"/>
          </a:p>
        </p:txBody>
      </p:sp>
      <p:sp>
        <p:nvSpPr>
          <p:cNvPr id="9" name="TextBox 8"/>
          <p:cNvSpPr txBox="1"/>
          <p:nvPr/>
        </p:nvSpPr>
        <p:spPr>
          <a:xfrm>
            <a:off x="9161092" y="5784079"/>
            <a:ext cx="2076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Année: 2022/2023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989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5805-ED22-47A5-ACA9-BE03D19E0058}" type="slidenum">
              <a:rPr lang="fr-FR" smtClean="0"/>
              <a:pPr/>
              <a:t>2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7536" y="201719"/>
            <a:ext cx="2363265" cy="2347042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919536" y="620689"/>
            <a:ext cx="5400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 nivellement direct appelé aussi nivellement géométrique, consiste à déterminer la dénivelée entre les points AB (</a:t>
            </a:r>
            <a:r>
              <a:rPr lang="el-GR" dirty="0"/>
              <a:t>Δ</a:t>
            </a:r>
            <a:r>
              <a:rPr lang="fr-FR" dirty="0"/>
              <a:t>H </a:t>
            </a:r>
            <a:r>
              <a:rPr lang="fr-FR" baseline="-25000" dirty="0"/>
              <a:t>AB</a:t>
            </a:r>
            <a:r>
              <a:rPr lang="fr-FR" dirty="0"/>
              <a:t> )</a:t>
            </a:r>
            <a:r>
              <a:rPr lang="fr-FR" baseline="-25000" dirty="0"/>
              <a:t> </a:t>
            </a:r>
            <a:r>
              <a:rPr lang="fr-FR" dirty="0"/>
              <a:t>à l’aide de niveau.</a:t>
            </a:r>
          </a:p>
          <a:p>
            <a:r>
              <a:rPr lang="fr-FR" dirty="0"/>
              <a:t>La mire est placée successivement sur les deux points A et B, L’opérateur lit la valeur ma au point A mb. La différances des lectures sur la mire égale à la dénivelée des lectures entre A et B.  </a:t>
            </a: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6263" y="2660494"/>
            <a:ext cx="5829140" cy="936104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0016" y="3568774"/>
            <a:ext cx="4333157" cy="2143453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76373" y="3829397"/>
            <a:ext cx="4440484" cy="973736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96615" y="4873863"/>
            <a:ext cx="2028852" cy="1872903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 de topographie AYED Kada </a:t>
            </a:r>
            <a:endParaRPr lang="fr-FR"/>
          </a:p>
        </p:txBody>
      </p:sp>
      <p:sp>
        <p:nvSpPr>
          <p:cNvPr id="3" name="TextBox 2"/>
          <p:cNvSpPr txBox="1"/>
          <p:nvPr/>
        </p:nvSpPr>
        <p:spPr>
          <a:xfrm>
            <a:off x="1916263" y="198339"/>
            <a:ext cx="46366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/>
              <a:t>Nivellement direct et indirect 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126064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5805-ED22-47A5-ACA9-BE03D19E0058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991544" y="1412776"/>
            <a:ext cx="84969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C’est un cheminement de plusieurs points qui commencent d’un points de départ connue en altitude A et un points d’arrivée B connue en altitude. Lorsqu’on cherche a déterminer l’altitude du point B inconnu du point A connu on fait un cheminement ALLER-RETOUR.  Lorsqu’on démarre et on fait plusieurs point pour terminer sur le même point donc ce type est appelé cheminement fermé. </a:t>
            </a: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5602" y="2940722"/>
            <a:ext cx="7200800" cy="1785758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1624" y="4845838"/>
            <a:ext cx="2563678" cy="69557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1624" y="5555720"/>
            <a:ext cx="1728192" cy="709946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5413" y="5722773"/>
            <a:ext cx="2851914" cy="37584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 de topographie AYED Kada </a:t>
            </a:r>
            <a:endParaRPr lang="fr-FR"/>
          </a:p>
        </p:txBody>
      </p:sp>
      <p:sp>
        <p:nvSpPr>
          <p:cNvPr id="6" name="TextBox 5"/>
          <p:cNvSpPr txBox="1"/>
          <p:nvPr/>
        </p:nvSpPr>
        <p:spPr>
          <a:xfrm>
            <a:off x="1857204" y="285189"/>
            <a:ext cx="34370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/>
              <a:t>Cheminement simple </a:t>
            </a:r>
            <a:endParaRPr lang="fr-FR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991544" y="927767"/>
            <a:ext cx="4704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/>
              <a:t>Nivellement par cheminement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366395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5805-ED22-47A5-ACA9-BE03D19E0058}" type="slidenum">
              <a:rPr lang="fr-FR" smtClean="0"/>
              <a:pPr/>
              <a:t>4</a:t>
            </a:fld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3593" y="332656"/>
            <a:ext cx="7311601" cy="5842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7569" y="916856"/>
            <a:ext cx="7895093" cy="5947932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 de topographie AYED Kada 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2622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5805-ED22-47A5-ACA9-BE03D19E0058}" type="slidenum">
              <a:rPr lang="fr-FR" smtClean="0"/>
              <a:pPr/>
              <a:t>5</a:t>
            </a:fld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529" y="188640"/>
            <a:ext cx="3757351" cy="7366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420" y="1524940"/>
            <a:ext cx="5854102" cy="4424341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2904" y="6060172"/>
            <a:ext cx="2664296" cy="296179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 de topographie AYED Kada 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1532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3">
            <a:extLst>
              <a:ext uri="{FF2B5EF4-FFF2-40B4-BE49-F238E27FC236}">
                <a16:creationId xmlns="" xmlns:a16="http://schemas.microsoft.com/office/drawing/2014/main" id="{0BE92D4F-5061-47F4-9C32-CFB4C5F4E3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1" y="152400"/>
            <a:ext cx="719748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en-US" sz="2800" b="1" dirty="0"/>
              <a:t>NIVELLEMENT INDIRECT (OU TRIGONOMETRIE)</a:t>
            </a:r>
          </a:p>
        </p:txBody>
      </p:sp>
      <p:sp>
        <p:nvSpPr>
          <p:cNvPr id="97284" name="Text Box 4">
            <a:extLst>
              <a:ext uri="{FF2B5EF4-FFF2-40B4-BE49-F238E27FC236}">
                <a16:creationId xmlns="" xmlns:a16="http://schemas.microsoft.com/office/drawing/2014/main" id="{B172877D-F288-41F7-8877-B46CCD893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701801"/>
            <a:ext cx="7010400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fr-FR" altLang="en-US"/>
              <a:t>L’appareil placé à la verticale de A vise le point b d’une mire tenue verticalement en B. Soient A’ et a’ les projections horizontales de A et a sur la verticale de B.</a:t>
            </a:r>
          </a:p>
          <a:p>
            <a:pPr algn="just"/>
            <a:r>
              <a:rPr lang="fr-FR" altLang="en-US"/>
              <a:t>On peut écrire :</a:t>
            </a:r>
          </a:p>
          <a:p>
            <a:pPr algn="just"/>
            <a:r>
              <a:rPr lang="fr-FR" altLang="en-US"/>
              <a:t>A’B + Bb = A’a’ + a’b</a:t>
            </a:r>
          </a:p>
          <a:p>
            <a:pPr algn="just"/>
            <a:r>
              <a:rPr lang="fr-FR" altLang="en-US"/>
              <a:t>dN + h</a:t>
            </a:r>
            <a:r>
              <a:rPr lang="fr-FR" altLang="en-US" baseline="-25000"/>
              <a:t>m</a:t>
            </a:r>
            <a:r>
              <a:rPr lang="fr-FR" altLang="en-US"/>
              <a:t> = h</a:t>
            </a:r>
            <a:r>
              <a:rPr lang="fr-FR" altLang="en-US" baseline="-25000"/>
              <a:t>i</a:t>
            </a:r>
            <a:r>
              <a:rPr lang="fr-FR" altLang="en-US"/>
              <a:t> +</a:t>
            </a:r>
            <a:r>
              <a:rPr lang="fr-FR" altLang="en-US">
                <a:latin typeface="Symbol" panose="05050102010706020507" pitchFamily="18" charset="2"/>
              </a:rPr>
              <a:t> D</a:t>
            </a:r>
            <a:endParaRPr lang="fr-FR" altLang="en-US"/>
          </a:p>
          <a:p>
            <a:pPr algn="just"/>
            <a:r>
              <a:rPr lang="fr-FR" altLang="en-US" b="1"/>
              <a:t>dN = </a:t>
            </a:r>
            <a:r>
              <a:rPr lang="fr-FR" altLang="en-US" b="1">
                <a:latin typeface="Symbol" panose="05050102010706020507" pitchFamily="18" charset="2"/>
              </a:rPr>
              <a:t>D</a:t>
            </a:r>
            <a:r>
              <a:rPr lang="fr-FR" altLang="en-US" b="1"/>
              <a:t> + h</a:t>
            </a:r>
            <a:r>
              <a:rPr lang="fr-FR" altLang="en-US" b="1" baseline="-25000"/>
              <a:t>i</a:t>
            </a:r>
            <a:r>
              <a:rPr lang="fr-FR" altLang="en-US" b="1"/>
              <a:t> - h</a:t>
            </a:r>
            <a:r>
              <a:rPr lang="fr-FR" altLang="en-US" b="1" baseline="-25000"/>
              <a:t>m</a:t>
            </a:r>
            <a:endParaRPr lang="fr-FR" altLang="en-US" sz="2400">
              <a:latin typeface="Symbol" panose="05050102010706020507" pitchFamily="18" charset="2"/>
            </a:endParaRPr>
          </a:p>
        </p:txBody>
      </p:sp>
      <p:sp>
        <p:nvSpPr>
          <p:cNvPr id="97286" name="Text Box 6">
            <a:extLst>
              <a:ext uri="{FF2B5EF4-FFF2-40B4-BE49-F238E27FC236}">
                <a16:creationId xmlns="" xmlns:a16="http://schemas.microsoft.com/office/drawing/2014/main" id="{6CABD518-EACF-487E-B549-430993E640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5587" y="4869160"/>
            <a:ext cx="906780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fr-FR" altLang="en-US" dirty="0"/>
              <a:t>Dans cette expression </a:t>
            </a:r>
            <a:r>
              <a:rPr lang="fr-FR" altLang="en-US" dirty="0" err="1"/>
              <a:t>dN</a:t>
            </a:r>
            <a:r>
              <a:rPr lang="fr-FR" altLang="en-US" dirty="0"/>
              <a:t> est la dénivelée entre A et B. h</a:t>
            </a:r>
            <a:r>
              <a:rPr lang="fr-FR" altLang="en-US" baseline="-25000" dirty="0"/>
              <a:t>i</a:t>
            </a:r>
            <a:r>
              <a:rPr lang="fr-FR" altLang="en-US" dirty="0"/>
              <a:t> est la hauteur de l’axe des tourillons, h</a:t>
            </a:r>
            <a:r>
              <a:rPr lang="fr-FR" altLang="en-US" baseline="-25000" dirty="0"/>
              <a:t>m</a:t>
            </a:r>
            <a:r>
              <a:rPr lang="fr-FR" altLang="en-US" dirty="0"/>
              <a:t> est la hauteur lue sur la mire. </a:t>
            </a:r>
            <a:r>
              <a:rPr lang="fr-FR" altLang="en-US" dirty="0">
                <a:latin typeface="Symbol" panose="05050102010706020507" pitchFamily="18" charset="2"/>
              </a:rPr>
              <a:t>D</a:t>
            </a:r>
            <a:r>
              <a:rPr lang="fr-FR" altLang="en-US" dirty="0"/>
              <a:t> est la dénivelée instrumentale. Selon que l’appareil mesure le site i, l’angle zénithal z ou la pente P, on a :		</a:t>
            </a:r>
          </a:p>
          <a:p>
            <a:pPr algn="just"/>
            <a:r>
              <a:rPr lang="fr-FR" altLang="en-US" dirty="0"/>
              <a:t>					</a:t>
            </a:r>
            <a:r>
              <a:rPr lang="fr-FR" altLang="en-US" b="1" dirty="0">
                <a:latin typeface="Symbol" panose="05050102010706020507" pitchFamily="18" charset="2"/>
              </a:rPr>
              <a:t>D</a:t>
            </a:r>
            <a:r>
              <a:rPr lang="fr-FR" altLang="en-US" b="1" dirty="0"/>
              <a:t> = L sin i = D tg i</a:t>
            </a:r>
          </a:p>
          <a:p>
            <a:pPr algn="just"/>
            <a:r>
              <a:rPr lang="fr-FR" altLang="en-US" b="1" dirty="0"/>
              <a:t>					</a:t>
            </a:r>
            <a:r>
              <a:rPr lang="fr-FR" altLang="en-US" b="1" dirty="0">
                <a:latin typeface="Symbol" panose="05050102010706020507" pitchFamily="18" charset="2"/>
              </a:rPr>
              <a:t>D</a:t>
            </a:r>
            <a:r>
              <a:rPr lang="fr-FR" altLang="en-US" b="1" dirty="0"/>
              <a:t> = D cotg z	</a:t>
            </a:r>
          </a:p>
          <a:p>
            <a:pPr algn="just"/>
            <a:r>
              <a:rPr lang="fr-FR" altLang="en-US" b="1" dirty="0"/>
              <a:t>					</a:t>
            </a:r>
            <a:r>
              <a:rPr lang="fr-FR" altLang="en-US" b="1" dirty="0">
                <a:latin typeface="Symbol" panose="05050102010706020507" pitchFamily="18" charset="2"/>
              </a:rPr>
              <a:t>D</a:t>
            </a:r>
            <a:r>
              <a:rPr lang="fr-FR" altLang="en-US" b="1" dirty="0"/>
              <a:t> = </a:t>
            </a:r>
            <a:r>
              <a:rPr lang="fr-FR" altLang="en-US" b="1" dirty="0" err="1"/>
              <a:t>Dp</a:t>
            </a:r>
            <a:endParaRPr lang="fr-FR" altLang="en-US" b="1" dirty="0"/>
          </a:p>
        </p:txBody>
      </p:sp>
      <p:graphicFrame>
        <p:nvGraphicFramePr>
          <p:cNvPr id="97289" name="Object 9">
            <a:extLst>
              <a:ext uri="{FF2B5EF4-FFF2-40B4-BE49-F238E27FC236}">
                <a16:creationId xmlns="" xmlns:a16="http://schemas.microsoft.com/office/drawing/2014/main" id="{933D441A-247F-43B5-8AB1-2CB19DC74D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41876" y="1600200"/>
          <a:ext cx="5749925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Document" r:id="rId3" imgW="5748528" imgH="2971800" progId="Word.Document.8">
                  <p:embed/>
                </p:oleObj>
              </mc:Choice>
              <mc:Fallback>
                <p:oleObj name="Document" r:id="rId3" imgW="5748528" imgH="29718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1876" y="1600200"/>
                        <a:ext cx="5749925" cy="297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290" name="Rectangle 10">
            <a:extLst>
              <a:ext uri="{FF2B5EF4-FFF2-40B4-BE49-F238E27FC236}">
                <a16:creationId xmlns="" xmlns:a16="http://schemas.microsoft.com/office/drawing/2014/main" id="{EE38DD18-4C7B-4CA6-80EC-D3D1EB4030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609601"/>
            <a:ext cx="929773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r-FR" altLang="en-US" b="1" u="sng"/>
              <a:t>2.1 </a:t>
            </a:r>
            <a:r>
              <a:rPr lang="fr-FR" altLang="en-US" b="1" i="1" u="sng"/>
              <a:t>Principe</a:t>
            </a:r>
            <a:endParaRPr lang="fr-FR" altLang="en-US" b="1" u="sng"/>
          </a:p>
          <a:p>
            <a:r>
              <a:rPr lang="fr-FR" altLang="en-US"/>
              <a:t>Soient deux points A et B dont on veut déterminer la différence d’altitude. On utilise dans ce cas :</a:t>
            </a:r>
          </a:p>
          <a:p>
            <a:pPr lvl="2">
              <a:buFontTx/>
              <a:buChar char="-"/>
            </a:pPr>
            <a:r>
              <a:rPr lang="fr-FR" altLang="en-US"/>
              <a:t>Un théodolite (ou éclimètre) permettant la mesure des angles verticaux</a:t>
            </a:r>
          </a:p>
          <a:p>
            <a:pPr lvl="2">
              <a:buFontTx/>
              <a:buChar char="-"/>
            </a:pPr>
            <a:r>
              <a:rPr lang="fr-FR" altLang="en-US"/>
              <a:t>Un clisimètre mesurant les pentes</a:t>
            </a:r>
          </a:p>
        </p:txBody>
      </p:sp>
      <p:sp>
        <p:nvSpPr>
          <p:cNvPr id="97292" name="Rectangle 12">
            <a:extLst>
              <a:ext uri="{FF2B5EF4-FFF2-40B4-BE49-F238E27FC236}">
                <a16:creationId xmlns="" xmlns:a16="http://schemas.microsoft.com/office/drawing/2014/main" id="{F8721878-C288-4BCA-B282-9481CFC30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300" y="3695772"/>
            <a:ext cx="3200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altLang="en-US" dirty="0"/>
              <a:t>Lorsque cela est possible on s’arrange pour égaler hm et hi en visant la hauteur de mire. Dans ce cas : </a:t>
            </a:r>
            <a:r>
              <a:rPr lang="fr-FR" altLang="en-US" dirty="0" err="1"/>
              <a:t>dN</a:t>
            </a:r>
            <a:r>
              <a:rPr lang="fr-FR" altLang="en-US" dirty="0"/>
              <a:t> = </a:t>
            </a:r>
            <a:r>
              <a:rPr lang="fr-FR" altLang="en-US" dirty="0">
                <a:latin typeface="Symbol" panose="05050102010706020507" pitchFamily="18" charset="2"/>
              </a:rPr>
              <a:t>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A6BB85B4-DBB9-493C-BA9A-E2351A499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5805-ED22-47A5-ACA9-BE03D19E0058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 de topographie AYED Kada 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6320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2" name="Rectangle 4">
            <a:extLst>
              <a:ext uri="{FF2B5EF4-FFF2-40B4-BE49-F238E27FC236}">
                <a16:creationId xmlns="" xmlns:a16="http://schemas.microsoft.com/office/drawing/2014/main" id="{4D2C38B9-5E5D-44AE-951F-3066A1DD2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879725"/>
            <a:ext cx="906780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altLang="en-US" b="1" u="sng" dirty="0"/>
              <a:t>2.2 </a:t>
            </a:r>
            <a:r>
              <a:rPr lang="fr-FR" altLang="en-US" b="1" i="1" u="sng" dirty="0"/>
              <a:t>Pratique du nivellement indirect</a:t>
            </a:r>
            <a:endParaRPr lang="fr-FR" altLang="en-US" b="1" u="sng" dirty="0"/>
          </a:p>
          <a:p>
            <a:r>
              <a:rPr lang="fr-FR" altLang="en-US" dirty="0"/>
              <a:t>Le nivellement indirect est employé pour la détermination rapide des altitudes dans les terrains même très accidentés ou dans des visées à grandes distances. Il est surtout utilisé avec les levés stadimétriques. On ne peut l ‘employer que lorsque la précision requise ne doit pas être très grande, de l’ordre de quelques centimètres. On utilise le procédé pour le rayonnement, le cheminement, le relèvement, l’intersection.</a:t>
            </a:r>
          </a:p>
        </p:txBody>
      </p:sp>
      <p:sp>
        <p:nvSpPr>
          <p:cNvPr id="99333" name="Rectangle 5">
            <a:extLst>
              <a:ext uri="{FF2B5EF4-FFF2-40B4-BE49-F238E27FC236}">
                <a16:creationId xmlns="" xmlns:a16="http://schemas.microsoft.com/office/drawing/2014/main" id="{1F121FA7-A98C-4EA8-B089-7148233B8A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4489451"/>
            <a:ext cx="9067800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altLang="en-US" b="1" u="sng" dirty="0"/>
              <a:t>2.3 </a:t>
            </a:r>
            <a:r>
              <a:rPr lang="fr-FR" altLang="en-US" b="1" i="1" u="sng" dirty="0"/>
              <a:t>Appareils</a:t>
            </a:r>
          </a:p>
          <a:p>
            <a:r>
              <a:rPr lang="fr-FR" altLang="en-US" b="1" u="sng" dirty="0"/>
              <a:t>Les éclimètres :</a:t>
            </a:r>
            <a:endParaRPr lang="fr-FR" altLang="en-US" u="sng" dirty="0"/>
          </a:p>
          <a:p>
            <a:r>
              <a:rPr lang="fr-FR" altLang="en-US" dirty="0"/>
              <a:t>Ils donnent la valeur de l’angle d’inclinaison de la visée (en grade)</a:t>
            </a:r>
          </a:p>
          <a:p>
            <a:r>
              <a:rPr lang="fr-FR" altLang="en-US" i="1" dirty="0"/>
              <a:t>-</a:t>
            </a:r>
            <a:r>
              <a:rPr lang="fr-FR" altLang="en-US" dirty="0"/>
              <a:t> </a:t>
            </a:r>
            <a:r>
              <a:rPr lang="fr-FR" altLang="en-US" i="1" dirty="0"/>
              <a:t>Règle à éclimètre</a:t>
            </a:r>
          </a:p>
          <a:p>
            <a:r>
              <a:rPr lang="fr-FR" altLang="en-US" i="1" dirty="0"/>
              <a:t>- Théodolite et tachéomètre</a:t>
            </a:r>
            <a:endParaRPr lang="fr-FR" altLang="en-US" dirty="0"/>
          </a:p>
          <a:p>
            <a:r>
              <a:rPr lang="fr-FR" altLang="en-US" b="1" u="sng" dirty="0"/>
              <a:t>Les clisimètres</a:t>
            </a:r>
            <a:r>
              <a:rPr lang="fr-FR" altLang="en-US" b="1" dirty="0"/>
              <a:t> :</a:t>
            </a:r>
            <a:endParaRPr lang="fr-FR" altLang="en-US" dirty="0"/>
          </a:p>
          <a:p>
            <a:r>
              <a:rPr lang="fr-FR" altLang="en-US" dirty="0"/>
              <a:t>Ils donnent, avec son signe, la valeur de la tangente de l’angle de pente de la visée (en %).</a:t>
            </a:r>
          </a:p>
        </p:txBody>
      </p:sp>
      <p:sp>
        <p:nvSpPr>
          <p:cNvPr id="99334" name="Rectangle 6">
            <a:extLst>
              <a:ext uri="{FF2B5EF4-FFF2-40B4-BE49-F238E27FC236}">
                <a16:creationId xmlns="" xmlns:a16="http://schemas.microsoft.com/office/drawing/2014/main" id="{2D900526-5ACF-4797-92AC-856EE42C80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695325"/>
            <a:ext cx="32766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altLang="en-US" b="1" u="sng"/>
              <a:t>Remarque :</a:t>
            </a:r>
          </a:p>
          <a:p>
            <a:r>
              <a:rPr lang="fr-FR" altLang="en-US"/>
              <a:t>Notons que i et P sont comptés positivement au dessus de l’horizon et négativement en dessous. </a:t>
            </a:r>
            <a:r>
              <a:rPr lang="fr-FR" altLang="en-US">
                <a:latin typeface="Symbol" panose="05050102010706020507" pitchFamily="18" charset="2"/>
              </a:rPr>
              <a:t>D</a:t>
            </a:r>
            <a:r>
              <a:rPr lang="fr-FR" altLang="en-US"/>
              <a:t> aura dons le signe de i ou de P.dN indiquera la différence d’altitude de B par rapport à celle de A</a:t>
            </a:r>
          </a:p>
        </p:txBody>
      </p:sp>
      <p:graphicFrame>
        <p:nvGraphicFramePr>
          <p:cNvPr id="99335" name="Object 7">
            <a:extLst>
              <a:ext uri="{FF2B5EF4-FFF2-40B4-BE49-F238E27FC236}">
                <a16:creationId xmlns="" xmlns:a16="http://schemas.microsoft.com/office/drawing/2014/main" id="{3A3894C0-BCBB-475F-88F7-F5EF84085C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00601" y="609600"/>
          <a:ext cx="5749925" cy="254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Document" r:id="rId3" imgW="5748528" imgH="2545080" progId="Word.Document.8">
                  <p:embed/>
                </p:oleObj>
              </mc:Choice>
              <mc:Fallback>
                <p:oleObj name="Document" r:id="rId3" imgW="5748528" imgH="254508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1" y="609600"/>
                        <a:ext cx="5749925" cy="2546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336" name="Rectangle 8">
            <a:extLst>
              <a:ext uri="{FF2B5EF4-FFF2-40B4-BE49-F238E27FC236}">
                <a16:creationId xmlns="" xmlns:a16="http://schemas.microsoft.com/office/drawing/2014/main" id="{1967A611-3012-4BCD-881A-CFF6D7C796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5860" y="148966"/>
            <a:ext cx="719748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en-US" sz="2800" b="1" dirty="0"/>
              <a:t>NIVELLEMENT INDIRECT (OU TRIGONOMETRIE)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1836C2B6-6BBB-4BED-9270-A58DD69E5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5805-ED22-47A5-ACA9-BE03D19E0058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 de topographie AYED Kada 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2490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476</Words>
  <Application>Microsoft Office PowerPoint</Application>
  <PresentationFormat>Widescreen</PresentationFormat>
  <Paragraphs>56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Office Theme</vt:lpstr>
      <vt:lpstr>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5</cp:revision>
  <dcterms:created xsi:type="dcterms:W3CDTF">2023-05-19T05:02:23Z</dcterms:created>
  <dcterms:modified xsi:type="dcterms:W3CDTF">2023-05-19T06:34:12Z</dcterms:modified>
</cp:coreProperties>
</file>