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211B-C519-41B8-BE93-939E7DFAA22B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ENPO - MA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26D5E-0A9F-4C39-8E94-F046EC82C9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0343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1859-E955-4783-AE2A-D78DDA3A7DB2}" type="datetimeFigureOut">
              <a:rPr lang="fr-FR" smtClean="0"/>
              <a:t>15/03/2023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ENPO - MA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EAF9-CF7C-4DEF-A7FB-0CFCE4C39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530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9EAF9-CF7C-4DEF-A7FB-0CFCE4C3947F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ENPO - MA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3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ENPO - MA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9EAF9-CF7C-4DEF-A7FB-0CFCE4C3947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36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91C-8347-4700-809A-F6AA37EFDC7C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8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13F0-D44E-4F1A-894C-053B960E6054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0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2B2-3BE0-4280-85D4-DDECEA612EB3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3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1274-4BEE-4842-A9A3-883563ED5B27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0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591C-B08E-4C0E-9668-2A5396E24FD7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34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6150-6161-4152-BAE8-56B9865328D8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4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4001-5792-473E-8E41-F1463F7A27FB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4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34BD-4D43-4CD3-926F-0DEE62A53910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7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950D-DE5B-49F7-9690-469416EC43CA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2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C562E7-EE03-4F5B-9E54-D4ADE73460B9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05AA-8EC9-4ADF-91A1-BF269F8ABC7B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4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340C57-E011-40B8-AA37-DCB5F2D37C8C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Computer Systems Engineering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73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16781" y="4945524"/>
            <a:ext cx="40274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400" b="1" dirty="0" err="1"/>
              <a:t>Menaouer</a:t>
            </a:r>
            <a:r>
              <a:rPr lang="fr-FR" sz="1400" b="1" dirty="0"/>
              <a:t> BRAHAMI , </a:t>
            </a:r>
            <a:r>
              <a:rPr lang="fr-FR" sz="1400" b="1" dirty="0" err="1"/>
              <a:t>Associate</a:t>
            </a:r>
            <a:r>
              <a:rPr lang="fr-FR" sz="1400" b="1" dirty="0"/>
              <a:t> </a:t>
            </a:r>
            <a:r>
              <a:rPr lang="fr-FR" sz="1400" b="1" dirty="0" err="1"/>
              <a:t>Professor</a:t>
            </a:r>
            <a:endParaRPr lang="fr-FR" sz="1400" b="1" dirty="0"/>
          </a:p>
          <a:p>
            <a:pPr algn="ctr"/>
            <a:r>
              <a:rPr lang="fr-FR" sz="1400" dirty="0"/>
              <a:t>E-mail: {</a:t>
            </a:r>
            <a:r>
              <a:rPr lang="fr-FR" sz="1400" dirty="0" err="1"/>
              <a:t>mbrahami</a:t>
            </a:r>
            <a:r>
              <a:rPr lang="fr-FR" sz="1400" dirty="0"/>
              <a:t>, </a:t>
            </a:r>
            <a:r>
              <a:rPr lang="fr-FR" sz="1400" dirty="0" err="1"/>
              <a:t>brahami.menaouer</a:t>
            </a:r>
            <a:r>
              <a:rPr lang="fr-FR" sz="1400" dirty="0"/>
              <a:t>}@gmail.com</a:t>
            </a:r>
          </a:p>
          <a:p>
            <a:pPr algn="ctr"/>
            <a:r>
              <a:rPr lang="fr-FR" sz="1400" dirty="0"/>
              <a:t>menaouer.brahami@enp-oran.dz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815084" y="1515577"/>
            <a:ext cx="7863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2000" b="1" dirty="0">
                <a:solidFill>
                  <a:srgbClr val="000000"/>
                </a:solidFill>
              </a:rPr>
              <a:t>National </a:t>
            </a:r>
            <a:r>
              <a:rPr lang="fr-FR" sz="2000" b="1" dirty="0" err="1">
                <a:solidFill>
                  <a:srgbClr val="000000"/>
                </a:solidFill>
              </a:rPr>
              <a:t>Polytechnic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b="1" dirty="0" err="1">
                <a:solidFill>
                  <a:srgbClr val="000000"/>
                </a:solidFill>
              </a:rPr>
              <a:t>School</a:t>
            </a:r>
            <a:r>
              <a:rPr lang="fr-FR" sz="2000" b="1" dirty="0">
                <a:solidFill>
                  <a:srgbClr val="000000"/>
                </a:solidFill>
              </a:rPr>
              <a:t> of Oran –Maurice </a:t>
            </a:r>
            <a:r>
              <a:rPr lang="fr-FR" sz="2000" b="1" dirty="0" err="1">
                <a:solidFill>
                  <a:srgbClr val="000000"/>
                </a:solidFill>
              </a:rPr>
              <a:t>Audin</a:t>
            </a:r>
            <a:r>
              <a:rPr lang="fr-FR" sz="2000" b="1" dirty="0">
                <a:solidFill>
                  <a:srgbClr val="000000"/>
                </a:solidFill>
              </a:rPr>
              <a:t> (</a:t>
            </a:r>
            <a:r>
              <a:rPr lang="fr-FR" sz="2000" b="1" dirty="0" err="1">
                <a:solidFill>
                  <a:srgbClr val="000000"/>
                </a:solidFill>
              </a:rPr>
              <a:t>Polytech’Oran</a:t>
            </a:r>
            <a:r>
              <a:rPr lang="fr-FR" sz="2000" b="1" dirty="0">
                <a:solidFill>
                  <a:srgbClr val="000000"/>
                </a:solidFill>
              </a:rPr>
              <a:t>)</a:t>
            </a:r>
          </a:p>
          <a:p>
            <a:pPr algn="ctr"/>
            <a:r>
              <a:rPr lang="en-US" sz="2000" b="1" smtClean="0">
                <a:solidFill>
                  <a:srgbClr val="000000"/>
                </a:solidFill>
              </a:rPr>
              <a:t>Information System - Networks </a:t>
            </a:r>
            <a:r>
              <a:rPr lang="en-US" sz="2000" b="1" dirty="0" smtClean="0">
                <a:solidFill>
                  <a:srgbClr val="000000"/>
                </a:solidFill>
              </a:rPr>
              <a:t>&amp; Telecommunication</a:t>
            </a:r>
            <a:endParaRPr lang="fr-FR" sz="2000" b="1" dirty="0">
              <a:solidFill>
                <a:srgbClr val="000000"/>
              </a:solidFill>
            </a:endParaRP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2nd </a:t>
            </a:r>
            <a:r>
              <a:rPr lang="fr-FR" sz="2000" b="1" dirty="0" err="1">
                <a:solidFill>
                  <a:srgbClr val="000000"/>
                </a:solidFill>
              </a:rPr>
              <a:t>year</a:t>
            </a:r>
            <a:r>
              <a:rPr lang="fr-FR" sz="2000" b="1" dirty="0">
                <a:solidFill>
                  <a:srgbClr val="000000"/>
                </a:solidFill>
              </a:rPr>
              <a:t> - Second Cycle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043112" y="2721580"/>
            <a:ext cx="864729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4400" b="1" dirty="0" smtClean="0">
                <a:solidFill>
                  <a:srgbClr val="FF0000"/>
                </a:solidFill>
              </a:rPr>
              <a:t>TP - IT </a:t>
            </a:r>
            <a:r>
              <a:rPr lang="fr-FR" sz="4400" b="1" dirty="0">
                <a:solidFill>
                  <a:srgbClr val="FF0000"/>
                </a:solidFill>
              </a:rPr>
              <a:t>Project </a:t>
            </a:r>
            <a:r>
              <a:rPr lang="fr-FR" sz="4400" b="1">
                <a:solidFill>
                  <a:srgbClr val="FF0000"/>
                </a:solidFill>
              </a:rPr>
              <a:t>Management </a:t>
            </a:r>
            <a:endParaRPr lang="fr-FR" sz="4400" b="1" smtClean="0">
              <a:solidFill>
                <a:srgbClr val="FF0000"/>
              </a:solidFill>
            </a:endParaRPr>
          </a:p>
          <a:p>
            <a:pPr algn="ctr"/>
            <a:r>
              <a:rPr lang="en-US" b="1">
                <a:solidFill>
                  <a:srgbClr val="C00000"/>
                </a:solidFill>
              </a:rPr>
              <a:t>Planning and Management of IT </a:t>
            </a:r>
            <a:r>
              <a:rPr lang="en-US" b="1" smtClean="0">
                <a:solidFill>
                  <a:srgbClr val="C00000"/>
                </a:solidFill>
              </a:rPr>
              <a:t>Projects</a:t>
            </a:r>
          </a:p>
          <a:p>
            <a:pPr algn="ctr"/>
            <a:r>
              <a:rPr lang="en-US" b="1" smtClean="0">
                <a:solidFill>
                  <a:srgbClr val="C00000"/>
                </a:solidFill>
              </a:rPr>
              <a:t>{Summary Task, Periodic Task, WBS, and Dependency Link)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7" name="Image 1" descr="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9" b="43518"/>
          <a:stretch>
            <a:fillRect/>
          </a:stretch>
        </p:blipFill>
        <p:spPr bwMode="auto">
          <a:xfrm>
            <a:off x="4878388" y="-14288"/>
            <a:ext cx="7313612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7258050" y="5882715"/>
            <a:ext cx="98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400"/>
              <a:t>Present on:</a:t>
            </a:r>
          </a:p>
        </p:txBody>
      </p:sp>
      <p:pic>
        <p:nvPicPr>
          <p:cNvPr id="9" name="Picture 13" descr="http://www.marketing-chine.com/wp-content/uploads/2013/08/linkedin-Ch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288" y="5843028"/>
            <a:ext cx="1022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http://yourstory.in/wp-content/uploads/images/stories/resources/facebook-skyp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25" y="5838265"/>
            <a:ext cx="720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http://4.bp.blogspot.com/-cNmqQV4r8gk/UIURWEhAAPI/AAAAAAAAE7g/eiCqDGDAYIs/s1600/facebook-twit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5863665"/>
            <a:ext cx="8255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1" descr="default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7637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ésultat de recherche d'images pour &quot;google scholar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5900178"/>
            <a:ext cx="7588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Résultat de recherche d'images pour &quot;researchgat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833503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prédécesseurs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1002" t="19485" r="9624" b="22427"/>
          <a:stretch/>
        </p:blipFill>
        <p:spPr>
          <a:xfrm>
            <a:off x="962808" y="1949823"/>
            <a:ext cx="10327343" cy="424927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5400000">
            <a:off x="4566618" y="4324576"/>
            <a:ext cx="2517739" cy="774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tâche Périodique (1)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1209" t="10662" r="9625" b="29412"/>
          <a:stretch/>
        </p:blipFill>
        <p:spPr>
          <a:xfrm>
            <a:off x="976256" y="1963269"/>
            <a:ext cx="10300447" cy="43837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7355542" y="2447600"/>
            <a:ext cx="1272092" cy="2420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tâche Périodique </a:t>
            </a:r>
            <a:r>
              <a:rPr lang="fr-FR" dirty="0" smtClean="0"/>
              <a:t>(</a:t>
            </a:r>
            <a:r>
              <a:rPr lang="fr-FR" dirty="0"/>
              <a:t>2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/>
              <a:t>C</a:t>
            </a:r>
            <a:r>
              <a:rPr lang="fr-FR" dirty="0" smtClean="0"/>
              <a:t>hangement des périodes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105" t="30089" r="9728" b="14706"/>
          <a:stretch/>
        </p:blipFill>
        <p:spPr>
          <a:xfrm>
            <a:off x="660055" y="2135736"/>
            <a:ext cx="10300447" cy="4038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6" name="Ellipse 5"/>
          <p:cNvSpPr/>
          <p:nvPr/>
        </p:nvSpPr>
        <p:spPr>
          <a:xfrm>
            <a:off x="3523129" y="4598896"/>
            <a:ext cx="1272092" cy="12505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598" y="484094"/>
            <a:ext cx="10058400" cy="89019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contraintes </a:t>
            </a:r>
            <a:r>
              <a:rPr lang="fr-FR" b="1" dirty="0" smtClean="0"/>
              <a:t>Flexible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b="1" dirty="0" smtClean="0"/>
              <a:t>1. dés que possible; 2. Plus tard possible</a:t>
            </a:r>
            <a:endParaRPr lang="fr-FR" sz="3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626661"/>
              </p:ext>
            </p:extLst>
          </p:nvPr>
        </p:nvGraphicFramePr>
        <p:xfrm>
          <a:off x="3012144" y="1913653"/>
          <a:ext cx="877943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318"/>
                <a:gridCol w="1882588"/>
                <a:gridCol w="1909483"/>
                <a:gridCol w="1721950"/>
                <a:gridCol w="1949097"/>
              </a:tblGrid>
              <a:tr h="310576">
                <a:tc>
                  <a:txBody>
                    <a:bodyPr/>
                    <a:lstStyle/>
                    <a:p>
                      <a:r>
                        <a:rPr lang="fr-FR" dirty="0" smtClean="0"/>
                        <a:t>Tâche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Début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Prédécesseur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 Mars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0797" t="8824" r="9520" b="58456"/>
          <a:stretch/>
        </p:blipFill>
        <p:spPr>
          <a:xfrm>
            <a:off x="134470" y="3563470"/>
            <a:ext cx="11882060" cy="27432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0646" y="2230675"/>
            <a:ext cx="179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Double clic sur la ligne 2</a:t>
            </a:r>
            <a:endParaRPr lang="fr-FR" sz="2400" dirty="0"/>
          </a:p>
        </p:txBody>
      </p:sp>
      <p:cxnSp>
        <p:nvCxnSpPr>
          <p:cNvPr id="9" name="Connecteur droit avec flèche 8"/>
          <p:cNvCxnSpPr>
            <a:stCxn id="7" idx="3"/>
          </p:cNvCxnSpPr>
          <p:nvPr/>
        </p:nvCxnSpPr>
        <p:spPr>
          <a:xfrm>
            <a:off x="2268131" y="2646174"/>
            <a:ext cx="811246" cy="2508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7" idx="2"/>
          </p:cNvCxnSpPr>
          <p:nvPr/>
        </p:nvCxnSpPr>
        <p:spPr>
          <a:xfrm>
            <a:off x="1369389" y="3061672"/>
            <a:ext cx="3753940" cy="153722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contrainte </a:t>
            </a:r>
            <a:r>
              <a:rPr lang="fr-FR" b="1" dirty="0" smtClean="0">
                <a:solidFill>
                  <a:srgbClr val="FF0000"/>
                </a:solidFill>
              </a:rPr>
              <a:t>semi-flexible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b="1" dirty="0" smtClean="0">
                <a:solidFill>
                  <a:srgbClr val="FF0000"/>
                </a:solidFill>
              </a:rPr>
              <a:t>Début au Plus tôt le …………………</a:t>
            </a:r>
            <a:br>
              <a:rPr lang="fr-FR" sz="3100" b="1" dirty="0" smtClean="0">
                <a:solidFill>
                  <a:srgbClr val="FF0000"/>
                </a:solidFill>
              </a:rPr>
            </a:br>
            <a:r>
              <a:rPr lang="fr-FR" sz="3100" b="1" dirty="0" smtClean="0">
                <a:solidFill>
                  <a:srgbClr val="FF0000"/>
                </a:solidFill>
              </a:rPr>
              <a:t>Début au Plus Tard Le ………………</a:t>
            </a:r>
            <a:endParaRPr lang="fr-FR" sz="31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313" t="10845" r="9624" b="33640"/>
          <a:stretch/>
        </p:blipFill>
        <p:spPr>
          <a:xfrm>
            <a:off x="982979" y="2043953"/>
            <a:ext cx="10287001" cy="406101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696635" y="4276165"/>
            <a:ext cx="1594821" cy="145228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545105" y="4383743"/>
            <a:ext cx="1272092" cy="3496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5575" y="421073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contraintes Inflexible (Tâche critique)</a:t>
            </a:r>
            <a:br>
              <a:rPr lang="fr-FR" dirty="0" smtClean="0"/>
            </a:br>
            <a:r>
              <a:rPr lang="fr-FR" sz="3600" b="1" dirty="0" smtClean="0">
                <a:solidFill>
                  <a:srgbClr val="FF0000"/>
                </a:solidFill>
              </a:rPr>
              <a:t>1. Doit commencer le……………….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2. Doit finir le…………………..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105" t="10477" r="9728" b="43750"/>
          <a:stretch/>
        </p:blipFill>
        <p:spPr>
          <a:xfrm>
            <a:off x="398033" y="2057400"/>
            <a:ext cx="11169159" cy="363070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052481" y="2286000"/>
            <a:ext cx="1272092" cy="21515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3469340" y="2380132"/>
            <a:ext cx="1272092" cy="3496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565775" y="4208932"/>
            <a:ext cx="1272092" cy="3496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0623" y="469443"/>
            <a:ext cx="8596668" cy="782017"/>
          </a:xfrm>
        </p:spPr>
        <p:txBody>
          <a:bodyPr/>
          <a:lstStyle/>
          <a:p>
            <a:pPr algn="ctr"/>
            <a:r>
              <a:rPr lang="fr-FR" b="1" dirty="0" smtClean="0"/>
              <a:t>Lien de Dépendance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3841" t="45588" r="12264" b="24633"/>
          <a:stretch/>
        </p:blipFill>
        <p:spPr>
          <a:xfrm>
            <a:off x="1169892" y="1890060"/>
            <a:ext cx="9614647" cy="2178424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64426"/>
              </p:ext>
            </p:extLst>
          </p:nvPr>
        </p:nvGraphicFramePr>
        <p:xfrm>
          <a:off x="1980450" y="4837955"/>
          <a:ext cx="815489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1"/>
                <a:gridCol w="1331259"/>
                <a:gridCol w="1613647"/>
                <a:gridCol w="2017059"/>
                <a:gridCol w="14657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Identifiant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Tâche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Prédécesseurs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Successeur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Jours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47915" y="4268713"/>
            <a:ext cx="931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Exemple de Projet: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6939" y="430008"/>
            <a:ext cx="10058400" cy="807062"/>
          </a:xfrm>
        </p:spPr>
        <p:txBody>
          <a:bodyPr/>
          <a:lstStyle/>
          <a:p>
            <a:pPr algn="ctr"/>
            <a:r>
              <a:rPr lang="fr-FR" b="1" dirty="0" smtClean="0"/>
              <a:t>Fin à Début - FD 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1209" t="46140" r="12725" b="26470"/>
          <a:stretch/>
        </p:blipFill>
        <p:spPr>
          <a:xfrm>
            <a:off x="1411942" y="3920564"/>
            <a:ext cx="9897035" cy="20036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72196" y="2044132"/>
            <a:ext cx="931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FF0000"/>
                </a:solidFill>
              </a:rPr>
              <a:t>Fin à Début – FD </a:t>
            </a:r>
            <a:r>
              <a:rPr lang="fr-FR" sz="3200" dirty="0" smtClean="0"/>
              <a:t>: La tâche B </a:t>
            </a:r>
            <a:r>
              <a:rPr lang="fr-FR" sz="3200" b="1" dirty="0" smtClean="0">
                <a:solidFill>
                  <a:srgbClr val="FF0000"/>
                </a:solidFill>
              </a:rPr>
              <a:t>débutera</a:t>
            </a:r>
            <a:r>
              <a:rPr lang="fr-FR" sz="3200" dirty="0" smtClean="0"/>
              <a:t> X jours après la </a:t>
            </a:r>
            <a:r>
              <a:rPr lang="fr-FR" sz="3200" b="1" dirty="0" smtClean="0">
                <a:solidFill>
                  <a:srgbClr val="FF0000"/>
                </a:solidFill>
              </a:rPr>
              <a:t>fin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/>
              <a:t>de la tâche A (si le type utiliser par défaut par MSP.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0388" y="78966"/>
            <a:ext cx="10058400" cy="992557"/>
          </a:xfrm>
        </p:spPr>
        <p:txBody>
          <a:bodyPr/>
          <a:lstStyle/>
          <a:p>
            <a:pPr algn="ctr"/>
            <a:r>
              <a:rPr lang="fr-FR" b="1" dirty="0" smtClean="0"/>
              <a:t>Début à Début - DD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15595" y="1959730"/>
            <a:ext cx="10887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rgbClr val="FF0000"/>
                </a:solidFill>
              </a:rPr>
              <a:t>Début à Début – DD </a:t>
            </a:r>
            <a:r>
              <a:rPr lang="fr-FR" sz="3600" dirty="0" smtClean="0"/>
              <a:t>: La tâche B </a:t>
            </a:r>
            <a:r>
              <a:rPr lang="fr-FR" sz="3600" b="1" dirty="0" smtClean="0">
                <a:solidFill>
                  <a:srgbClr val="FF0000"/>
                </a:solidFill>
              </a:rPr>
              <a:t>débutera</a:t>
            </a:r>
            <a:r>
              <a:rPr lang="fr-FR" sz="3600" dirty="0" smtClean="0"/>
              <a:t> X jours après le </a:t>
            </a:r>
            <a:r>
              <a:rPr lang="fr-FR" sz="3600" b="1" dirty="0" smtClean="0">
                <a:solidFill>
                  <a:srgbClr val="FF0000"/>
                </a:solidFill>
              </a:rPr>
              <a:t>début </a:t>
            </a:r>
            <a:r>
              <a:rPr lang="fr-FR" sz="3600" dirty="0" smtClean="0"/>
              <a:t>de la tâche A.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0693" t="44834" r="17066" b="26305"/>
          <a:stretch/>
        </p:blipFill>
        <p:spPr>
          <a:xfrm>
            <a:off x="591671" y="3411875"/>
            <a:ext cx="11075833" cy="2487707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2196" y="241871"/>
            <a:ext cx="10058400" cy="970878"/>
          </a:xfrm>
        </p:spPr>
        <p:txBody>
          <a:bodyPr/>
          <a:lstStyle/>
          <a:p>
            <a:pPr algn="ctr"/>
            <a:r>
              <a:rPr lang="fr-FR" b="1" dirty="0" smtClean="0"/>
              <a:t>Fin à Fin - FF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84094" y="2140751"/>
            <a:ext cx="1122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rgbClr val="FF0000"/>
                </a:solidFill>
              </a:rPr>
              <a:t>Fin à Fin – FF </a:t>
            </a:r>
            <a:r>
              <a:rPr lang="fr-FR" sz="3600" dirty="0" smtClean="0"/>
              <a:t>: La tâche B </a:t>
            </a:r>
            <a:r>
              <a:rPr lang="fr-FR" sz="3600" b="1" dirty="0" smtClean="0">
                <a:solidFill>
                  <a:srgbClr val="FF0000"/>
                </a:solidFill>
              </a:rPr>
              <a:t>finira</a:t>
            </a:r>
            <a:r>
              <a:rPr lang="fr-FR" sz="3600" dirty="0" smtClean="0"/>
              <a:t> X jours après la </a:t>
            </a:r>
            <a:r>
              <a:rPr lang="fr-FR" sz="3600" b="1" dirty="0" smtClean="0">
                <a:solidFill>
                  <a:srgbClr val="FF0000"/>
                </a:solidFill>
              </a:rPr>
              <a:t>fin </a:t>
            </a:r>
            <a:r>
              <a:rPr lang="fr-FR" sz="3600" dirty="0" smtClean="0"/>
              <a:t>de la tâche A.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1003" t="45220" r="10038" b="26287"/>
          <a:stretch/>
        </p:blipFill>
        <p:spPr>
          <a:xfrm>
            <a:off x="335529" y="3827706"/>
            <a:ext cx="11731733" cy="2380130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885" y="526767"/>
            <a:ext cx="10058400" cy="807062"/>
          </a:xfrm>
        </p:spPr>
        <p:txBody>
          <a:bodyPr/>
          <a:lstStyle/>
          <a:p>
            <a:pPr algn="ctr"/>
            <a:r>
              <a:rPr lang="fr-FR" b="1" dirty="0" smtClean="0"/>
              <a:t>Début à Fin - DF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84094" y="1987543"/>
            <a:ext cx="11227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solidFill>
                  <a:srgbClr val="FF0000"/>
                </a:solidFill>
              </a:rPr>
              <a:t>Début à Fin – DF </a:t>
            </a:r>
            <a:r>
              <a:rPr lang="fr-FR" sz="3600" dirty="0" smtClean="0"/>
              <a:t>: La tâche B </a:t>
            </a:r>
            <a:r>
              <a:rPr lang="fr-FR" sz="3600" b="1" dirty="0" smtClean="0">
                <a:solidFill>
                  <a:srgbClr val="FF0000"/>
                </a:solidFill>
              </a:rPr>
              <a:t>finira</a:t>
            </a:r>
            <a:r>
              <a:rPr lang="fr-FR" sz="3600" dirty="0" smtClean="0"/>
              <a:t> X jours avant le </a:t>
            </a:r>
            <a:r>
              <a:rPr lang="fr-FR" sz="3600" b="1" dirty="0" smtClean="0">
                <a:solidFill>
                  <a:srgbClr val="FF0000"/>
                </a:solidFill>
              </a:rPr>
              <a:t>début </a:t>
            </a:r>
            <a:r>
              <a:rPr lang="fr-FR" sz="3600" dirty="0" smtClean="0"/>
              <a:t>de la tâche A.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1314" t="45772" r="16031" b="25001"/>
          <a:stretch/>
        </p:blipFill>
        <p:spPr>
          <a:xfrm>
            <a:off x="307232" y="3759066"/>
            <a:ext cx="11581705" cy="2619475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997" y="436114"/>
            <a:ext cx="10058400" cy="917089"/>
          </a:xfrm>
        </p:spPr>
        <p:txBody>
          <a:bodyPr/>
          <a:lstStyle/>
          <a:p>
            <a:pPr algn="ctr"/>
            <a:r>
              <a:rPr lang="fr-FR" dirty="0" smtClean="0"/>
              <a:t>Tâche récapitulative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0692" t="9375" r="9624" b="30699"/>
          <a:stretch/>
        </p:blipFill>
        <p:spPr>
          <a:xfrm>
            <a:off x="787997" y="1869141"/>
            <a:ext cx="10367683" cy="438374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10174" y="1882588"/>
            <a:ext cx="927847" cy="21515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887609" y="2097742"/>
            <a:ext cx="1636059" cy="3137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8" name="Ellipse 7"/>
          <p:cNvSpPr/>
          <p:nvPr/>
        </p:nvSpPr>
        <p:spPr>
          <a:xfrm>
            <a:off x="1644127" y="3325907"/>
            <a:ext cx="1636059" cy="3137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73156"/>
            <a:ext cx="10058400" cy="1450757"/>
          </a:xfrm>
        </p:spPr>
        <p:txBody>
          <a:bodyPr/>
          <a:lstStyle/>
          <a:p>
            <a:pPr algn="ctr"/>
            <a:r>
              <a:rPr lang="fr-FR" dirty="0" smtClean="0"/>
              <a:t>Tâche --- Tâche récapitulative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416" t="9007" r="9727" b="33641"/>
          <a:stretch/>
        </p:blipFill>
        <p:spPr>
          <a:xfrm>
            <a:off x="996427" y="1949822"/>
            <a:ext cx="10260106" cy="419548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180203" y="1949822"/>
            <a:ext cx="927847" cy="21515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7490012" y="2084294"/>
            <a:ext cx="1272092" cy="24204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886173" y="3594847"/>
            <a:ext cx="1636059" cy="31376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durées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0796" t="9190" r="9728" b="32574"/>
          <a:stretch/>
        </p:blipFill>
        <p:spPr>
          <a:xfrm>
            <a:off x="956085" y="2046644"/>
            <a:ext cx="10340790" cy="42600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5400000">
            <a:off x="2603349" y="4405259"/>
            <a:ext cx="2517739" cy="42447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5" y="125506"/>
            <a:ext cx="1024281" cy="804792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9577136" y="125506"/>
            <a:ext cx="2134943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600" dirty="0" smtClean="0"/>
              <a:t>IT Project Management</a:t>
            </a:r>
            <a:endParaRPr lang="fr-FR" sz="16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Systems Engineering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6257</TotalTime>
  <Words>379</Words>
  <Application>Microsoft Office PowerPoint</Application>
  <PresentationFormat>Grand écran</PresentationFormat>
  <Paragraphs>95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Rétrospective</vt:lpstr>
      <vt:lpstr>Présentation PowerPoint</vt:lpstr>
      <vt:lpstr>Lien de Dépendance</vt:lpstr>
      <vt:lpstr>Fin à Début - FD </vt:lpstr>
      <vt:lpstr>Début à Début - DD </vt:lpstr>
      <vt:lpstr>Fin à Fin - FF </vt:lpstr>
      <vt:lpstr>Début à Fin - DF </vt:lpstr>
      <vt:lpstr>Tâche récapitulative</vt:lpstr>
      <vt:lpstr>Tâche --- Tâche récapitulative</vt:lpstr>
      <vt:lpstr>Les durées</vt:lpstr>
      <vt:lpstr>Les prédécesseurs</vt:lpstr>
      <vt:lpstr>La tâche Périodique (1)</vt:lpstr>
      <vt:lpstr>La tâche Périodique (2) Changement des périodes </vt:lpstr>
      <vt:lpstr>Les contraintes Flexible 1. dés que possible; 2. Plus tard possible</vt:lpstr>
      <vt:lpstr>Les contrainte semi-flexible Début au Plus tôt le ………………… Début au Plus Tard Le ………………</vt:lpstr>
      <vt:lpstr>Les contraintes Inflexible (Tâche critique) 1. Doit commencer le………………. 2. Doit finir le…………………..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Brahami Menaouer</dc:creator>
  <cp:keywords>IT Project</cp:keywords>
  <cp:lastModifiedBy>HOME</cp:lastModifiedBy>
  <cp:revision>17</cp:revision>
  <dcterms:created xsi:type="dcterms:W3CDTF">2023-03-11T10:35:14Z</dcterms:created>
  <dcterms:modified xsi:type="dcterms:W3CDTF">2023-03-15T18:53:23Z</dcterms:modified>
</cp:coreProperties>
</file>