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sldIdLst>
    <p:sldId id="256" r:id="rId2"/>
    <p:sldId id="257" r:id="rId3"/>
    <p:sldId id="297" r:id="rId4"/>
    <p:sldId id="258" r:id="rId5"/>
    <p:sldId id="259" r:id="rId6"/>
    <p:sldId id="289" r:id="rId7"/>
    <p:sldId id="291" r:id="rId8"/>
    <p:sldId id="293" r:id="rId9"/>
    <p:sldId id="290" r:id="rId10"/>
    <p:sldId id="295" r:id="rId11"/>
    <p:sldId id="260" r:id="rId12"/>
    <p:sldId id="284" r:id="rId13"/>
    <p:sldId id="287" r:id="rId14"/>
    <p:sldId id="279" r:id="rId15"/>
    <p:sldId id="280" r:id="rId16"/>
    <p:sldId id="281" r:id="rId17"/>
    <p:sldId id="285" r:id="rId18"/>
    <p:sldId id="282" r:id="rId19"/>
    <p:sldId id="283" r:id="rId20"/>
    <p:sldId id="298" r:id="rId21"/>
    <p:sldId id="299" r:id="rId22"/>
    <p:sldId id="300" r:id="rId23"/>
    <p:sldId id="261" r:id="rId24"/>
    <p:sldId id="262" r:id="rId25"/>
    <p:sldId id="263" r:id="rId26"/>
    <p:sldId id="264" r:id="rId27"/>
    <p:sldId id="265" r:id="rId28"/>
    <p:sldId id="266" r:id="rId29"/>
    <p:sldId id="267" r:id="rId30"/>
    <p:sldId id="268" r:id="rId31"/>
    <p:sldId id="269" r:id="rId3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97" autoAdjust="0"/>
    <p:restoredTop sz="91884" autoAdjust="0"/>
  </p:normalViewPr>
  <p:slideViewPr>
    <p:cSldViewPr>
      <p:cViewPr>
        <p:scale>
          <a:sx n="110" d="100"/>
          <a:sy n="110" d="100"/>
        </p:scale>
        <p:origin x="-804" y="90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CE6BA96-4698-4790-A830-E14139CA1574}" type="datetimeFigureOut">
              <a:rPr lang="fr-FR" smtClean="0"/>
              <a:pPr/>
              <a:t>12/12/2020</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79D54B5-1C2F-4408-B434-1237F686DC08}"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B79D54B5-1C2F-4408-B434-1237F686DC08}" type="slidenum">
              <a:rPr lang="fr-FR" smtClean="0"/>
              <a:pPr/>
              <a:t>6</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es-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es-AR"/>
          </a:p>
        </p:txBody>
      </p:sp>
      <p:sp>
        <p:nvSpPr>
          <p:cNvPr id="4" name="Espace réservé de la date 3"/>
          <p:cNvSpPr>
            <a:spLocks noGrp="1"/>
          </p:cNvSpPr>
          <p:nvPr>
            <p:ph type="dt" sz="half" idx="10"/>
          </p:nvPr>
        </p:nvSpPr>
        <p:spPr/>
        <p:txBody>
          <a:bodyPr/>
          <a:lstStyle/>
          <a:p>
            <a:fld id="{2F65AB88-AEE0-4B64-A11A-928B9707C29D}" type="datetimeFigureOut">
              <a:rPr lang="es-AR" smtClean="0"/>
              <a:pPr/>
              <a:t>12/12/2020</a:t>
            </a:fld>
            <a:endParaRPr lang="es-AR" dirty="0"/>
          </a:p>
        </p:txBody>
      </p:sp>
      <p:sp>
        <p:nvSpPr>
          <p:cNvPr id="5" name="Espace réservé du pied de page 4"/>
          <p:cNvSpPr>
            <a:spLocks noGrp="1"/>
          </p:cNvSpPr>
          <p:nvPr>
            <p:ph type="ftr" sz="quarter" idx="11"/>
          </p:nvPr>
        </p:nvSpPr>
        <p:spPr/>
        <p:txBody>
          <a:bodyPr/>
          <a:lstStyle/>
          <a:p>
            <a:endParaRPr lang="es-AR" dirty="0"/>
          </a:p>
        </p:txBody>
      </p:sp>
      <p:sp>
        <p:nvSpPr>
          <p:cNvPr id="6" name="Espace réservé du numéro de diapositive 5"/>
          <p:cNvSpPr>
            <a:spLocks noGrp="1"/>
          </p:cNvSpPr>
          <p:nvPr>
            <p:ph type="sldNum" sz="quarter" idx="12"/>
          </p:nvPr>
        </p:nvSpPr>
        <p:spPr/>
        <p:txBody>
          <a:bodyPr/>
          <a:lstStyle/>
          <a:p>
            <a:fld id="{68DAD9FB-0260-41CB-9C26-B15CB74D9C13}" type="slidenum">
              <a:rPr lang="es-AR" smtClean="0"/>
              <a:pPr/>
              <a:t>‹N°›</a:t>
            </a:fld>
            <a:endParaRPr lang="es-A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s-A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s-AR"/>
          </a:p>
        </p:txBody>
      </p:sp>
      <p:sp>
        <p:nvSpPr>
          <p:cNvPr id="4" name="Espace réservé de la date 3"/>
          <p:cNvSpPr>
            <a:spLocks noGrp="1"/>
          </p:cNvSpPr>
          <p:nvPr>
            <p:ph type="dt" sz="half" idx="10"/>
          </p:nvPr>
        </p:nvSpPr>
        <p:spPr/>
        <p:txBody>
          <a:bodyPr/>
          <a:lstStyle/>
          <a:p>
            <a:fld id="{2F65AB88-AEE0-4B64-A11A-928B9707C29D}" type="datetimeFigureOut">
              <a:rPr lang="es-AR" smtClean="0"/>
              <a:pPr/>
              <a:t>12/12/2020</a:t>
            </a:fld>
            <a:endParaRPr lang="es-AR" dirty="0"/>
          </a:p>
        </p:txBody>
      </p:sp>
      <p:sp>
        <p:nvSpPr>
          <p:cNvPr id="5" name="Espace réservé du pied de page 4"/>
          <p:cNvSpPr>
            <a:spLocks noGrp="1"/>
          </p:cNvSpPr>
          <p:nvPr>
            <p:ph type="ftr" sz="quarter" idx="11"/>
          </p:nvPr>
        </p:nvSpPr>
        <p:spPr/>
        <p:txBody>
          <a:bodyPr/>
          <a:lstStyle/>
          <a:p>
            <a:endParaRPr lang="es-AR" dirty="0"/>
          </a:p>
        </p:txBody>
      </p:sp>
      <p:sp>
        <p:nvSpPr>
          <p:cNvPr id="6" name="Espace réservé du numéro de diapositive 5"/>
          <p:cNvSpPr>
            <a:spLocks noGrp="1"/>
          </p:cNvSpPr>
          <p:nvPr>
            <p:ph type="sldNum" sz="quarter" idx="12"/>
          </p:nvPr>
        </p:nvSpPr>
        <p:spPr/>
        <p:txBody>
          <a:bodyPr/>
          <a:lstStyle/>
          <a:p>
            <a:fld id="{68DAD9FB-0260-41CB-9C26-B15CB74D9C13}" type="slidenum">
              <a:rPr lang="es-AR" smtClean="0"/>
              <a:pPr/>
              <a:t>‹N°›</a:t>
            </a:fld>
            <a:endParaRPr lang="es-A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es-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s-AR"/>
          </a:p>
        </p:txBody>
      </p:sp>
      <p:sp>
        <p:nvSpPr>
          <p:cNvPr id="4" name="Espace réservé de la date 3"/>
          <p:cNvSpPr>
            <a:spLocks noGrp="1"/>
          </p:cNvSpPr>
          <p:nvPr>
            <p:ph type="dt" sz="half" idx="10"/>
          </p:nvPr>
        </p:nvSpPr>
        <p:spPr/>
        <p:txBody>
          <a:bodyPr/>
          <a:lstStyle/>
          <a:p>
            <a:fld id="{2F65AB88-AEE0-4B64-A11A-928B9707C29D}" type="datetimeFigureOut">
              <a:rPr lang="es-AR" smtClean="0"/>
              <a:pPr/>
              <a:t>12/12/2020</a:t>
            </a:fld>
            <a:endParaRPr lang="es-AR" dirty="0"/>
          </a:p>
        </p:txBody>
      </p:sp>
      <p:sp>
        <p:nvSpPr>
          <p:cNvPr id="5" name="Espace réservé du pied de page 4"/>
          <p:cNvSpPr>
            <a:spLocks noGrp="1"/>
          </p:cNvSpPr>
          <p:nvPr>
            <p:ph type="ftr" sz="quarter" idx="11"/>
          </p:nvPr>
        </p:nvSpPr>
        <p:spPr/>
        <p:txBody>
          <a:bodyPr/>
          <a:lstStyle/>
          <a:p>
            <a:endParaRPr lang="es-AR" dirty="0"/>
          </a:p>
        </p:txBody>
      </p:sp>
      <p:sp>
        <p:nvSpPr>
          <p:cNvPr id="6" name="Espace réservé du numéro de diapositive 5"/>
          <p:cNvSpPr>
            <a:spLocks noGrp="1"/>
          </p:cNvSpPr>
          <p:nvPr>
            <p:ph type="sldNum" sz="quarter" idx="12"/>
          </p:nvPr>
        </p:nvSpPr>
        <p:spPr/>
        <p:txBody>
          <a:bodyPr/>
          <a:lstStyle/>
          <a:p>
            <a:fld id="{68DAD9FB-0260-41CB-9C26-B15CB74D9C13}" type="slidenum">
              <a:rPr lang="es-AR" smtClean="0"/>
              <a:pPr/>
              <a:t>‹N°›</a:t>
            </a:fld>
            <a:endParaRPr lang="es-A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s-A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s-AR"/>
          </a:p>
        </p:txBody>
      </p:sp>
      <p:sp>
        <p:nvSpPr>
          <p:cNvPr id="4" name="Espace réservé de la date 3"/>
          <p:cNvSpPr>
            <a:spLocks noGrp="1"/>
          </p:cNvSpPr>
          <p:nvPr>
            <p:ph type="dt" sz="half" idx="10"/>
          </p:nvPr>
        </p:nvSpPr>
        <p:spPr/>
        <p:txBody>
          <a:bodyPr/>
          <a:lstStyle/>
          <a:p>
            <a:fld id="{2F65AB88-AEE0-4B64-A11A-928B9707C29D}" type="datetimeFigureOut">
              <a:rPr lang="es-AR" smtClean="0"/>
              <a:pPr/>
              <a:t>12/12/2020</a:t>
            </a:fld>
            <a:endParaRPr lang="es-AR" dirty="0"/>
          </a:p>
        </p:txBody>
      </p:sp>
      <p:sp>
        <p:nvSpPr>
          <p:cNvPr id="5" name="Espace réservé du pied de page 4"/>
          <p:cNvSpPr>
            <a:spLocks noGrp="1"/>
          </p:cNvSpPr>
          <p:nvPr>
            <p:ph type="ftr" sz="quarter" idx="11"/>
          </p:nvPr>
        </p:nvSpPr>
        <p:spPr/>
        <p:txBody>
          <a:bodyPr/>
          <a:lstStyle/>
          <a:p>
            <a:endParaRPr lang="es-AR" dirty="0"/>
          </a:p>
        </p:txBody>
      </p:sp>
      <p:sp>
        <p:nvSpPr>
          <p:cNvPr id="6" name="Espace réservé du numéro de diapositive 5"/>
          <p:cNvSpPr>
            <a:spLocks noGrp="1"/>
          </p:cNvSpPr>
          <p:nvPr>
            <p:ph type="sldNum" sz="quarter" idx="12"/>
          </p:nvPr>
        </p:nvSpPr>
        <p:spPr/>
        <p:txBody>
          <a:bodyPr/>
          <a:lstStyle/>
          <a:p>
            <a:fld id="{68DAD9FB-0260-41CB-9C26-B15CB74D9C13}" type="slidenum">
              <a:rPr lang="es-AR" smtClean="0"/>
              <a:pPr/>
              <a:t>‹N°›</a:t>
            </a:fld>
            <a:endParaRPr lang="es-A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es-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2F65AB88-AEE0-4B64-A11A-928B9707C29D}" type="datetimeFigureOut">
              <a:rPr lang="es-AR" smtClean="0"/>
              <a:pPr/>
              <a:t>12/12/2020</a:t>
            </a:fld>
            <a:endParaRPr lang="es-AR" dirty="0"/>
          </a:p>
        </p:txBody>
      </p:sp>
      <p:sp>
        <p:nvSpPr>
          <p:cNvPr id="5" name="Espace réservé du pied de page 4"/>
          <p:cNvSpPr>
            <a:spLocks noGrp="1"/>
          </p:cNvSpPr>
          <p:nvPr>
            <p:ph type="ftr" sz="quarter" idx="11"/>
          </p:nvPr>
        </p:nvSpPr>
        <p:spPr/>
        <p:txBody>
          <a:bodyPr/>
          <a:lstStyle/>
          <a:p>
            <a:endParaRPr lang="es-AR" dirty="0"/>
          </a:p>
        </p:txBody>
      </p:sp>
      <p:sp>
        <p:nvSpPr>
          <p:cNvPr id="6" name="Espace réservé du numéro de diapositive 5"/>
          <p:cNvSpPr>
            <a:spLocks noGrp="1"/>
          </p:cNvSpPr>
          <p:nvPr>
            <p:ph type="sldNum" sz="quarter" idx="12"/>
          </p:nvPr>
        </p:nvSpPr>
        <p:spPr/>
        <p:txBody>
          <a:bodyPr/>
          <a:lstStyle/>
          <a:p>
            <a:fld id="{68DAD9FB-0260-41CB-9C26-B15CB74D9C13}" type="slidenum">
              <a:rPr lang="es-AR" smtClean="0"/>
              <a:pPr/>
              <a:t>‹N°›</a:t>
            </a:fld>
            <a:endParaRPr lang="es-A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s-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s-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s-AR"/>
          </a:p>
        </p:txBody>
      </p:sp>
      <p:sp>
        <p:nvSpPr>
          <p:cNvPr id="5" name="Espace réservé de la date 4"/>
          <p:cNvSpPr>
            <a:spLocks noGrp="1"/>
          </p:cNvSpPr>
          <p:nvPr>
            <p:ph type="dt" sz="half" idx="10"/>
          </p:nvPr>
        </p:nvSpPr>
        <p:spPr/>
        <p:txBody>
          <a:bodyPr/>
          <a:lstStyle/>
          <a:p>
            <a:fld id="{2F65AB88-AEE0-4B64-A11A-928B9707C29D}" type="datetimeFigureOut">
              <a:rPr lang="es-AR" smtClean="0"/>
              <a:pPr/>
              <a:t>12/12/2020</a:t>
            </a:fld>
            <a:endParaRPr lang="es-AR" dirty="0"/>
          </a:p>
        </p:txBody>
      </p:sp>
      <p:sp>
        <p:nvSpPr>
          <p:cNvPr id="6" name="Espace réservé du pied de page 5"/>
          <p:cNvSpPr>
            <a:spLocks noGrp="1"/>
          </p:cNvSpPr>
          <p:nvPr>
            <p:ph type="ftr" sz="quarter" idx="11"/>
          </p:nvPr>
        </p:nvSpPr>
        <p:spPr/>
        <p:txBody>
          <a:bodyPr/>
          <a:lstStyle/>
          <a:p>
            <a:endParaRPr lang="es-AR" dirty="0"/>
          </a:p>
        </p:txBody>
      </p:sp>
      <p:sp>
        <p:nvSpPr>
          <p:cNvPr id="7" name="Espace réservé du numéro de diapositive 6"/>
          <p:cNvSpPr>
            <a:spLocks noGrp="1"/>
          </p:cNvSpPr>
          <p:nvPr>
            <p:ph type="sldNum" sz="quarter" idx="12"/>
          </p:nvPr>
        </p:nvSpPr>
        <p:spPr/>
        <p:txBody>
          <a:bodyPr/>
          <a:lstStyle/>
          <a:p>
            <a:fld id="{68DAD9FB-0260-41CB-9C26-B15CB74D9C13}" type="slidenum">
              <a:rPr lang="es-AR" smtClean="0"/>
              <a:pPr/>
              <a:t>‹N°›</a:t>
            </a:fld>
            <a:endParaRPr lang="es-A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es-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s-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s-AR"/>
          </a:p>
        </p:txBody>
      </p:sp>
      <p:sp>
        <p:nvSpPr>
          <p:cNvPr id="7" name="Espace réservé de la date 6"/>
          <p:cNvSpPr>
            <a:spLocks noGrp="1"/>
          </p:cNvSpPr>
          <p:nvPr>
            <p:ph type="dt" sz="half" idx="10"/>
          </p:nvPr>
        </p:nvSpPr>
        <p:spPr/>
        <p:txBody>
          <a:bodyPr/>
          <a:lstStyle/>
          <a:p>
            <a:fld id="{2F65AB88-AEE0-4B64-A11A-928B9707C29D}" type="datetimeFigureOut">
              <a:rPr lang="es-AR" smtClean="0"/>
              <a:pPr/>
              <a:t>12/12/2020</a:t>
            </a:fld>
            <a:endParaRPr lang="es-AR" dirty="0"/>
          </a:p>
        </p:txBody>
      </p:sp>
      <p:sp>
        <p:nvSpPr>
          <p:cNvPr id="8" name="Espace réservé du pied de page 7"/>
          <p:cNvSpPr>
            <a:spLocks noGrp="1"/>
          </p:cNvSpPr>
          <p:nvPr>
            <p:ph type="ftr" sz="quarter" idx="11"/>
          </p:nvPr>
        </p:nvSpPr>
        <p:spPr/>
        <p:txBody>
          <a:bodyPr/>
          <a:lstStyle/>
          <a:p>
            <a:endParaRPr lang="es-AR" dirty="0"/>
          </a:p>
        </p:txBody>
      </p:sp>
      <p:sp>
        <p:nvSpPr>
          <p:cNvPr id="9" name="Espace réservé du numéro de diapositive 8"/>
          <p:cNvSpPr>
            <a:spLocks noGrp="1"/>
          </p:cNvSpPr>
          <p:nvPr>
            <p:ph type="sldNum" sz="quarter" idx="12"/>
          </p:nvPr>
        </p:nvSpPr>
        <p:spPr/>
        <p:txBody>
          <a:bodyPr/>
          <a:lstStyle/>
          <a:p>
            <a:fld id="{68DAD9FB-0260-41CB-9C26-B15CB74D9C13}" type="slidenum">
              <a:rPr lang="es-AR" smtClean="0"/>
              <a:pPr/>
              <a:t>‹N°›</a:t>
            </a:fld>
            <a:endParaRPr lang="es-A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s-AR"/>
          </a:p>
        </p:txBody>
      </p:sp>
      <p:sp>
        <p:nvSpPr>
          <p:cNvPr id="3" name="Espace réservé de la date 2"/>
          <p:cNvSpPr>
            <a:spLocks noGrp="1"/>
          </p:cNvSpPr>
          <p:nvPr>
            <p:ph type="dt" sz="half" idx="10"/>
          </p:nvPr>
        </p:nvSpPr>
        <p:spPr/>
        <p:txBody>
          <a:bodyPr/>
          <a:lstStyle/>
          <a:p>
            <a:fld id="{2F65AB88-AEE0-4B64-A11A-928B9707C29D}" type="datetimeFigureOut">
              <a:rPr lang="es-AR" smtClean="0"/>
              <a:pPr/>
              <a:t>12/12/2020</a:t>
            </a:fld>
            <a:endParaRPr lang="es-AR" dirty="0"/>
          </a:p>
        </p:txBody>
      </p:sp>
      <p:sp>
        <p:nvSpPr>
          <p:cNvPr id="4" name="Espace réservé du pied de page 3"/>
          <p:cNvSpPr>
            <a:spLocks noGrp="1"/>
          </p:cNvSpPr>
          <p:nvPr>
            <p:ph type="ftr" sz="quarter" idx="11"/>
          </p:nvPr>
        </p:nvSpPr>
        <p:spPr/>
        <p:txBody>
          <a:bodyPr/>
          <a:lstStyle/>
          <a:p>
            <a:endParaRPr lang="es-AR" dirty="0"/>
          </a:p>
        </p:txBody>
      </p:sp>
      <p:sp>
        <p:nvSpPr>
          <p:cNvPr id="5" name="Espace réservé du numéro de diapositive 4"/>
          <p:cNvSpPr>
            <a:spLocks noGrp="1"/>
          </p:cNvSpPr>
          <p:nvPr>
            <p:ph type="sldNum" sz="quarter" idx="12"/>
          </p:nvPr>
        </p:nvSpPr>
        <p:spPr/>
        <p:txBody>
          <a:bodyPr/>
          <a:lstStyle/>
          <a:p>
            <a:fld id="{68DAD9FB-0260-41CB-9C26-B15CB74D9C13}" type="slidenum">
              <a:rPr lang="es-AR" smtClean="0"/>
              <a:pPr/>
              <a:t>‹N°›</a:t>
            </a:fld>
            <a:endParaRPr lang="es-A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2F65AB88-AEE0-4B64-A11A-928B9707C29D}" type="datetimeFigureOut">
              <a:rPr lang="es-AR" smtClean="0"/>
              <a:pPr/>
              <a:t>12/12/2020</a:t>
            </a:fld>
            <a:endParaRPr lang="es-AR" dirty="0"/>
          </a:p>
        </p:txBody>
      </p:sp>
      <p:sp>
        <p:nvSpPr>
          <p:cNvPr id="3" name="Espace réservé du pied de page 2"/>
          <p:cNvSpPr>
            <a:spLocks noGrp="1"/>
          </p:cNvSpPr>
          <p:nvPr>
            <p:ph type="ftr" sz="quarter" idx="11"/>
          </p:nvPr>
        </p:nvSpPr>
        <p:spPr/>
        <p:txBody>
          <a:bodyPr/>
          <a:lstStyle/>
          <a:p>
            <a:endParaRPr lang="es-AR" dirty="0"/>
          </a:p>
        </p:txBody>
      </p:sp>
      <p:sp>
        <p:nvSpPr>
          <p:cNvPr id="4" name="Espace réservé du numéro de diapositive 3"/>
          <p:cNvSpPr>
            <a:spLocks noGrp="1"/>
          </p:cNvSpPr>
          <p:nvPr>
            <p:ph type="sldNum" sz="quarter" idx="12"/>
          </p:nvPr>
        </p:nvSpPr>
        <p:spPr/>
        <p:txBody>
          <a:bodyPr/>
          <a:lstStyle/>
          <a:p>
            <a:fld id="{68DAD9FB-0260-41CB-9C26-B15CB74D9C13}" type="slidenum">
              <a:rPr lang="es-AR" smtClean="0"/>
              <a:pPr/>
              <a:t>‹N°›</a:t>
            </a:fld>
            <a:endParaRPr lang="es-A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es-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s-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2F65AB88-AEE0-4B64-A11A-928B9707C29D}" type="datetimeFigureOut">
              <a:rPr lang="es-AR" smtClean="0"/>
              <a:pPr/>
              <a:t>12/12/2020</a:t>
            </a:fld>
            <a:endParaRPr lang="es-AR" dirty="0"/>
          </a:p>
        </p:txBody>
      </p:sp>
      <p:sp>
        <p:nvSpPr>
          <p:cNvPr id="6" name="Espace réservé du pied de page 5"/>
          <p:cNvSpPr>
            <a:spLocks noGrp="1"/>
          </p:cNvSpPr>
          <p:nvPr>
            <p:ph type="ftr" sz="quarter" idx="11"/>
          </p:nvPr>
        </p:nvSpPr>
        <p:spPr/>
        <p:txBody>
          <a:bodyPr/>
          <a:lstStyle/>
          <a:p>
            <a:endParaRPr lang="es-AR" dirty="0"/>
          </a:p>
        </p:txBody>
      </p:sp>
      <p:sp>
        <p:nvSpPr>
          <p:cNvPr id="7" name="Espace réservé du numéro de diapositive 6"/>
          <p:cNvSpPr>
            <a:spLocks noGrp="1"/>
          </p:cNvSpPr>
          <p:nvPr>
            <p:ph type="sldNum" sz="quarter" idx="12"/>
          </p:nvPr>
        </p:nvSpPr>
        <p:spPr/>
        <p:txBody>
          <a:bodyPr/>
          <a:lstStyle/>
          <a:p>
            <a:fld id="{68DAD9FB-0260-41CB-9C26-B15CB74D9C13}" type="slidenum">
              <a:rPr lang="es-AR" smtClean="0"/>
              <a:pPr/>
              <a:t>‹N°›</a:t>
            </a:fld>
            <a:endParaRPr lang="es-A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es-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AR" dirty="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2F65AB88-AEE0-4B64-A11A-928B9707C29D}" type="datetimeFigureOut">
              <a:rPr lang="es-AR" smtClean="0"/>
              <a:pPr/>
              <a:t>12/12/2020</a:t>
            </a:fld>
            <a:endParaRPr lang="es-AR" dirty="0"/>
          </a:p>
        </p:txBody>
      </p:sp>
      <p:sp>
        <p:nvSpPr>
          <p:cNvPr id="6" name="Espace réservé du pied de page 5"/>
          <p:cNvSpPr>
            <a:spLocks noGrp="1"/>
          </p:cNvSpPr>
          <p:nvPr>
            <p:ph type="ftr" sz="quarter" idx="11"/>
          </p:nvPr>
        </p:nvSpPr>
        <p:spPr/>
        <p:txBody>
          <a:bodyPr/>
          <a:lstStyle/>
          <a:p>
            <a:endParaRPr lang="es-AR" dirty="0"/>
          </a:p>
        </p:txBody>
      </p:sp>
      <p:sp>
        <p:nvSpPr>
          <p:cNvPr id="7" name="Espace réservé du numéro de diapositive 6"/>
          <p:cNvSpPr>
            <a:spLocks noGrp="1"/>
          </p:cNvSpPr>
          <p:nvPr>
            <p:ph type="sldNum" sz="quarter" idx="12"/>
          </p:nvPr>
        </p:nvSpPr>
        <p:spPr/>
        <p:txBody>
          <a:bodyPr/>
          <a:lstStyle/>
          <a:p>
            <a:fld id="{68DAD9FB-0260-41CB-9C26-B15CB74D9C13}" type="slidenum">
              <a:rPr lang="es-AR" smtClean="0"/>
              <a:pPr/>
              <a:t>‹N°›</a:t>
            </a:fld>
            <a:endParaRPr lang="es-A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es-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s-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65AB88-AEE0-4B64-A11A-928B9707C29D}" type="datetimeFigureOut">
              <a:rPr lang="es-AR" smtClean="0"/>
              <a:pPr/>
              <a:t>12/12/2020</a:t>
            </a:fld>
            <a:endParaRPr lang="es-AR" dirty="0"/>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AR" dirty="0"/>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DAD9FB-0260-41CB-9C26-B15CB74D9C13}" type="slidenum">
              <a:rPr lang="es-AR" smtClean="0"/>
              <a:pPr/>
              <a:t>‹N°›</a:t>
            </a:fld>
            <a:endParaRPr lang="es-AR"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Liste%202%20Ann&#233;e%20PM.%20docx.docx"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1-Proc&#233;d&#233;s%20de%20moulage.pdf" TargetMode="External"/><Relationship Id="rId7" Type="http://schemas.openxmlformats.org/officeDocument/2006/relationships/hyperlink" Target="&#1575;&#1604;&#1600;&#1600;&#1600;&#1602;&#1600;&#1600;&#1600;&#1600;&#1608;&#1604;&#1600;&#1600;&#1600;&#1600;&#1576;&#1577;.ppt" TargetMode="External"/><Relationship Id="rId2" Type="http://schemas.openxmlformats.org/officeDocument/2006/relationships/hyperlink" Target="1moulage%20sable.pdf" TargetMode="External"/><Relationship Id="rId1" Type="http://schemas.openxmlformats.org/officeDocument/2006/relationships/slideLayout" Target="../slideLayouts/slideLayout2.xml"/><Relationship Id="rId6" Type="http://schemas.openxmlformats.org/officeDocument/2006/relationships/hyperlink" Target="2-%20moulage%20%20PRINT%20COMPLEMENT.pdf" TargetMode="External"/><Relationship Id="rId5" Type="http://schemas.openxmlformats.org/officeDocument/2006/relationships/hyperlink" Target="Moulage%20De%20Pr&#233;cision%20&#224;%20La%20Cire%20Perdue.mp4" TargetMode="External"/><Relationship Id="rId4" Type="http://schemas.openxmlformats.org/officeDocument/2006/relationships/hyperlink" Target="Diff&#233;rents%20types%20de%20moulage.mp4"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hyperlink" Target="COURS%20LAMINAGE.docx" TargetMode="External"/><Relationship Id="rId2" Type="http://schemas.openxmlformats.org/officeDocument/2006/relationships/hyperlink" Target="COURS%2010Travail%20des%20m&#233;taux%20en%20MASSE/laminage%20etirage/laminage%20&#233;tirage.ppt"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fr.wikipedia.org/w/index.php?title=Laminage&amp;action=edit&amp;section=10" TargetMode="External"/><Relationship Id="rId2" Type="http://schemas.openxmlformats.org/officeDocument/2006/relationships/hyperlink" Target="https://fr.wikipedia.org/w/index.php?title=Laminage&amp;veaction=edit&amp;section=10" TargetMode="External"/><Relationship Id="rId1" Type="http://schemas.openxmlformats.org/officeDocument/2006/relationships/slideLayout" Target="../slideLayouts/slideLayout2.xml"/><Relationship Id="rId5" Type="http://schemas.openxmlformats.org/officeDocument/2006/relationships/hyperlink" Target="https://fr.wikipedia.org/wiki/%C3%89lectroaimant" TargetMode="External"/><Relationship Id="rId4" Type="http://schemas.openxmlformats.org/officeDocument/2006/relationships/hyperlink" Target="https://fr.wikipedia.org/wiki/Billette_(sid%C3%A9rurgie)" TargetMode="External"/></Relationships>
</file>

<file path=ppt/slides/_rels/slide17.xml.rels><?xml version="1.0" encoding="UTF-8" standalone="yes"?>
<Relationships xmlns="http://schemas.openxmlformats.org/package/2006/relationships"><Relationship Id="rId2" Type="http://schemas.openxmlformats.org/officeDocument/2006/relationships/hyperlink" Target="https://fr.wikipedia.org/wiki/Cisaille"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fr.wikipedia.org/wiki/Ordinateur"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openxmlformats.org/officeDocument/2006/relationships/hyperlink" Target="https://fr.wikipedia.org/w/index.php?title=Laminage&amp;veaction=edit&amp;section=12" TargetMode="External"/><Relationship Id="rId13" Type="http://schemas.openxmlformats.org/officeDocument/2006/relationships/hyperlink" Target="https://fr.wikipedia.org/wiki/R%C3%A9sistance_%C3%A0_la_rupture" TargetMode="External"/><Relationship Id="rId3" Type="http://schemas.openxmlformats.org/officeDocument/2006/relationships/hyperlink" Target="https://fr.wikipedia.org/w/index.php?title=Laminage&amp;action=edit&amp;section=11" TargetMode="External"/><Relationship Id="rId7" Type="http://schemas.openxmlformats.org/officeDocument/2006/relationships/hyperlink" Target="https://fr.wikipedia.org/wiki/Tonne_(unit%C3%A9)" TargetMode="External"/><Relationship Id="rId12" Type="http://schemas.openxmlformats.org/officeDocument/2006/relationships/hyperlink" Target="https://fr.wikipedia.org/wiki/Limite_d'%C3%A9lasticit%C3%A9" TargetMode="External"/><Relationship Id="rId2" Type="http://schemas.openxmlformats.org/officeDocument/2006/relationships/hyperlink" Target="https://fr.wikipedia.org/w/index.php?title=Laminage&amp;veaction=edit&amp;section=11" TargetMode="External"/><Relationship Id="rId1" Type="http://schemas.openxmlformats.org/officeDocument/2006/relationships/slideLayout" Target="../slideLayouts/slideLayout2.xml"/><Relationship Id="rId6" Type="http://schemas.openxmlformats.org/officeDocument/2006/relationships/hyperlink" Target="https://fr.wikipedia.org/wiki/Lyon" TargetMode="External"/><Relationship Id="rId11" Type="http://schemas.openxmlformats.org/officeDocument/2006/relationships/hyperlink" Target="https://fr.wikipedia.org/wiki/D%C3%A9formation_%C3%A9lastique" TargetMode="External"/><Relationship Id="rId5" Type="http://schemas.openxmlformats.org/officeDocument/2006/relationships/hyperlink" Target="https://fr.wikipedia.org/wiki/Queen_Mary_2" TargetMode="External"/><Relationship Id="rId15" Type="http://schemas.openxmlformats.org/officeDocument/2006/relationships/hyperlink" Target="https://fr.wikipedia.org/wiki/Recuit" TargetMode="External"/><Relationship Id="rId10" Type="http://schemas.openxmlformats.org/officeDocument/2006/relationships/hyperlink" Target="https://fr.wikipedia.org/wiki/%C3%89crouissage" TargetMode="External"/><Relationship Id="rId4" Type="http://schemas.openxmlformats.org/officeDocument/2006/relationships/hyperlink" Target="https://fr.wikipedia.org/wiki/Watt" TargetMode="External"/><Relationship Id="rId9" Type="http://schemas.openxmlformats.org/officeDocument/2006/relationships/hyperlink" Target="https://fr.wikipedia.org/w/index.php?title=Laminage&amp;action=edit&amp;section=12" TargetMode="External"/><Relationship Id="rId14" Type="http://schemas.openxmlformats.org/officeDocument/2006/relationships/hyperlink" Target="https://fr.wikipedia.org/wiki/Rev%C3%AAtement_(m%C3%A9tallurgie)"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COURS%20FORGEAGE.docx" TargetMode="External"/><Relationship Id="rId2" Type="http://schemas.openxmlformats.org/officeDocument/2006/relationships/hyperlink" Target="COURS%2010Travail%20des%20m&#233;taux%20en%20MASSE/forgeage/13000%20Ton%20large%20forging%20press.mp4" TargetMode="External"/><Relationship Id="rId1" Type="http://schemas.openxmlformats.org/officeDocument/2006/relationships/slideLayout" Target="../slideLayouts/slideLayout2.xml"/><Relationship Id="rId4" Type="http://schemas.openxmlformats.org/officeDocument/2006/relationships/hyperlink" Target="COURS%2010Travail%20des%20m&#233;taux%20en%20MASSE/forgeage/Le%20forgeage%20-%20360p.mp4" TargetMode="External"/></Relationships>
</file>

<file path=ppt/slides/_rels/slide21.xml.rels><?xml version="1.0" encoding="UTF-8" standalone="yes"?>
<Relationships xmlns="http://schemas.openxmlformats.org/package/2006/relationships"><Relationship Id="rId3" Type="http://schemas.openxmlformats.org/officeDocument/2006/relationships/hyperlink" Target="Procedes/COURS%2010Travail%20des%20m&#233;taux%20en%20MASSE/Extrusion/extrusion.mp4" TargetMode="External"/><Relationship Id="rId2" Type="http://schemas.openxmlformats.org/officeDocument/2006/relationships/hyperlink" Target="COURS%2010Travail%20des%20m&#233;taux%20en%20MASSE/laminage%20etirage/ETIRAGE.AVI"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COURS%2010Travail%20des%20m&#233;taux%20en%20MASSE/Extrusion/extrusion.mp4"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8" Type="http://schemas.openxmlformats.org/officeDocument/2006/relationships/hyperlink" Target="pliage%20ET%20Cintrage/cintrage%20et%20pliage.mp4" TargetMode="External"/><Relationship Id="rId3" Type="http://schemas.openxmlformats.org/officeDocument/2006/relationships/hyperlink" Target="BELARBI-Mise%20en%20forme%20des%20t&#244;les%20%20par%20D&#233;coupage.docx" TargetMode="External"/><Relationship Id="rId7" Type="http://schemas.openxmlformats.org/officeDocument/2006/relationships/hyperlink" Target="pliage%20ET%20Cintrage/PLIAGE.ppsx" TargetMode="External"/><Relationship Id="rId2" Type="http://schemas.openxmlformats.org/officeDocument/2006/relationships/hyperlink" Target="DECOUPAGE.ppt" TargetMode="External"/><Relationship Id="rId1" Type="http://schemas.openxmlformats.org/officeDocument/2006/relationships/slideLayout" Target="../slideLayouts/slideLayout2.xml"/><Relationship Id="rId6" Type="http://schemas.openxmlformats.org/officeDocument/2006/relationships/hyperlink" Target="pliage%20ET%20Cintrage/PLIAGE.pdf" TargetMode="External"/><Relationship Id="rId11" Type="http://schemas.openxmlformats.org/officeDocument/2006/relationships/hyperlink" Target="Fluotournage.mp4" TargetMode="External"/><Relationship Id="rId5" Type="http://schemas.openxmlformats.org/officeDocument/2006/relationships/hyperlink" Target="Emboutissage.mp4" TargetMode="External"/><Relationship Id="rId10" Type="http://schemas.openxmlformats.org/officeDocument/2006/relationships/hyperlink" Target="Roulage.mp4" TargetMode="External"/><Relationship Id="rId4" Type="http://schemas.openxmlformats.org/officeDocument/2006/relationships/hyperlink" Target="Emboutissage.docx" TargetMode="External"/><Relationship Id="rId9" Type="http://schemas.openxmlformats.org/officeDocument/2006/relationships/hyperlink" Target="pliage%20ET%20Cintrage/PLIAGEexo.pdf" TargetMode="Externa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electroerosion_et_usinage_electrochimique_prof.doc"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Usinage%20par%20ultrasons.docx"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hyperlink" Target="../../Le%20soudage%20procedes%20et%20applications.mp4"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COURS%20Estampage.docx" TargetMode="External"/><Relationship Id="rId2" Type="http://schemas.openxmlformats.org/officeDocument/2006/relationships/hyperlink" Target="COURS%20FORGEAGE.docx" TargetMode="External"/><Relationship Id="rId1" Type="http://schemas.openxmlformats.org/officeDocument/2006/relationships/slideLayout" Target="../slideLayouts/slideLayout2.xml"/><Relationship Id="rId6" Type="http://schemas.openxmlformats.org/officeDocument/2006/relationships/hyperlink" Target="Emboutissage.docx" TargetMode="External"/><Relationship Id="rId5" Type="http://schemas.openxmlformats.org/officeDocument/2006/relationships/hyperlink" Target="pliage%20ET%20Cintrage/PLIAGEexo.pdf" TargetMode="External"/><Relationship Id="rId4" Type="http://schemas.openxmlformats.org/officeDocument/2006/relationships/hyperlink" Target="COURS%20LAMINAGE.docx"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COURS%20LAMINAGE.docx" TargetMode="External"/><Relationship Id="rId7" Type="http://schemas.openxmlformats.org/officeDocument/2006/relationships/hyperlink" Target="Emboutissage.docx"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hyperlink" Target="pliage%20ET%20Cintrage/PLIAGEexo.pdf" TargetMode="External"/><Relationship Id="rId5" Type="http://schemas.openxmlformats.org/officeDocument/2006/relationships/hyperlink" Target="COURS%20Estampage.docx" TargetMode="External"/><Relationship Id="rId4" Type="http://schemas.openxmlformats.org/officeDocument/2006/relationships/hyperlink" Target="COURS%20FORGEAGE.docx"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hyperlink" Target="mailto:process2021@yahoo.fr"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730623"/>
          </a:xfrm>
        </p:spPr>
        <p:txBody>
          <a:bodyPr>
            <a:normAutofit fontScale="90000"/>
          </a:bodyPr>
          <a:lstStyle/>
          <a:p>
            <a:r>
              <a:rPr lang="es-AR" sz="2200" b="1" dirty="0" err="1" smtClean="0">
                <a:solidFill>
                  <a:srgbClr val="FF0000"/>
                </a:solidFill>
              </a:rPr>
              <a:t>Filière</a:t>
            </a:r>
            <a:r>
              <a:rPr lang="es-AR" sz="2200" b="1" dirty="0" smtClean="0">
                <a:solidFill>
                  <a:srgbClr val="FF0000"/>
                </a:solidFill>
              </a:rPr>
              <a:t> : </a:t>
            </a:r>
            <a:r>
              <a:rPr lang="es-AR" sz="2200" b="1" dirty="0" err="1" smtClean="0">
                <a:solidFill>
                  <a:srgbClr val="FF0000"/>
                </a:solidFill>
              </a:rPr>
              <a:t>Génie</a:t>
            </a:r>
            <a:r>
              <a:rPr lang="es-AR" sz="2200" b="1" dirty="0" smtClean="0">
                <a:solidFill>
                  <a:srgbClr val="FF0000"/>
                </a:solidFill>
              </a:rPr>
              <a:t> </a:t>
            </a:r>
            <a:r>
              <a:rPr lang="es-AR" sz="2200" b="1" dirty="0" err="1" smtClean="0">
                <a:solidFill>
                  <a:srgbClr val="FF0000"/>
                </a:solidFill>
              </a:rPr>
              <a:t>Mécanique</a:t>
            </a:r>
            <a:r>
              <a:rPr lang="es-AR" sz="2200" b="1" dirty="0" smtClean="0">
                <a:solidFill>
                  <a:srgbClr val="FF0000"/>
                </a:solidFill>
              </a:rPr>
              <a:t/>
            </a:r>
            <a:br>
              <a:rPr lang="es-AR" sz="2200" b="1" dirty="0" smtClean="0">
                <a:solidFill>
                  <a:srgbClr val="FF0000"/>
                </a:solidFill>
              </a:rPr>
            </a:br>
            <a:r>
              <a:rPr lang="es-AR" sz="2200" b="1" dirty="0" err="1" smtClean="0">
                <a:solidFill>
                  <a:srgbClr val="FF0000"/>
                </a:solidFill>
              </a:rPr>
              <a:t>Spécialité</a:t>
            </a:r>
            <a:r>
              <a:rPr lang="es-AR" sz="2200" b="1" dirty="0" smtClean="0">
                <a:solidFill>
                  <a:srgbClr val="FF0000"/>
                </a:solidFill>
              </a:rPr>
              <a:t> : </a:t>
            </a:r>
            <a:r>
              <a:rPr lang="es-AR" sz="2200" b="1" dirty="0" err="1" smtClean="0">
                <a:solidFill>
                  <a:srgbClr val="FF0000"/>
                </a:solidFill>
              </a:rPr>
              <a:t>Productique</a:t>
            </a:r>
            <a:r>
              <a:rPr lang="es-AR" sz="2200" b="1" dirty="0" smtClean="0">
                <a:solidFill>
                  <a:srgbClr val="FF0000"/>
                </a:solidFill>
              </a:rPr>
              <a:t> </a:t>
            </a:r>
            <a:r>
              <a:rPr lang="es-AR" sz="2200" b="1" dirty="0" err="1" smtClean="0">
                <a:solidFill>
                  <a:srgbClr val="FF0000"/>
                </a:solidFill>
              </a:rPr>
              <a:t>mécanique</a:t>
            </a:r>
            <a:r>
              <a:rPr lang="es-AR" sz="2200" b="1" dirty="0" smtClean="0">
                <a:solidFill>
                  <a:srgbClr val="FF0000"/>
                </a:solidFill>
              </a:rPr>
              <a:t/>
            </a:r>
            <a:br>
              <a:rPr lang="es-AR" sz="2200" b="1" dirty="0" smtClean="0">
                <a:solidFill>
                  <a:srgbClr val="FF0000"/>
                </a:solidFill>
              </a:rPr>
            </a:br>
            <a:r>
              <a:rPr lang="es-AR" b="1" dirty="0" smtClean="0"/>
              <a:t/>
            </a:r>
            <a:br>
              <a:rPr lang="es-AR" b="1" dirty="0" smtClean="0"/>
            </a:br>
            <a:r>
              <a:rPr lang="fr-FR" sz="3100" b="1" dirty="0" smtClean="0"/>
              <a:t>Procédés de fabrication et usinage non</a:t>
            </a:r>
            <a:br>
              <a:rPr lang="fr-FR" sz="3100" b="1" dirty="0" smtClean="0"/>
            </a:br>
            <a:r>
              <a:rPr lang="es-AR" sz="3100" b="1" dirty="0" err="1" smtClean="0"/>
              <a:t>conventionnels</a:t>
            </a:r>
            <a:r>
              <a:rPr lang="es-AR" b="1" dirty="0" smtClean="0"/>
              <a:t/>
            </a:r>
            <a:br>
              <a:rPr lang="es-AR" b="1" dirty="0" smtClean="0"/>
            </a:br>
            <a:endParaRPr lang="es-AR" dirty="0"/>
          </a:p>
        </p:txBody>
      </p:sp>
      <p:sp>
        <p:nvSpPr>
          <p:cNvPr id="3" name="Sous-titre 2"/>
          <p:cNvSpPr>
            <a:spLocks noGrp="1"/>
          </p:cNvSpPr>
          <p:nvPr>
            <p:ph type="subTitle" idx="1"/>
          </p:nvPr>
        </p:nvSpPr>
        <p:spPr>
          <a:xfrm>
            <a:off x="1371600" y="4221088"/>
            <a:ext cx="6400800" cy="1417712"/>
          </a:xfrm>
        </p:spPr>
        <p:txBody>
          <a:bodyPr>
            <a:normAutofit fontScale="55000" lnSpcReduction="20000"/>
          </a:bodyPr>
          <a:lstStyle/>
          <a:p>
            <a:r>
              <a:rPr lang="es-AR" b="1" dirty="0" smtClean="0"/>
              <a:t>Semestre </a:t>
            </a:r>
            <a:r>
              <a:rPr lang="es-AR" b="1" i="1" dirty="0" smtClean="0"/>
              <a:t>: S3</a:t>
            </a:r>
          </a:p>
          <a:p>
            <a:r>
              <a:rPr lang="es-AR" b="1" i="1" dirty="0" smtClean="0"/>
              <a:t>VH 3</a:t>
            </a:r>
          </a:p>
          <a:p>
            <a:r>
              <a:rPr lang="es-AR" b="1" i="1" dirty="0" smtClean="0"/>
              <a:t>VS =24.5h</a:t>
            </a:r>
          </a:p>
          <a:p>
            <a:r>
              <a:rPr lang="fr-FR" sz="5700" b="1" i="1" dirty="0" smtClean="0">
                <a:solidFill>
                  <a:srgbClr val="FF0000"/>
                </a:solidFill>
                <a:hlinkClick r:id="rId2" action="ppaction://hlinkfile"/>
              </a:rPr>
              <a:t>Assiduité</a:t>
            </a:r>
            <a:endParaRPr lang="fr-FR" sz="5700" b="1" i="1" dirty="0" smtClean="0">
              <a:solidFill>
                <a:srgbClr val="FF0000"/>
              </a:solidFill>
            </a:endParaRPr>
          </a:p>
        </p:txBody>
      </p:sp>
      <p:sp>
        <p:nvSpPr>
          <p:cNvPr id="4" name="Sous-titre 2"/>
          <p:cNvSpPr txBox="1">
            <a:spLocks/>
          </p:cNvSpPr>
          <p:nvPr/>
        </p:nvSpPr>
        <p:spPr>
          <a:xfrm>
            <a:off x="1331640" y="3861048"/>
            <a:ext cx="6400800" cy="1752600"/>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s-AR" sz="3200" b="0" i="0" u="none" strike="noStrike" kern="1200" cap="none" spc="0" normalizeH="0" baseline="0" noProof="0" dirty="0" smtClean="0">
              <a:ln>
                <a:noFill/>
              </a:ln>
              <a:solidFill>
                <a:schemeClr val="tx1">
                  <a:tint val="75000"/>
                </a:schemeClr>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MOULAGE</a:t>
            </a:r>
            <a:endParaRPr lang="fr-FR" dirty="0"/>
          </a:p>
        </p:txBody>
      </p:sp>
      <p:sp>
        <p:nvSpPr>
          <p:cNvPr id="3" name="Espace réservé du contenu 2"/>
          <p:cNvSpPr>
            <a:spLocks noGrp="1"/>
          </p:cNvSpPr>
          <p:nvPr>
            <p:ph idx="1"/>
          </p:nvPr>
        </p:nvSpPr>
        <p:spPr/>
        <p:txBody>
          <a:bodyPr/>
          <a:lstStyle/>
          <a:p>
            <a:r>
              <a:rPr lang="fr-FR" dirty="0" smtClean="0">
                <a:hlinkClick r:id="rId2" action="ppaction://hlinkfile"/>
              </a:rPr>
              <a:t>Moulage en sable</a:t>
            </a:r>
            <a:endParaRPr lang="fr-FR" dirty="0" smtClean="0"/>
          </a:p>
          <a:p>
            <a:r>
              <a:rPr lang="fr-FR" dirty="0" smtClean="0">
                <a:hlinkClick r:id="rId3" action="ppaction://hlinkfile"/>
              </a:rPr>
              <a:t>Procédés de moulage </a:t>
            </a:r>
            <a:r>
              <a:rPr lang="fr-FR" dirty="0" err="1" smtClean="0">
                <a:hlinkClick r:id="rId3" action="ppaction://hlinkfile"/>
              </a:rPr>
              <a:t>Pdf</a:t>
            </a:r>
            <a:endParaRPr lang="fr-FR" dirty="0" smtClean="0"/>
          </a:p>
          <a:p>
            <a:r>
              <a:rPr lang="fr-FR" dirty="0" smtClean="0">
                <a:hlinkClick r:id="rId4" action="ppaction://hlinkfile"/>
              </a:rPr>
              <a:t>Différents types de moulage </a:t>
            </a:r>
            <a:r>
              <a:rPr lang="fr-FR" dirty="0" err="1" smtClean="0">
                <a:hlinkClick r:id="rId4" action="ppaction://hlinkfile"/>
              </a:rPr>
              <a:t>Vdo</a:t>
            </a:r>
            <a:endParaRPr lang="fr-FR" dirty="0" smtClean="0"/>
          </a:p>
          <a:p>
            <a:r>
              <a:rPr lang="fr-FR" dirty="0" smtClean="0">
                <a:hlinkClick r:id="rId5" action="ppaction://hlinkfile"/>
              </a:rPr>
              <a:t>Moulage de Précision à la cire Perdue</a:t>
            </a:r>
            <a:r>
              <a:rPr lang="fr-FR" dirty="0" smtClean="0"/>
              <a:t>  mp4</a:t>
            </a:r>
          </a:p>
          <a:p>
            <a:r>
              <a:rPr lang="fr-FR" dirty="0" smtClean="0">
                <a:hlinkClick r:id="rId6" action="ppaction://hlinkfile"/>
              </a:rPr>
              <a:t>PRINT COMPLEMENT Fr  </a:t>
            </a:r>
            <a:endParaRPr lang="fr-FR" dirty="0" smtClean="0"/>
          </a:p>
          <a:p>
            <a:r>
              <a:rPr lang="fr-FR" smtClean="0">
                <a:hlinkClick r:id="rId7" action="ppaction://hlinkpres?slideindex=1&amp;slidetitle="/>
              </a:rPr>
              <a:t>Complément  </a:t>
            </a:r>
            <a:r>
              <a:rPr lang="fr-FR" smtClean="0"/>
              <a:t>AR</a:t>
            </a:r>
          </a:p>
          <a:p>
            <a:endParaRPr lang="fr-F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s-AR" dirty="0" smtClean="0"/>
              <a:t>laminage, extrusion</a:t>
            </a:r>
            <a:br>
              <a:rPr lang="es-AR" dirty="0" smtClean="0"/>
            </a:br>
            <a:endParaRPr lang="es-AR" dirty="0"/>
          </a:p>
        </p:txBody>
      </p:sp>
      <p:sp>
        <p:nvSpPr>
          <p:cNvPr id="3" name="Espace réservé du contenu 2"/>
          <p:cNvSpPr>
            <a:spLocks noGrp="1"/>
          </p:cNvSpPr>
          <p:nvPr>
            <p:ph idx="1"/>
          </p:nvPr>
        </p:nvSpPr>
        <p:spPr/>
        <p:txBody>
          <a:bodyPr>
            <a:normAutofit lnSpcReduction="10000"/>
          </a:bodyPr>
          <a:lstStyle/>
          <a:p>
            <a:pPr fontAlgn="t"/>
            <a:endParaRPr lang="fr-FR" dirty="0" smtClean="0"/>
          </a:p>
          <a:p>
            <a:r>
              <a:rPr lang="fr-FR" dirty="0" smtClean="0"/>
              <a:t>Le </a:t>
            </a:r>
            <a:r>
              <a:rPr lang="fr-FR" b="1" dirty="0" smtClean="0"/>
              <a:t>laminage</a:t>
            </a:r>
            <a:r>
              <a:rPr lang="fr-FR" dirty="0" smtClean="0"/>
              <a:t> est un procédé de fabrication par déformation plastique. ... Cette déformation est obtenue par compression continue au passage entre deux cylindres contrarotatifs appelés </a:t>
            </a:r>
            <a:r>
              <a:rPr lang="fr-FR" b="1" dirty="0" smtClean="0"/>
              <a:t>laminoir</a:t>
            </a:r>
            <a:r>
              <a:rPr lang="fr-FR" dirty="0" smtClean="0"/>
              <a:t>. Un </a:t>
            </a:r>
            <a:r>
              <a:rPr lang="fr-FR" b="1" dirty="0" smtClean="0"/>
              <a:t>laminoir</a:t>
            </a:r>
            <a:r>
              <a:rPr lang="fr-FR" dirty="0" smtClean="0"/>
              <a:t> est une installation industrielle ayant pour but la réduction d'épaisseur d'un matériau (généralement du métal)</a:t>
            </a:r>
          </a:p>
          <a:p>
            <a:endParaRPr lang="fr-FR"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upload.wikimedia.org/wikipedia/commons/thumb/e/e2/Rolling-mill.jpg/220px-Rolling-mill.jpg"/>
          <p:cNvPicPr>
            <a:picLocks noChangeAspect="1" noChangeArrowheads="1"/>
          </p:cNvPicPr>
          <p:nvPr/>
        </p:nvPicPr>
        <p:blipFill>
          <a:blip r:embed="rId2" cstate="print"/>
          <a:srcRect/>
          <a:stretch>
            <a:fillRect/>
          </a:stretch>
        </p:blipFill>
        <p:spPr bwMode="auto">
          <a:xfrm>
            <a:off x="971600" y="2204864"/>
            <a:ext cx="2095500" cy="2790825"/>
          </a:xfrm>
          <a:prstGeom prst="rect">
            <a:avLst/>
          </a:prstGeom>
          <a:noFill/>
        </p:spPr>
      </p:pic>
      <p:sp>
        <p:nvSpPr>
          <p:cNvPr id="3" name="Titre 2"/>
          <p:cNvSpPr>
            <a:spLocks noGrp="1"/>
          </p:cNvSpPr>
          <p:nvPr>
            <p:ph type="ctrTitle"/>
          </p:nvPr>
        </p:nvSpPr>
        <p:spPr/>
        <p:txBody>
          <a:bodyPr/>
          <a:lstStyle/>
          <a:p>
            <a:r>
              <a:rPr lang="es-AR" dirty="0" smtClean="0"/>
              <a:t>             </a:t>
            </a:r>
            <a:r>
              <a:rPr lang="es-AR" dirty="0" err="1" smtClean="0"/>
              <a:t>Laminoir</a:t>
            </a:r>
            <a:r>
              <a:rPr lang="es-AR" dirty="0" smtClean="0"/>
              <a:t> a </a:t>
            </a:r>
            <a:r>
              <a:rPr lang="es-AR" dirty="0" err="1" smtClean="0"/>
              <a:t>main</a:t>
            </a:r>
            <a:endParaRPr lang="es-AR" dirty="0"/>
          </a:p>
        </p:txBody>
      </p:sp>
      <p:sp>
        <p:nvSpPr>
          <p:cNvPr id="4" name="Sous-titre 3"/>
          <p:cNvSpPr>
            <a:spLocks noGrp="1"/>
          </p:cNvSpPr>
          <p:nvPr>
            <p:ph type="subTitle" idx="1"/>
          </p:nvPr>
        </p:nvSpPr>
        <p:spPr/>
        <p:txBody>
          <a:bodyPr/>
          <a:lstStyle/>
          <a:p>
            <a:endParaRPr lang="es-A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s-AR" dirty="0" smtClean="0"/>
              <a:t>laminage</a:t>
            </a:r>
            <a:endParaRPr lang="es-AR" dirty="0"/>
          </a:p>
        </p:txBody>
      </p:sp>
      <p:sp>
        <p:nvSpPr>
          <p:cNvPr id="3" name="Espace réservé du contenu 2"/>
          <p:cNvSpPr>
            <a:spLocks noGrp="1"/>
          </p:cNvSpPr>
          <p:nvPr>
            <p:ph idx="1"/>
          </p:nvPr>
        </p:nvSpPr>
        <p:spPr/>
        <p:txBody>
          <a:bodyPr>
            <a:normAutofit/>
          </a:bodyPr>
          <a:lstStyle/>
          <a:p>
            <a:r>
              <a:rPr lang="es-AR" dirty="0" smtClean="0">
                <a:hlinkClick r:id="rId2" action="ppaction://hlinkpres?slideindex=1&amp;slidetitle="/>
              </a:rPr>
              <a:t>Laminage </a:t>
            </a:r>
            <a:r>
              <a:rPr lang="es-AR" dirty="0" err="1" smtClean="0">
                <a:hlinkClick r:id="rId2" action="ppaction://hlinkpres?slideindex=1&amp;slidetitle="/>
              </a:rPr>
              <a:t>ppt</a:t>
            </a:r>
            <a:r>
              <a:rPr lang="es-AR" dirty="0" smtClean="0">
                <a:hlinkClick r:id="rId2" action="ppaction://hlinkpres?slideindex=1&amp;slidetitle="/>
              </a:rPr>
              <a:t>,</a:t>
            </a:r>
            <a:endParaRPr lang="es-AR" dirty="0" smtClean="0"/>
          </a:p>
          <a:p>
            <a:r>
              <a:rPr lang="es-AR" dirty="0" err="1" smtClean="0">
                <a:hlinkClick r:id="rId3" action="ppaction://hlinkfile"/>
              </a:rPr>
              <a:t>Laminage</a:t>
            </a:r>
            <a:r>
              <a:rPr lang="es-AR" dirty="0" smtClean="0">
                <a:hlinkClick r:id="rId3" action="ppaction://hlinkfile"/>
              </a:rPr>
              <a:t> </a:t>
            </a:r>
            <a:r>
              <a:rPr lang="es-AR" dirty="0" err="1" smtClean="0">
                <a:hlinkClick r:id="rId3" action="ppaction://hlinkfile"/>
              </a:rPr>
              <a:t>pdf</a:t>
            </a:r>
            <a:r>
              <a:rPr lang="es-AR" dirty="0" smtClean="0"/>
              <a:t> ….</a:t>
            </a:r>
          </a:p>
          <a:p>
            <a:endParaRPr lang="es-AR" dirty="0" smtClean="0"/>
          </a:p>
          <a:p>
            <a:pPr>
              <a:buNone/>
            </a:pPr>
            <a:endParaRPr lang="es-AR"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s-AR" dirty="0" err="1" smtClean="0"/>
              <a:t>Laminoir</a:t>
            </a:r>
            <a:r>
              <a:rPr lang="es-AR" dirty="0" smtClean="0"/>
              <a:t> </a:t>
            </a:r>
            <a:r>
              <a:rPr lang="es-AR" dirty="0" err="1" smtClean="0"/>
              <a:t>continu</a:t>
            </a:r>
            <a:endParaRPr lang="es-AR" dirty="0"/>
          </a:p>
        </p:txBody>
      </p:sp>
      <p:sp>
        <p:nvSpPr>
          <p:cNvPr id="3" name="Espace réservé du contenu 2"/>
          <p:cNvSpPr>
            <a:spLocks noGrp="1"/>
          </p:cNvSpPr>
          <p:nvPr>
            <p:ph idx="1"/>
          </p:nvPr>
        </p:nvSpPr>
        <p:spPr>
          <a:xfrm>
            <a:off x="5508104" y="5373216"/>
            <a:ext cx="3189040" cy="781547"/>
          </a:xfrm>
        </p:spPr>
        <p:txBody>
          <a:bodyPr/>
          <a:lstStyle/>
          <a:p>
            <a:endParaRPr lang="es-AR" dirty="0"/>
          </a:p>
        </p:txBody>
      </p:sp>
      <p:pic>
        <p:nvPicPr>
          <p:cNvPr id="24578" name="Picture 2" descr="https://upload.wikimedia.org/wikipedia/commons/6/68/Hengersor08.jpg"/>
          <p:cNvPicPr>
            <a:picLocks noChangeAspect="1" noChangeArrowheads="1"/>
          </p:cNvPicPr>
          <p:nvPr/>
        </p:nvPicPr>
        <p:blipFill>
          <a:blip r:embed="rId2" cstate="print"/>
          <a:srcRect/>
          <a:stretch>
            <a:fillRect/>
          </a:stretch>
        </p:blipFill>
        <p:spPr bwMode="auto">
          <a:xfrm>
            <a:off x="1115616" y="2564904"/>
            <a:ext cx="5715000" cy="3371851"/>
          </a:xfrm>
          <a:prstGeom prst="rect">
            <a:avLst/>
          </a:prstGeom>
          <a:noFill/>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s-AR" dirty="0" smtClean="0"/>
              <a:t>Laminage des  </a:t>
            </a:r>
            <a:r>
              <a:rPr lang="es-AR" dirty="0" err="1" smtClean="0"/>
              <a:t>produits</a:t>
            </a:r>
            <a:r>
              <a:rPr lang="es-AR" dirty="0" smtClean="0"/>
              <a:t>  </a:t>
            </a:r>
            <a:r>
              <a:rPr lang="es-AR" dirty="0" err="1" smtClean="0"/>
              <a:t>longs</a:t>
            </a:r>
            <a:endParaRPr lang="es-AR" dirty="0"/>
          </a:p>
        </p:txBody>
      </p:sp>
      <p:sp>
        <p:nvSpPr>
          <p:cNvPr id="3" name="Espace réservé du contenu 2"/>
          <p:cNvSpPr>
            <a:spLocks noGrp="1"/>
          </p:cNvSpPr>
          <p:nvPr>
            <p:ph idx="1"/>
          </p:nvPr>
        </p:nvSpPr>
        <p:spPr>
          <a:xfrm>
            <a:off x="6084168" y="4437112"/>
            <a:ext cx="2602632" cy="1689051"/>
          </a:xfrm>
        </p:spPr>
        <p:txBody>
          <a:bodyPr/>
          <a:lstStyle/>
          <a:p>
            <a:endParaRPr lang="es-AR" dirty="0"/>
          </a:p>
        </p:txBody>
      </p:sp>
      <p:pic>
        <p:nvPicPr>
          <p:cNvPr id="23554" name="Picture 2" descr="https://upload.wikimedia.org/wikipedia/commons/e/e3/Cage_universelle_refouleuse.jpg"/>
          <p:cNvPicPr>
            <a:picLocks noChangeAspect="1" noChangeArrowheads="1"/>
          </p:cNvPicPr>
          <p:nvPr/>
        </p:nvPicPr>
        <p:blipFill>
          <a:blip r:embed="rId2" cstate="print"/>
          <a:srcRect/>
          <a:stretch>
            <a:fillRect/>
          </a:stretch>
        </p:blipFill>
        <p:spPr bwMode="auto">
          <a:xfrm>
            <a:off x="2339752" y="1484784"/>
            <a:ext cx="3891930" cy="4048502"/>
          </a:xfrm>
          <a:prstGeom prst="rect">
            <a:avLst/>
          </a:prstGeom>
          <a:noFill/>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Train à fil</a:t>
            </a:r>
            <a:r>
              <a:rPr lang="fr-FR" dirty="0" smtClean="0"/>
              <a:t>[</a:t>
            </a:r>
            <a:r>
              <a:rPr lang="fr-FR" dirty="0" smtClean="0">
                <a:hlinkClick r:id="rId2" tooltip="Modifier la section : Train à fil"/>
              </a:rPr>
              <a:t>modifier</a:t>
            </a:r>
            <a:r>
              <a:rPr lang="fr-FR" dirty="0" smtClean="0"/>
              <a:t> | </a:t>
            </a:r>
            <a:r>
              <a:rPr lang="fr-FR" dirty="0" smtClean="0">
                <a:hlinkClick r:id="rId3" tooltip="Modifier la section : Train à fil"/>
              </a:rPr>
              <a:t>modifier le code</a:t>
            </a:r>
            <a:r>
              <a:rPr lang="fr-FR" dirty="0" smtClean="0"/>
              <a:t>]</a:t>
            </a:r>
            <a:r>
              <a:rPr lang="fr-FR" b="1" dirty="0" smtClean="0"/>
              <a:t/>
            </a:r>
            <a:br>
              <a:rPr lang="fr-FR" b="1" dirty="0" smtClean="0"/>
            </a:br>
            <a:endParaRPr lang="es-AR" dirty="0"/>
          </a:p>
        </p:txBody>
      </p:sp>
      <p:sp>
        <p:nvSpPr>
          <p:cNvPr id="3" name="Espace réservé du contenu 2"/>
          <p:cNvSpPr>
            <a:spLocks noGrp="1"/>
          </p:cNvSpPr>
          <p:nvPr>
            <p:ph idx="1"/>
          </p:nvPr>
        </p:nvSpPr>
        <p:spPr/>
        <p:txBody>
          <a:bodyPr>
            <a:normAutofit fontScale="70000" lnSpcReduction="20000"/>
          </a:bodyPr>
          <a:lstStyle/>
          <a:p>
            <a:r>
              <a:rPr lang="fr-FR" dirty="0" smtClean="0"/>
              <a:t>Un train à fil est un train de laminoirs, continu, spécialisé dans la production de fil machine (produit semi-fini destiné à la transformation). L'installation mesure 300 à 400 m de long.</a:t>
            </a:r>
          </a:p>
          <a:p>
            <a:r>
              <a:rPr lang="fr-FR" dirty="0" smtClean="0"/>
              <a:t>En tête de l'installation se trouve le parc à </a:t>
            </a:r>
            <a:r>
              <a:rPr lang="fr-FR" dirty="0" smtClean="0">
                <a:hlinkClick r:id="rId4" tooltip="Billette (sidérurgie)"/>
              </a:rPr>
              <a:t>billettes</a:t>
            </a:r>
            <a:r>
              <a:rPr lang="fr-FR" dirty="0" smtClean="0"/>
              <a:t> (barres de section carrée de 120 à 155 mm et de 13 m de longueur pour un poids voisin de 2 tonnes). Ces billettes sont reprises au pont-roulant équipé </a:t>
            </a:r>
            <a:r>
              <a:rPr lang="fr-FR" dirty="0" smtClean="0">
                <a:hlinkClick r:id="rId5" tooltip="Électroaimant"/>
              </a:rPr>
              <a:t>d'électro-aimants</a:t>
            </a:r>
            <a:r>
              <a:rPr lang="fr-FR" dirty="0" smtClean="0"/>
              <a:t> et déposées sur un convoyeur qui les pousse dans un four de réchauffage où elles séjournent environ 2 heures (en marche normale) pour être portées à une température de 1 100 °C. Le four est en principe chauffé au gaz. Une fois la température atteinte de façon homogène, les billettes sont défournées à l'aide d'un vérin et engagées à une cadence de 100 à 120 tonnes par heure dans le train de laminoir.</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es-AR"/>
          </a:p>
        </p:txBody>
      </p:sp>
      <p:sp>
        <p:nvSpPr>
          <p:cNvPr id="3" name="Espace réservé du contenu 2"/>
          <p:cNvSpPr>
            <a:spLocks noGrp="1"/>
          </p:cNvSpPr>
          <p:nvPr>
            <p:ph idx="1"/>
          </p:nvPr>
        </p:nvSpPr>
        <p:spPr/>
        <p:txBody>
          <a:bodyPr>
            <a:normAutofit fontScale="62500" lnSpcReduction="20000"/>
          </a:bodyPr>
          <a:lstStyle/>
          <a:p>
            <a:r>
              <a:rPr lang="fr-FR" dirty="0" smtClean="0"/>
              <a:t>Le train lui-même se compose d'un premier ensemble appelé dégrossisseur, composé de 9 cages où le profil carré est progressivement réduit en section. Après cet ensemble, une </a:t>
            </a:r>
            <a:r>
              <a:rPr lang="fr-FR" dirty="0" smtClean="0">
                <a:hlinkClick r:id="rId2" tooltip="Cisaille"/>
              </a:rPr>
              <a:t>cisaille</a:t>
            </a:r>
            <a:r>
              <a:rPr lang="fr-FR" dirty="0" smtClean="0"/>
              <a:t> éboute le produit pour supprimer les risques de défaut interne. Ensuite le produit s'engage dans le train intermédiaire, qui en réduit encore la section, puis après un nouvel </a:t>
            </a:r>
            <a:r>
              <a:rPr lang="fr-FR" dirty="0" err="1" smtClean="0"/>
              <a:t>éboutage</a:t>
            </a:r>
            <a:r>
              <a:rPr lang="fr-FR" dirty="0" smtClean="0"/>
              <a:t>, dans le train finisseur qui assure sur 10 cages la mise au diamètre final du produit. Au dernier bloc, la vitesse de laminage atteint 80 à 100 m/s pour les installations les plus rapides. À ce stade, le produit fini est à une température de 950 °C et sort en ligne. Il passe alors dans une tête de mise en spire qui lui fait faire une boucle de 1,20 m de diamètre. Les spires sont ensuite couchées sur un convoyeur à rouleaux sous lequel est disposée une batterie de ventilateurs qui assure une retombée homogène de la température. Les spires s'empilent ensuite dans un puits où est formée la couronne de fil. Celle-ci est ensuite convoyée vers une </a:t>
            </a:r>
            <a:r>
              <a:rPr lang="fr-FR" dirty="0" err="1" smtClean="0"/>
              <a:t>compacteuse</a:t>
            </a:r>
            <a:r>
              <a:rPr lang="fr-FR" dirty="0" smtClean="0"/>
              <a:t>-</a:t>
            </a:r>
            <a:r>
              <a:rPr lang="fr-FR" dirty="0" err="1" smtClean="0"/>
              <a:t>ligatureuse</a:t>
            </a:r>
            <a:r>
              <a:rPr lang="fr-FR" dirty="0" smtClean="0"/>
              <a:t>, marquée et mise en stock.</a:t>
            </a:r>
          </a:p>
          <a:p>
            <a:endParaRPr lang="es-A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es-AR"/>
          </a:p>
        </p:txBody>
      </p:sp>
      <p:sp>
        <p:nvSpPr>
          <p:cNvPr id="3" name="Espace réservé du contenu 2"/>
          <p:cNvSpPr>
            <a:spLocks noGrp="1"/>
          </p:cNvSpPr>
          <p:nvPr>
            <p:ph idx="1"/>
          </p:nvPr>
        </p:nvSpPr>
        <p:spPr/>
        <p:txBody>
          <a:bodyPr>
            <a:normAutofit fontScale="55000" lnSpcReduction="20000"/>
          </a:bodyPr>
          <a:lstStyle/>
          <a:p>
            <a:r>
              <a:rPr lang="fr-FR" dirty="0" smtClean="0"/>
              <a:t>Une couronne est égale en poids à la billette et est </a:t>
            </a:r>
            <a:r>
              <a:rPr lang="fr-FR" dirty="0" err="1" smtClean="0"/>
              <a:t>mono-brin</a:t>
            </a:r>
            <a:r>
              <a:rPr lang="fr-FR" dirty="0" smtClean="0"/>
              <a:t>. Pour avoir un ordre d'idée, une billette de 120×120 mm de 12 m de long pèse environ 1,5 tonne et donne une couronne de fil de diamètre 5,5 mm de même poids pour une longueur déroulée de plus de 10 km. Ce qui veut dire que la billette est encore engagée dans la première cage lorsque le fil sort à la dernière. La fluidité de la marche est assurée par la vitesse de plus en plus rapide de chaque cage puisque chaque cage réduit la section du produit. Un </a:t>
            </a:r>
            <a:r>
              <a:rPr lang="fr-FR" dirty="0" smtClean="0">
                <a:hlinkClick r:id="rId2" tooltip="Ordinateur"/>
              </a:rPr>
              <a:t>ordinateur</a:t>
            </a:r>
            <a:r>
              <a:rPr lang="fr-FR" dirty="0" smtClean="0"/>
              <a:t> se charge de l'harmonisation des vitesses.</a:t>
            </a:r>
          </a:p>
          <a:p>
            <a:r>
              <a:rPr lang="fr-FR" dirty="0" smtClean="0"/>
              <a:t>Un train de laminoir fonctionne en général en trois postes/jour avec par équipe une quinzaine de personnes. Il existe des trains mono-veine, à double ou triple veines. Sur les installations à veines multiples, les cages des blocs dégrossisseurs et intermédiaires comportent des cylindres à cannelures multiples puis les veines se séparent et chaque ligne possède ensuite ses propres finisseur, convoyeur et </a:t>
            </a:r>
            <a:r>
              <a:rPr lang="fr-FR" dirty="0" err="1" smtClean="0"/>
              <a:t>compacteuse</a:t>
            </a:r>
            <a:r>
              <a:rPr lang="fr-FR" dirty="0" smtClean="0"/>
              <a:t>.</a:t>
            </a:r>
          </a:p>
          <a:p>
            <a:r>
              <a:rPr lang="fr-FR" dirty="0" smtClean="0"/>
              <a:t>Le processus ci-dessus décrit le principe général, chaque train ayant ses caractéristiques propres de vitesse (qui influe sur la cadence de défournement), prise de fer (section de la billette) voire nombre de cages par groupe en fonction de sa gamme de </a:t>
            </a:r>
            <a:r>
              <a:rPr lang="fr-FR" dirty="0" err="1" smtClean="0"/>
              <a:t>fabricatio</a:t>
            </a:r>
            <a:endParaRPr lang="fr-FR"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es-AR"/>
          </a:p>
        </p:txBody>
      </p:sp>
      <p:sp>
        <p:nvSpPr>
          <p:cNvPr id="3" name="Espace réservé du contenu 2"/>
          <p:cNvSpPr>
            <a:spLocks noGrp="1"/>
          </p:cNvSpPr>
          <p:nvPr>
            <p:ph idx="1"/>
          </p:nvPr>
        </p:nvSpPr>
        <p:spPr/>
        <p:txBody>
          <a:bodyPr>
            <a:normAutofit fontScale="40000" lnSpcReduction="20000"/>
          </a:bodyPr>
          <a:lstStyle/>
          <a:p>
            <a:r>
              <a:rPr lang="fr-FR" b="1" dirty="0" smtClean="0"/>
              <a:t>Quelques chiffres</a:t>
            </a:r>
            <a:r>
              <a:rPr lang="fr-FR" dirty="0" smtClean="0"/>
              <a:t>[</a:t>
            </a:r>
            <a:r>
              <a:rPr lang="fr-FR" dirty="0" smtClean="0">
                <a:hlinkClick r:id="rId2" tooltip="Modifier la section : Quelques chiffres"/>
              </a:rPr>
              <a:t>modifier</a:t>
            </a:r>
            <a:r>
              <a:rPr lang="fr-FR" dirty="0" smtClean="0"/>
              <a:t> | </a:t>
            </a:r>
            <a:r>
              <a:rPr lang="fr-FR" dirty="0" smtClean="0">
                <a:hlinkClick r:id="rId3" tooltip="Modifier la section : Quelques chiffres"/>
              </a:rPr>
              <a:t>modifier le code</a:t>
            </a:r>
            <a:r>
              <a:rPr lang="fr-FR" dirty="0" smtClean="0"/>
              <a:t>]</a:t>
            </a:r>
            <a:endParaRPr lang="fr-FR" b="1" dirty="0" smtClean="0"/>
          </a:p>
          <a:p>
            <a:r>
              <a:rPr lang="fr-FR" dirty="0" smtClean="0"/>
              <a:t>Les modèles de train à bandes (autre nom du laminoir à chaud) les plus évolués présentent des dimensions sans équivalent dans le milieu industriel.</a:t>
            </a:r>
          </a:p>
          <a:p>
            <a:r>
              <a:rPr lang="fr-FR" dirty="0" smtClean="0"/>
              <a:t>Longueur : plusieurs centaines de mètres.</a:t>
            </a:r>
          </a:p>
          <a:p>
            <a:r>
              <a:rPr lang="fr-FR" dirty="0" smtClean="0"/>
              <a:t>Puissance des cages cumulée : plus de 100 000 </a:t>
            </a:r>
            <a:r>
              <a:rPr lang="fr-FR" dirty="0" smtClean="0">
                <a:hlinkClick r:id="rId4" tooltip="Watt"/>
              </a:rPr>
              <a:t>kW</a:t>
            </a:r>
            <a:r>
              <a:rPr lang="fr-FR" dirty="0" smtClean="0"/>
              <a:t> (puissance du </a:t>
            </a:r>
            <a:r>
              <a:rPr lang="fr-FR" i="1" dirty="0" err="1" smtClean="0">
                <a:hlinkClick r:id="rId5" tooltip="Queen Mary 2"/>
              </a:rPr>
              <a:t>Queen</a:t>
            </a:r>
            <a:r>
              <a:rPr lang="fr-FR" i="1" dirty="0" smtClean="0">
                <a:hlinkClick r:id="rId5" tooltip="Queen Mary 2"/>
              </a:rPr>
              <a:t> Mary 2</a:t>
            </a:r>
            <a:r>
              <a:rPr lang="fr-FR" dirty="0" smtClean="0"/>
              <a:t>) .</a:t>
            </a:r>
          </a:p>
          <a:p>
            <a:r>
              <a:rPr lang="fr-FR" dirty="0" smtClean="0"/>
              <a:t>Consommation électrique équivalente à celle de la ville de </a:t>
            </a:r>
            <a:r>
              <a:rPr lang="fr-FR" dirty="0" smtClean="0">
                <a:hlinkClick r:id="rId6" tooltip="Lyon"/>
              </a:rPr>
              <a:t>Lyon</a:t>
            </a:r>
            <a:r>
              <a:rPr lang="fr-FR" dirty="0" smtClean="0"/>
              <a:t> (hors industries) .</a:t>
            </a:r>
          </a:p>
          <a:p>
            <a:r>
              <a:rPr lang="fr-FR" dirty="0" smtClean="0"/>
              <a:t>Production annuelle : plus de 5 millions de </a:t>
            </a:r>
            <a:r>
              <a:rPr lang="fr-FR" dirty="0" smtClean="0">
                <a:hlinkClick r:id="rId7" tooltip="Tonne (unité)"/>
              </a:rPr>
              <a:t>tonnes</a:t>
            </a:r>
            <a:r>
              <a:rPr lang="fr-FR" dirty="0" smtClean="0"/>
              <a:t>.</a:t>
            </a:r>
          </a:p>
          <a:p>
            <a:r>
              <a:rPr lang="fr-FR" dirty="0" smtClean="0"/>
              <a:t>Laminoirs à froid[</a:t>
            </a:r>
            <a:r>
              <a:rPr lang="fr-FR" dirty="0" smtClean="0">
                <a:hlinkClick r:id="rId8" tooltip="Modifier la section : Laminoirs à froid"/>
              </a:rPr>
              <a:t>modifier</a:t>
            </a:r>
            <a:r>
              <a:rPr lang="fr-FR" dirty="0" smtClean="0"/>
              <a:t> | </a:t>
            </a:r>
            <a:r>
              <a:rPr lang="fr-FR" dirty="0" smtClean="0">
                <a:hlinkClick r:id="rId9" tooltip="Modifier la section : Laminoirs à froid"/>
              </a:rPr>
              <a:t>modifier le code</a:t>
            </a:r>
            <a:r>
              <a:rPr lang="fr-FR" dirty="0" smtClean="0"/>
              <a:t>]</a:t>
            </a:r>
          </a:p>
          <a:p>
            <a:r>
              <a:rPr lang="fr-FR" dirty="0" smtClean="0"/>
              <a:t>C'est lors du laminage à froid que le métal voit ses caractéristiques mécaniques changer. En effet, l'</a:t>
            </a:r>
            <a:r>
              <a:rPr lang="fr-FR" dirty="0" smtClean="0">
                <a:hlinkClick r:id="rId10" tooltip="Écrouissage"/>
              </a:rPr>
              <a:t>écrouissage</a:t>
            </a:r>
            <a:r>
              <a:rPr lang="fr-FR" dirty="0" smtClean="0"/>
              <a:t> local (déformation plastique) augmente la zone de </a:t>
            </a:r>
            <a:r>
              <a:rPr lang="fr-FR" dirty="0" smtClean="0">
                <a:hlinkClick r:id="rId11" tooltip="Déformation élastique"/>
              </a:rPr>
              <a:t>déformation élastique</a:t>
            </a:r>
            <a:r>
              <a:rPr lang="fr-FR" dirty="0" smtClean="0"/>
              <a:t>, la </a:t>
            </a:r>
            <a:r>
              <a:rPr lang="fr-FR" dirty="0" smtClean="0">
                <a:hlinkClick r:id="rId12" tooltip="Limite d'élasticité"/>
              </a:rPr>
              <a:t>limite d'élasticité</a:t>
            </a:r>
            <a:r>
              <a:rPr lang="fr-FR" dirty="0" smtClean="0"/>
              <a:t> est repoussée, mais la </a:t>
            </a:r>
            <a:r>
              <a:rPr lang="fr-FR" dirty="0" smtClean="0">
                <a:hlinkClick r:id="rId13" tooltip="Résistance à la rupture"/>
              </a:rPr>
              <a:t>résistance à la rupture</a:t>
            </a:r>
            <a:r>
              <a:rPr lang="fr-FR" dirty="0" smtClean="0"/>
              <a:t> est constante (il s'agit d'une propriété interne du matériau).</a:t>
            </a:r>
          </a:p>
          <a:p>
            <a:r>
              <a:rPr lang="fr-FR" dirty="0" smtClean="0"/>
              <a:t>Le laminage à froid est généralement réservé aux produits plats (tôles d'acier). Il transforme un produit laminé à chaud en bobine de métal de fine épaisseur (moins de 3 mm). Il existe principalement deux types de laminoirs à froid :</a:t>
            </a:r>
          </a:p>
          <a:p>
            <a:r>
              <a:rPr lang="fr-FR" dirty="0" smtClean="0"/>
              <a:t>le laminoir </a:t>
            </a:r>
            <a:r>
              <a:rPr lang="fr-FR" dirty="0" err="1" smtClean="0"/>
              <a:t>monocage</a:t>
            </a:r>
            <a:r>
              <a:rPr lang="fr-FR" dirty="0" smtClean="0"/>
              <a:t> réversible (le plus simple, la bande passe plusieurs fois dans la même cage de laminoir) ;</a:t>
            </a:r>
          </a:p>
          <a:p>
            <a:r>
              <a:rPr lang="fr-FR" dirty="0" smtClean="0"/>
              <a:t>le tandem (le plus compliqué, constitué de plusieurs cages (de 4 à 6) au travers desquelles la bande passe simultanément). Le pilotage de ce genre de laminoir est difficile à cause de l'interaction entre les cages.</a:t>
            </a:r>
          </a:p>
          <a:p>
            <a:r>
              <a:rPr lang="fr-FR" dirty="0" smtClean="0"/>
              <a:t>On notera qu'il existe aussi des laminoirs réversibles à deux cages, mais ce sont des exceptions notables dans le parc mondial des laminoirs.</a:t>
            </a:r>
          </a:p>
          <a:p>
            <a:r>
              <a:rPr lang="fr-FR" dirty="0" smtClean="0"/>
              <a:t>Il peut être suivi d'opérations de </a:t>
            </a:r>
            <a:r>
              <a:rPr lang="fr-FR" dirty="0" smtClean="0">
                <a:hlinkClick r:id="rId14" tooltip="Revêtement (métallurgie)"/>
              </a:rPr>
              <a:t>revêtement</a:t>
            </a:r>
            <a:r>
              <a:rPr lang="fr-FR" dirty="0" smtClean="0"/>
              <a:t> après </a:t>
            </a:r>
            <a:r>
              <a:rPr lang="fr-FR" dirty="0" smtClean="0">
                <a:hlinkClick r:id="rId15" tooltip="Recuit"/>
              </a:rPr>
              <a:t>recuit</a:t>
            </a:r>
            <a:r>
              <a:rPr lang="fr-FR" dirty="0" smtClean="0"/>
              <a:t> et </a:t>
            </a:r>
            <a:r>
              <a:rPr lang="fr-FR" dirty="0" smtClean="0">
                <a:hlinkClick r:id="rId10" tooltip="Écrouissage"/>
              </a:rPr>
              <a:t>écrouissage</a:t>
            </a:r>
            <a:r>
              <a:rPr lang="fr-FR" dirty="0" smtClean="0"/>
              <a:t>.</a:t>
            </a:r>
          </a:p>
          <a:p>
            <a:endParaRPr lang="es-AR" dirty="0" smtClean="0"/>
          </a:p>
          <a:p>
            <a:endParaRPr lang="es-A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es-AR" dirty="0"/>
          </a:p>
        </p:txBody>
      </p:sp>
      <p:sp>
        <p:nvSpPr>
          <p:cNvPr id="3" name="Espace réservé du contenu 2"/>
          <p:cNvSpPr>
            <a:spLocks noGrp="1"/>
          </p:cNvSpPr>
          <p:nvPr>
            <p:ph idx="1"/>
          </p:nvPr>
        </p:nvSpPr>
        <p:spPr/>
        <p:txBody>
          <a:bodyPr>
            <a:normAutofit fontScale="70000" lnSpcReduction="20000"/>
          </a:bodyPr>
          <a:lstStyle/>
          <a:p>
            <a:endParaRPr lang="fr-FR" b="1" dirty="0"/>
          </a:p>
          <a:p>
            <a:r>
              <a:rPr lang="es-AR" b="1" dirty="0" err="1"/>
              <a:t>Objectifs</a:t>
            </a:r>
            <a:r>
              <a:rPr lang="es-AR" b="1" dirty="0"/>
              <a:t> de </a:t>
            </a:r>
            <a:r>
              <a:rPr lang="es-AR" b="1" dirty="0" err="1"/>
              <a:t>l’enseignement</a:t>
            </a:r>
            <a:r>
              <a:rPr lang="es-AR" b="1" dirty="0"/>
              <a:t> :</a:t>
            </a:r>
          </a:p>
          <a:p>
            <a:r>
              <a:rPr lang="fr-FR" dirty="0"/>
              <a:t>Connaître les divers procédés d’usinage non conventionnels,</a:t>
            </a:r>
          </a:p>
          <a:p>
            <a:r>
              <a:rPr lang="fr-FR" dirty="0"/>
              <a:t>Savoir choisir le procédé adéquat pour l’obtention des pièces mécaniques.</a:t>
            </a:r>
          </a:p>
          <a:p>
            <a:r>
              <a:rPr lang="fr-FR" dirty="0"/>
              <a:t>Afin d’alléger cet enseignement, les divers supports audiovisuels, du multimédia, des</a:t>
            </a:r>
          </a:p>
          <a:p>
            <a:r>
              <a:rPr lang="fr-FR" dirty="0"/>
              <a:t>démonstrations et des visites d’études sur site sont fortement recommandés.</a:t>
            </a:r>
          </a:p>
          <a:p>
            <a:r>
              <a:rPr lang="fr-FR" dirty="0"/>
              <a:t>Certains points du contenu du programme peuvent être développés lors d’exposés préparés par les</a:t>
            </a:r>
          </a:p>
          <a:p>
            <a:r>
              <a:rPr lang="es-AR" dirty="0" err="1"/>
              <a:t>étudiants</a:t>
            </a:r>
            <a:r>
              <a:rPr lang="es-AR" dirty="0" smtClean="0"/>
              <a:t>.</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 forgeage </a:t>
            </a:r>
            <a:endParaRPr lang="fr-FR" dirty="0"/>
          </a:p>
        </p:txBody>
      </p:sp>
      <p:sp>
        <p:nvSpPr>
          <p:cNvPr id="3" name="Espace réservé du contenu 2"/>
          <p:cNvSpPr>
            <a:spLocks noGrp="1"/>
          </p:cNvSpPr>
          <p:nvPr>
            <p:ph idx="1"/>
          </p:nvPr>
        </p:nvSpPr>
        <p:spPr/>
        <p:txBody>
          <a:bodyPr/>
          <a:lstStyle/>
          <a:p>
            <a:r>
              <a:rPr lang="es-AR" dirty="0" smtClean="0">
                <a:hlinkClick r:id="rId2" action="ppaction://hlinkfile"/>
              </a:rPr>
              <a:t>Forgeage  </a:t>
            </a:r>
            <a:r>
              <a:rPr lang="es-AR" dirty="0" smtClean="0">
                <a:hlinkClick r:id="rId3" action="ppaction://hlinkfile"/>
              </a:rPr>
              <a:t>Cours </a:t>
            </a:r>
            <a:r>
              <a:rPr lang="es-AR" dirty="0" err="1" smtClean="0">
                <a:hlinkClick r:id="rId3" action="ppaction://hlinkfile"/>
              </a:rPr>
              <a:t>print</a:t>
            </a:r>
            <a:endParaRPr lang="es-AR" dirty="0" smtClean="0">
              <a:hlinkClick r:id="rId2" action="ppaction://hlinkfile"/>
            </a:endParaRPr>
          </a:p>
          <a:p>
            <a:r>
              <a:rPr lang="es-AR" dirty="0" smtClean="0">
                <a:hlinkClick r:id="rId2" action="ppaction://hlinkfile"/>
              </a:rPr>
              <a:t>Forgeage1</a:t>
            </a:r>
            <a:r>
              <a:rPr lang="es-AR" dirty="0" smtClean="0"/>
              <a:t>,</a:t>
            </a:r>
          </a:p>
          <a:p>
            <a:r>
              <a:rPr lang="es-AR" dirty="0" smtClean="0">
                <a:hlinkClick r:id="rId4" action="ppaction://hlinkfile"/>
              </a:rPr>
              <a:t>Forgeage2</a:t>
            </a:r>
            <a:r>
              <a:rPr lang="es-AR" dirty="0" smtClean="0"/>
              <a:t>   ( </a:t>
            </a:r>
            <a:r>
              <a:rPr lang="es-AR" dirty="0" err="1" smtClean="0"/>
              <a:t>first</a:t>
            </a:r>
            <a:r>
              <a:rPr lang="es-AR" dirty="0" smtClean="0"/>
              <a:t>)</a:t>
            </a:r>
          </a:p>
          <a:p>
            <a:endParaRPr lang="fr-FR"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s-AR" dirty="0" err="1" smtClean="0"/>
              <a:t>Etirage</a:t>
            </a:r>
            <a:endParaRPr lang="es-AR" dirty="0"/>
          </a:p>
        </p:txBody>
      </p:sp>
      <p:sp>
        <p:nvSpPr>
          <p:cNvPr id="3" name="Espace réservé du contenu 2"/>
          <p:cNvSpPr>
            <a:spLocks noGrp="1"/>
          </p:cNvSpPr>
          <p:nvPr>
            <p:ph idx="1"/>
          </p:nvPr>
        </p:nvSpPr>
        <p:spPr/>
        <p:txBody>
          <a:bodyPr>
            <a:normAutofit/>
          </a:bodyPr>
          <a:lstStyle/>
          <a:p>
            <a:endParaRPr lang="es-AR" dirty="0" smtClean="0"/>
          </a:p>
          <a:p>
            <a:pPr>
              <a:buNone/>
            </a:pPr>
            <a:endParaRPr lang="es-AR" dirty="0" smtClean="0"/>
          </a:p>
          <a:p>
            <a:r>
              <a:rPr lang="es-AR" dirty="0" smtClean="0">
                <a:hlinkClick r:id="rId2" action="ppaction://hlinkfile"/>
              </a:rPr>
              <a:t>étirage</a:t>
            </a:r>
            <a:endParaRPr lang="es-AR" dirty="0" smtClean="0"/>
          </a:p>
          <a:p>
            <a:r>
              <a:rPr lang="es-AR" dirty="0" smtClean="0">
                <a:hlinkClick r:id="rId3" action="ppaction://hlinkfile"/>
              </a:rPr>
              <a:t> </a:t>
            </a:r>
            <a:endParaRPr lang="es-AR"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Extrusion</a:t>
            </a:r>
            <a:endParaRPr lang="fr-FR" dirty="0"/>
          </a:p>
        </p:txBody>
      </p:sp>
      <p:sp>
        <p:nvSpPr>
          <p:cNvPr id="3" name="Espace réservé du contenu 2"/>
          <p:cNvSpPr>
            <a:spLocks noGrp="1"/>
          </p:cNvSpPr>
          <p:nvPr>
            <p:ph idx="1"/>
          </p:nvPr>
        </p:nvSpPr>
        <p:spPr/>
        <p:txBody>
          <a:bodyPr/>
          <a:lstStyle/>
          <a:p>
            <a:r>
              <a:rPr lang="es-AR" dirty="0" err="1" smtClean="0">
                <a:hlinkClick r:id="rId2" action="ppaction://hlinkfile"/>
              </a:rPr>
              <a:t>Extrusion</a:t>
            </a:r>
            <a:endParaRPr lang="es-AR" dirty="0" smtClean="0"/>
          </a:p>
          <a:p>
            <a:endParaRPr lang="fr-FR"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2. Mise en forme des tôles (Découpage, pliage, emboutissage)</a:t>
            </a:r>
            <a:br>
              <a:rPr lang="fr-FR" dirty="0" smtClean="0"/>
            </a:br>
            <a:endParaRPr lang="es-AR" dirty="0"/>
          </a:p>
        </p:txBody>
      </p:sp>
      <p:sp>
        <p:nvSpPr>
          <p:cNvPr id="3" name="Espace réservé du contenu 2"/>
          <p:cNvSpPr>
            <a:spLocks noGrp="1"/>
          </p:cNvSpPr>
          <p:nvPr>
            <p:ph idx="1"/>
          </p:nvPr>
        </p:nvSpPr>
        <p:spPr/>
        <p:txBody>
          <a:bodyPr>
            <a:normAutofit fontScale="77500" lnSpcReduction="20000"/>
          </a:bodyPr>
          <a:lstStyle/>
          <a:p>
            <a:r>
              <a:rPr lang="es-AR" dirty="0" err="1" smtClean="0">
                <a:hlinkClick r:id="rId2" action="ppaction://hlinkpres?slideindex=1&amp;slidetitle="/>
              </a:rPr>
              <a:t>Découpage</a:t>
            </a:r>
            <a:r>
              <a:rPr lang="es-AR" dirty="0" smtClean="0"/>
              <a:t> 1</a:t>
            </a:r>
          </a:p>
          <a:p>
            <a:r>
              <a:rPr lang="es-AR" dirty="0" smtClean="0">
                <a:hlinkClick r:id="rId3" action="ppaction://hlinkfile"/>
              </a:rPr>
              <a:t>Decoupage</a:t>
            </a:r>
            <a:r>
              <a:rPr lang="es-AR" dirty="0" smtClean="0"/>
              <a:t> 2</a:t>
            </a:r>
          </a:p>
          <a:p>
            <a:endParaRPr lang="es-AR" dirty="0" smtClean="0"/>
          </a:p>
          <a:p>
            <a:r>
              <a:rPr lang="es-AR" dirty="0" smtClean="0">
                <a:hlinkClick r:id="rId4" action="ppaction://hlinkfile"/>
              </a:rPr>
              <a:t>Emboutissage</a:t>
            </a:r>
            <a:endParaRPr lang="es-AR" dirty="0" smtClean="0"/>
          </a:p>
          <a:p>
            <a:r>
              <a:rPr lang="es-AR" dirty="0" smtClean="0">
                <a:hlinkClick r:id="rId5" action="ppaction://hlinkfile"/>
              </a:rPr>
              <a:t>Emboutissage</a:t>
            </a:r>
            <a:r>
              <a:rPr lang="es-AR" dirty="0" smtClean="0"/>
              <a:t> mp4</a:t>
            </a:r>
          </a:p>
          <a:p>
            <a:r>
              <a:rPr lang="es-AR" dirty="0" smtClean="0">
                <a:hlinkClick r:id="rId6" action="ppaction://hlinkfile"/>
              </a:rPr>
              <a:t>Pliage1</a:t>
            </a:r>
            <a:endParaRPr lang="es-AR" dirty="0" smtClean="0"/>
          </a:p>
          <a:p>
            <a:r>
              <a:rPr lang="es-AR" dirty="0" smtClean="0">
                <a:hlinkClick r:id="rId7" action="ppaction://hlinkpres?slideindex=1&amp;slidetitle="/>
              </a:rPr>
              <a:t>Pliage3</a:t>
            </a:r>
            <a:endParaRPr lang="es-AR" dirty="0" smtClean="0"/>
          </a:p>
          <a:p>
            <a:r>
              <a:rPr lang="es-AR" dirty="0" smtClean="0">
                <a:hlinkClick r:id="rId8" action="ppaction://hlinkfile"/>
              </a:rPr>
              <a:t>Pliage4</a:t>
            </a:r>
            <a:r>
              <a:rPr lang="es-AR" dirty="0" smtClean="0"/>
              <a:t> mp4</a:t>
            </a:r>
          </a:p>
          <a:p>
            <a:r>
              <a:rPr lang="es-AR" dirty="0" smtClean="0">
                <a:hlinkClick r:id="rId9" action="ppaction://hlinkfile"/>
              </a:rPr>
              <a:t>Pliage</a:t>
            </a:r>
            <a:r>
              <a:rPr lang="es-AR" dirty="0" smtClean="0"/>
              <a:t> </a:t>
            </a:r>
            <a:r>
              <a:rPr lang="es-AR" dirty="0" err="1" smtClean="0"/>
              <a:t>exo</a:t>
            </a:r>
            <a:endParaRPr lang="es-AR" dirty="0" smtClean="0"/>
          </a:p>
          <a:p>
            <a:r>
              <a:rPr lang="es-AR" dirty="0" smtClean="0">
                <a:hlinkClick r:id="rId10" action="ppaction://hlinkfile"/>
              </a:rPr>
              <a:t>Roulage</a:t>
            </a:r>
            <a:endParaRPr lang="es-AR" dirty="0" smtClean="0"/>
          </a:p>
          <a:p>
            <a:r>
              <a:rPr lang="es-AR" dirty="0" smtClean="0">
                <a:hlinkClick r:id="rId11" action="ppaction://hlinkfile"/>
              </a:rPr>
              <a:t>Fluotournage</a:t>
            </a:r>
            <a:endParaRPr lang="es-AR"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s-AR" dirty="0" smtClean="0"/>
              <a:t>3. Frittage</a:t>
            </a:r>
            <a:br>
              <a:rPr lang="es-AR" dirty="0" smtClean="0"/>
            </a:br>
            <a:endParaRPr lang="es-AR" dirty="0"/>
          </a:p>
        </p:txBody>
      </p:sp>
      <p:sp>
        <p:nvSpPr>
          <p:cNvPr id="3" name="Espace réservé du contenu 2"/>
          <p:cNvSpPr>
            <a:spLocks noGrp="1"/>
          </p:cNvSpPr>
          <p:nvPr>
            <p:ph idx="1"/>
          </p:nvPr>
        </p:nvSpPr>
        <p:spPr/>
        <p:txBody>
          <a:bodyPr/>
          <a:lstStyle/>
          <a:p>
            <a:endParaRPr lang="fr-FR" dirty="0"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s-AR" dirty="0" smtClean="0"/>
              <a:t>4. Usinage par </a:t>
            </a:r>
            <a:r>
              <a:rPr lang="es-AR" dirty="0" err="1" smtClean="0"/>
              <a:t>Electroérosion</a:t>
            </a:r>
            <a:r>
              <a:rPr lang="es-AR" dirty="0" smtClean="0"/>
              <a:t/>
            </a:r>
            <a:br>
              <a:rPr lang="es-AR" dirty="0" smtClean="0"/>
            </a:br>
            <a:endParaRPr lang="es-AR" dirty="0"/>
          </a:p>
        </p:txBody>
      </p:sp>
      <p:sp>
        <p:nvSpPr>
          <p:cNvPr id="3" name="Espace réservé du contenu 2"/>
          <p:cNvSpPr>
            <a:spLocks noGrp="1"/>
          </p:cNvSpPr>
          <p:nvPr>
            <p:ph idx="1"/>
          </p:nvPr>
        </p:nvSpPr>
        <p:spPr/>
        <p:txBody>
          <a:bodyPr/>
          <a:lstStyle/>
          <a:p>
            <a:pPr>
              <a:buNone/>
            </a:pPr>
            <a:r>
              <a:rPr lang="es-AR" dirty="0" err="1" smtClean="0"/>
              <a:t>Doc</a:t>
            </a:r>
            <a:r>
              <a:rPr lang="es-AR" dirty="0" smtClean="0"/>
              <a:t>  </a:t>
            </a:r>
            <a:r>
              <a:rPr lang="es-AR" dirty="0" err="1" smtClean="0"/>
              <a:t>word</a:t>
            </a:r>
            <a:r>
              <a:rPr lang="es-AR" dirty="0" smtClean="0"/>
              <a:t>  </a:t>
            </a:r>
            <a:r>
              <a:rPr lang="es-AR" dirty="0" smtClean="0">
                <a:hlinkClick r:id="rId2" action="ppaction://hlinkfile"/>
              </a:rPr>
              <a:t>electroerosión</a:t>
            </a:r>
            <a:endParaRPr lang="es-AR"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5Usinage chimique et électrochimique</a:t>
            </a:r>
            <a:br>
              <a:rPr lang="fr-FR" dirty="0" smtClean="0"/>
            </a:br>
            <a:endParaRPr lang="es-AR" dirty="0"/>
          </a:p>
        </p:txBody>
      </p:sp>
      <p:sp>
        <p:nvSpPr>
          <p:cNvPr id="3" name="Espace réservé du contenu 2"/>
          <p:cNvSpPr>
            <a:spLocks noGrp="1"/>
          </p:cNvSpPr>
          <p:nvPr>
            <p:ph idx="1"/>
          </p:nvPr>
        </p:nvSpPr>
        <p:spPr/>
        <p:txBody>
          <a:bodyPr/>
          <a:lstStyle/>
          <a:p>
            <a:endParaRPr lang="fr-FR" dirty="0"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s-AR" dirty="0" smtClean="0"/>
              <a:t>6. Usinage par </a:t>
            </a:r>
            <a:r>
              <a:rPr lang="es-AR" dirty="0" err="1" smtClean="0"/>
              <a:t>électroformage</a:t>
            </a:r>
            <a:r>
              <a:rPr lang="es-AR" dirty="0" smtClean="0"/>
              <a:t/>
            </a:r>
            <a:br>
              <a:rPr lang="es-AR" dirty="0" smtClean="0"/>
            </a:br>
            <a:endParaRPr lang="es-AR" dirty="0"/>
          </a:p>
        </p:txBody>
      </p:sp>
      <p:sp>
        <p:nvSpPr>
          <p:cNvPr id="3" name="Espace réservé du contenu 2"/>
          <p:cNvSpPr>
            <a:spLocks noGrp="1"/>
          </p:cNvSpPr>
          <p:nvPr>
            <p:ph idx="1"/>
          </p:nvPr>
        </p:nvSpPr>
        <p:spPr/>
        <p:txBody>
          <a:bodyPr/>
          <a:lstStyle/>
          <a:p>
            <a:endParaRPr lang="es-AR"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s-AR" dirty="0" smtClean="0"/>
              <a:t>7. Usinage par </a:t>
            </a:r>
            <a:r>
              <a:rPr lang="es-AR" dirty="0" err="1" smtClean="0"/>
              <a:t>ultrasons</a:t>
            </a:r>
            <a:r>
              <a:rPr lang="es-AR" dirty="0" smtClean="0"/>
              <a:t/>
            </a:r>
            <a:br>
              <a:rPr lang="es-AR" dirty="0" smtClean="0"/>
            </a:br>
            <a:endParaRPr lang="es-AR" dirty="0"/>
          </a:p>
        </p:txBody>
      </p:sp>
      <p:sp>
        <p:nvSpPr>
          <p:cNvPr id="3" name="Espace réservé du contenu 2"/>
          <p:cNvSpPr>
            <a:spLocks noGrp="1"/>
          </p:cNvSpPr>
          <p:nvPr>
            <p:ph idx="1"/>
          </p:nvPr>
        </p:nvSpPr>
        <p:spPr/>
        <p:txBody>
          <a:bodyPr/>
          <a:lstStyle/>
          <a:p>
            <a:r>
              <a:rPr lang="es-AR" dirty="0" smtClean="0">
                <a:hlinkClick r:id="rId2" action="ppaction://hlinkfile"/>
              </a:rPr>
              <a:t>Docword</a:t>
            </a:r>
            <a:endParaRPr lang="es-AR" dirty="0" smtClean="0"/>
          </a:p>
          <a:p>
            <a:endParaRPr lang="es-AR"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8. Injection de matières plastiques</a:t>
            </a:r>
            <a:br>
              <a:rPr lang="fr-FR" dirty="0" smtClean="0"/>
            </a:br>
            <a:endParaRPr lang="es-AR" dirty="0"/>
          </a:p>
        </p:txBody>
      </p:sp>
      <p:sp>
        <p:nvSpPr>
          <p:cNvPr id="3" name="Espace réservé du contenu 2"/>
          <p:cNvSpPr>
            <a:spLocks noGrp="1"/>
          </p:cNvSpPr>
          <p:nvPr>
            <p:ph idx="1"/>
          </p:nvPr>
        </p:nvSpPr>
        <p:spPr/>
        <p:txBody>
          <a:bodyPr/>
          <a:lstStyle/>
          <a:p>
            <a:endParaRPr lang="es-A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cstate="print"/>
          <a:srcRect/>
          <a:stretch>
            <a:fillRect/>
          </a:stretch>
        </p:blipFill>
        <p:spPr bwMode="auto">
          <a:xfrm>
            <a:off x="290513" y="366713"/>
            <a:ext cx="8562975" cy="61245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es-AR" dirty="0"/>
          </a:p>
        </p:txBody>
      </p:sp>
      <p:sp>
        <p:nvSpPr>
          <p:cNvPr id="3" name="Espace réservé du contenu 2"/>
          <p:cNvSpPr>
            <a:spLocks noGrp="1"/>
          </p:cNvSpPr>
          <p:nvPr>
            <p:ph idx="1"/>
          </p:nvPr>
        </p:nvSpPr>
        <p:spPr/>
        <p:txBody>
          <a:bodyPr/>
          <a:lstStyle/>
          <a:p>
            <a:r>
              <a:rPr lang="fr-FR" dirty="0" smtClean="0"/>
              <a:t>9. Techniques d’assemblage:</a:t>
            </a:r>
          </a:p>
          <a:p>
            <a:r>
              <a:rPr lang="fr-FR" dirty="0" smtClean="0"/>
              <a:t> </a:t>
            </a:r>
            <a:r>
              <a:rPr lang="fr-FR" dirty="0" smtClean="0">
                <a:hlinkClick r:id="rId2" action="ppaction://hlinkfile"/>
              </a:rPr>
              <a:t>Soudage,</a:t>
            </a:r>
            <a:endParaRPr lang="fr-FR" dirty="0" smtClean="0"/>
          </a:p>
          <a:p>
            <a:r>
              <a:rPr lang="fr-FR" dirty="0" smtClean="0"/>
              <a:t> collage</a:t>
            </a:r>
            <a:endParaRPr lang="es-AR" dirty="0" smtClean="0"/>
          </a:p>
          <a:p>
            <a:endParaRPr lang="es-AR"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116632"/>
            <a:ext cx="8229600" cy="1287016"/>
          </a:xfrm>
        </p:spPr>
        <p:txBody>
          <a:bodyPr>
            <a:normAutofit fontScale="90000"/>
          </a:bodyPr>
          <a:lstStyle/>
          <a:p>
            <a:r>
              <a:rPr lang="fr-FR" dirty="0" smtClean="0"/>
              <a:t/>
            </a:r>
            <a:br>
              <a:rPr lang="fr-FR" dirty="0" smtClean="0"/>
            </a:br>
            <a:endParaRPr lang="es-AR" dirty="0"/>
          </a:p>
        </p:txBody>
      </p:sp>
      <p:sp>
        <p:nvSpPr>
          <p:cNvPr id="3" name="Espace réservé du contenu 2"/>
          <p:cNvSpPr>
            <a:spLocks noGrp="1"/>
          </p:cNvSpPr>
          <p:nvPr>
            <p:ph idx="1"/>
          </p:nvPr>
        </p:nvSpPr>
        <p:spPr/>
        <p:txBody>
          <a:bodyPr/>
          <a:lstStyle/>
          <a:p>
            <a:r>
              <a:rPr lang="fr-FR" dirty="0" smtClean="0">
                <a:solidFill>
                  <a:srgbClr val="FF0000"/>
                </a:solidFill>
              </a:rPr>
              <a:t>10. Techniques modernes et nouveaux développement..</a:t>
            </a:r>
            <a:r>
              <a:rPr lang="fr-FR" smtClean="0">
                <a:solidFill>
                  <a:srgbClr val="FF0000"/>
                </a:solidFill>
              </a:rPr>
              <a:t>crs  inaugural </a:t>
            </a:r>
            <a:endParaRPr lang="es-AR" dirty="0">
              <a:solidFill>
                <a:srgbClr val="FF000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s-AR" b="1" dirty="0" err="1" smtClean="0"/>
              <a:t>Contenu</a:t>
            </a:r>
            <a:r>
              <a:rPr lang="es-AR" b="1" dirty="0" smtClean="0"/>
              <a:t> de la </a:t>
            </a:r>
            <a:r>
              <a:rPr lang="es-AR" b="1" dirty="0" err="1" smtClean="0"/>
              <a:t>matière</a:t>
            </a:r>
            <a:r>
              <a:rPr lang="es-AR" b="1" dirty="0" smtClean="0"/>
              <a:t> </a:t>
            </a:r>
            <a:endParaRPr lang="es-AR" dirty="0"/>
          </a:p>
        </p:txBody>
      </p:sp>
      <p:sp>
        <p:nvSpPr>
          <p:cNvPr id="3" name="Espace réservé du contenu 2"/>
          <p:cNvSpPr>
            <a:spLocks noGrp="1"/>
          </p:cNvSpPr>
          <p:nvPr>
            <p:ph idx="1"/>
          </p:nvPr>
        </p:nvSpPr>
        <p:spPr/>
        <p:txBody>
          <a:bodyPr>
            <a:normAutofit fontScale="55000" lnSpcReduction="20000"/>
          </a:bodyPr>
          <a:lstStyle/>
          <a:p>
            <a:pPr>
              <a:buNone/>
            </a:pPr>
            <a:endParaRPr lang="es-AR" b="1" dirty="0" smtClean="0"/>
          </a:p>
          <a:p>
            <a:r>
              <a:rPr lang="fr-FR" dirty="0" smtClean="0"/>
              <a:t>1</a:t>
            </a:r>
            <a:r>
              <a:rPr lang="fr-FR" sz="4400" dirty="0" smtClean="0"/>
              <a:t>. Classification des procédés de fabrication de pièces brutes : </a:t>
            </a:r>
          </a:p>
          <a:p>
            <a:pPr>
              <a:buNone/>
            </a:pPr>
            <a:r>
              <a:rPr lang="fr-FR" sz="4400" dirty="0" smtClean="0"/>
              <a:t>                Moulage, </a:t>
            </a:r>
            <a:r>
              <a:rPr lang="fr-FR" sz="4400" dirty="0" smtClean="0">
                <a:hlinkClick r:id="rId2" action="ppaction://hlinkfile"/>
              </a:rPr>
              <a:t>Forgeage</a:t>
            </a:r>
            <a:r>
              <a:rPr lang="fr-FR" sz="4400" dirty="0" smtClean="0"/>
              <a:t>, </a:t>
            </a:r>
            <a:r>
              <a:rPr lang="fr-FR" sz="4400" dirty="0" smtClean="0">
                <a:hlinkClick r:id="rId3" action="ppaction://hlinkfile"/>
              </a:rPr>
              <a:t>estampage,</a:t>
            </a:r>
            <a:r>
              <a:rPr lang="es-AR" sz="4400" dirty="0" err="1" smtClean="0">
                <a:hlinkClick r:id="rId4" action="ppaction://hlinkfile"/>
              </a:rPr>
              <a:t>laminage</a:t>
            </a:r>
            <a:r>
              <a:rPr lang="es-AR" sz="4400" dirty="0" smtClean="0"/>
              <a:t>, </a:t>
            </a:r>
            <a:r>
              <a:rPr lang="es-AR" sz="4400" b="1" dirty="0" smtClean="0">
                <a:solidFill>
                  <a:srgbClr val="FF0000"/>
                </a:solidFill>
              </a:rPr>
              <a:t>extrusion</a:t>
            </a:r>
          </a:p>
          <a:p>
            <a:r>
              <a:rPr lang="fr-FR" sz="4400" dirty="0" smtClean="0"/>
              <a:t>2. Mise en forme des tôles (Découpage</a:t>
            </a:r>
            <a:r>
              <a:rPr lang="fr-FR" sz="4400" dirty="0" smtClean="0">
                <a:hlinkClick r:id="rId5" action="ppaction://hlinkfile"/>
              </a:rPr>
              <a:t>, pliage, </a:t>
            </a:r>
            <a:r>
              <a:rPr lang="fr-FR" sz="4400" dirty="0" smtClean="0">
                <a:hlinkClick r:id="rId6" action="ppaction://hlinkfile"/>
              </a:rPr>
              <a:t>emboutissage</a:t>
            </a:r>
            <a:r>
              <a:rPr lang="fr-FR" sz="4400" dirty="0" smtClean="0"/>
              <a:t>)</a:t>
            </a:r>
          </a:p>
          <a:p>
            <a:r>
              <a:rPr lang="es-AR" sz="4400" dirty="0" smtClean="0"/>
              <a:t>3. Frittage</a:t>
            </a:r>
          </a:p>
          <a:p>
            <a:r>
              <a:rPr lang="es-AR" sz="4400" dirty="0" smtClean="0"/>
              <a:t>4. Usinage par Electroerosión</a:t>
            </a:r>
          </a:p>
          <a:p>
            <a:r>
              <a:rPr lang="fr-FR" sz="4400" dirty="0" smtClean="0"/>
              <a:t>5. Usinage chimique et électrochimique</a:t>
            </a:r>
          </a:p>
          <a:p>
            <a:r>
              <a:rPr lang="es-AR" sz="4400" dirty="0" smtClean="0"/>
              <a:t>6. Usinage par </a:t>
            </a:r>
            <a:r>
              <a:rPr lang="es-AR" sz="4400" dirty="0" err="1" smtClean="0"/>
              <a:t>électroformage</a:t>
            </a:r>
            <a:endParaRPr lang="es-AR" sz="4400" dirty="0" smtClean="0"/>
          </a:p>
          <a:p>
            <a:r>
              <a:rPr lang="es-AR" sz="4400" dirty="0" smtClean="0"/>
              <a:t>7. Usinage par </a:t>
            </a:r>
            <a:r>
              <a:rPr lang="es-AR" sz="4400" dirty="0" err="1" smtClean="0"/>
              <a:t>ultrasons</a:t>
            </a:r>
            <a:endParaRPr lang="es-AR" sz="4400" dirty="0" smtClean="0"/>
          </a:p>
          <a:p>
            <a:r>
              <a:rPr lang="fr-FR" sz="4400" dirty="0" smtClean="0"/>
              <a:t>8. Injection de matières plastiques</a:t>
            </a:r>
          </a:p>
          <a:p>
            <a:r>
              <a:rPr lang="fr-FR" sz="4400" dirty="0" smtClean="0"/>
              <a:t>9. Techniques d’assemblage (Soudage, collage)</a:t>
            </a:r>
          </a:p>
          <a:p>
            <a:r>
              <a:rPr lang="fr-FR" sz="4400" dirty="0" smtClean="0">
                <a:solidFill>
                  <a:srgbClr val="FF0000"/>
                </a:solidFill>
              </a:rPr>
              <a:t>10. Techniques modernes et nouveaux développements</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200" b="1" dirty="0" smtClean="0">
                <a:solidFill>
                  <a:srgbClr val="FF0000"/>
                </a:solidFill>
              </a:rPr>
              <a:t>Références </a:t>
            </a:r>
            <a:r>
              <a:rPr lang="fr-FR" sz="2200" b="1" i="1" dirty="0" smtClean="0">
                <a:solidFill>
                  <a:srgbClr val="FF0000"/>
                </a:solidFill>
              </a:rPr>
              <a:t>(Livres et polycopiés, sites internet, </a:t>
            </a:r>
            <a:r>
              <a:rPr lang="fr-FR" sz="2200" b="1" i="1" dirty="0" err="1" smtClean="0">
                <a:solidFill>
                  <a:srgbClr val="FF0000"/>
                </a:solidFill>
              </a:rPr>
              <a:t>etc</a:t>
            </a:r>
            <a:r>
              <a:rPr lang="fr-FR" sz="2200" b="1" i="1" dirty="0" smtClean="0">
                <a:solidFill>
                  <a:srgbClr val="FF0000"/>
                </a:solidFill>
              </a:rPr>
              <a:t>) :</a:t>
            </a:r>
            <a:r>
              <a:rPr lang="fr-FR" b="1" i="1" dirty="0" smtClean="0"/>
              <a:t/>
            </a:r>
            <a:br>
              <a:rPr lang="fr-FR" b="1" i="1" dirty="0" smtClean="0"/>
            </a:br>
            <a:endParaRPr lang="es-AR" dirty="0"/>
          </a:p>
        </p:txBody>
      </p:sp>
      <p:sp>
        <p:nvSpPr>
          <p:cNvPr id="3" name="Espace réservé du contenu 2"/>
          <p:cNvSpPr>
            <a:spLocks noGrp="1"/>
          </p:cNvSpPr>
          <p:nvPr>
            <p:ph idx="1"/>
          </p:nvPr>
        </p:nvSpPr>
        <p:spPr/>
        <p:txBody>
          <a:bodyPr>
            <a:normAutofit fontScale="85000" lnSpcReduction="20000"/>
          </a:bodyPr>
          <a:lstStyle/>
          <a:p>
            <a:r>
              <a:rPr lang="fr-FR" dirty="0" smtClean="0"/>
              <a:t>[1] J. Harvey, M. Gauthier – Usinage non conventionnel. Tec et Doc, Reynald Goulet,</a:t>
            </a:r>
          </a:p>
          <a:p>
            <a:r>
              <a:rPr lang="es-AR" dirty="0" err="1" smtClean="0"/>
              <a:t>Hermès</a:t>
            </a:r>
            <a:r>
              <a:rPr lang="es-AR" dirty="0" smtClean="0"/>
              <a:t> – Lavoisier. 2006</a:t>
            </a:r>
          </a:p>
          <a:p>
            <a:r>
              <a:rPr lang="es-AR" dirty="0" smtClean="0"/>
              <a:t>[2] </a:t>
            </a:r>
            <a:r>
              <a:rPr lang="es-AR" dirty="0" err="1" smtClean="0"/>
              <a:t>G.Paquet</a:t>
            </a:r>
            <a:r>
              <a:rPr lang="es-AR" dirty="0" smtClean="0"/>
              <a:t> – Guide de </a:t>
            </a:r>
            <a:r>
              <a:rPr lang="es-AR" dirty="0" err="1" smtClean="0"/>
              <a:t>l’usinage</a:t>
            </a:r>
            <a:r>
              <a:rPr lang="es-AR" dirty="0" smtClean="0"/>
              <a:t>. </a:t>
            </a:r>
            <a:r>
              <a:rPr lang="es-AR" dirty="0" err="1" smtClean="0"/>
              <a:t>Delagrave</a:t>
            </a:r>
            <a:r>
              <a:rPr lang="es-AR" dirty="0" smtClean="0"/>
              <a:t>, 2000</a:t>
            </a:r>
          </a:p>
          <a:p>
            <a:r>
              <a:rPr lang="fr-FR" dirty="0" smtClean="0"/>
              <a:t>[3] J. Jacob, Y. </a:t>
            </a:r>
            <a:r>
              <a:rPr lang="fr-FR" dirty="0" err="1" smtClean="0"/>
              <a:t>Malesson</a:t>
            </a:r>
            <a:r>
              <a:rPr lang="fr-FR" dirty="0" smtClean="0"/>
              <a:t>, D. </a:t>
            </a:r>
            <a:r>
              <a:rPr lang="fr-FR" dirty="0" err="1" smtClean="0"/>
              <a:t>Ricque</a:t>
            </a:r>
            <a:r>
              <a:rPr lang="fr-FR" dirty="0" smtClean="0"/>
              <a:t> – Guide pratique de l’usinage. Hachette. 2006.</a:t>
            </a:r>
          </a:p>
          <a:p>
            <a:r>
              <a:rPr lang="fr-FR" dirty="0" smtClean="0"/>
              <a:t>[4] </a:t>
            </a:r>
            <a:r>
              <a:rPr lang="fr-FR" dirty="0" err="1" smtClean="0"/>
              <a:t>J.Cordebois</a:t>
            </a:r>
            <a:r>
              <a:rPr lang="fr-FR" dirty="0" smtClean="0"/>
              <a:t> – Fabrication par usinage. </a:t>
            </a:r>
            <a:r>
              <a:rPr lang="fr-FR" dirty="0" err="1" smtClean="0"/>
              <a:t>Dunod</a:t>
            </a:r>
            <a:r>
              <a:rPr lang="fr-FR" dirty="0" smtClean="0"/>
              <a:t>, L’Usine Nouvelle. 2008</a:t>
            </a:r>
          </a:p>
          <a:p>
            <a:r>
              <a:rPr lang="fr-FR" dirty="0" smtClean="0"/>
              <a:t>[5] Y. </a:t>
            </a:r>
            <a:r>
              <a:rPr lang="fr-FR" dirty="0" err="1" smtClean="0"/>
              <a:t>Schoefs</a:t>
            </a:r>
            <a:r>
              <a:rPr lang="fr-FR" dirty="0" smtClean="0"/>
              <a:t>, S. Fournier, J. Léon – Productique – Mécanique. Delagrave. 1999.</a:t>
            </a:r>
          </a:p>
          <a:p>
            <a:r>
              <a:rPr lang="fr-FR" dirty="0" smtClean="0"/>
              <a:t>[6] Fascicule de TP délivré par le responsable du TP</a:t>
            </a:r>
            <a:endParaRPr lang="es-AR" dirty="0" smtClean="0"/>
          </a:p>
          <a:p>
            <a:endParaRPr lang="es-A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11560" y="274638"/>
            <a:ext cx="8075240" cy="418058"/>
          </a:xfrm>
        </p:spPr>
        <p:txBody>
          <a:bodyPr>
            <a:noAutofit/>
          </a:bodyPr>
          <a:lstStyle/>
          <a:p>
            <a:r>
              <a:rPr lang="fr-FR" sz="2400" dirty="0" smtClean="0"/>
              <a:t>12 </a:t>
            </a:r>
            <a:r>
              <a:rPr lang="fr-FR" sz="2400" dirty="0" smtClean="0"/>
              <a:t>Séances</a:t>
            </a:r>
            <a:endParaRPr lang="fr-FR" sz="2400" dirty="0"/>
          </a:p>
        </p:txBody>
      </p:sp>
      <p:graphicFrame>
        <p:nvGraphicFramePr>
          <p:cNvPr id="5" name="Espace réservé du contenu 4"/>
          <p:cNvGraphicFramePr>
            <a:graphicFrameLocks noGrp="1"/>
          </p:cNvGraphicFramePr>
          <p:nvPr>
            <p:ph idx="1"/>
          </p:nvPr>
        </p:nvGraphicFramePr>
        <p:xfrm>
          <a:off x="611560" y="809195"/>
          <a:ext cx="8075240" cy="6283360"/>
        </p:xfrm>
        <a:graphic>
          <a:graphicData uri="http://schemas.openxmlformats.org/drawingml/2006/table">
            <a:tbl>
              <a:tblPr firstRow="1" bandRow="1">
                <a:tableStyleId>{5C22544A-7EE6-4342-B048-85BDC9FD1C3A}</a:tableStyleId>
              </a:tblPr>
              <a:tblGrid>
                <a:gridCol w="716724"/>
                <a:gridCol w="5471272"/>
                <a:gridCol w="1887244"/>
              </a:tblGrid>
              <a:tr h="358707">
                <a:tc>
                  <a:txBody>
                    <a:bodyPr/>
                    <a:lstStyle/>
                    <a:p>
                      <a:r>
                        <a:rPr lang="fr-FR" dirty="0" smtClean="0"/>
                        <a:t>N</a:t>
                      </a:r>
                      <a:endParaRPr lang="fr-FR" dirty="0"/>
                    </a:p>
                  </a:txBody>
                  <a:tcPr/>
                </a:tc>
                <a:tc>
                  <a:txBody>
                    <a:bodyPr/>
                    <a:lstStyle/>
                    <a:p>
                      <a:r>
                        <a:rPr lang="fr-FR" dirty="0" smtClean="0"/>
                        <a:t>Titre</a:t>
                      </a:r>
                      <a:endParaRPr lang="fr-FR" dirty="0"/>
                    </a:p>
                  </a:txBody>
                  <a:tcPr/>
                </a:tc>
                <a:tc>
                  <a:txBody>
                    <a:bodyPr/>
                    <a:lstStyle/>
                    <a:p>
                      <a:r>
                        <a:rPr lang="fr-FR" dirty="0" smtClean="0"/>
                        <a:t>Observations</a:t>
                      </a:r>
                      <a:endParaRPr lang="fr-FR" dirty="0"/>
                    </a:p>
                  </a:txBody>
                  <a:tcPr/>
                </a:tc>
              </a:tr>
              <a:tr h="358707">
                <a:tc>
                  <a:txBody>
                    <a:bodyPr/>
                    <a:lstStyle/>
                    <a:p>
                      <a:r>
                        <a:rPr lang="fr-FR" dirty="0" smtClean="0"/>
                        <a:t>01</a:t>
                      </a:r>
                      <a:endParaRPr lang="fr-FR" dirty="0"/>
                    </a:p>
                  </a:txBody>
                  <a:tcPr/>
                </a:tc>
                <a:tc>
                  <a:txBody>
                    <a:bodyPr/>
                    <a:lstStyle/>
                    <a:p>
                      <a:r>
                        <a:rPr lang="fr-FR" sz="1800" dirty="0" smtClean="0"/>
                        <a:t>Moulage, </a:t>
                      </a:r>
                      <a:r>
                        <a:rPr lang="es-AR" sz="1800" dirty="0" err="1" smtClean="0">
                          <a:hlinkClick r:id="rId3" action="ppaction://hlinkfile"/>
                        </a:rPr>
                        <a:t>laminage</a:t>
                      </a:r>
                      <a:r>
                        <a:rPr lang="es-AR" sz="1800" dirty="0" smtClean="0"/>
                        <a:t>,</a:t>
                      </a:r>
                      <a:r>
                        <a:rPr lang="fr-FR" sz="1800" dirty="0" smtClean="0">
                          <a:hlinkClick r:id="rId4" action="ppaction://hlinkfile"/>
                        </a:rPr>
                        <a:t>Forgeage</a:t>
                      </a:r>
                      <a:endParaRPr lang="fr-FR" dirty="0"/>
                    </a:p>
                  </a:txBody>
                  <a:tcPr/>
                </a:tc>
                <a:tc>
                  <a:txBody>
                    <a:bodyPr/>
                    <a:lstStyle/>
                    <a:p>
                      <a:endParaRPr lang="fr-FR" dirty="0"/>
                    </a:p>
                  </a:txBody>
                  <a:tcPr/>
                </a:tc>
              </a:tr>
              <a:tr h="358707">
                <a:tc>
                  <a:txBody>
                    <a:bodyPr/>
                    <a:lstStyle/>
                    <a:p>
                      <a:r>
                        <a:rPr lang="fr-FR" dirty="0" smtClean="0"/>
                        <a:t>02</a:t>
                      </a:r>
                      <a:endParaRPr lang="fr-FR" dirty="0"/>
                    </a:p>
                  </a:txBody>
                  <a:tcPr/>
                </a:tc>
                <a:tc>
                  <a:txBody>
                    <a:bodyPr/>
                    <a:lstStyle/>
                    <a:p>
                      <a:r>
                        <a:rPr lang="fr-FR" sz="1800" dirty="0" smtClean="0"/>
                        <a:t> </a:t>
                      </a:r>
                      <a:r>
                        <a:rPr lang="fr-FR" sz="1800" dirty="0" smtClean="0">
                          <a:hlinkClick r:id="rId5" action="ppaction://hlinkfile"/>
                        </a:rPr>
                        <a:t>estampage,</a:t>
                      </a:r>
                      <a:r>
                        <a:rPr lang="es-AR" sz="1800" dirty="0" smtClean="0"/>
                        <a:t> extrusion,</a:t>
                      </a:r>
                      <a:r>
                        <a:rPr lang="fr-FR" sz="1800" dirty="0" smtClean="0"/>
                        <a:t> Découpage</a:t>
                      </a:r>
                      <a:endParaRPr lang="fr-FR" dirty="0"/>
                    </a:p>
                  </a:txBody>
                  <a:tcPr/>
                </a:tc>
                <a:tc>
                  <a:txBody>
                    <a:bodyPr/>
                    <a:lstStyle/>
                    <a:p>
                      <a:endParaRPr lang="fr-FR"/>
                    </a:p>
                  </a:txBody>
                  <a:tcPr/>
                </a:tc>
              </a:tr>
              <a:tr h="358707">
                <a:tc>
                  <a:txBody>
                    <a:bodyPr/>
                    <a:lstStyle/>
                    <a:p>
                      <a:r>
                        <a:rPr lang="fr-FR" dirty="0" smtClean="0"/>
                        <a:t>03</a:t>
                      </a:r>
                      <a:endParaRPr lang="fr-FR"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800" dirty="0" smtClean="0">
                          <a:hlinkClick r:id="rId6" action="ppaction://hlinkfile"/>
                        </a:rPr>
                        <a:t>, pliage</a:t>
                      </a:r>
                      <a:r>
                        <a:rPr lang="fr-FR" sz="1800" dirty="0" smtClean="0"/>
                        <a:t>,</a:t>
                      </a:r>
                      <a:r>
                        <a:rPr lang="fr-FR" sz="1800" baseline="0" dirty="0" smtClean="0"/>
                        <a:t> </a:t>
                      </a:r>
                      <a:r>
                        <a:rPr lang="fr-FR" sz="1800" dirty="0" smtClean="0">
                          <a:hlinkClick r:id="rId7" action="ppaction://hlinkfile"/>
                        </a:rPr>
                        <a:t>Emboutissage</a:t>
                      </a:r>
                      <a:r>
                        <a:rPr lang="fr-FR" sz="1800" dirty="0" smtClean="0"/>
                        <a:t>, </a:t>
                      </a:r>
                      <a:endParaRPr lang="es-AR" sz="1800" dirty="0" smtClean="0"/>
                    </a:p>
                  </a:txBody>
                  <a:tcPr/>
                </a:tc>
                <a:tc>
                  <a:txBody>
                    <a:bodyPr/>
                    <a:lstStyle/>
                    <a:p>
                      <a:endParaRPr lang="fr-FR"/>
                    </a:p>
                  </a:txBody>
                  <a:tcPr/>
                </a:tc>
              </a:tr>
              <a:tr h="358707">
                <a:tc>
                  <a:txBody>
                    <a:bodyPr/>
                    <a:lstStyle/>
                    <a:p>
                      <a:r>
                        <a:rPr lang="fr-FR" dirty="0" smtClean="0"/>
                        <a:t>04</a:t>
                      </a:r>
                      <a:endParaRPr lang="fr-FR"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AR" sz="1800" dirty="0" smtClean="0"/>
                        <a:t>Frittage,</a:t>
                      </a:r>
                    </a:p>
                  </a:txBody>
                  <a:tcPr/>
                </a:tc>
                <a:tc>
                  <a:txBody>
                    <a:bodyPr/>
                    <a:lstStyle/>
                    <a:p>
                      <a:endParaRPr lang="fr-FR"/>
                    </a:p>
                  </a:txBody>
                  <a:tcPr/>
                </a:tc>
              </a:tr>
              <a:tr h="410370">
                <a:tc>
                  <a:txBody>
                    <a:bodyPr/>
                    <a:lstStyle/>
                    <a:p>
                      <a:r>
                        <a:rPr lang="fr-FR" dirty="0" smtClean="0"/>
                        <a:t>05</a:t>
                      </a:r>
                      <a:endParaRPr lang="fr-FR"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AR" sz="1800" dirty="0" smtClean="0"/>
                        <a:t>Usinage par Electroerosión</a:t>
                      </a:r>
                      <a:endParaRPr lang="fr-FR" dirty="0" smtClean="0"/>
                    </a:p>
                  </a:txBody>
                  <a:tcPr/>
                </a:tc>
                <a:tc>
                  <a:txBody>
                    <a:bodyPr/>
                    <a:lstStyle/>
                    <a:p>
                      <a:endParaRPr lang="fr-FR"/>
                    </a:p>
                  </a:txBody>
                  <a:tcPr/>
                </a:tc>
              </a:tr>
              <a:tr h="367625">
                <a:tc>
                  <a:txBody>
                    <a:bodyPr/>
                    <a:lstStyle/>
                    <a:p>
                      <a:r>
                        <a:rPr lang="fr-FR" dirty="0" smtClean="0"/>
                        <a:t>06</a:t>
                      </a:r>
                      <a:endParaRPr lang="fr-FR" dirty="0"/>
                    </a:p>
                  </a:txBody>
                  <a:tcPr/>
                </a:tc>
                <a:tc>
                  <a:txBody>
                    <a:bodyPr/>
                    <a:lstStyle/>
                    <a:p>
                      <a:r>
                        <a:rPr lang="fr-FR" sz="1800" dirty="0" smtClean="0"/>
                        <a:t>Usinage chimique et électrochimique</a:t>
                      </a:r>
                      <a:endParaRPr lang="fr-FR" dirty="0"/>
                    </a:p>
                  </a:txBody>
                  <a:tcPr/>
                </a:tc>
                <a:tc>
                  <a:txBody>
                    <a:bodyPr/>
                    <a:lstStyle/>
                    <a:p>
                      <a:endParaRPr lang="fr-FR"/>
                    </a:p>
                  </a:txBody>
                  <a:tcPr/>
                </a:tc>
              </a:tr>
              <a:tr h="474300">
                <a:tc>
                  <a:txBody>
                    <a:bodyPr/>
                    <a:lstStyle/>
                    <a:p>
                      <a:r>
                        <a:rPr lang="fr-FR" dirty="0" smtClean="0"/>
                        <a:t>07</a:t>
                      </a:r>
                      <a:endParaRPr lang="fr-FR" dirty="0"/>
                    </a:p>
                  </a:txBody>
                  <a:tcPr/>
                </a:tc>
                <a:tc>
                  <a:txBody>
                    <a:bodyPr/>
                    <a:lstStyle/>
                    <a:p>
                      <a:r>
                        <a:rPr lang="es-AR" sz="1800" dirty="0" smtClean="0"/>
                        <a:t>Usinage par </a:t>
                      </a:r>
                      <a:r>
                        <a:rPr lang="es-AR" sz="1800" dirty="0" err="1" smtClean="0"/>
                        <a:t>électroformage,Usinage</a:t>
                      </a:r>
                      <a:r>
                        <a:rPr lang="es-AR" sz="1800" dirty="0" smtClean="0"/>
                        <a:t> par </a:t>
                      </a:r>
                      <a:r>
                        <a:rPr lang="es-AR" sz="1800" dirty="0" err="1" smtClean="0"/>
                        <a:t>ultrasons</a:t>
                      </a:r>
                      <a:endParaRPr lang="es-AR" sz="1800" dirty="0" smtClean="0"/>
                    </a:p>
                  </a:txBody>
                  <a:tcPr/>
                </a:tc>
                <a:tc>
                  <a:txBody>
                    <a:bodyPr/>
                    <a:lstStyle/>
                    <a:p>
                      <a:endParaRPr lang="fr-FR"/>
                    </a:p>
                  </a:txBody>
                  <a:tcPr/>
                </a:tc>
              </a:tr>
              <a:tr h="358707">
                <a:tc>
                  <a:txBody>
                    <a:bodyPr/>
                    <a:lstStyle/>
                    <a:p>
                      <a:r>
                        <a:rPr lang="fr-FR" dirty="0" smtClean="0"/>
                        <a:t>08</a:t>
                      </a:r>
                      <a:endParaRPr lang="fr-FR" dirty="0"/>
                    </a:p>
                  </a:txBody>
                  <a:tcPr/>
                </a:tc>
                <a:tc>
                  <a:txBody>
                    <a:bodyPr/>
                    <a:lstStyle/>
                    <a:p>
                      <a:r>
                        <a:rPr lang="fr-FR" sz="1800" dirty="0" smtClean="0"/>
                        <a:t>Injection de matières plastiques</a:t>
                      </a:r>
                      <a:endParaRPr lang="fr-FR" dirty="0"/>
                    </a:p>
                  </a:txBody>
                  <a:tcPr/>
                </a:tc>
                <a:tc>
                  <a:txBody>
                    <a:bodyPr/>
                    <a:lstStyle/>
                    <a:p>
                      <a:endParaRPr lang="fr-FR"/>
                    </a:p>
                  </a:txBody>
                  <a:tcPr/>
                </a:tc>
              </a:tr>
              <a:tr h="367625">
                <a:tc>
                  <a:txBody>
                    <a:bodyPr/>
                    <a:lstStyle/>
                    <a:p>
                      <a:r>
                        <a:rPr lang="fr-FR" dirty="0" smtClean="0"/>
                        <a:t>09</a:t>
                      </a:r>
                      <a:endParaRPr lang="fr-FR" dirty="0"/>
                    </a:p>
                  </a:txBody>
                  <a:tcPr/>
                </a:tc>
                <a:tc>
                  <a:txBody>
                    <a:bodyPr/>
                    <a:lstStyle/>
                    <a:p>
                      <a:r>
                        <a:rPr lang="fr-FR" sz="1800" dirty="0" smtClean="0"/>
                        <a:t>Techniques d’assemblage (Soudage, collage)</a:t>
                      </a:r>
                      <a:endParaRPr lang="fr-FR" dirty="0"/>
                    </a:p>
                  </a:txBody>
                  <a:tcPr/>
                </a:tc>
                <a:tc>
                  <a:txBody>
                    <a:bodyPr/>
                    <a:lstStyle/>
                    <a:p>
                      <a:endParaRPr lang="fr-FR"/>
                    </a:p>
                  </a:txBody>
                  <a:tcPr/>
                </a:tc>
              </a:tr>
              <a:tr h="358707">
                <a:tc>
                  <a:txBody>
                    <a:bodyPr/>
                    <a:lstStyle/>
                    <a:p>
                      <a:r>
                        <a:rPr lang="fr-FR" dirty="0" smtClean="0"/>
                        <a:t>10</a:t>
                      </a:r>
                      <a:endParaRPr lang="fr-FR" dirty="0"/>
                    </a:p>
                  </a:txBody>
                  <a:tcPr/>
                </a:tc>
                <a:tc>
                  <a:txBody>
                    <a:bodyPr/>
                    <a:lstStyle/>
                    <a:p>
                      <a:r>
                        <a:rPr lang="fr-FR" sz="1800" dirty="0" smtClean="0"/>
                        <a:t>Techniques modernes et nouveaux développements 1</a:t>
                      </a:r>
                      <a:endParaRPr lang="fr-FR" dirty="0"/>
                    </a:p>
                  </a:txBody>
                  <a:tcPr/>
                </a:tc>
                <a:tc>
                  <a:txBody>
                    <a:bodyPr/>
                    <a:lstStyle/>
                    <a:p>
                      <a:r>
                        <a:rPr lang="fr-FR" dirty="0" smtClean="0"/>
                        <a:t> </a:t>
                      </a:r>
                      <a:endParaRPr lang="fr-FR" dirty="0"/>
                    </a:p>
                  </a:txBody>
                  <a:tcPr/>
                </a:tc>
              </a:tr>
              <a:tr h="362589">
                <a:tc>
                  <a:txBody>
                    <a:bodyPr/>
                    <a:lstStyle/>
                    <a:p>
                      <a:r>
                        <a:rPr lang="fr-FR" dirty="0" smtClean="0"/>
                        <a:t>11</a:t>
                      </a:r>
                      <a:endParaRPr lang="fr-FR"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Séminaires</a:t>
                      </a:r>
                    </a:p>
                    <a:p>
                      <a:endParaRPr lang="fr-FR" dirty="0"/>
                    </a:p>
                  </a:txBody>
                  <a:tcPr/>
                </a:tc>
                <a:tc>
                  <a:txBody>
                    <a:bodyPr/>
                    <a:lstStyle/>
                    <a:p>
                      <a:r>
                        <a:rPr lang="fr-FR" dirty="0" err="1" smtClean="0"/>
                        <a:t>Présentiel</a:t>
                      </a:r>
                      <a:endParaRPr lang="fr-FR" dirty="0"/>
                    </a:p>
                  </a:txBody>
                  <a:tcPr/>
                </a:tc>
              </a:tr>
              <a:tr h="358707">
                <a:tc>
                  <a:txBody>
                    <a:bodyPr/>
                    <a:lstStyle/>
                    <a:p>
                      <a:r>
                        <a:rPr lang="fr-FR" dirty="0" smtClean="0"/>
                        <a:t>12</a:t>
                      </a:r>
                      <a:endParaRPr lang="fr-FR" dirty="0"/>
                    </a:p>
                  </a:txBody>
                  <a:tcPr/>
                </a:tc>
                <a:tc>
                  <a:txBody>
                    <a:bodyPr/>
                    <a:lstStyle/>
                    <a:p>
                      <a:r>
                        <a:rPr lang="fr-FR" dirty="0" smtClean="0"/>
                        <a:t>séminaire</a:t>
                      </a:r>
                      <a:endParaRPr lang="fr-FR" dirty="0"/>
                    </a:p>
                  </a:txBody>
                  <a:tcPr/>
                </a:tc>
                <a:tc>
                  <a:txBody>
                    <a:bodyPr/>
                    <a:lstStyle/>
                    <a:p>
                      <a:r>
                        <a:rPr lang="fr-FR" dirty="0" err="1" smtClean="0"/>
                        <a:t>Présentiel</a:t>
                      </a:r>
                      <a:endParaRPr lang="fr-FR" dirty="0"/>
                    </a:p>
                  </a:txBody>
                  <a:tcPr/>
                </a:tc>
              </a:tr>
              <a:tr h="362589">
                <a:tc>
                  <a:txBody>
                    <a:bodyPr/>
                    <a:lstStyle/>
                    <a:p>
                      <a:endParaRPr lang="fr-FR" dirty="0"/>
                    </a:p>
                  </a:txBody>
                  <a:tcPr/>
                </a:tc>
                <a:tc>
                  <a:txBody>
                    <a:bodyPr/>
                    <a:lstStyle/>
                    <a:p>
                      <a:endParaRPr lang="fr-FR" dirty="0"/>
                    </a:p>
                  </a:txBody>
                  <a:tcPr/>
                </a:tc>
                <a:tc>
                  <a:txBody>
                    <a:bodyPr/>
                    <a:lstStyle/>
                    <a:p>
                      <a:endParaRPr lang="fr-FR"/>
                    </a:p>
                  </a:txBody>
                  <a:tcPr/>
                </a:tc>
              </a:tr>
              <a:tr h="358707">
                <a:tc>
                  <a:txBody>
                    <a:bodyPr/>
                    <a:lstStyle/>
                    <a:p>
                      <a:endParaRPr lang="fr-FR" dirty="0"/>
                    </a:p>
                  </a:txBody>
                  <a:tcPr/>
                </a:tc>
                <a:tc>
                  <a:txBody>
                    <a:bodyPr/>
                    <a:lstStyle/>
                    <a:p>
                      <a:endParaRPr lang="fr-FR" dirty="0"/>
                    </a:p>
                  </a:txBody>
                  <a:tcPr/>
                </a:tc>
                <a:tc>
                  <a:txBody>
                    <a:bodyPr/>
                    <a:lstStyle/>
                    <a:p>
                      <a:endParaRPr lang="fr-FR"/>
                    </a:p>
                  </a:txBody>
                  <a:tcPr/>
                </a:tc>
              </a:tr>
              <a:tr h="358707">
                <a:tc>
                  <a:txBody>
                    <a:bodyPr/>
                    <a:lstStyle/>
                    <a:p>
                      <a:endParaRPr lang="fr-FR" dirty="0"/>
                    </a:p>
                  </a:txBody>
                  <a:tcPr/>
                </a:tc>
                <a:tc>
                  <a:txBody>
                    <a:bodyPr/>
                    <a:lstStyle/>
                    <a:p>
                      <a:endParaRPr lang="fr-FR" dirty="0"/>
                    </a:p>
                  </a:txBody>
                  <a:tcPr/>
                </a:tc>
                <a:tc>
                  <a:txBody>
                    <a:bodyPr/>
                    <a:lstStyle/>
                    <a:p>
                      <a:endParaRPr lang="fr-FR" dirty="0"/>
                    </a:p>
                  </a:txBody>
                  <a:tcPr/>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418058"/>
          </a:xfrm>
        </p:spPr>
        <p:txBody>
          <a:bodyPr>
            <a:normAutofit fontScale="90000"/>
          </a:bodyPr>
          <a:lstStyle/>
          <a:p>
            <a:r>
              <a:rPr lang="fr-FR" dirty="0" smtClean="0"/>
              <a:t>Exposés</a:t>
            </a:r>
            <a:endParaRPr lang="fr-FR" dirty="0"/>
          </a:p>
        </p:txBody>
      </p:sp>
      <p:graphicFrame>
        <p:nvGraphicFramePr>
          <p:cNvPr id="4" name="Espace réservé du contenu 3"/>
          <p:cNvGraphicFramePr>
            <a:graphicFrameLocks noGrp="1"/>
          </p:cNvGraphicFramePr>
          <p:nvPr>
            <p:ph idx="1"/>
          </p:nvPr>
        </p:nvGraphicFramePr>
        <p:xfrm>
          <a:off x="323850" y="836613"/>
          <a:ext cx="8362950" cy="5562600"/>
        </p:xfrm>
        <a:graphic>
          <a:graphicData uri="http://schemas.openxmlformats.org/drawingml/2006/table">
            <a:tbl>
              <a:tblPr firstRow="1" bandRow="1">
                <a:tableStyleId>{5C22544A-7EE6-4342-B048-85BDC9FD1C3A}</a:tableStyleId>
              </a:tblPr>
              <a:tblGrid>
                <a:gridCol w="503734"/>
                <a:gridCol w="5071566"/>
                <a:gridCol w="2787650"/>
              </a:tblGrid>
              <a:tr h="370840">
                <a:tc>
                  <a:txBody>
                    <a:bodyPr/>
                    <a:lstStyle/>
                    <a:p>
                      <a:r>
                        <a:rPr lang="fr-FR" dirty="0" smtClean="0"/>
                        <a:t>N</a:t>
                      </a:r>
                      <a:endParaRPr lang="fr-FR" dirty="0"/>
                    </a:p>
                  </a:txBody>
                  <a:tcPr/>
                </a:tc>
                <a:tc>
                  <a:txBody>
                    <a:bodyPr/>
                    <a:lstStyle/>
                    <a:p>
                      <a:r>
                        <a:rPr lang="fr-FR" dirty="0" smtClean="0"/>
                        <a:t>Titre</a:t>
                      </a:r>
                      <a:endParaRPr lang="fr-FR" dirty="0"/>
                    </a:p>
                  </a:txBody>
                  <a:tcPr/>
                </a:tc>
                <a:tc>
                  <a:txBody>
                    <a:bodyPr/>
                    <a:lstStyle/>
                    <a:p>
                      <a:r>
                        <a:rPr lang="fr-FR" dirty="0" smtClean="0"/>
                        <a:t>Etudiant</a:t>
                      </a:r>
                      <a:endParaRPr lang="fr-FR" dirty="0"/>
                    </a:p>
                  </a:txBody>
                  <a:tcPr/>
                </a:tc>
              </a:tr>
              <a:tr h="370840">
                <a:tc>
                  <a:txBody>
                    <a:bodyPr/>
                    <a:lstStyle/>
                    <a:p>
                      <a:r>
                        <a:rPr lang="fr-FR" dirty="0" smtClean="0"/>
                        <a:t>01</a:t>
                      </a:r>
                      <a:endParaRPr lang="fr-FR" dirty="0"/>
                    </a:p>
                  </a:txBody>
                  <a:tcPr/>
                </a:tc>
                <a:tc>
                  <a:txBody>
                    <a:bodyPr/>
                    <a:lstStyle/>
                    <a:p>
                      <a:r>
                        <a:rPr lang="fr-FR" dirty="0" smtClean="0"/>
                        <a:t>Moulage :surépaisseurs d’usinage</a:t>
                      </a:r>
                      <a:endParaRPr lang="fr-FR" dirty="0"/>
                    </a:p>
                  </a:txBody>
                  <a:tcPr/>
                </a:tc>
                <a:tc>
                  <a:txBody>
                    <a:bodyPr/>
                    <a:lstStyle/>
                    <a:p>
                      <a:r>
                        <a:rPr lang="fr-FR" dirty="0" smtClean="0"/>
                        <a:t>1</a:t>
                      </a:r>
                      <a:r>
                        <a:rPr lang="fr-FR" dirty="0" smtClean="0"/>
                        <a:t>,</a:t>
                      </a:r>
                      <a:endParaRPr lang="fr-FR" dirty="0"/>
                    </a:p>
                  </a:txBody>
                  <a:tcPr/>
                </a:tc>
              </a:tr>
              <a:tr h="370840">
                <a:tc>
                  <a:txBody>
                    <a:bodyPr/>
                    <a:lstStyle/>
                    <a:p>
                      <a:r>
                        <a:rPr lang="fr-FR" dirty="0" smtClean="0"/>
                        <a:t>02</a:t>
                      </a:r>
                      <a:endParaRPr lang="fr-FR" dirty="0"/>
                    </a:p>
                  </a:txBody>
                  <a:tcPr/>
                </a:tc>
                <a:tc>
                  <a:txBody>
                    <a:bodyPr/>
                    <a:lstStyle/>
                    <a:p>
                      <a:r>
                        <a:rPr lang="fr-FR" dirty="0" smtClean="0"/>
                        <a:t>Injection Plastique : exemple de projet de  pièce</a:t>
                      </a:r>
                      <a:endParaRPr lang="fr-FR" dirty="0"/>
                    </a:p>
                  </a:txBody>
                  <a:tcPr/>
                </a:tc>
                <a:tc>
                  <a:txBody>
                    <a:bodyPr/>
                    <a:lstStyle/>
                    <a:p>
                      <a:r>
                        <a:rPr lang="fr-FR" dirty="0" smtClean="0"/>
                        <a:t>2</a:t>
                      </a:r>
                      <a:endParaRPr lang="fr-FR" dirty="0"/>
                    </a:p>
                  </a:txBody>
                  <a:tcPr/>
                </a:tc>
              </a:tr>
              <a:tr h="370840">
                <a:tc>
                  <a:txBody>
                    <a:bodyPr/>
                    <a:lstStyle/>
                    <a:p>
                      <a:r>
                        <a:rPr lang="fr-FR" dirty="0" smtClean="0"/>
                        <a:t>03</a:t>
                      </a:r>
                      <a:endParaRPr lang="fr-FR" dirty="0"/>
                    </a:p>
                  </a:txBody>
                  <a:tcPr/>
                </a:tc>
                <a:tc>
                  <a:txBody>
                    <a:bodyPr/>
                    <a:lstStyle/>
                    <a:p>
                      <a:r>
                        <a:rPr lang="fr-FR" dirty="0" smtClean="0"/>
                        <a:t>Stratoconception : exemple de pièce</a:t>
                      </a:r>
                      <a:endParaRPr lang="fr-FR" dirty="0"/>
                    </a:p>
                  </a:txBody>
                  <a:tcPr/>
                </a:tc>
                <a:tc>
                  <a:txBody>
                    <a:bodyPr/>
                    <a:lstStyle/>
                    <a:p>
                      <a:r>
                        <a:rPr lang="fr-FR" dirty="0" smtClean="0"/>
                        <a:t>3</a:t>
                      </a:r>
                      <a:endParaRPr lang="fr-FR" dirty="0"/>
                    </a:p>
                  </a:txBody>
                  <a:tcPr/>
                </a:tc>
              </a:tr>
              <a:tr h="370840">
                <a:tc>
                  <a:txBody>
                    <a:bodyPr/>
                    <a:lstStyle/>
                    <a:p>
                      <a:r>
                        <a:rPr lang="fr-FR" dirty="0" smtClean="0"/>
                        <a:t>04</a:t>
                      </a:r>
                      <a:endParaRPr lang="fr-FR" dirty="0"/>
                    </a:p>
                  </a:txBody>
                  <a:tcPr/>
                </a:tc>
                <a:tc>
                  <a:txBody>
                    <a:bodyPr/>
                    <a:lstStyle/>
                    <a:p>
                      <a:r>
                        <a:rPr lang="fr-FR" dirty="0" smtClean="0"/>
                        <a:t>Formage de pièces : exemple de  2 pièces</a:t>
                      </a:r>
                      <a:endParaRPr lang="fr-FR" dirty="0"/>
                    </a:p>
                  </a:txBody>
                  <a:tcPr/>
                </a:tc>
                <a:tc>
                  <a:txBody>
                    <a:bodyPr/>
                    <a:lstStyle/>
                    <a:p>
                      <a:r>
                        <a:rPr lang="fr-FR" dirty="0" smtClean="0"/>
                        <a:t>4</a:t>
                      </a:r>
                      <a:endParaRPr lang="fr-FR" dirty="0"/>
                    </a:p>
                  </a:txBody>
                  <a:tcPr/>
                </a:tc>
              </a:tr>
              <a:tr h="370840">
                <a:tc>
                  <a:txBody>
                    <a:bodyPr/>
                    <a:lstStyle/>
                    <a:p>
                      <a:r>
                        <a:rPr lang="fr-FR" dirty="0" smtClean="0"/>
                        <a:t>05</a:t>
                      </a:r>
                      <a:endParaRPr lang="fr-FR" dirty="0"/>
                    </a:p>
                  </a:txBody>
                  <a:tcPr/>
                </a:tc>
                <a:tc>
                  <a:txBody>
                    <a:bodyPr/>
                    <a:lstStyle/>
                    <a:p>
                      <a:r>
                        <a:rPr lang="fr-FR" dirty="0" smtClean="0"/>
                        <a:t>Prototypage par scanner : exemple de la </a:t>
                      </a:r>
                      <a:r>
                        <a:rPr lang="fr-FR" dirty="0" err="1" smtClean="0"/>
                        <a:t>kinect</a:t>
                      </a:r>
                      <a:r>
                        <a:rPr lang="fr-FR" dirty="0" smtClean="0"/>
                        <a:t> </a:t>
                      </a:r>
                      <a:endParaRPr lang="fr-FR" dirty="0"/>
                    </a:p>
                  </a:txBody>
                  <a:tcPr/>
                </a:tc>
                <a:tc>
                  <a:txBody>
                    <a:bodyPr/>
                    <a:lstStyle/>
                    <a:p>
                      <a:r>
                        <a:rPr lang="fr-FR" dirty="0" smtClean="0"/>
                        <a:t>5</a:t>
                      </a:r>
                      <a:endParaRPr lang="fr-FR" dirty="0"/>
                    </a:p>
                  </a:txBody>
                  <a:tcPr/>
                </a:tc>
              </a:tr>
              <a:tr h="370840">
                <a:tc>
                  <a:txBody>
                    <a:bodyPr/>
                    <a:lstStyle/>
                    <a:p>
                      <a:r>
                        <a:rPr lang="fr-FR" dirty="0" smtClean="0"/>
                        <a:t>06</a:t>
                      </a:r>
                      <a:endParaRPr lang="fr-FR" dirty="0"/>
                    </a:p>
                  </a:txBody>
                  <a:tcPr/>
                </a:tc>
                <a:tc>
                  <a:txBody>
                    <a:bodyPr/>
                    <a:lstStyle/>
                    <a:p>
                      <a:r>
                        <a:rPr lang="fr-FR" dirty="0" smtClean="0"/>
                        <a:t>Extrudeuse</a:t>
                      </a:r>
                      <a:r>
                        <a:rPr lang="fr-FR" baseline="0" dirty="0" smtClean="0"/>
                        <a:t>  pour fil ABS  et PLA </a:t>
                      </a:r>
                      <a:endParaRPr lang="fr-FR" dirty="0"/>
                    </a:p>
                  </a:txBody>
                  <a:tcPr/>
                </a:tc>
                <a:tc>
                  <a:txBody>
                    <a:bodyPr/>
                    <a:lstStyle/>
                    <a:p>
                      <a:r>
                        <a:rPr lang="fr-FR" dirty="0" smtClean="0"/>
                        <a:t>6</a:t>
                      </a:r>
                      <a:endParaRPr lang="fr-FR" dirty="0"/>
                    </a:p>
                  </a:txBody>
                  <a:tcPr/>
                </a:tc>
              </a:tr>
              <a:tr h="370840">
                <a:tc>
                  <a:txBody>
                    <a:bodyPr/>
                    <a:lstStyle/>
                    <a:p>
                      <a:r>
                        <a:rPr lang="fr-FR" dirty="0" smtClean="0"/>
                        <a:t>07</a:t>
                      </a:r>
                      <a:endParaRPr lang="fr-FR" dirty="0"/>
                    </a:p>
                  </a:txBody>
                  <a:tcPr/>
                </a:tc>
                <a:tc>
                  <a:txBody>
                    <a:bodyPr/>
                    <a:lstStyle/>
                    <a:p>
                      <a:r>
                        <a:rPr lang="fr-FR" dirty="0" smtClean="0"/>
                        <a:t>Impression 3d : exemple </a:t>
                      </a:r>
                      <a:endParaRPr lang="fr-FR" dirty="0"/>
                    </a:p>
                  </a:txBody>
                  <a:tcPr/>
                </a:tc>
                <a:tc>
                  <a:txBody>
                    <a:bodyPr/>
                    <a:lstStyle/>
                    <a:p>
                      <a:r>
                        <a:rPr lang="fr-FR" dirty="0" smtClean="0"/>
                        <a:t>7</a:t>
                      </a:r>
                      <a:endParaRPr lang="fr-FR" dirty="0"/>
                    </a:p>
                  </a:txBody>
                  <a:tcPr/>
                </a:tc>
              </a:tr>
              <a:tr h="370840">
                <a:tc>
                  <a:txBody>
                    <a:bodyPr/>
                    <a:lstStyle/>
                    <a:p>
                      <a:r>
                        <a:rPr lang="fr-FR" dirty="0" smtClean="0"/>
                        <a:t>08</a:t>
                      </a:r>
                      <a:endParaRPr lang="fr-FR" dirty="0"/>
                    </a:p>
                  </a:txBody>
                  <a:tcPr/>
                </a:tc>
                <a:tc>
                  <a:txBody>
                    <a:bodyPr/>
                    <a:lstStyle/>
                    <a:p>
                      <a:r>
                        <a:rPr lang="fr-FR" dirty="0" smtClean="0"/>
                        <a:t>Frittage  par énergie solaire</a:t>
                      </a:r>
                      <a:endParaRPr lang="fr-FR" dirty="0"/>
                    </a:p>
                  </a:txBody>
                  <a:tcPr/>
                </a:tc>
                <a:tc>
                  <a:txBody>
                    <a:bodyPr/>
                    <a:lstStyle/>
                    <a:p>
                      <a:r>
                        <a:rPr lang="fr-FR" dirty="0" smtClean="0"/>
                        <a:t>8</a:t>
                      </a:r>
                      <a:endParaRPr lang="fr-FR" dirty="0"/>
                    </a:p>
                  </a:txBody>
                  <a:tcPr/>
                </a:tc>
              </a:tr>
              <a:tr h="370840">
                <a:tc>
                  <a:txBody>
                    <a:bodyPr/>
                    <a:lstStyle/>
                    <a:p>
                      <a:r>
                        <a:rPr lang="fr-FR" dirty="0" smtClean="0"/>
                        <a:t>09</a:t>
                      </a:r>
                      <a:endParaRPr lang="fr-FR" dirty="0"/>
                    </a:p>
                  </a:txBody>
                  <a:tcPr/>
                </a:tc>
                <a:tc>
                  <a:txBody>
                    <a:bodyPr/>
                    <a:lstStyle/>
                    <a:p>
                      <a:r>
                        <a:rPr lang="fr-FR" dirty="0" smtClean="0"/>
                        <a:t>Réalisation des Roulements</a:t>
                      </a:r>
                      <a:endParaRPr lang="fr-FR" dirty="0"/>
                    </a:p>
                  </a:txBody>
                  <a:tcPr/>
                </a:tc>
                <a:tc>
                  <a:txBody>
                    <a:bodyPr/>
                    <a:lstStyle/>
                    <a:p>
                      <a:r>
                        <a:rPr lang="fr-FR" dirty="0" smtClean="0"/>
                        <a:t>9</a:t>
                      </a:r>
                      <a:endParaRPr lang="fr-FR" dirty="0"/>
                    </a:p>
                  </a:txBody>
                  <a:tcPr/>
                </a:tc>
              </a:tr>
              <a:tr h="370840">
                <a:tc>
                  <a:txBody>
                    <a:bodyPr/>
                    <a:lstStyle/>
                    <a:p>
                      <a:r>
                        <a:rPr lang="fr-FR" dirty="0" smtClean="0"/>
                        <a:t>10</a:t>
                      </a:r>
                      <a:endParaRPr lang="fr-FR" dirty="0"/>
                    </a:p>
                  </a:txBody>
                  <a:tcPr/>
                </a:tc>
                <a:tc>
                  <a:txBody>
                    <a:bodyPr/>
                    <a:lstStyle/>
                    <a:p>
                      <a:r>
                        <a:rPr lang="fr-FR" dirty="0" smtClean="0"/>
                        <a:t>Le procédé LOM</a:t>
                      </a:r>
                      <a:endParaRPr lang="fr-FR" dirty="0"/>
                    </a:p>
                  </a:txBody>
                  <a:tcPr/>
                </a:tc>
                <a:tc>
                  <a:txBody>
                    <a:bodyPr/>
                    <a:lstStyle/>
                    <a:p>
                      <a:r>
                        <a:rPr lang="fr-FR" dirty="0" smtClean="0"/>
                        <a:t>10</a:t>
                      </a:r>
                      <a:endParaRPr lang="fr-FR" dirty="0"/>
                    </a:p>
                  </a:txBody>
                  <a:tcPr/>
                </a:tc>
              </a:tr>
              <a:tr h="370840">
                <a:tc>
                  <a:txBody>
                    <a:bodyPr/>
                    <a:lstStyle/>
                    <a:p>
                      <a:r>
                        <a:rPr lang="fr-FR" dirty="0" smtClean="0"/>
                        <a:t>11</a:t>
                      </a:r>
                      <a:endParaRPr lang="fr-FR" dirty="0"/>
                    </a:p>
                  </a:txBody>
                  <a:tcPr/>
                </a:tc>
                <a:tc>
                  <a:txBody>
                    <a:bodyPr/>
                    <a:lstStyle/>
                    <a:p>
                      <a:r>
                        <a:rPr lang="fr-FR" dirty="0" smtClean="0"/>
                        <a:t>Procédé de soudure sous  marine</a:t>
                      </a:r>
                      <a:endParaRPr lang="fr-FR" dirty="0"/>
                    </a:p>
                  </a:txBody>
                  <a:tcPr/>
                </a:tc>
                <a:tc>
                  <a:txBody>
                    <a:bodyPr/>
                    <a:lstStyle/>
                    <a:p>
                      <a:r>
                        <a:rPr lang="fr-FR" dirty="0" smtClean="0"/>
                        <a:t>11</a:t>
                      </a:r>
                      <a:endParaRPr lang="fr-FR" dirty="0"/>
                    </a:p>
                  </a:txBody>
                  <a:tcPr/>
                </a:tc>
              </a:tr>
              <a:tr h="370840">
                <a:tc>
                  <a:txBody>
                    <a:bodyPr/>
                    <a:lstStyle/>
                    <a:p>
                      <a:r>
                        <a:rPr lang="fr-FR" dirty="0" smtClean="0"/>
                        <a:t>12</a:t>
                      </a:r>
                      <a:endParaRPr lang="fr-FR"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Usinage au plasma </a:t>
                      </a:r>
                      <a:endParaRPr lang="fr-FR" dirty="0"/>
                    </a:p>
                  </a:txBody>
                  <a:tcPr/>
                </a:tc>
                <a:tc>
                  <a:txBody>
                    <a:bodyPr/>
                    <a:lstStyle/>
                    <a:p>
                      <a:r>
                        <a:rPr lang="fr-FR" dirty="0" smtClean="0"/>
                        <a:t>12</a:t>
                      </a:r>
                      <a:endParaRPr lang="fr-FR" dirty="0"/>
                    </a:p>
                  </a:txBody>
                  <a:tcPr/>
                </a:tc>
              </a:tr>
              <a:tr h="370840">
                <a:tc>
                  <a:txBody>
                    <a:bodyPr/>
                    <a:lstStyle/>
                    <a:p>
                      <a:r>
                        <a:rPr lang="fr-FR" dirty="0" smtClean="0"/>
                        <a:t>13</a:t>
                      </a:r>
                      <a:endParaRPr lang="fr-FR"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Soudure par friction </a:t>
                      </a:r>
                    </a:p>
                  </a:txBody>
                  <a:tcPr/>
                </a:tc>
                <a:tc>
                  <a:txBody>
                    <a:bodyPr/>
                    <a:lstStyle/>
                    <a:p>
                      <a:r>
                        <a:rPr lang="fr-FR" dirty="0" smtClean="0"/>
                        <a:t>13</a:t>
                      </a:r>
                      <a:endParaRPr lang="fr-FR" dirty="0"/>
                    </a:p>
                  </a:txBody>
                  <a:tcPr/>
                </a:tc>
              </a:tr>
              <a:tr h="370840">
                <a:tc>
                  <a:txBody>
                    <a:bodyPr/>
                    <a:lstStyle/>
                    <a:p>
                      <a:r>
                        <a:rPr lang="fr-FR" dirty="0" smtClean="0"/>
                        <a:t>14</a:t>
                      </a:r>
                      <a:endParaRPr lang="fr-FR" dirty="0"/>
                    </a:p>
                  </a:txBody>
                  <a:tcPr/>
                </a:tc>
                <a:tc>
                  <a:txBody>
                    <a:bodyPr/>
                    <a:lstStyle/>
                    <a:p>
                      <a:r>
                        <a:rPr lang="fr-FR" dirty="0" smtClean="0"/>
                        <a:t>Sujet libre</a:t>
                      </a:r>
                      <a:endParaRPr lang="fr-FR" dirty="0"/>
                    </a:p>
                  </a:txBody>
                  <a:tcPr/>
                </a:tc>
                <a:tc>
                  <a:txBody>
                    <a:bodyPr/>
                    <a:lstStyle/>
                    <a:p>
                      <a:r>
                        <a:rPr lang="fr-FR" dirty="0" smtClean="0"/>
                        <a:t>14</a:t>
                      </a:r>
                      <a:endParaRPr lang="fr-FR" dirty="0"/>
                    </a:p>
                  </a:txBody>
                  <a:tcPr/>
                </a:tc>
              </a:tr>
            </a:tbl>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Espace réservé du contenu 3"/>
          <p:cNvGraphicFramePr>
            <a:graphicFrameLocks/>
          </p:cNvGraphicFramePr>
          <p:nvPr/>
        </p:nvGraphicFramePr>
        <p:xfrm>
          <a:off x="323850" y="836613"/>
          <a:ext cx="8362950" cy="4719320"/>
        </p:xfrm>
        <a:graphic>
          <a:graphicData uri="http://schemas.openxmlformats.org/drawingml/2006/table">
            <a:tbl>
              <a:tblPr firstRow="1" bandRow="1">
                <a:tableStyleId>{5C22544A-7EE6-4342-B048-85BDC9FD1C3A}</a:tableStyleId>
              </a:tblPr>
              <a:tblGrid>
                <a:gridCol w="503734"/>
                <a:gridCol w="5071566"/>
                <a:gridCol w="2787650"/>
              </a:tblGrid>
              <a:tr h="370840">
                <a:tc>
                  <a:txBody>
                    <a:bodyPr/>
                    <a:lstStyle/>
                    <a:p>
                      <a:r>
                        <a:rPr lang="fr-FR" dirty="0" smtClean="0"/>
                        <a:t>N</a:t>
                      </a:r>
                      <a:endParaRPr lang="fr-FR" dirty="0"/>
                    </a:p>
                  </a:txBody>
                  <a:tcPr/>
                </a:tc>
                <a:tc>
                  <a:txBody>
                    <a:bodyPr/>
                    <a:lstStyle/>
                    <a:p>
                      <a:r>
                        <a:rPr lang="fr-FR" dirty="0" smtClean="0"/>
                        <a:t>Titre</a:t>
                      </a:r>
                      <a:endParaRPr lang="fr-FR" dirty="0"/>
                    </a:p>
                  </a:txBody>
                  <a:tcPr/>
                </a:tc>
                <a:tc>
                  <a:txBody>
                    <a:bodyPr/>
                    <a:lstStyle/>
                    <a:p>
                      <a:r>
                        <a:rPr lang="fr-FR" dirty="0" smtClean="0"/>
                        <a:t>Etudiant</a:t>
                      </a:r>
                      <a:endParaRPr lang="fr-FR" dirty="0"/>
                    </a:p>
                  </a:txBody>
                  <a:tcPr/>
                </a:tc>
              </a:tr>
              <a:tr h="370840">
                <a:tc>
                  <a:txBody>
                    <a:bodyPr/>
                    <a:lstStyle/>
                    <a:p>
                      <a:r>
                        <a:rPr lang="fr-FR" dirty="0" smtClean="0"/>
                        <a:t>01</a:t>
                      </a:r>
                      <a:endParaRPr lang="fr-FR" dirty="0"/>
                    </a:p>
                  </a:txBody>
                  <a:tcPr/>
                </a:tc>
                <a:tc>
                  <a:txBody>
                    <a:bodyPr/>
                    <a:lstStyle/>
                    <a:p>
                      <a:r>
                        <a:rPr lang="fr-FR" dirty="0" smtClean="0"/>
                        <a:t>thermoformage</a:t>
                      </a:r>
                      <a:endParaRPr lang="fr-FR" dirty="0"/>
                    </a:p>
                  </a:txBody>
                  <a:tcPr/>
                </a:tc>
                <a:tc>
                  <a:txBody>
                    <a:bodyPr/>
                    <a:lstStyle/>
                    <a:p>
                      <a:r>
                        <a:rPr lang="fr-FR" dirty="0" smtClean="0"/>
                        <a:t>15</a:t>
                      </a:r>
                      <a:endParaRPr lang="fr-FR" dirty="0"/>
                    </a:p>
                  </a:txBody>
                  <a:tcPr/>
                </a:tc>
              </a:tr>
              <a:tr h="370840">
                <a:tc>
                  <a:txBody>
                    <a:bodyPr/>
                    <a:lstStyle/>
                    <a:p>
                      <a:r>
                        <a:rPr lang="fr-FR" dirty="0" smtClean="0"/>
                        <a:t>02</a:t>
                      </a:r>
                      <a:endParaRPr lang="fr-FR" dirty="0"/>
                    </a:p>
                  </a:txBody>
                  <a:tcPr/>
                </a:tc>
                <a:tc>
                  <a:txBody>
                    <a:bodyPr/>
                    <a:lstStyle/>
                    <a:p>
                      <a:r>
                        <a:rPr lang="fr-FR" dirty="0" smtClean="0"/>
                        <a:t>Découpage</a:t>
                      </a:r>
                      <a:r>
                        <a:rPr lang="fr-FR" baseline="0" dirty="0" smtClean="0"/>
                        <a:t> a jet d’eau</a:t>
                      </a:r>
                      <a:endParaRPr lang="fr-FR" dirty="0"/>
                    </a:p>
                  </a:txBody>
                  <a:tcPr/>
                </a:tc>
                <a:tc>
                  <a:txBody>
                    <a:bodyPr/>
                    <a:lstStyle/>
                    <a:p>
                      <a:r>
                        <a:rPr lang="fr-FR" dirty="0" smtClean="0"/>
                        <a:t>16</a:t>
                      </a:r>
                      <a:endParaRPr lang="fr-FR" dirty="0"/>
                    </a:p>
                  </a:txBody>
                  <a:tcPr/>
                </a:tc>
              </a:tr>
              <a:tr h="370840">
                <a:tc>
                  <a:txBody>
                    <a:bodyPr/>
                    <a:lstStyle/>
                    <a:p>
                      <a:r>
                        <a:rPr lang="fr-FR" dirty="0" smtClean="0"/>
                        <a:t>03</a:t>
                      </a:r>
                      <a:endParaRPr lang="fr-FR" dirty="0"/>
                    </a:p>
                  </a:txBody>
                  <a:tcPr/>
                </a:tc>
                <a:tc>
                  <a:txBody>
                    <a:bodyPr/>
                    <a:lstStyle/>
                    <a:p>
                      <a:r>
                        <a:rPr lang="fr-FR" dirty="0" smtClean="0"/>
                        <a:t>Découpage laser</a:t>
                      </a:r>
                      <a:endParaRPr lang="fr-FR" dirty="0"/>
                    </a:p>
                  </a:txBody>
                  <a:tcPr/>
                </a:tc>
                <a:tc>
                  <a:txBody>
                    <a:bodyPr/>
                    <a:lstStyle/>
                    <a:p>
                      <a:r>
                        <a:rPr lang="fr-FR" dirty="0" smtClean="0"/>
                        <a:t>17</a:t>
                      </a:r>
                      <a:endParaRPr lang="fr-FR" dirty="0"/>
                    </a:p>
                  </a:txBody>
                  <a:tcPr/>
                </a:tc>
              </a:tr>
              <a:tr h="370840">
                <a:tc>
                  <a:txBody>
                    <a:bodyPr/>
                    <a:lstStyle/>
                    <a:p>
                      <a:r>
                        <a:rPr lang="fr-FR" dirty="0" smtClean="0"/>
                        <a:t>04</a:t>
                      </a:r>
                      <a:endParaRPr lang="fr-FR"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Recueil +CD </a:t>
                      </a:r>
                    </a:p>
                    <a:p>
                      <a:r>
                        <a:rPr lang="fr-FR" dirty="0" smtClean="0"/>
                        <a:t>Soudure </a:t>
                      </a:r>
                      <a:r>
                        <a:rPr lang="fr-FR" dirty="0" smtClean="0"/>
                        <a:t>par friction </a:t>
                      </a:r>
                      <a:endParaRPr lang="fr-FR" dirty="0"/>
                    </a:p>
                  </a:txBody>
                  <a:tcPr/>
                </a:tc>
                <a:tc>
                  <a:txBody>
                    <a:bodyPr/>
                    <a:lstStyle/>
                    <a:p>
                      <a:r>
                        <a:rPr lang="fr-FR" dirty="0" smtClean="0"/>
                        <a:t>18</a:t>
                      </a:r>
                      <a:endParaRPr lang="fr-FR" dirty="0"/>
                    </a:p>
                  </a:txBody>
                  <a:tcPr/>
                </a:tc>
              </a:tr>
              <a:tr h="370840">
                <a:tc>
                  <a:txBody>
                    <a:bodyPr/>
                    <a:lstStyle/>
                    <a:p>
                      <a:r>
                        <a:rPr lang="fr-FR" dirty="0" smtClean="0"/>
                        <a:t>05</a:t>
                      </a:r>
                      <a:endParaRPr lang="fr-FR" dirty="0"/>
                    </a:p>
                  </a:txBody>
                  <a:tcPr/>
                </a:tc>
                <a:tc>
                  <a:txBody>
                    <a:bodyPr/>
                    <a:lstStyle/>
                    <a:p>
                      <a:endParaRPr lang="fr-FR" dirty="0"/>
                    </a:p>
                  </a:txBody>
                  <a:tcPr/>
                </a:tc>
                <a:tc>
                  <a:txBody>
                    <a:bodyPr/>
                    <a:lstStyle/>
                    <a:p>
                      <a:endParaRPr lang="fr-FR" dirty="0"/>
                    </a:p>
                  </a:txBody>
                  <a:tcPr/>
                </a:tc>
              </a:tr>
              <a:tr h="370840">
                <a:tc>
                  <a:txBody>
                    <a:bodyPr/>
                    <a:lstStyle/>
                    <a:p>
                      <a:r>
                        <a:rPr lang="fr-FR" dirty="0" smtClean="0"/>
                        <a:t>06</a:t>
                      </a:r>
                      <a:endParaRPr lang="fr-FR" dirty="0"/>
                    </a:p>
                  </a:txBody>
                  <a:tcPr/>
                </a:tc>
                <a:tc>
                  <a:txBody>
                    <a:bodyPr/>
                    <a:lstStyle/>
                    <a:p>
                      <a:endParaRPr lang="fr-FR" dirty="0"/>
                    </a:p>
                  </a:txBody>
                  <a:tcPr/>
                </a:tc>
                <a:tc>
                  <a:txBody>
                    <a:bodyPr/>
                    <a:lstStyle/>
                    <a:p>
                      <a:endParaRPr lang="fr-FR" dirty="0"/>
                    </a:p>
                  </a:txBody>
                  <a:tcPr/>
                </a:tc>
              </a:tr>
              <a:tr h="370840">
                <a:tc>
                  <a:txBody>
                    <a:bodyPr/>
                    <a:lstStyle/>
                    <a:p>
                      <a:r>
                        <a:rPr lang="fr-FR" dirty="0" smtClean="0"/>
                        <a:t>07</a:t>
                      </a:r>
                      <a:endParaRPr lang="fr-FR" dirty="0"/>
                    </a:p>
                  </a:txBody>
                  <a:tcPr/>
                </a:tc>
                <a:tc>
                  <a:txBody>
                    <a:bodyPr/>
                    <a:lstStyle/>
                    <a:p>
                      <a:endParaRPr lang="fr-FR" dirty="0"/>
                    </a:p>
                  </a:txBody>
                  <a:tcPr/>
                </a:tc>
                <a:tc>
                  <a:txBody>
                    <a:bodyPr/>
                    <a:lstStyle/>
                    <a:p>
                      <a:endParaRPr lang="fr-FR" dirty="0"/>
                    </a:p>
                  </a:txBody>
                  <a:tcPr/>
                </a:tc>
              </a:tr>
              <a:tr h="370840">
                <a:tc>
                  <a:txBody>
                    <a:bodyPr/>
                    <a:lstStyle/>
                    <a:p>
                      <a:r>
                        <a:rPr lang="fr-FR" dirty="0" smtClean="0"/>
                        <a:t>08</a:t>
                      </a:r>
                      <a:endParaRPr lang="fr-FR" dirty="0"/>
                    </a:p>
                  </a:txBody>
                  <a:tcPr/>
                </a:tc>
                <a:tc>
                  <a:txBody>
                    <a:bodyPr/>
                    <a:lstStyle/>
                    <a:p>
                      <a:endParaRPr lang="fr-FR" dirty="0"/>
                    </a:p>
                  </a:txBody>
                  <a:tcPr/>
                </a:tc>
                <a:tc>
                  <a:txBody>
                    <a:bodyPr/>
                    <a:lstStyle/>
                    <a:p>
                      <a:endParaRPr lang="fr-FR" dirty="0"/>
                    </a:p>
                  </a:txBody>
                  <a:tcPr/>
                </a:tc>
              </a:tr>
              <a:tr h="370840">
                <a:tc>
                  <a:txBody>
                    <a:bodyPr/>
                    <a:lstStyle/>
                    <a:p>
                      <a:r>
                        <a:rPr lang="fr-FR" dirty="0" smtClean="0"/>
                        <a:t>09</a:t>
                      </a:r>
                      <a:endParaRPr lang="fr-FR" dirty="0"/>
                    </a:p>
                  </a:txBody>
                  <a:tcPr/>
                </a:tc>
                <a:tc>
                  <a:txBody>
                    <a:bodyPr/>
                    <a:lstStyle/>
                    <a:p>
                      <a:endParaRPr lang="fr-FR" dirty="0"/>
                    </a:p>
                  </a:txBody>
                  <a:tcPr/>
                </a:tc>
                <a:tc>
                  <a:txBody>
                    <a:bodyPr/>
                    <a:lstStyle/>
                    <a:p>
                      <a:endParaRPr lang="fr-FR" dirty="0"/>
                    </a:p>
                  </a:txBody>
                  <a:tcPr/>
                </a:tc>
              </a:tr>
              <a:tr h="370840">
                <a:tc>
                  <a:txBody>
                    <a:bodyPr/>
                    <a:lstStyle/>
                    <a:p>
                      <a:r>
                        <a:rPr lang="fr-FR" dirty="0" smtClean="0"/>
                        <a:t>10</a:t>
                      </a:r>
                      <a:endParaRPr lang="fr-FR" dirty="0"/>
                    </a:p>
                  </a:txBody>
                  <a:tcPr/>
                </a:tc>
                <a:tc>
                  <a:txBody>
                    <a:bodyPr/>
                    <a:lstStyle/>
                    <a:p>
                      <a:endParaRPr lang="fr-FR" dirty="0"/>
                    </a:p>
                  </a:txBody>
                  <a:tcPr/>
                </a:tc>
                <a:tc>
                  <a:txBody>
                    <a:bodyPr/>
                    <a:lstStyle/>
                    <a:p>
                      <a:endParaRPr lang="fr-FR" dirty="0"/>
                    </a:p>
                  </a:txBody>
                  <a:tcPr/>
                </a:tc>
              </a:tr>
              <a:tr h="370840">
                <a:tc>
                  <a:txBody>
                    <a:bodyPr/>
                    <a:lstStyle/>
                    <a:p>
                      <a:r>
                        <a:rPr lang="fr-FR" dirty="0" smtClean="0"/>
                        <a:t>11</a:t>
                      </a:r>
                      <a:endParaRPr lang="fr-FR" dirty="0"/>
                    </a:p>
                  </a:txBody>
                  <a:tcPr/>
                </a:tc>
                <a:tc>
                  <a:txBody>
                    <a:bodyPr/>
                    <a:lstStyle/>
                    <a:p>
                      <a:endParaRPr lang="fr-FR" dirty="0"/>
                    </a:p>
                  </a:txBody>
                  <a:tcPr/>
                </a:tc>
                <a:tc>
                  <a:txBody>
                    <a:bodyPr/>
                    <a:lstStyle/>
                    <a:p>
                      <a:endParaRPr lang="fr-FR" dirty="0"/>
                    </a:p>
                  </a:txBody>
                  <a:tcPr/>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exposé</a:t>
            </a:r>
            <a:endParaRPr lang="fr-FR" dirty="0"/>
          </a:p>
        </p:txBody>
      </p:sp>
      <p:sp>
        <p:nvSpPr>
          <p:cNvPr id="3" name="Espace réservé du contenu 2"/>
          <p:cNvSpPr>
            <a:spLocks noGrp="1"/>
          </p:cNvSpPr>
          <p:nvPr>
            <p:ph idx="1"/>
          </p:nvPr>
        </p:nvSpPr>
        <p:spPr/>
        <p:txBody>
          <a:bodyPr/>
          <a:lstStyle/>
          <a:p>
            <a:r>
              <a:rPr lang="fr-FR" dirty="0" smtClean="0"/>
              <a:t>10 min</a:t>
            </a:r>
          </a:p>
          <a:p>
            <a:r>
              <a:rPr lang="fr-FR" dirty="0" smtClean="0"/>
              <a:t>10 </a:t>
            </a:r>
            <a:r>
              <a:rPr lang="fr-FR" dirty="0" err="1" smtClean="0"/>
              <a:t>slides</a:t>
            </a:r>
            <a:endParaRPr lang="fr-FR" dirty="0" smtClean="0"/>
          </a:p>
          <a:p>
            <a:r>
              <a:rPr lang="fr-FR" dirty="0" smtClean="0"/>
              <a:t>1 ou 2 </a:t>
            </a:r>
            <a:r>
              <a:rPr lang="fr-FR" dirty="0" err="1" smtClean="0"/>
              <a:t>videos</a:t>
            </a:r>
            <a:r>
              <a:rPr lang="fr-FR" dirty="0" smtClean="0"/>
              <a:t> 5 min max .</a:t>
            </a:r>
          </a:p>
          <a:p>
            <a:r>
              <a:rPr lang="fr-FR" dirty="0" smtClean="0"/>
              <a:t>Envoyer  tout a </a:t>
            </a:r>
            <a:r>
              <a:rPr lang="fr-FR" dirty="0" smtClean="0"/>
              <a:t>18</a:t>
            </a:r>
            <a:endParaRPr lang="fr-FR" dirty="0" smtClean="0"/>
          </a:p>
          <a:p>
            <a:r>
              <a:rPr lang="fr-FR" dirty="0" err="1" smtClean="0"/>
              <a:t>Creation</a:t>
            </a:r>
            <a:r>
              <a:rPr lang="fr-FR" dirty="0" smtClean="0"/>
              <a:t> boite  email </a:t>
            </a:r>
            <a:r>
              <a:rPr lang="fr-FR" dirty="0" smtClean="0">
                <a:hlinkClick r:id="rId2"/>
              </a:rPr>
              <a:t>process2021@yahoo.fr</a:t>
            </a:r>
            <a:endParaRPr lang="fr-FR" dirty="0" smtClean="0"/>
          </a:p>
          <a:p>
            <a:r>
              <a:rPr lang="fr-FR" dirty="0" err="1" smtClean="0"/>
              <a:t>Password</a:t>
            </a:r>
            <a:r>
              <a:rPr lang="fr-FR" dirty="0" smtClean="0"/>
              <a:t> </a:t>
            </a:r>
            <a:r>
              <a:rPr lang="fr-FR" dirty="0" smtClean="0"/>
              <a:t>procedes2021</a:t>
            </a:r>
            <a:endParaRPr lang="fr-FR"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1467</TotalTime>
  <Words>755</Words>
  <Application>Microsoft Office PowerPoint</Application>
  <PresentationFormat>Affichage à l'écran (4:3)</PresentationFormat>
  <Paragraphs>214</Paragraphs>
  <Slides>31</Slides>
  <Notes>1</Notes>
  <HiddenSlides>0</HiddenSlides>
  <MMClips>0</MMClips>
  <ScaleCrop>false</ScaleCrop>
  <HeadingPairs>
    <vt:vector size="4" baseType="variant">
      <vt:variant>
        <vt:lpstr>Thème</vt:lpstr>
      </vt:variant>
      <vt:variant>
        <vt:i4>1</vt:i4>
      </vt:variant>
      <vt:variant>
        <vt:lpstr>Titres des diapositives</vt:lpstr>
      </vt:variant>
      <vt:variant>
        <vt:i4>31</vt:i4>
      </vt:variant>
    </vt:vector>
  </HeadingPairs>
  <TitlesOfParts>
    <vt:vector size="32" baseType="lpstr">
      <vt:lpstr>Thème Office</vt:lpstr>
      <vt:lpstr>Filière : Génie Mécanique Spécialité : Productique mécanique  Procédés de fabrication et usinage non conventionnels </vt:lpstr>
      <vt:lpstr>Diapositive 2</vt:lpstr>
      <vt:lpstr>Diapositive 3</vt:lpstr>
      <vt:lpstr>Contenu de la matière </vt:lpstr>
      <vt:lpstr>Références (Livres et polycopiés, sites internet, etc) : </vt:lpstr>
      <vt:lpstr>12 Séances</vt:lpstr>
      <vt:lpstr>Exposés</vt:lpstr>
      <vt:lpstr>Diapositive 8</vt:lpstr>
      <vt:lpstr>exposé</vt:lpstr>
      <vt:lpstr>MOULAGE</vt:lpstr>
      <vt:lpstr>laminage, extrusion </vt:lpstr>
      <vt:lpstr>             Laminoir a main</vt:lpstr>
      <vt:lpstr>laminage</vt:lpstr>
      <vt:lpstr>Laminoir continu</vt:lpstr>
      <vt:lpstr>Laminage des  produits  longs</vt:lpstr>
      <vt:lpstr>Train à fil[modifier | modifier le code] </vt:lpstr>
      <vt:lpstr>Diapositive 17</vt:lpstr>
      <vt:lpstr>Diapositive 18</vt:lpstr>
      <vt:lpstr>Diapositive 19</vt:lpstr>
      <vt:lpstr>Le forgeage </vt:lpstr>
      <vt:lpstr>Etirage</vt:lpstr>
      <vt:lpstr>Extrusion</vt:lpstr>
      <vt:lpstr>2. Mise en forme des tôles (Découpage, pliage, emboutissage) </vt:lpstr>
      <vt:lpstr>3. Frittage </vt:lpstr>
      <vt:lpstr>4. Usinage par Electroérosion </vt:lpstr>
      <vt:lpstr>5Usinage chimique et électrochimique </vt:lpstr>
      <vt:lpstr>6. Usinage par électroformage </vt:lpstr>
      <vt:lpstr>7. Usinage par ultrasons </vt:lpstr>
      <vt:lpstr>8. Injection de matières plastiques </vt:lpstr>
      <vt:lpstr>Diapositive 30</vt:lpstr>
      <vt:lpstr> </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tawfik benabdallah</dc:creator>
  <cp:lastModifiedBy>tawfik benabdallah</cp:lastModifiedBy>
  <cp:revision>31</cp:revision>
  <dcterms:created xsi:type="dcterms:W3CDTF">2017-10-22T23:59:52Z</dcterms:created>
  <dcterms:modified xsi:type="dcterms:W3CDTF">2020-12-12T21:25:48Z</dcterms:modified>
</cp:coreProperties>
</file>