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7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FF192-4E48-4D8A-A86D-15B464A73C9E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C0B0F-58A3-4984-8B4C-D64356653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5" Type="http://schemas.openxmlformats.org/officeDocument/2006/relationships/image" Target="../media/image47.png"/><Relationship Id="rId4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1520" y="764704"/>
            <a:ext cx="5040560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7030A0"/>
                </a:solidFill>
              </a:rPr>
              <a:t>Différents types de conducteurs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1520" y="1340768"/>
            <a:ext cx="889248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u="sng" dirty="0" smtClean="0">
                <a:solidFill>
                  <a:srgbClr val="FF0000"/>
                </a:solidFill>
              </a:rPr>
              <a:t>a) Les </a:t>
            </a:r>
            <a:r>
              <a:rPr lang="fr-FR" sz="2000" b="1" i="1" u="sng" dirty="0">
                <a:solidFill>
                  <a:srgbClr val="FF0000"/>
                </a:solidFill>
              </a:rPr>
              <a:t>métaux</a:t>
            </a:r>
          </a:p>
          <a:p>
            <a:r>
              <a:rPr lang="fr-FR" b="1" dirty="0" smtClean="0"/>
              <a:t>Le </a:t>
            </a:r>
            <a:r>
              <a:rPr lang="fr-FR" b="1" dirty="0"/>
              <a:t>volume du métal </a:t>
            </a:r>
            <a:r>
              <a:rPr lang="fr-FR" b="1" dirty="0" smtClean="0"/>
              <a:t>contient deux </a:t>
            </a:r>
            <a:r>
              <a:rPr lang="fr-FR" b="1" dirty="0"/>
              <a:t>types de charges de densités volumiques égales et opposées </a:t>
            </a:r>
            <a:r>
              <a:rPr lang="fr-FR" b="1" dirty="0" smtClean="0"/>
              <a:t>:</a:t>
            </a:r>
            <a:r>
              <a:rPr lang="fr-FR" b="1" dirty="0"/>
              <a:t> Le nombre d’atomes par cm3 étant de l’ordre </a:t>
            </a:r>
            <a:r>
              <a:rPr lang="fr-FR" b="1" dirty="0" smtClean="0"/>
              <a:t>de,                 </a:t>
            </a:r>
            <a:r>
              <a:rPr lang="fr-FR" b="1" dirty="0"/>
              <a:t>la </a:t>
            </a:r>
            <a:r>
              <a:rPr lang="fr-FR" b="1" dirty="0" smtClean="0"/>
              <a:t>densité volumique </a:t>
            </a:r>
            <a:r>
              <a:rPr lang="fr-FR" b="1" dirty="0"/>
              <a:t>de chaque type de charge est 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492896"/>
            <a:ext cx="59046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952750"/>
            <a:ext cx="8712968" cy="12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916832"/>
            <a:ext cx="50405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293096"/>
            <a:ext cx="91440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2339752" y="0"/>
            <a:ext cx="4752528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u="sng" dirty="0" smtClean="0"/>
              <a:t>Electrocinétique </a:t>
            </a:r>
            <a:endParaRPr lang="fr-FR" sz="32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04520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684076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52736"/>
            <a:ext cx="9144000" cy="580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8820472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0"/>
            <a:ext cx="381642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-100587"/>
            <a:ext cx="6048672" cy="433243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6672"/>
            <a:ext cx="9144000" cy="638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35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29000"/>
            <a:ext cx="9144000" cy="364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44025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90872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916832"/>
            <a:ext cx="446449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420888"/>
            <a:ext cx="828092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720" y="3861048"/>
            <a:ext cx="432048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>
            <a:spLocks noChangeArrowheads="1"/>
          </p:cNvSpPr>
          <p:nvPr/>
        </p:nvSpPr>
        <p:spPr bwMode="auto">
          <a:xfrm>
            <a:off x="0" y="260350"/>
            <a:ext cx="8459788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b="1">
                <a:latin typeface="Calibri" pitchFamily="34" charset="0"/>
              </a:rPr>
              <a:t>Rappels théoriques concernant les circuits  électriques</a:t>
            </a:r>
          </a:p>
          <a:p>
            <a:r>
              <a:rPr lang="fr-FR" sz="2000" b="1">
                <a:latin typeface="Calibri" pitchFamily="34" charset="0"/>
              </a:rPr>
              <a:t>Généralités</a:t>
            </a:r>
          </a:p>
          <a:p>
            <a:endParaRPr lang="fr-FR" sz="2000" b="1">
              <a:latin typeface="Calibri" pitchFamily="34" charset="0"/>
            </a:endParaRPr>
          </a:p>
          <a:p>
            <a:endParaRPr lang="fr-FR">
              <a:latin typeface="Calibri" pitchFamily="34" charset="0"/>
            </a:endParaRPr>
          </a:p>
          <a:p>
            <a:endParaRPr lang="fr-FR">
              <a:latin typeface="Calibri" pitchFamily="34" charset="0"/>
            </a:endParaRPr>
          </a:p>
          <a:p>
            <a:endParaRPr lang="fr-FR"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908050"/>
            <a:ext cx="83518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2781300"/>
            <a:ext cx="8353425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750" y="5229225"/>
            <a:ext cx="80645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~PP2291.WAV">
            <a:hlinkClick r:id="" action="ppaction://media"/>
          </p:cNvPr>
          <p:cNvPicPr>
            <a:picLocks noRot="1" noChangeAspect="1"/>
          </p:cNvPicPr>
          <p:nvPr>
            <a:wavAudioFile r:embed="rId1" name="~PP2291.WAV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32825" y="6346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836613"/>
            <a:ext cx="731520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ZoneTexte 2"/>
          <p:cNvSpPr txBox="1">
            <a:spLocks noChangeArrowheads="1"/>
          </p:cNvSpPr>
          <p:nvPr/>
        </p:nvSpPr>
        <p:spPr bwMode="auto">
          <a:xfrm>
            <a:off x="395288" y="404813"/>
            <a:ext cx="5256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>
                <a:latin typeface="Calibri" pitchFamily="34" charset="0"/>
              </a:rPr>
              <a:t>Algébrisation du courant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827088" y="2276475"/>
            <a:ext cx="4249737" cy="5048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063" y="3933825"/>
            <a:ext cx="3340100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~PP3696.WAV">
            <a:hlinkClick r:id="" action="ppaction://media"/>
          </p:cNvPr>
          <p:cNvPicPr>
            <a:picLocks noRot="1" noChangeAspect="1"/>
          </p:cNvPicPr>
          <p:nvPr>
            <a:wavAudioFile r:embed="rId1" name="~PP3696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32825" y="6346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321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9512" y="260648"/>
            <a:ext cx="4104456" cy="461665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LE</a:t>
            </a:r>
            <a:r>
              <a:rPr lang="fr-FR" b="1" dirty="0"/>
              <a:t> </a:t>
            </a:r>
            <a:r>
              <a:rPr lang="fr-FR" sz="2400" b="1" i="1" u="sng" dirty="0">
                <a:solidFill>
                  <a:srgbClr val="FF0000"/>
                </a:solidFill>
              </a:rPr>
              <a:t>COURANT</a:t>
            </a:r>
            <a:r>
              <a:rPr lang="fr-FR" sz="2400" b="1" i="1" u="sng" dirty="0"/>
              <a:t> </a:t>
            </a:r>
            <a:r>
              <a:rPr lang="fr-FR" sz="2400" b="1" i="1" u="sng" dirty="0">
                <a:solidFill>
                  <a:srgbClr val="FF0000"/>
                </a:solidFill>
              </a:rPr>
              <a:t>ÉLECTRIQUE</a:t>
            </a:r>
            <a:endParaRPr lang="fr-FR" sz="2400" i="1" u="sng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9512" y="836712"/>
            <a:ext cx="89644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>
                <a:solidFill>
                  <a:srgbClr val="00B050"/>
                </a:solidFill>
              </a:rPr>
              <a:t>Vecteur densité de </a:t>
            </a:r>
            <a:r>
              <a:rPr lang="fr-FR" sz="2400" b="1" u="sng" dirty="0" smtClean="0">
                <a:solidFill>
                  <a:srgbClr val="00B050"/>
                </a:solidFill>
              </a:rPr>
              <a:t>courant</a:t>
            </a:r>
          </a:p>
          <a:p>
            <a:r>
              <a:rPr lang="fr-FR" sz="2000" b="1" dirty="0"/>
              <a:t>Sous l’action d’un champ électrique  </a:t>
            </a:r>
            <a:r>
              <a:rPr lang="fr-FR" sz="2000" b="1" i="1" dirty="0"/>
              <a:t>E, chaque électron acquiert une </a:t>
            </a:r>
            <a:r>
              <a:rPr lang="fr-FR" sz="2000" b="1" i="1" dirty="0" smtClean="0"/>
              <a:t>vitesse. </a:t>
            </a:r>
            <a:r>
              <a:rPr lang="fr-FR" sz="2000" b="1" dirty="0" smtClean="0"/>
              <a:t>En </a:t>
            </a:r>
            <a:r>
              <a:rPr lang="fr-FR" sz="2000" b="1" dirty="0"/>
              <a:t>désignant par </a:t>
            </a:r>
            <a:r>
              <a:rPr lang="fr-FR" sz="2000" b="1" i="1" dirty="0"/>
              <a:t>v, la vitesse moyenne de l’ensemble des </a:t>
            </a:r>
            <a:r>
              <a:rPr lang="fr-FR" sz="2000" b="1" i="1" dirty="0" smtClean="0"/>
              <a:t>électrons </a:t>
            </a:r>
            <a:r>
              <a:rPr lang="fr-FR" sz="2000" b="1" dirty="0" smtClean="0"/>
              <a:t>et </a:t>
            </a:r>
            <a:r>
              <a:rPr lang="fr-FR" sz="2000" b="1" dirty="0"/>
              <a:t>par </a:t>
            </a:r>
            <a:r>
              <a:rPr lang="fr-FR" sz="2000" b="1" i="1" dirty="0"/>
              <a:t>ρ la charge volumique </a:t>
            </a:r>
            <a:r>
              <a:rPr lang="fr-FR" sz="2000" b="1" i="1" dirty="0" smtClean="0"/>
              <a:t>du </a:t>
            </a:r>
            <a:r>
              <a:rPr lang="fr-FR" sz="2000" b="1" dirty="0" smtClean="0"/>
              <a:t>milieu</a:t>
            </a:r>
            <a:r>
              <a:rPr lang="fr-FR" sz="2000" b="1" dirty="0"/>
              <a:t>, on définit le vecteur de courant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844824"/>
            <a:ext cx="194421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89644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179512" y="3933056"/>
            <a:ext cx="5544616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b="1" i="1" u="sng" dirty="0">
                <a:solidFill>
                  <a:srgbClr val="7030A0"/>
                </a:solidFill>
              </a:rPr>
              <a:t>L’intensité du courant électrique</a:t>
            </a:r>
            <a:endParaRPr lang="fr-FR" sz="2400" i="1" u="sng" dirty="0">
              <a:solidFill>
                <a:srgbClr val="7030A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509120"/>
            <a:ext cx="460851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5013176"/>
            <a:ext cx="194421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24128" y="3573016"/>
            <a:ext cx="3419872" cy="32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5229200"/>
            <a:ext cx="3995936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896448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251520" y="2132856"/>
            <a:ext cx="273630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Exemple  1:</a:t>
            </a:r>
            <a:endParaRPr lang="fr-F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64904"/>
            <a:ext cx="9144000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3384376" cy="504056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908720"/>
            <a:ext cx="2376264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700808"/>
            <a:ext cx="914400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3212976"/>
            <a:ext cx="3960440" cy="432048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3789040"/>
            <a:ext cx="158417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653136"/>
            <a:ext cx="738031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889248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2132856"/>
            <a:ext cx="6012160" cy="72008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852936"/>
            <a:ext cx="9144000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4293096"/>
            <a:ext cx="734481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7484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896448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1835696" y="0"/>
            <a:ext cx="5400600" cy="52322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La mobilité des porteurs</a:t>
            </a:r>
            <a:endParaRPr lang="fr-FR" sz="28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140968"/>
            <a:ext cx="489654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077072"/>
            <a:ext cx="91440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</TotalTime>
  <Words>113</Words>
  <Application>Microsoft Office PowerPoint</Application>
  <PresentationFormat>Affichage à l'écran (4:3)</PresentationFormat>
  <Paragraphs>15</Paragraphs>
  <Slides>18</Slides>
  <Notes>0</Notes>
  <HiddenSlides>0</HiddenSlides>
  <MMClips>2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</dc:creator>
  <cp:lastModifiedBy>pro</cp:lastModifiedBy>
  <cp:revision>82</cp:revision>
  <dcterms:created xsi:type="dcterms:W3CDTF">2016-02-19T09:19:57Z</dcterms:created>
  <dcterms:modified xsi:type="dcterms:W3CDTF">2020-04-20T22:50:42Z</dcterms:modified>
</cp:coreProperties>
</file>