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6B485-388C-4942-BF4E-2F6D3B3CC378}" type="datetimeFigureOut">
              <a:rPr lang="fr-FR" smtClean="0"/>
              <a:pPr/>
              <a:t>08/04/2020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0158-FE0A-4701-B4A2-141B0D6E694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6B485-388C-4942-BF4E-2F6D3B3CC378}" type="datetimeFigureOut">
              <a:rPr lang="fr-FR" smtClean="0"/>
              <a:pPr/>
              <a:t>08/04/2020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0158-FE0A-4701-B4A2-141B0D6E694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6B485-388C-4942-BF4E-2F6D3B3CC378}" type="datetimeFigureOut">
              <a:rPr lang="fr-FR" smtClean="0"/>
              <a:pPr/>
              <a:t>08/04/2020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0158-FE0A-4701-B4A2-141B0D6E694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6B485-388C-4942-BF4E-2F6D3B3CC378}" type="datetimeFigureOut">
              <a:rPr lang="fr-FR" smtClean="0"/>
              <a:pPr/>
              <a:t>08/04/2020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0158-FE0A-4701-B4A2-141B0D6E694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6B485-388C-4942-BF4E-2F6D3B3CC378}" type="datetimeFigureOut">
              <a:rPr lang="fr-FR" smtClean="0"/>
              <a:pPr/>
              <a:t>08/04/2020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0158-FE0A-4701-B4A2-141B0D6E694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6B485-388C-4942-BF4E-2F6D3B3CC378}" type="datetimeFigureOut">
              <a:rPr lang="fr-FR" smtClean="0"/>
              <a:pPr/>
              <a:t>08/04/2020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0158-FE0A-4701-B4A2-141B0D6E694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6B485-388C-4942-BF4E-2F6D3B3CC378}" type="datetimeFigureOut">
              <a:rPr lang="fr-FR" smtClean="0"/>
              <a:pPr/>
              <a:t>08/04/2020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0158-FE0A-4701-B4A2-141B0D6E694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6B485-388C-4942-BF4E-2F6D3B3CC378}" type="datetimeFigureOut">
              <a:rPr lang="fr-FR" smtClean="0"/>
              <a:pPr/>
              <a:t>08/04/2020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0158-FE0A-4701-B4A2-141B0D6E694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6B485-388C-4942-BF4E-2F6D3B3CC378}" type="datetimeFigureOut">
              <a:rPr lang="fr-FR" smtClean="0"/>
              <a:pPr/>
              <a:t>08/04/2020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0158-FE0A-4701-B4A2-141B0D6E694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6B485-388C-4942-BF4E-2F6D3B3CC378}" type="datetimeFigureOut">
              <a:rPr lang="fr-FR" smtClean="0"/>
              <a:pPr/>
              <a:t>08/04/2020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0158-FE0A-4701-B4A2-141B0D6E694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6B485-388C-4942-BF4E-2F6D3B3CC378}" type="datetimeFigureOut">
              <a:rPr lang="fr-FR" smtClean="0"/>
              <a:pPr/>
              <a:t>08/04/2020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0158-FE0A-4701-B4A2-141B0D6E694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A6B485-388C-4942-BF4E-2F6D3B3CC378}" type="datetimeFigureOut">
              <a:rPr lang="fr-FR" smtClean="0"/>
              <a:pPr/>
              <a:t>08/04/2020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00158-FE0A-4701-B4A2-141B0D6E694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9.wav"/><Relationship Id="rId5" Type="http://schemas.openxmlformats.org/officeDocument/2006/relationships/image" Target="../media/image5.png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0.wav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1.wav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6.wav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7.wav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8.wav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332656"/>
            <a:ext cx="93965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u="sng" dirty="0">
                <a:solidFill>
                  <a:srgbClr val="00B050"/>
                </a:solidFill>
              </a:rPr>
              <a:t>LOI DE CONSERVATION DE LA CHARGE</a:t>
            </a:r>
          </a:p>
          <a:p>
            <a:r>
              <a:rPr lang="fr-FR" sz="2000" b="1" dirty="0"/>
              <a:t>Les conducteurs sont des milieux dans lesquels existent des charges </a:t>
            </a:r>
            <a:r>
              <a:rPr lang="fr-FR" sz="2000" b="1" dirty="0" smtClean="0"/>
              <a:t>libres (positives </a:t>
            </a:r>
            <a:r>
              <a:rPr lang="fr-FR" sz="2000" b="1" dirty="0"/>
              <a:t>ou négatives) pouvant être mises en mouvement sous l’action </a:t>
            </a:r>
            <a:r>
              <a:rPr lang="fr-FR" sz="2000" b="1" dirty="0" smtClean="0"/>
              <a:t>d’un  champ </a:t>
            </a:r>
            <a:r>
              <a:rPr lang="fr-FR" sz="2000" b="1" dirty="0"/>
              <a:t>électrique</a:t>
            </a:r>
            <a:r>
              <a:rPr lang="fr-FR" sz="2000" b="1" dirty="0" smtClean="0"/>
              <a:t>.</a:t>
            </a:r>
          </a:p>
          <a:p>
            <a:r>
              <a:rPr lang="fr-FR" sz="2000" b="1" i="1" dirty="0">
                <a:solidFill>
                  <a:srgbClr val="FF0000"/>
                </a:solidFill>
              </a:rPr>
              <a:t>Dans un système isolé, la charge électrique se conserve 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700808"/>
            <a:ext cx="7848872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924944"/>
            <a:ext cx="3528392" cy="72008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5301208"/>
            <a:ext cx="8640960" cy="155679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3789040"/>
            <a:ext cx="8562975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~PP3424.WAV">
            <a:hlinkClick r:id="" action="ppaction://media"/>
          </p:cNvPr>
          <p:cNvPicPr>
            <a:picLocks noRot="1" noChangeAspect="1"/>
          </p:cNvPicPr>
          <p:nvPr>
            <a:wavAudioFile r:embed="rId1" name="~PP3424.WAV"/>
          </p:nvPr>
        </p:nvPicPr>
        <p:blipFill>
          <a:blip r:embed="rId7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777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0"/>
            <a:ext cx="8280920" cy="184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772816"/>
            <a:ext cx="9144000" cy="508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3779912" y="1340768"/>
            <a:ext cx="4104456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0" y="5517232"/>
            <a:ext cx="388843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323528" y="1700808"/>
            <a:ext cx="3600400" cy="369332"/>
          </a:xfrm>
          <a:prstGeom prst="rect">
            <a:avLst/>
          </a:prstGeom>
          <a:noFill/>
          <a:ln w="57150">
            <a:solidFill>
              <a:schemeClr val="accent6">
                <a:lumMod val="60000"/>
                <a:lumOff val="4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7" name="~PP2115.WAV">
            <a:hlinkClick r:id="" action="ppaction://media"/>
          </p:cNvPr>
          <p:cNvPicPr>
            <a:picLocks noRot="1" noChangeAspect="1"/>
          </p:cNvPicPr>
          <p:nvPr>
            <a:wavAudioFile r:embed="rId1" name="~PP2115.WAV"/>
          </p:nvPr>
        </p:nvPicPr>
        <p:blipFill>
          <a:blip r:embed="rId5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2591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640"/>
            <a:ext cx="914400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1196752"/>
            <a:ext cx="540060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1340768"/>
            <a:ext cx="291581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2996952"/>
            <a:ext cx="7056784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323528" y="260648"/>
            <a:ext cx="2304256" cy="369332"/>
          </a:xfrm>
          <a:prstGeom prst="rect">
            <a:avLst/>
          </a:prstGeom>
          <a:noFill/>
          <a:ln w="57150">
            <a:solidFill>
              <a:schemeClr val="accent3">
                <a:lumMod val="60000"/>
                <a:lumOff val="40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7" name="~PP4058.WAV">
            <a:hlinkClick r:id="" action="ppaction://media"/>
          </p:cNvPr>
          <p:cNvPicPr>
            <a:picLocks noRot="1" noChangeAspect="1"/>
          </p:cNvPicPr>
          <p:nvPr>
            <a:wavAudioFile r:embed="rId1" name="~PP4058.WAV"/>
          </p:nvPr>
        </p:nvPicPr>
        <p:blipFill>
          <a:blip r:embed="rId7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5582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0"/>
            <a:ext cx="403244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700808"/>
            <a:ext cx="529208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620688"/>
            <a:ext cx="464400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908720"/>
            <a:ext cx="3384376" cy="504056"/>
          </a:xfrm>
          <a:prstGeom prst="rect">
            <a:avLst/>
          </a:prstGeom>
          <a:noFill/>
          <a:ln w="57150">
            <a:solidFill>
              <a:schemeClr val="bg2">
                <a:lumMod val="10000"/>
              </a:schemeClr>
            </a:solidFill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0032" y="2780928"/>
            <a:ext cx="3960440" cy="108012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536" y="3955795"/>
            <a:ext cx="3168352" cy="541955"/>
          </a:xfrm>
          <a:prstGeom prst="rect">
            <a:avLst/>
          </a:prstGeom>
          <a:noFill/>
          <a:ln w="57150">
            <a:solidFill>
              <a:schemeClr val="bg2">
                <a:lumMod val="10000"/>
              </a:schemeClr>
            </a:solidFill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4653136"/>
            <a:ext cx="4427984" cy="220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68344" y="5013176"/>
            <a:ext cx="93610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8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23928" y="4077072"/>
            <a:ext cx="5220072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ZoneTexte 10"/>
          <p:cNvSpPr txBox="1"/>
          <p:nvPr/>
        </p:nvSpPr>
        <p:spPr>
          <a:xfrm>
            <a:off x="5796136" y="6237312"/>
            <a:ext cx="1512168" cy="3693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12299" name="Picture 1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668344" y="4725144"/>
            <a:ext cx="1475656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~PP2978.WAV">
            <a:hlinkClick r:id="" action="ppaction://media"/>
          </p:cNvPr>
          <p:cNvPicPr>
            <a:picLocks noRot="1" noChangeAspect="1"/>
          </p:cNvPicPr>
          <p:nvPr>
            <a:wavAudioFile r:embed="rId1" name="~PP2978.WAV"/>
          </p:nvPr>
        </p:nvPicPr>
        <p:blipFill>
          <a:blip r:embed="rId13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7462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6768752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332656"/>
            <a:ext cx="2349227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6237312"/>
            <a:ext cx="1224136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6165305"/>
            <a:ext cx="3456384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636912"/>
            <a:ext cx="8799637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251520" y="188640"/>
            <a:ext cx="2952328" cy="369332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251520" y="2636912"/>
            <a:ext cx="3096344" cy="369332"/>
          </a:xfrm>
          <a:prstGeom prst="rect">
            <a:avLst/>
          </a:prstGeom>
          <a:noFill/>
          <a:ln w="38100">
            <a:solidFill>
              <a:srgbClr val="92D05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11" name="~PP1984.WAV">
            <a:hlinkClick r:id="" action="ppaction://media"/>
          </p:cNvPr>
          <p:cNvPicPr>
            <a:picLocks noRot="1" noChangeAspect="1"/>
          </p:cNvPicPr>
          <p:nvPr>
            <a:wavAudioFile r:embed="rId1" name="~PP1984.WAV"/>
          </p:nvPr>
        </p:nvPicPr>
        <p:blipFill>
          <a:blip r:embed="rId8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3675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7776864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824792"/>
            <a:ext cx="4896544" cy="497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3140968"/>
            <a:ext cx="309634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2276872"/>
            <a:ext cx="813690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3356992"/>
            <a:ext cx="3384376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4509120"/>
            <a:ext cx="525658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179512" y="1916832"/>
            <a:ext cx="4968552" cy="369332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12" name="~PP2949.WAV">
            <a:hlinkClick r:id="" action="ppaction://media"/>
          </p:cNvPr>
          <p:cNvPicPr>
            <a:picLocks noRot="1" noChangeAspect="1"/>
          </p:cNvPicPr>
          <p:nvPr>
            <a:wavAudioFile r:embed="rId1" name="~PP2949.WAV"/>
          </p:nvPr>
        </p:nvPicPr>
        <p:blipFill>
          <a:blip r:embed="rId9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985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80728"/>
          </a:xfrm>
          <a:prstGeom prst="rect">
            <a:avLst/>
          </a:prstGeom>
          <a:noFill/>
          <a:ln w="762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340768"/>
            <a:ext cx="3168352" cy="43204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916832"/>
            <a:ext cx="79208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924944"/>
            <a:ext cx="6660232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365104"/>
            <a:ext cx="914400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5733256"/>
            <a:ext cx="914400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~PP989.WAV">
            <a:hlinkClick r:id="" action="ppaction://media"/>
          </p:cNvPr>
          <p:cNvPicPr>
            <a:picLocks noRot="1" noChangeAspect="1"/>
          </p:cNvPicPr>
          <p:nvPr>
            <a:wavAudioFile r:embed="rId1" name="~PP989.WAV"/>
          </p:nvPr>
        </p:nvPicPr>
        <p:blipFill>
          <a:blip r:embed="rId9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7206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2520280" cy="432048"/>
          </a:xfrm>
          <a:prstGeom prst="rect">
            <a:avLst/>
          </a:prstGeom>
          <a:noFill/>
          <a:ln w="5715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980728"/>
            <a:ext cx="410445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0"/>
            <a:ext cx="5508104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95936" y="2420888"/>
            <a:ext cx="482453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3212976"/>
            <a:ext cx="8640960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~PP2939.WAV">
            <a:hlinkClick r:id="" action="ppaction://media"/>
          </p:cNvPr>
          <p:cNvPicPr>
            <a:picLocks noRot="1" noChangeAspect="1"/>
          </p:cNvPicPr>
          <p:nvPr>
            <a:wavAudioFile r:embed="rId1" name="~PP2939.WAV"/>
          </p:nvPr>
        </p:nvPicPr>
        <p:blipFill>
          <a:blip r:embed="rId8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6211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2656"/>
            <a:ext cx="4176464" cy="576064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268760"/>
            <a:ext cx="3528392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1196752"/>
            <a:ext cx="561662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7904" y="3212976"/>
            <a:ext cx="4968552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19872" y="4869160"/>
            <a:ext cx="5724128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~PP388.WAV">
            <a:hlinkClick r:id="" action="ppaction://media"/>
          </p:cNvPr>
          <p:cNvPicPr>
            <a:picLocks noRot="1" noChangeAspect="1"/>
          </p:cNvPicPr>
          <p:nvPr>
            <a:wavAudioFile r:embed="rId1" name="~PP388.WAV"/>
          </p:nvPr>
        </p:nvPicPr>
        <p:blipFill>
          <a:blip r:embed="rId8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897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8064896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251520" y="188640"/>
            <a:ext cx="1512168" cy="369332"/>
          </a:xfrm>
          <a:prstGeom prst="rect">
            <a:avLst/>
          </a:prstGeom>
          <a:noFill/>
          <a:ln>
            <a:solidFill>
              <a:srgbClr val="7030A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4" name="~PP2171.WAV">
            <a:hlinkClick r:id="" action="ppaction://media"/>
          </p:cNvPr>
          <p:cNvPicPr>
            <a:picLocks noRot="1" noChangeAspect="1"/>
          </p:cNvPicPr>
          <p:nvPr>
            <a:wavAudioFile r:embed="rId1" name="~PP2171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834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8640960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251520" y="6309320"/>
            <a:ext cx="7488832" cy="3693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0"/>
            <a:ext cx="4248472" cy="548680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1124744"/>
            <a:ext cx="374441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348880"/>
            <a:ext cx="914400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140968"/>
            <a:ext cx="8892480" cy="37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0" y="3140968"/>
            <a:ext cx="3131840" cy="369332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9" name="~PP76.WAV">
            <a:hlinkClick r:id="" action="ppaction://media"/>
          </p:cNvPr>
          <p:cNvPicPr>
            <a:picLocks noRot="1" noChangeAspect="1"/>
          </p:cNvPicPr>
          <p:nvPr>
            <a:wavAudioFile r:embed="rId1" name="~PP76.WAV"/>
          </p:nvPr>
        </p:nvPicPr>
        <p:blipFill>
          <a:blip r:embed="rId7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630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44</Words>
  <Application>Microsoft Office PowerPoint</Application>
  <PresentationFormat>Affichage à l'écran (4:3)</PresentationFormat>
  <Paragraphs>3</Paragraphs>
  <Slides>12</Slides>
  <Notes>0</Notes>
  <HiddenSlides>0</HiddenSlides>
  <MMClips>11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B</dc:creator>
  <cp:lastModifiedBy>pro</cp:lastModifiedBy>
  <cp:revision>15</cp:revision>
  <dcterms:created xsi:type="dcterms:W3CDTF">2016-02-09T20:50:05Z</dcterms:created>
  <dcterms:modified xsi:type="dcterms:W3CDTF">2020-04-08T23:16:25Z</dcterms:modified>
</cp:coreProperties>
</file>