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9" r:id="rId2"/>
    <p:sldId id="280" r:id="rId3"/>
    <p:sldId id="276" r:id="rId4"/>
    <p:sldId id="281" r:id="rId5"/>
    <p:sldId id="263" r:id="rId6"/>
    <p:sldId id="265" r:id="rId7"/>
    <p:sldId id="278" r:id="rId8"/>
    <p:sldId id="266" r:id="rId9"/>
    <p:sldId id="267" r:id="rId10"/>
    <p:sldId id="256" r:id="rId11"/>
    <p:sldId id="257" r:id="rId12"/>
    <p:sldId id="258" r:id="rId13"/>
    <p:sldId id="260" r:id="rId14"/>
    <p:sldId id="261" r:id="rId15"/>
    <p:sldId id="271" r:id="rId16"/>
    <p:sldId id="273" r:id="rId17"/>
    <p:sldId id="268" r:id="rId18"/>
    <p:sldId id="269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620"/>
    <p:restoredTop sz="94660"/>
  </p:normalViewPr>
  <p:slideViewPr>
    <p:cSldViewPr>
      <p:cViewPr>
        <p:scale>
          <a:sx n="78" d="100"/>
          <a:sy n="78" d="100"/>
        </p:scale>
        <p:origin x="-912" y="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13887-9610-45F5-9301-CAE02AA037D0}" type="datetimeFigureOut">
              <a:rPr lang="fr-FR" smtClean="0"/>
              <a:pPr/>
              <a:t>06/04/2020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30858-F6CE-4B85-9BE2-6F4DB196940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C7-89D5-4B85-9BB0-F2ECCD7FA5D1}" type="datetimeFigureOut">
              <a:rPr lang="fr-FR" smtClean="0"/>
              <a:pPr/>
              <a:t>06/04/2020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4BAC-EACE-42D3-A123-3D532365C8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C7-89D5-4B85-9BB0-F2ECCD7FA5D1}" type="datetimeFigureOut">
              <a:rPr lang="fr-FR" smtClean="0"/>
              <a:pPr/>
              <a:t>06/04/2020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4BAC-EACE-42D3-A123-3D532365C8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C7-89D5-4B85-9BB0-F2ECCD7FA5D1}" type="datetimeFigureOut">
              <a:rPr lang="fr-FR" smtClean="0"/>
              <a:pPr/>
              <a:t>06/04/2020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4BAC-EACE-42D3-A123-3D532365C8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C7-89D5-4B85-9BB0-F2ECCD7FA5D1}" type="datetimeFigureOut">
              <a:rPr lang="fr-FR" smtClean="0"/>
              <a:pPr/>
              <a:t>06/04/2020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4BAC-EACE-42D3-A123-3D532365C8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C7-89D5-4B85-9BB0-F2ECCD7FA5D1}" type="datetimeFigureOut">
              <a:rPr lang="fr-FR" smtClean="0"/>
              <a:pPr/>
              <a:t>06/04/2020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4BAC-EACE-42D3-A123-3D532365C8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C7-89D5-4B85-9BB0-F2ECCD7FA5D1}" type="datetimeFigureOut">
              <a:rPr lang="fr-FR" smtClean="0"/>
              <a:pPr/>
              <a:t>06/04/2020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4BAC-EACE-42D3-A123-3D532365C8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C7-89D5-4B85-9BB0-F2ECCD7FA5D1}" type="datetimeFigureOut">
              <a:rPr lang="fr-FR" smtClean="0"/>
              <a:pPr/>
              <a:t>06/04/2020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4BAC-EACE-42D3-A123-3D532365C8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C7-89D5-4B85-9BB0-F2ECCD7FA5D1}" type="datetimeFigureOut">
              <a:rPr lang="fr-FR" smtClean="0"/>
              <a:pPr/>
              <a:t>06/04/2020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4BAC-EACE-42D3-A123-3D532365C8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C7-89D5-4B85-9BB0-F2ECCD7FA5D1}" type="datetimeFigureOut">
              <a:rPr lang="fr-FR" smtClean="0"/>
              <a:pPr/>
              <a:t>06/04/2020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4BAC-EACE-42D3-A123-3D532365C8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C7-89D5-4B85-9BB0-F2ECCD7FA5D1}" type="datetimeFigureOut">
              <a:rPr lang="fr-FR" smtClean="0"/>
              <a:pPr/>
              <a:t>06/04/2020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4BAC-EACE-42D3-A123-3D532365C8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C7-89D5-4B85-9BB0-F2ECCD7FA5D1}" type="datetimeFigureOut">
              <a:rPr lang="fr-FR" smtClean="0"/>
              <a:pPr/>
              <a:t>06/04/2020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4BAC-EACE-42D3-A123-3D532365C8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12BC7-89D5-4B85-9BB0-F2ECCD7FA5D1}" type="datetimeFigureOut">
              <a:rPr lang="fr-FR" smtClean="0"/>
              <a:pPr/>
              <a:t>06/04/2020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F4BAC-EACE-42D3-A123-3D532365C80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99592" y="764704"/>
            <a:ext cx="792088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I</a:t>
            </a:r>
            <a:r>
              <a:rPr lang="fr-FR" sz="2800" dirty="0" smtClean="0"/>
              <a:t>*** Calcul du champ électrique et potentiel électrique  dans le cas </a:t>
            </a:r>
            <a:r>
              <a:rPr lang="fr-FR" sz="2800" dirty="0" smtClean="0">
                <a:solidFill>
                  <a:srgbClr val="FF0000"/>
                </a:solidFill>
              </a:rPr>
              <a:t>d’une distribution de charges continues  ( Linéaire, Surfacique et Volumique)</a:t>
            </a:r>
          </a:p>
          <a:p>
            <a:endParaRPr lang="fr-FR" sz="2800" dirty="0" smtClean="0">
              <a:solidFill>
                <a:srgbClr val="FF0000"/>
              </a:solidFill>
            </a:endParaRPr>
          </a:p>
          <a:p>
            <a:r>
              <a:rPr lang="fr-FR" sz="4800" dirty="0" smtClean="0"/>
              <a:t>II</a:t>
            </a:r>
            <a:r>
              <a:rPr lang="fr-FR" sz="2800" dirty="0" smtClean="0"/>
              <a:t>**** Méthode par  flux de charges : Théorème de Gauss </a:t>
            </a:r>
          </a:p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8100392" y="5877272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4400" b="1" dirty="0" smtClean="0"/>
              <a:t>1</a:t>
            </a:r>
            <a:endParaRPr lang="fr-FR" sz="4400" b="1" dirty="0"/>
          </a:p>
        </p:txBody>
      </p:sp>
      <p:pic>
        <p:nvPicPr>
          <p:cNvPr id="9" name="~PP1246.WAV">
            <a:hlinkClick r:id="" action="ppaction://media"/>
          </p:cNvPr>
          <p:cNvPicPr>
            <a:picLocks noRot="1" noChangeAspect="1"/>
          </p:cNvPicPr>
          <p:nvPr>
            <a:wavAudioFile r:embed="rId1" name="~PP1246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188640"/>
            <a:ext cx="8820473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~PP3905.WAV">
            <a:hlinkClick r:id="" action="ppaction://media"/>
          </p:cNvPr>
          <p:cNvPicPr>
            <a:picLocks noRot="1" noChangeAspect="1"/>
          </p:cNvPicPr>
          <p:nvPr>
            <a:wavAudioFile r:embed="rId1" name="~PP3905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2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1512" y="0"/>
            <a:ext cx="4392488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471601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7812360" y="6093296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/>
              <a:t>11</a:t>
            </a:r>
            <a:endParaRPr lang="fr-FR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88224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0688"/>
            <a:ext cx="9144000" cy="49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24743"/>
            <a:ext cx="2592288" cy="35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052736"/>
            <a:ext cx="8964488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8388424" y="1484784"/>
            <a:ext cx="75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12</a:t>
            </a:r>
            <a:endParaRPr lang="fr-FR" b="1" dirty="0"/>
          </a:p>
        </p:txBody>
      </p:sp>
      <p:pic>
        <p:nvPicPr>
          <p:cNvPr id="9" name="~PP2944.WAV">
            <a:hlinkClick r:id="" action="ppaction://media"/>
          </p:cNvPr>
          <p:cNvPicPr>
            <a:picLocks noRot="1" noChangeAspect="1"/>
          </p:cNvPicPr>
          <p:nvPr>
            <a:wavAudioFile r:embed="rId1" name="~PP2944.WAV"/>
          </p:nvPr>
        </p:nvPicPr>
        <p:blipFill>
          <a:blip r:embed="rId7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3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8568951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1481.WAV">
            <a:hlinkClick r:id="" action="ppaction://media"/>
          </p:cNvPr>
          <p:cNvPicPr>
            <a:picLocks noRot="1" noChangeAspect="1"/>
          </p:cNvPicPr>
          <p:nvPr>
            <a:wavAudioFile r:embed="rId1" name="~PP1481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1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351912" y="5733256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/>
              <a:t>14</a:t>
            </a:r>
            <a:endParaRPr lang="fr-FR" sz="44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8496944" cy="4404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2641.WAV">
            <a:hlinkClick r:id="" action="ppaction://media"/>
          </p:cNvPr>
          <p:cNvPicPr>
            <a:picLocks noRot="1" noChangeAspect="1"/>
          </p:cNvPicPr>
          <p:nvPr>
            <a:wavAudioFile r:embed="rId1" name="~PP2641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6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467544" y="476671"/>
            <a:ext cx="8208000" cy="584775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III-</a:t>
            </a:r>
            <a:r>
              <a:rPr lang="fr-FR" sz="3200" b="1" i="1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dipôle électrostatique</a:t>
            </a:r>
            <a:endParaRPr lang="fr-FR" sz="3200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79512" y="1556792"/>
            <a:ext cx="896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On dit que Deux charges électriques ponctuelles, +q et –q de même quantité de charge , situées à une distance d=2a l’une de l’autre. Un tel système de charges est appelé </a:t>
            </a:r>
            <a:r>
              <a:rPr lang="fr-FR" sz="2000" b="1" dirty="0" smtClean="0">
                <a:solidFill>
                  <a:srgbClr val="FF0000"/>
                </a:solidFill>
              </a:rPr>
              <a:t>un dipôle électrostatique</a:t>
            </a:r>
            <a:r>
              <a:rPr lang="fr-FR" sz="2000" b="1" dirty="0" smtClean="0"/>
              <a:t>.</a:t>
            </a:r>
            <a:endParaRPr lang="fr-FR" sz="20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0" y="2852936"/>
            <a:ext cx="889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smtClean="0">
                <a:solidFill>
                  <a:srgbClr val="FF0000"/>
                </a:solidFill>
              </a:rPr>
              <a:t>Définition :</a:t>
            </a:r>
            <a:r>
              <a:rPr lang="fr-FR" b="1" i="1" dirty="0" smtClean="0"/>
              <a:t> </a:t>
            </a:r>
            <a:r>
              <a:rPr lang="fr-FR" sz="2400" b="1" i="1" dirty="0" smtClean="0"/>
              <a:t>on appelle moment dipolaire électrique la grandeur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8207896" y="5733256"/>
            <a:ext cx="936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/>
              <a:t>15</a:t>
            </a:r>
            <a:endParaRPr lang="fr-FR" sz="44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645024"/>
            <a:ext cx="338437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4077072"/>
            <a:ext cx="36004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~PP1768.WAV">
            <a:hlinkClick r:id="" action="ppaction://media"/>
          </p:cNvPr>
          <p:cNvPicPr>
            <a:picLocks noRot="1" noChangeAspect="1"/>
          </p:cNvPicPr>
          <p:nvPr>
            <a:wavAudioFile r:embed="rId1" name="~PP1768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4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640960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8279904" y="5661248"/>
            <a:ext cx="86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/>
              <a:t>16</a:t>
            </a:r>
            <a:endParaRPr lang="fr-FR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7380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>
                <a:solidFill>
                  <a:srgbClr val="FF0000"/>
                </a:solidFill>
              </a:rPr>
              <a:t>Calcul d’un dipôle </a:t>
            </a:r>
            <a:endParaRPr lang="fr-FR" sz="4000" b="1" u="sng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8964488" cy="607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7812360" y="580526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17</a:t>
            </a:r>
            <a:endParaRPr lang="fr-FR" b="1" dirty="0"/>
          </a:p>
        </p:txBody>
      </p:sp>
      <p:pic>
        <p:nvPicPr>
          <p:cNvPr id="8" name="~PP2761.WAV">
            <a:hlinkClick r:id="" action="ppaction://media"/>
          </p:cNvPr>
          <p:cNvPicPr>
            <a:picLocks noRot="1" noChangeAspect="1"/>
          </p:cNvPicPr>
          <p:nvPr>
            <a:wavAudioFile r:embed="rId1" name="~PP2761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8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76672"/>
            <a:ext cx="554461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97560"/>
            <a:ext cx="914400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8279904" y="5877272"/>
            <a:ext cx="86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/>
              <a:t>18</a:t>
            </a:r>
            <a:endParaRPr lang="fr-FR" sz="4400" b="1" dirty="0"/>
          </a:p>
        </p:txBody>
      </p:sp>
      <p:pic>
        <p:nvPicPr>
          <p:cNvPr id="6" name="~PP37.WAV">
            <a:hlinkClick r:id="" action="ppaction://media"/>
          </p:cNvPr>
          <p:cNvPicPr>
            <a:picLocks noRot="1" noChangeAspect="1"/>
          </p:cNvPicPr>
          <p:nvPr>
            <a:wavAudioFile r:embed="rId1" name="~PP37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8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1619672" y="4509120"/>
            <a:ext cx="2808312" cy="648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763688" y="3068960"/>
            <a:ext cx="2448272" cy="6480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763688" y="6021288"/>
            <a:ext cx="2664296" cy="6120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0" y="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I-</a:t>
            </a:r>
            <a:r>
              <a:rPr lang="fr-FR" b="1" dirty="0" smtClean="0"/>
              <a:t>Calcul du champ électrique et le potentiel électrique  : cas </a:t>
            </a:r>
            <a:r>
              <a:rPr lang="fr-FR" b="1" dirty="0" smtClean="0">
                <a:solidFill>
                  <a:srgbClr val="FF0000"/>
                </a:solidFill>
              </a:rPr>
              <a:t>de  distribution de charges continues  ( Linéaire, Surfacique et Volumique)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8244408" y="6088559"/>
            <a:ext cx="899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/>
              <a:t>2</a:t>
            </a:r>
            <a:endParaRPr lang="fr-FR" sz="4400" b="1" dirty="0"/>
          </a:p>
        </p:txBody>
      </p:sp>
      <p:pic>
        <p:nvPicPr>
          <p:cNvPr id="18" name="~PP1479.WAV">
            <a:hlinkClick r:id="" action="ppaction://media"/>
          </p:cNvPr>
          <p:cNvPicPr>
            <a:picLocks noRot="1" noChangeAspect="1"/>
          </p:cNvPicPr>
          <p:nvPr>
            <a:wavAudioFile r:embed="rId1" name="~PP1479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3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8676456" y="6088559"/>
            <a:ext cx="467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/>
              <a:t>5</a:t>
            </a:r>
            <a:endParaRPr lang="fr-FR" sz="44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8388424" y="6237312"/>
            <a:ext cx="755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</a:t>
            </a:r>
            <a:endParaRPr lang="fr-FR" sz="2400" b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5631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8820472" y="6669360"/>
            <a:ext cx="323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5</a:t>
            </a:r>
            <a:endParaRPr lang="fr-FR" sz="2400" b="1" dirty="0"/>
          </a:p>
        </p:txBody>
      </p:sp>
      <p:pic>
        <p:nvPicPr>
          <p:cNvPr id="14" name="~PP660.WAV">
            <a:hlinkClick r:id="" action="ppaction://media"/>
          </p:cNvPr>
          <p:cNvPicPr>
            <a:picLocks noRot="1" noChangeAspect="1"/>
          </p:cNvPicPr>
          <p:nvPr>
            <a:wavAudioFile r:embed="rId1" name="~PP660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43608" y="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Solution de exemple 1 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8172400" y="40466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4</a:t>
            </a:r>
            <a:endParaRPr lang="fr-F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52413"/>
            <a:ext cx="8991600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3399.WAV">
            <a:hlinkClick r:id="" action="ppaction://media"/>
          </p:cNvPr>
          <p:cNvPicPr>
            <a:picLocks noRot="1" noChangeAspect="1"/>
          </p:cNvPicPr>
          <p:nvPr>
            <a:wavAudioFile r:embed="rId1" name="~PP3399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36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309634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908720"/>
            <a:ext cx="49685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12976"/>
            <a:ext cx="9144000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0" y="0"/>
            <a:ext cx="9144000" cy="108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8316416" y="6088559"/>
            <a:ext cx="504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/>
              <a:t>5</a:t>
            </a:r>
            <a:endParaRPr lang="fr-FR" sz="4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086850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~PP4067.WAV">
            <a:hlinkClick r:id="" action="ppaction://media"/>
          </p:cNvPr>
          <p:cNvPicPr>
            <a:picLocks noRot="1" noChangeAspect="1"/>
          </p:cNvPicPr>
          <p:nvPr>
            <a:wavAudioFile r:embed="rId1" name="~PP4067.WAV"/>
          </p:nvPr>
        </p:nvPicPr>
        <p:blipFill>
          <a:blip r:embed="rId7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4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914400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8028384" y="332656"/>
            <a:ext cx="86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/>
              <a:t>6</a:t>
            </a:r>
            <a:endParaRPr lang="fr-FR" sz="4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437112"/>
            <a:ext cx="8784976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2628.WAV">
            <a:hlinkClick r:id="" action="ppaction://media"/>
          </p:cNvPr>
          <p:cNvPicPr>
            <a:picLocks noRot="1" noChangeAspect="1"/>
          </p:cNvPicPr>
          <p:nvPr>
            <a:wavAudioFile r:embed="rId1" name="~PP2628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8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260648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Cas d’une distribution surfacique (disque chargé)</a:t>
            </a:r>
          </a:p>
          <a:p>
            <a:endParaRPr lang="fr-FR" sz="20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889248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92896"/>
            <a:ext cx="914400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7884368" y="6093296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7</a:t>
            </a:r>
            <a:endParaRPr lang="fr-FR" sz="3200" b="1" dirty="0"/>
          </a:p>
        </p:txBody>
      </p:sp>
      <p:pic>
        <p:nvPicPr>
          <p:cNvPr id="7" name="~PP1727.WAV">
            <a:hlinkClick r:id="" action="ppaction://media"/>
          </p:cNvPr>
          <p:cNvPicPr>
            <a:picLocks noRot="1" noChangeAspect="1"/>
          </p:cNvPicPr>
          <p:nvPr>
            <a:wavAudioFile r:embed="rId1" name="~PP1727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3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851920" y="3645024"/>
            <a:ext cx="3600400" cy="64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788024" y="1268760"/>
            <a:ext cx="3600400" cy="61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520" y="5085184"/>
            <a:ext cx="4392488" cy="10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>
              <a:ln w="28575">
                <a:solidFill>
                  <a:srgbClr val="FF0000"/>
                </a:solidFill>
              </a:ln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244408" y="6021288"/>
            <a:ext cx="899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/>
              <a:t>8</a:t>
            </a:r>
            <a:endParaRPr lang="fr-FR" sz="4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163050" cy="584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004048" y="692696"/>
            <a:ext cx="2808312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23528" y="2852936"/>
            <a:ext cx="3312368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395536" y="5301208"/>
            <a:ext cx="4032448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~PP610.WAV">
            <a:hlinkClick r:id="" action="ppaction://media"/>
          </p:cNvPr>
          <p:cNvPicPr>
            <a:picLocks noRot="1" noChangeAspect="1"/>
          </p:cNvPicPr>
          <p:nvPr>
            <a:wavAudioFile r:embed="rId1" name="~PP610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3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0" y="0"/>
            <a:ext cx="7596336" cy="6120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8028384" y="6088559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/>
              <a:t>9</a:t>
            </a:r>
            <a:endParaRPr lang="fr-FR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1924</TotalTime>
  <Words>141</Words>
  <Application>Microsoft Office PowerPoint</Application>
  <PresentationFormat>Affichage à l'écran (4:3)</PresentationFormat>
  <Paragraphs>28</Paragraphs>
  <Slides>18</Slides>
  <Notes>0</Notes>
  <HiddenSlides>0</HiddenSlides>
  <MMClips>15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</dc:creator>
  <cp:lastModifiedBy>pro</cp:lastModifiedBy>
  <cp:revision>127</cp:revision>
  <dcterms:created xsi:type="dcterms:W3CDTF">2016-02-05T09:27:32Z</dcterms:created>
  <dcterms:modified xsi:type="dcterms:W3CDTF">2020-04-06T08:54:24Z</dcterms:modified>
</cp:coreProperties>
</file>