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90" r:id="rId34"/>
    <p:sldId id="291" r:id="rId35"/>
    <p:sldId id="293" r:id="rId36"/>
    <p:sldId id="294" r:id="rId37"/>
    <p:sldId id="29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D1B5099C-7A22-4F93-852B-8AAFD5C281C5}" type="datetimeFigureOut">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355998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1B5099C-7A22-4F93-852B-8AAFD5C281C5}" type="datetimeFigureOut">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155915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1B5099C-7A22-4F93-852B-8AAFD5C281C5}" type="datetimeFigureOut">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1828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D1B5099C-7A22-4F93-852B-8AAFD5C281C5}" type="datetimeFigureOut">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2978109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B5099C-7A22-4F93-852B-8AAFD5C281C5}" type="datetimeFigureOut">
              <a:rPr lang="fr-FR" smtClean="0"/>
              <a:t>19/05/2023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114058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D1B5099C-7A22-4F93-852B-8AAFD5C281C5}" type="datetimeFigureOut">
              <a:rPr lang="fr-FR" smtClean="0"/>
              <a:t>19/05/2023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337779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D1B5099C-7A22-4F93-852B-8AAFD5C281C5}" type="datetimeFigureOut">
              <a:rPr lang="fr-FR" smtClean="0"/>
              <a:t>19/05/2023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164179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D1B5099C-7A22-4F93-852B-8AAFD5C281C5}" type="datetimeFigureOut">
              <a:rPr lang="fr-FR" smtClean="0"/>
              <a:t>19/05/2023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15459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5099C-7A22-4F93-852B-8AAFD5C281C5}" type="datetimeFigureOut">
              <a:rPr lang="fr-FR" smtClean="0"/>
              <a:t>19/05/2023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4073970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5099C-7A22-4F93-852B-8AAFD5C281C5}" type="datetimeFigureOut">
              <a:rPr lang="fr-FR" smtClean="0"/>
              <a:t>19/05/2023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1419297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5099C-7A22-4F93-852B-8AAFD5C281C5}" type="datetimeFigureOut">
              <a:rPr lang="fr-FR" smtClean="0"/>
              <a:t>19/05/2023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39F45F9-182B-4D27-8C14-EB5602AFD257}" type="slidenum">
              <a:rPr lang="fr-FR" smtClean="0"/>
              <a:t>‹#›</a:t>
            </a:fld>
            <a:endParaRPr lang="fr-FR"/>
          </a:p>
        </p:txBody>
      </p:sp>
    </p:spTree>
    <p:extLst>
      <p:ext uri="{BB962C8B-B14F-4D97-AF65-F5344CB8AC3E}">
        <p14:creationId xmlns:p14="http://schemas.microsoft.com/office/powerpoint/2010/main" val="141901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5099C-7A22-4F93-852B-8AAFD5C281C5}" type="datetimeFigureOut">
              <a:rPr lang="fr-FR" smtClean="0"/>
              <a:t>19/05/2023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F45F9-182B-4D27-8C14-EB5602AFD257}" type="slidenum">
              <a:rPr lang="fr-FR" smtClean="0"/>
              <a:t>‹#›</a:t>
            </a:fld>
            <a:endParaRPr lang="fr-FR"/>
          </a:p>
        </p:txBody>
      </p:sp>
    </p:spTree>
    <p:extLst>
      <p:ext uri="{BB962C8B-B14F-4D97-AF65-F5344CB8AC3E}">
        <p14:creationId xmlns:p14="http://schemas.microsoft.com/office/powerpoint/2010/main" val="1276181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da.ayed@enp-oran.dz" TargetMode="External"/><Relationship Id="rId2" Type="http://schemas.openxmlformats.org/officeDocument/2006/relationships/hyperlink" Target="mailto:ayeddzkad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1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50.emf"/><Relationship Id="rId10" Type="http://schemas.openxmlformats.org/officeDocument/2006/relationships/image" Target="../media/image55.emf"/><Relationship Id="rId4" Type="http://schemas.openxmlformats.org/officeDocument/2006/relationships/image" Target="../media/image49.emf"/><Relationship Id="rId9" Type="http://schemas.openxmlformats.org/officeDocument/2006/relationships/image" Target="../media/image54.emf"/></Relationships>
</file>

<file path=ppt/slides/_rels/slide1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 Id="rId5" Type="http://schemas.openxmlformats.org/officeDocument/2006/relationships/image" Target="../media/image59.emf"/><Relationship Id="rId4" Type="http://schemas.openxmlformats.org/officeDocument/2006/relationships/image" Target="../media/image58.emf"/></Relationships>
</file>

<file path=ppt/slides/_rels/slide15.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 Id="rId5" Type="http://schemas.openxmlformats.org/officeDocument/2006/relationships/image" Target="../media/image65.emf"/><Relationship Id="rId4" Type="http://schemas.openxmlformats.org/officeDocument/2006/relationships/image" Target="../media/image64.emf"/></Relationships>
</file>

<file path=ppt/slides/_rels/slide1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emf"/><Relationship Id="rId1" Type="http://schemas.openxmlformats.org/officeDocument/2006/relationships/slideLayout" Target="../slideLayouts/slideLayout2.xml"/><Relationship Id="rId5" Type="http://schemas.openxmlformats.org/officeDocument/2006/relationships/image" Target="../media/image69.emf"/><Relationship Id="rId4" Type="http://schemas.openxmlformats.org/officeDocument/2006/relationships/image" Target="../media/image68.emf"/></Relationships>
</file>

<file path=ppt/slides/_rels/slide1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1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image" Target="../media/image77.emf"/><Relationship Id="rId5" Type="http://schemas.openxmlformats.org/officeDocument/2006/relationships/image" Target="../media/image76.emf"/><Relationship Id="rId4" Type="http://schemas.openxmlformats.org/officeDocument/2006/relationships/image" Target="../media/image7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slides/_rels/slide21.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slides/_rels/slide23.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s>
</file>

<file path=ppt/slides/_rels/slide24.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3.wmf"/><Relationship Id="rId5" Type="http://schemas.openxmlformats.org/officeDocument/2006/relationships/oleObject" Target="../embeddings/oleObject3.bin"/><Relationship Id="rId4" Type="http://schemas.openxmlformats.org/officeDocument/2006/relationships/image" Target="../media/image102.wmf"/></Relationships>
</file>

<file path=ppt/slides/_rels/slide29.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5.wmf"/><Relationship Id="rId5" Type="http://schemas.openxmlformats.org/officeDocument/2006/relationships/oleObject" Target="../embeddings/oleObject5.bin"/><Relationship Id="rId4" Type="http://schemas.openxmlformats.org/officeDocument/2006/relationships/image" Target="../media/image10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09.wmf"/><Relationship Id="rId5" Type="http://schemas.openxmlformats.org/officeDocument/2006/relationships/oleObject" Target="../embeddings/oleObject9.bin"/><Relationship Id="rId4" Type="http://schemas.openxmlformats.org/officeDocument/2006/relationships/image" Target="../media/image10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11.wmf"/><Relationship Id="rId5" Type="http://schemas.openxmlformats.org/officeDocument/2006/relationships/oleObject" Target="../embeddings/oleObject11.bin"/><Relationship Id="rId4" Type="http://schemas.openxmlformats.org/officeDocument/2006/relationships/image" Target="../media/image11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13.wmf"/><Relationship Id="rId5" Type="http://schemas.openxmlformats.org/officeDocument/2006/relationships/oleObject" Target="../embeddings/oleObject13.bin"/><Relationship Id="rId4" Type="http://schemas.openxmlformats.org/officeDocument/2006/relationships/image" Target="../media/image11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www.eyrolles.com/Accueil/Auteur/jean-lagofun-11139/" TargetMode="External"/><Relationship Id="rId3" Type="http://schemas.openxmlformats.org/officeDocument/2006/relationships/hyperlink" Target="https://www.eyrolles.com/Accueil/Auteur/beatrice-patizel-109056/" TargetMode="External"/><Relationship Id="rId7" Type="http://schemas.openxmlformats.org/officeDocument/2006/relationships/hyperlink" Target="https://www.eyrolles.com/Accueil/Auteur/serge-milles-11138/" TargetMode="External"/><Relationship Id="rId2" Type="http://schemas.openxmlformats.org/officeDocument/2006/relationships/hyperlink" Target="https://www.eyrolles.com/Accueil/Auteur/michel-brabant-12309/" TargetMode="External"/><Relationship Id="rId1" Type="http://schemas.openxmlformats.org/officeDocument/2006/relationships/slideLayout" Target="../slideLayouts/slideLayout7.xml"/><Relationship Id="rId6" Type="http://schemas.openxmlformats.org/officeDocument/2006/relationships/hyperlink" Target="https://www.eyrolles.com/BTP/Collection/3163/blanche-btp/" TargetMode="External"/><Relationship Id="rId5" Type="http://schemas.openxmlformats.org/officeDocument/2006/relationships/hyperlink" Target="https://www.eyrolles.com/Accueil/Auteur/helene-muller-109058/" TargetMode="External"/><Relationship Id="rId4" Type="http://schemas.openxmlformats.org/officeDocument/2006/relationships/hyperlink" Target="https://www.eyrolles.com/Accueil/Auteur/armelle-piegle-109057/" TargetMode="External"/><Relationship Id="rId9" Type="http://schemas.openxmlformats.org/officeDocument/2006/relationships/hyperlink" Target="https://library.wmo.int/doc_num.php?explnum_id=472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emf"/><Relationship Id="rId7" Type="http://schemas.openxmlformats.org/officeDocument/2006/relationships/image" Target="../media/image31.emf"/><Relationship Id="rId12" Type="http://schemas.openxmlformats.org/officeDocument/2006/relationships/image" Target="../media/image36.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image" Target="../media/image35.emf"/><Relationship Id="rId5" Type="http://schemas.openxmlformats.org/officeDocument/2006/relationships/image" Target="../media/image29.emf"/><Relationship Id="rId10" Type="http://schemas.openxmlformats.org/officeDocument/2006/relationships/image" Target="../media/image34.emf"/><Relationship Id="rId4" Type="http://schemas.openxmlformats.org/officeDocument/2006/relationships/image" Target="../media/image28.emf"/><Relationship Id="rId9"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1708" y="700783"/>
            <a:ext cx="9426011" cy="461665"/>
          </a:xfrm>
          <a:prstGeom prst="rect">
            <a:avLst/>
          </a:prstGeom>
          <a:noFill/>
        </p:spPr>
        <p:txBody>
          <a:bodyPr wrap="square" rtlCol="0">
            <a:spAutoFit/>
          </a:bodyPr>
          <a:lstStyle/>
          <a:p>
            <a:r>
              <a:rPr lang="fr-FR" sz="2400" b="1" dirty="0" smtClean="0"/>
              <a:t>Ministère de l’enseignement supérieur et de la recherche pédagogique</a:t>
            </a:r>
            <a:endParaRPr lang="fr-FR" sz="2400" b="1" dirty="0"/>
          </a:p>
        </p:txBody>
      </p:sp>
      <p:sp>
        <p:nvSpPr>
          <p:cNvPr id="5" name="TextBox 4"/>
          <p:cNvSpPr txBox="1"/>
          <p:nvPr/>
        </p:nvSpPr>
        <p:spPr>
          <a:xfrm>
            <a:off x="3177612" y="1191495"/>
            <a:ext cx="6829513" cy="461665"/>
          </a:xfrm>
          <a:prstGeom prst="rect">
            <a:avLst/>
          </a:prstGeom>
          <a:noFill/>
        </p:spPr>
        <p:txBody>
          <a:bodyPr wrap="square" rtlCol="0">
            <a:spAutoFit/>
          </a:bodyPr>
          <a:lstStyle/>
          <a:p>
            <a:r>
              <a:rPr lang="fr-FR" sz="2400" dirty="0" smtClean="0"/>
              <a:t>Ecole Nationale Polytechnique d’Oran Maurice </a:t>
            </a:r>
            <a:r>
              <a:rPr lang="fr-FR" sz="2400" dirty="0" err="1" smtClean="0"/>
              <a:t>Audin</a:t>
            </a:r>
            <a:endParaRPr lang="fr-FR" sz="2400" dirty="0"/>
          </a:p>
        </p:txBody>
      </p:sp>
      <p:sp>
        <p:nvSpPr>
          <p:cNvPr id="6" name="TextBox 5"/>
          <p:cNvSpPr txBox="1"/>
          <p:nvPr/>
        </p:nvSpPr>
        <p:spPr>
          <a:xfrm>
            <a:off x="3955278" y="1779731"/>
            <a:ext cx="4957986" cy="461665"/>
          </a:xfrm>
          <a:prstGeom prst="rect">
            <a:avLst/>
          </a:prstGeom>
          <a:noFill/>
        </p:spPr>
        <p:txBody>
          <a:bodyPr wrap="square" rtlCol="0">
            <a:spAutoFit/>
          </a:bodyPr>
          <a:lstStyle/>
          <a:p>
            <a:pPr algn="ctr"/>
            <a:r>
              <a:rPr lang="fr-FR" sz="2400" dirty="0" smtClean="0"/>
              <a:t>Département de Génie Civil </a:t>
            </a:r>
            <a:endParaRPr lang="fr-FR" sz="2400" dirty="0"/>
          </a:p>
        </p:txBody>
      </p:sp>
      <p:sp>
        <p:nvSpPr>
          <p:cNvPr id="7" name="TextBox 6"/>
          <p:cNvSpPr txBox="1"/>
          <p:nvPr/>
        </p:nvSpPr>
        <p:spPr>
          <a:xfrm>
            <a:off x="3782404" y="2533010"/>
            <a:ext cx="5378688" cy="707886"/>
          </a:xfrm>
          <a:prstGeom prst="rect">
            <a:avLst/>
          </a:prstGeom>
          <a:noFill/>
        </p:spPr>
        <p:txBody>
          <a:bodyPr wrap="square" rtlCol="0">
            <a:spAutoFit/>
          </a:bodyPr>
          <a:lstStyle/>
          <a:p>
            <a:r>
              <a:rPr lang="fr-FR" sz="2000" b="1" dirty="0" smtClean="0"/>
              <a:t>Cours en ligne : Topographie - mesures </a:t>
            </a:r>
            <a:r>
              <a:rPr lang="fr-FR" sz="2000" b="1" dirty="0" smtClean="0"/>
              <a:t>indirectes</a:t>
            </a:r>
          </a:p>
          <a:p>
            <a:pPr algn="ctr"/>
            <a:r>
              <a:rPr lang="fr-FR" sz="2000" b="1" dirty="0" smtClean="0"/>
              <a:t>SECTION II</a:t>
            </a:r>
            <a:endParaRPr lang="fr-FR" sz="2000" b="1" dirty="0"/>
          </a:p>
        </p:txBody>
      </p:sp>
      <p:sp>
        <p:nvSpPr>
          <p:cNvPr id="8" name="TextBox 7"/>
          <p:cNvSpPr txBox="1"/>
          <p:nvPr/>
        </p:nvSpPr>
        <p:spPr>
          <a:xfrm>
            <a:off x="2700470" y="3532511"/>
            <a:ext cx="5956419" cy="1477328"/>
          </a:xfrm>
          <a:prstGeom prst="rect">
            <a:avLst/>
          </a:prstGeom>
          <a:noFill/>
        </p:spPr>
        <p:txBody>
          <a:bodyPr wrap="square" rtlCol="0">
            <a:spAutoFit/>
          </a:bodyPr>
          <a:lstStyle/>
          <a:p>
            <a:r>
              <a:rPr lang="fr-FR" b="1" dirty="0" smtClean="0"/>
              <a:t>Enseignant : </a:t>
            </a:r>
          </a:p>
          <a:p>
            <a:endParaRPr lang="fr-FR" b="1" dirty="0"/>
          </a:p>
          <a:p>
            <a:r>
              <a:rPr lang="fr-FR" dirty="0" smtClean="0"/>
              <a:t>AYED </a:t>
            </a:r>
            <a:r>
              <a:rPr lang="fr-FR" dirty="0" err="1" smtClean="0"/>
              <a:t>Kada</a:t>
            </a:r>
            <a:r>
              <a:rPr lang="fr-FR" dirty="0"/>
              <a:t>,</a:t>
            </a:r>
            <a:r>
              <a:rPr lang="fr-FR" dirty="0" smtClean="0"/>
              <a:t> maitre de conférences, ENPO MA</a:t>
            </a:r>
          </a:p>
          <a:p>
            <a:r>
              <a:rPr lang="fr-FR" dirty="0" smtClean="0"/>
              <a:t>Email: </a:t>
            </a:r>
            <a:r>
              <a:rPr lang="fr-FR" dirty="0" smtClean="0">
                <a:hlinkClick r:id="rId2"/>
              </a:rPr>
              <a:t>ayeddzkada@gmail.com</a:t>
            </a:r>
            <a:r>
              <a:rPr lang="fr-FR" dirty="0" smtClean="0"/>
              <a:t>, </a:t>
            </a:r>
            <a:r>
              <a:rPr lang="fr-FR" dirty="0" smtClean="0">
                <a:hlinkClick r:id="rId3"/>
              </a:rPr>
              <a:t>Kada.ayed@enp-oran.dz</a:t>
            </a:r>
            <a:endParaRPr lang="fr-FR" dirty="0" smtClean="0"/>
          </a:p>
          <a:p>
            <a:r>
              <a:rPr lang="fr-FR" dirty="0" smtClean="0"/>
              <a:t>Tel : 06 99 56 59 24</a:t>
            </a:r>
            <a:endParaRPr lang="fr-FR" dirty="0"/>
          </a:p>
        </p:txBody>
      </p:sp>
      <p:sp>
        <p:nvSpPr>
          <p:cNvPr id="9" name="TextBox 8"/>
          <p:cNvSpPr txBox="1"/>
          <p:nvPr/>
        </p:nvSpPr>
        <p:spPr>
          <a:xfrm>
            <a:off x="9161092" y="5784079"/>
            <a:ext cx="2076627" cy="369332"/>
          </a:xfrm>
          <a:prstGeom prst="rect">
            <a:avLst/>
          </a:prstGeom>
          <a:noFill/>
        </p:spPr>
        <p:txBody>
          <a:bodyPr wrap="square" rtlCol="0">
            <a:spAutoFit/>
          </a:bodyPr>
          <a:lstStyle/>
          <a:p>
            <a:r>
              <a:rPr lang="fr-FR" dirty="0" smtClean="0"/>
              <a:t>Année: 2022/2023</a:t>
            </a:r>
            <a:endParaRPr lang="fr-FR" dirty="0"/>
          </a:p>
        </p:txBody>
      </p:sp>
    </p:spTree>
    <p:extLst>
      <p:ext uri="{BB962C8B-B14F-4D97-AF65-F5344CB8AC3E}">
        <p14:creationId xmlns:p14="http://schemas.microsoft.com/office/powerpoint/2010/main" val="4133217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10</a:t>
            </a:fld>
            <a:endParaRPr lang="fr-FR"/>
          </a:p>
        </p:txBody>
      </p:sp>
      <p:sp>
        <p:nvSpPr>
          <p:cNvPr id="6" name="ZoneTexte 5"/>
          <p:cNvSpPr txBox="1"/>
          <p:nvPr/>
        </p:nvSpPr>
        <p:spPr>
          <a:xfrm>
            <a:off x="1775520" y="188640"/>
            <a:ext cx="3672408" cy="923330"/>
          </a:xfrm>
          <a:prstGeom prst="rect">
            <a:avLst/>
          </a:prstGeom>
          <a:noFill/>
        </p:spPr>
        <p:txBody>
          <a:bodyPr wrap="square" rtlCol="0">
            <a:spAutoFit/>
          </a:bodyPr>
          <a:lstStyle/>
          <a:p>
            <a:r>
              <a:rPr lang="fr-FR" b="1" dirty="0"/>
              <a:t>Visée descendante</a:t>
            </a:r>
            <a:r>
              <a:rPr lang="fr-FR" dirty="0"/>
              <a:t>: la distance OE horizontale D suivante la figure ci-dessous, D= D1-D2</a:t>
            </a:r>
          </a:p>
        </p:txBody>
      </p:sp>
      <p:pic>
        <p:nvPicPr>
          <p:cNvPr id="7" name="Image 6"/>
          <p:cNvPicPr>
            <a:picLocks noChangeAspect="1"/>
          </p:cNvPicPr>
          <p:nvPr/>
        </p:nvPicPr>
        <p:blipFill>
          <a:blip r:embed="rId2"/>
          <a:stretch>
            <a:fillRect/>
          </a:stretch>
        </p:blipFill>
        <p:spPr>
          <a:xfrm>
            <a:off x="4896620" y="1902599"/>
            <a:ext cx="4752528" cy="3189724"/>
          </a:xfrm>
          <a:prstGeom prst="rect">
            <a:avLst/>
          </a:prstGeom>
        </p:spPr>
      </p:pic>
      <p:pic>
        <p:nvPicPr>
          <p:cNvPr id="8" name="Image 7"/>
          <p:cNvPicPr>
            <a:picLocks noChangeAspect="1"/>
          </p:cNvPicPr>
          <p:nvPr/>
        </p:nvPicPr>
        <p:blipFill>
          <a:blip r:embed="rId3"/>
          <a:stretch>
            <a:fillRect/>
          </a:stretch>
        </p:blipFill>
        <p:spPr>
          <a:xfrm>
            <a:off x="4038599" y="5173475"/>
            <a:ext cx="7092477" cy="408669"/>
          </a:xfrm>
          <a:prstGeom prst="rect">
            <a:avLst/>
          </a:prstGeom>
        </p:spPr>
      </p:pic>
      <p:pic>
        <p:nvPicPr>
          <p:cNvPr id="9" name="Image 8"/>
          <p:cNvPicPr>
            <a:picLocks noChangeAspect="1"/>
          </p:cNvPicPr>
          <p:nvPr/>
        </p:nvPicPr>
        <p:blipFill>
          <a:blip r:embed="rId4"/>
          <a:stretch>
            <a:fillRect/>
          </a:stretch>
        </p:blipFill>
        <p:spPr>
          <a:xfrm>
            <a:off x="2207569" y="1412776"/>
            <a:ext cx="2556225" cy="408670"/>
          </a:xfrm>
          <a:prstGeom prst="rect">
            <a:avLst/>
          </a:prstGeom>
        </p:spPr>
      </p:pic>
      <p:sp>
        <p:nvSpPr>
          <p:cNvPr id="2" name="Footer Placeholder 1"/>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3769972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11</a:t>
            </a:fld>
            <a:endParaRPr lang="fr-FR"/>
          </a:p>
        </p:txBody>
      </p:sp>
      <p:pic>
        <p:nvPicPr>
          <p:cNvPr id="5" name="Image 4"/>
          <p:cNvPicPr>
            <a:picLocks noChangeAspect="1"/>
          </p:cNvPicPr>
          <p:nvPr/>
        </p:nvPicPr>
        <p:blipFill>
          <a:blip r:embed="rId2"/>
          <a:stretch>
            <a:fillRect/>
          </a:stretch>
        </p:blipFill>
        <p:spPr>
          <a:xfrm>
            <a:off x="3935760" y="260648"/>
            <a:ext cx="4518976" cy="609600"/>
          </a:xfrm>
          <a:prstGeom prst="rect">
            <a:avLst/>
          </a:prstGeom>
        </p:spPr>
      </p:pic>
      <p:pic>
        <p:nvPicPr>
          <p:cNvPr id="6" name="Image 5"/>
          <p:cNvPicPr>
            <a:picLocks noChangeAspect="1"/>
          </p:cNvPicPr>
          <p:nvPr/>
        </p:nvPicPr>
        <p:blipFill>
          <a:blip r:embed="rId3"/>
          <a:stretch>
            <a:fillRect/>
          </a:stretch>
        </p:blipFill>
        <p:spPr>
          <a:xfrm>
            <a:off x="6387004" y="870249"/>
            <a:ext cx="4135465" cy="4053633"/>
          </a:xfrm>
          <a:prstGeom prst="rect">
            <a:avLst/>
          </a:prstGeom>
        </p:spPr>
      </p:pic>
      <p:pic>
        <p:nvPicPr>
          <p:cNvPr id="7" name="Image 6"/>
          <p:cNvPicPr>
            <a:picLocks noChangeAspect="1"/>
          </p:cNvPicPr>
          <p:nvPr/>
        </p:nvPicPr>
        <p:blipFill>
          <a:blip r:embed="rId4"/>
          <a:stretch>
            <a:fillRect/>
          </a:stretch>
        </p:blipFill>
        <p:spPr>
          <a:xfrm>
            <a:off x="1991544" y="1124745"/>
            <a:ext cx="3686932" cy="1745213"/>
          </a:xfrm>
          <a:prstGeom prst="rect">
            <a:avLst/>
          </a:prstGeom>
        </p:spPr>
      </p:pic>
      <p:pic>
        <p:nvPicPr>
          <p:cNvPr id="8" name="Image 7"/>
          <p:cNvPicPr>
            <a:picLocks noChangeAspect="1"/>
          </p:cNvPicPr>
          <p:nvPr/>
        </p:nvPicPr>
        <p:blipFill>
          <a:blip r:embed="rId5"/>
          <a:stretch>
            <a:fillRect/>
          </a:stretch>
        </p:blipFill>
        <p:spPr>
          <a:xfrm>
            <a:off x="1676272" y="3124452"/>
            <a:ext cx="5460400" cy="736596"/>
          </a:xfrm>
          <a:prstGeom prst="rect">
            <a:avLst/>
          </a:prstGeom>
        </p:spPr>
      </p:pic>
      <p:sp>
        <p:nvSpPr>
          <p:cNvPr id="2" name="Footer Placeholder 1"/>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533337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12</a:t>
            </a:fld>
            <a:endParaRPr lang="fr-FR"/>
          </a:p>
        </p:txBody>
      </p:sp>
      <p:sp>
        <p:nvSpPr>
          <p:cNvPr id="5" name="ZoneTexte 4"/>
          <p:cNvSpPr txBox="1"/>
          <p:nvPr/>
        </p:nvSpPr>
        <p:spPr>
          <a:xfrm>
            <a:off x="1919536" y="188641"/>
            <a:ext cx="3888432" cy="646331"/>
          </a:xfrm>
          <a:prstGeom prst="rect">
            <a:avLst/>
          </a:prstGeom>
          <a:noFill/>
        </p:spPr>
        <p:txBody>
          <a:bodyPr wrap="square" rtlCol="0">
            <a:spAutoFit/>
          </a:bodyPr>
          <a:lstStyle/>
          <a:p>
            <a:r>
              <a:rPr lang="fr-FR" b="1" dirty="0">
                <a:latin typeface="Arial Black" panose="020B0A04020102020204" pitchFamily="34" charset="0"/>
              </a:rPr>
              <a:t>Le théodolite optique mécanique</a:t>
            </a:r>
          </a:p>
        </p:txBody>
      </p:sp>
      <p:pic>
        <p:nvPicPr>
          <p:cNvPr id="6" name="Image 5"/>
          <p:cNvPicPr>
            <a:picLocks noChangeAspect="1"/>
          </p:cNvPicPr>
          <p:nvPr/>
        </p:nvPicPr>
        <p:blipFill>
          <a:blip r:embed="rId2"/>
          <a:stretch>
            <a:fillRect/>
          </a:stretch>
        </p:blipFill>
        <p:spPr>
          <a:xfrm>
            <a:off x="1919537" y="562285"/>
            <a:ext cx="6753537" cy="719104"/>
          </a:xfrm>
          <a:prstGeom prst="rect">
            <a:avLst/>
          </a:prstGeom>
        </p:spPr>
      </p:pic>
      <p:pic>
        <p:nvPicPr>
          <p:cNvPr id="7" name="Image 6"/>
          <p:cNvPicPr>
            <a:picLocks noChangeAspect="1"/>
          </p:cNvPicPr>
          <p:nvPr/>
        </p:nvPicPr>
        <p:blipFill>
          <a:blip r:embed="rId3"/>
          <a:stretch>
            <a:fillRect/>
          </a:stretch>
        </p:blipFill>
        <p:spPr>
          <a:xfrm>
            <a:off x="1847530" y="1583821"/>
            <a:ext cx="1512167" cy="341147"/>
          </a:xfrm>
          <a:prstGeom prst="rect">
            <a:avLst/>
          </a:prstGeom>
        </p:spPr>
      </p:pic>
      <p:pic>
        <p:nvPicPr>
          <p:cNvPr id="8" name="Image 7"/>
          <p:cNvPicPr>
            <a:picLocks noChangeAspect="1"/>
          </p:cNvPicPr>
          <p:nvPr/>
        </p:nvPicPr>
        <p:blipFill>
          <a:blip r:embed="rId4"/>
          <a:stretch>
            <a:fillRect/>
          </a:stretch>
        </p:blipFill>
        <p:spPr>
          <a:xfrm>
            <a:off x="1827468" y="2122566"/>
            <a:ext cx="7508892" cy="2407307"/>
          </a:xfrm>
          <a:prstGeom prst="rect">
            <a:avLst/>
          </a:prstGeom>
        </p:spPr>
      </p:pic>
      <p:sp>
        <p:nvSpPr>
          <p:cNvPr id="2" name="Footer Placeholder 1"/>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984826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13</a:t>
            </a:fld>
            <a:endParaRPr lang="fr-FR"/>
          </a:p>
        </p:txBody>
      </p:sp>
      <p:sp>
        <p:nvSpPr>
          <p:cNvPr id="2" name="ZoneTexte 1"/>
          <p:cNvSpPr txBox="1"/>
          <p:nvPr/>
        </p:nvSpPr>
        <p:spPr>
          <a:xfrm>
            <a:off x="1703512" y="188640"/>
            <a:ext cx="2808312" cy="369332"/>
          </a:xfrm>
          <a:prstGeom prst="rect">
            <a:avLst/>
          </a:prstGeom>
          <a:noFill/>
        </p:spPr>
        <p:txBody>
          <a:bodyPr wrap="square" rtlCol="0">
            <a:spAutoFit/>
          </a:bodyPr>
          <a:lstStyle/>
          <a:p>
            <a:r>
              <a:rPr lang="fr-FR" dirty="0"/>
              <a:t>Mesure stadimétrique</a:t>
            </a:r>
          </a:p>
        </p:txBody>
      </p:sp>
      <p:pic>
        <p:nvPicPr>
          <p:cNvPr id="3" name="Image 2"/>
          <p:cNvPicPr>
            <a:picLocks noChangeAspect="1"/>
          </p:cNvPicPr>
          <p:nvPr/>
        </p:nvPicPr>
        <p:blipFill>
          <a:blip r:embed="rId2"/>
          <a:stretch>
            <a:fillRect/>
          </a:stretch>
        </p:blipFill>
        <p:spPr>
          <a:xfrm>
            <a:off x="6251398" y="557973"/>
            <a:ext cx="3372995" cy="2391244"/>
          </a:xfrm>
          <a:prstGeom prst="rect">
            <a:avLst/>
          </a:prstGeom>
        </p:spPr>
      </p:pic>
      <p:pic>
        <p:nvPicPr>
          <p:cNvPr id="5" name="Image 4"/>
          <p:cNvPicPr>
            <a:picLocks noChangeAspect="1"/>
          </p:cNvPicPr>
          <p:nvPr/>
        </p:nvPicPr>
        <p:blipFill>
          <a:blip r:embed="rId3"/>
          <a:stretch>
            <a:fillRect/>
          </a:stretch>
        </p:blipFill>
        <p:spPr>
          <a:xfrm>
            <a:off x="1919536" y="764705"/>
            <a:ext cx="2592288" cy="2004795"/>
          </a:xfrm>
          <a:prstGeom prst="rect">
            <a:avLst/>
          </a:prstGeom>
        </p:spPr>
      </p:pic>
      <p:pic>
        <p:nvPicPr>
          <p:cNvPr id="6" name="Image 5"/>
          <p:cNvPicPr>
            <a:picLocks noChangeAspect="1"/>
          </p:cNvPicPr>
          <p:nvPr/>
        </p:nvPicPr>
        <p:blipFill>
          <a:blip r:embed="rId4"/>
          <a:stretch>
            <a:fillRect/>
          </a:stretch>
        </p:blipFill>
        <p:spPr>
          <a:xfrm>
            <a:off x="1836186" y="2818126"/>
            <a:ext cx="2629703" cy="1858525"/>
          </a:xfrm>
          <a:prstGeom prst="rect">
            <a:avLst/>
          </a:prstGeom>
        </p:spPr>
      </p:pic>
      <p:pic>
        <p:nvPicPr>
          <p:cNvPr id="7" name="Image 6"/>
          <p:cNvPicPr>
            <a:picLocks noChangeAspect="1"/>
          </p:cNvPicPr>
          <p:nvPr/>
        </p:nvPicPr>
        <p:blipFill>
          <a:blip r:embed="rId5"/>
          <a:stretch>
            <a:fillRect/>
          </a:stretch>
        </p:blipFill>
        <p:spPr>
          <a:xfrm>
            <a:off x="8779644" y="3097881"/>
            <a:ext cx="1431157" cy="669906"/>
          </a:xfrm>
          <a:prstGeom prst="rect">
            <a:avLst/>
          </a:prstGeom>
        </p:spPr>
      </p:pic>
      <p:pic>
        <p:nvPicPr>
          <p:cNvPr id="8" name="Image 7"/>
          <p:cNvPicPr>
            <a:picLocks noChangeAspect="1"/>
          </p:cNvPicPr>
          <p:nvPr/>
        </p:nvPicPr>
        <p:blipFill>
          <a:blip r:embed="rId6"/>
          <a:stretch>
            <a:fillRect/>
          </a:stretch>
        </p:blipFill>
        <p:spPr>
          <a:xfrm>
            <a:off x="8779644" y="3829841"/>
            <a:ext cx="1431157" cy="800378"/>
          </a:xfrm>
          <a:prstGeom prst="rect">
            <a:avLst/>
          </a:prstGeom>
        </p:spPr>
      </p:pic>
      <p:sp>
        <p:nvSpPr>
          <p:cNvPr id="9" name="ZoneTexte 8"/>
          <p:cNvSpPr txBox="1"/>
          <p:nvPr/>
        </p:nvSpPr>
        <p:spPr>
          <a:xfrm>
            <a:off x="5335675" y="3127582"/>
            <a:ext cx="3456384" cy="369332"/>
          </a:xfrm>
          <a:prstGeom prst="rect">
            <a:avLst/>
          </a:prstGeom>
          <a:noFill/>
        </p:spPr>
        <p:txBody>
          <a:bodyPr wrap="square" rtlCol="0">
            <a:spAutoFit/>
          </a:bodyPr>
          <a:lstStyle/>
          <a:p>
            <a:r>
              <a:rPr lang="fr-FR" dirty="0"/>
              <a:t>La distance horizontale </a:t>
            </a:r>
            <a:r>
              <a:rPr lang="fr-FR" dirty="0" err="1"/>
              <a:t>Dh</a:t>
            </a:r>
            <a:r>
              <a:rPr lang="fr-FR" dirty="0"/>
              <a:t> égale à:</a:t>
            </a:r>
          </a:p>
        </p:txBody>
      </p:sp>
      <p:sp>
        <p:nvSpPr>
          <p:cNvPr id="10" name="ZoneTexte 9"/>
          <p:cNvSpPr txBox="1"/>
          <p:nvPr/>
        </p:nvSpPr>
        <p:spPr>
          <a:xfrm>
            <a:off x="5270795" y="3867270"/>
            <a:ext cx="3586144" cy="646331"/>
          </a:xfrm>
          <a:prstGeom prst="rect">
            <a:avLst/>
          </a:prstGeom>
          <a:noFill/>
        </p:spPr>
        <p:txBody>
          <a:bodyPr wrap="square" rtlCol="0">
            <a:spAutoFit/>
          </a:bodyPr>
          <a:lstStyle/>
          <a:p>
            <a:r>
              <a:rPr lang="fr-FR" dirty="0"/>
              <a:t>Si la visée est horizontale (V=100gr), </a:t>
            </a:r>
            <a:r>
              <a:rPr lang="fr-FR" dirty="0" err="1"/>
              <a:t>Dh</a:t>
            </a:r>
            <a:r>
              <a:rPr lang="fr-FR" dirty="0"/>
              <a:t> égale à:</a:t>
            </a:r>
          </a:p>
        </p:txBody>
      </p:sp>
      <p:pic>
        <p:nvPicPr>
          <p:cNvPr id="11" name="Image 10"/>
          <p:cNvPicPr>
            <a:picLocks noChangeAspect="1"/>
          </p:cNvPicPr>
          <p:nvPr/>
        </p:nvPicPr>
        <p:blipFill>
          <a:blip r:embed="rId7"/>
          <a:stretch>
            <a:fillRect/>
          </a:stretch>
        </p:blipFill>
        <p:spPr>
          <a:xfrm>
            <a:off x="2211969" y="4659653"/>
            <a:ext cx="7233456" cy="426180"/>
          </a:xfrm>
          <a:prstGeom prst="rect">
            <a:avLst/>
          </a:prstGeom>
        </p:spPr>
      </p:pic>
      <p:pic>
        <p:nvPicPr>
          <p:cNvPr id="12" name="Image 11"/>
          <p:cNvPicPr>
            <a:picLocks noChangeAspect="1"/>
          </p:cNvPicPr>
          <p:nvPr/>
        </p:nvPicPr>
        <p:blipFill>
          <a:blip r:embed="rId8"/>
          <a:stretch>
            <a:fillRect/>
          </a:stretch>
        </p:blipFill>
        <p:spPr>
          <a:xfrm>
            <a:off x="1703512" y="5101006"/>
            <a:ext cx="5582564" cy="421807"/>
          </a:xfrm>
          <a:prstGeom prst="rect">
            <a:avLst/>
          </a:prstGeom>
        </p:spPr>
      </p:pic>
      <p:sp>
        <p:nvSpPr>
          <p:cNvPr id="13" name="ZoneTexte 12"/>
          <p:cNvSpPr txBox="1"/>
          <p:nvPr/>
        </p:nvSpPr>
        <p:spPr>
          <a:xfrm>
            <a:off x="1703512" y="5734038"/>
            <a:ext cx="1548172" cy="369332"/>
          </a:xfrm>
          <a:prstGeom prst="rect">
            <a:avLst/>
          </a:prstGeom>
          <a:noFill/>
        </p:spPr>
        <p:txBody>
          <a:bodyPr wrap="square" rtlCol="0">
            <a:spAutoFit/>
          </a:bodyPr>
          <a:lstStyle/>
          <a:p>
            <a:r>
              <a:rPr lang="fr-FR" dirty="0"/>
              <a:t>Elle vaux 100</a:t>
            </a:r>
          </a:p>
        </p:txBody>
      </p:sp>
      <p:pic>
        <p:nvPicPr>
          <p:cNvPr id="14" name="Image 13"/>
          <p:cNvPicPr>
            <a:picLocks noChangeAspect="1"/>
          </p:cNvPicPr>
          <p:nvPr/>
        </p:nvPicPr>
        <p:blipFill>
          <a:blip r:embed="rId9"/>
          <a:stretch>
            <a:fillRect/>
          </a:stretch>
        </p:blipFill>
        <p:spPr>
          <a:xfrm>
            <a:off x="3791745" y="5722852"/>
            <a:ext cx="2603669" cy="448630"/>
          </a:xfrm>
          <a:prstGeom prst="rect">
            <a:avLst/>
          </a:prstGeom>
        </p:spPr>
      </p:pic>
      <p:sp>
        <p:nvSpPr>
          <p:cNvPr id="15" name="Flèche droite 14"/>
          <p:cNvSpPr/>
          <p:nvPr/>
        </p:nvSpPr>
        <p:spPr>
          <a:xfrm>
            <a:off x="3188070" y="5876980"/>
            <a:ext cx="424684" cy="17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10"/>
          <a:stretch>
            <a:fillRect/>
          </a:stretch>
        </p:blipFill>
        <p:spPr>
          <a:xfrm>
            <a:off x="3945582" y="6118227"/>
            <a:ext cx="2094243" cy="473802"/>
          </a:xfrm>
          <a:prstGeom prst="rect">
            <a:avLst/>
          </a:prstGeom>
        </p:spPr>
      </p:pic>
      <p:sp>
        <p:nvSpPr>
          <p:cNvPr id="17" name="ZoneTexte 16"/>
          <p:cNvSpPr txBox="1"/>
          <p:nvPr/>
        </p:nvSpPr>
        <p:spPr>
          <a:xfrm>
            <a:off x="1771350" y="6213695"/>
            <a:ext cx="1548172" cy="369332"/>
          </a:xfrm>
          <a:prstGeom prst="rect">
            <a:avLst/>
          </a:prstGeom>
          <a:noFill/>
        </p:spPr>
        <p:txBody>
          <a:bodyPr wrap="square" rtlCol="0">
            <a:spAutoFit/>
          </a:bodyPr>
          <a:lstStyle/>
          <a:p>
            <a:r>
              <a:rPr lang="fr-FR" dirty="0"/>
              <a:t>Pour V=100gr</a:t>
            </a:r>
          </a:p>
        </p:txBody>
      </p:sp>
      <p:sp>
        <p:nvSpPr>
          <p:cNvPr id="18" name="Flèche droite 17"/>
          <p:cNvSpPr/>
          <p:nvPr/>
        </p:nvSpPr>
        <p:spPr>
          <a:xfrm>
            <a:off x="3284975" y="6312733"/>
            <a:ext cx="424684" cy="161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oter Placeholder 18"/>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548957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14</a:t>
            </a:fld>
            <a:endParaRPr lang="fr-FR"/>
          </a:p>
        </p:txBody>
      </p:sp>
      <p:pic>
        <p:nvPicPr>
          <p:cNvPr id="2" name="Image 1"/>
          <p:cNvPicPr>
            <a:picLocks noChangeAspect="1"/>
          </p:cNvPicPr>
          <p:nvPr/>
        </p:nvPicPr>
        <p:blipFill>
          <a:blip r:embed="rId2"/>
          <a:stretch>
            <a:fillRect/>
          </a:stretch>
        </p:blipFill>
        <p:spPr>
          <a:xfrm>
            <a:off x="1631505" y="260648"/>
            <a:ext cx="3555534" cy="470314"/>
          </a:xfrm>
          <a:prstGeom prst="rect">
            <a:avLst/>
          </a:prstGeom>
        </p:spPr>
      </p:pic>
      <p:pic>
        <p:nvPicPr>
          <p:cNvPr id="3" name="Image 2"/>
          <p:cNvPicPr>
            <a:picLocks noChangeAspect="1"/>
          </p:cNvPicPr>
          <p:nvPr/>
        </p:nvPicPr>
        <p:blipFill>
          <a:blip r:embed="rId3"/>
          <a:stretch>
            <a:fillRect/>
          </a:stretch>
        </p:blipFill>
        <p:spPr>
          <a:xfrm>
            <a:off x="1703512" y="788775"/>
            <a:ext cx="5832648" cy="360217"/>
          </a:xfrm>
          <a:prstGeom prst="rect">
            <a:avLst/>
          </a:prstGeom>
        </p:spPr>
      </p:pic>
      <p:pic>
        <p:nvPicPr>
          <p:cNvPr id="5" name="Image 4"/>
          <p:cNvPicPr>
            <a:picLocks noChangeAspect="1"/>
          </p:cNvPicPr>
          <p:nvPr/>
        </p:nvPicPr>
        <p:blipFill>
          <a:blip r:embed="rId4"/>
          <a:stretch>
            <a:fillRect/>
          </a:stretch>
        </p:blipFill>
        <p:spPr>
          <a:xfrm>
            <a:off x="7464153" y="1340769"/>
            <a:ext cx="3005827" cy="3702177"/>
          </a:xfrm>
          <a:prstGeom prst="rect">
            <a:avLst/>
          </a:prstGeom>
        </p:spPr>
      </p:pic>
      <p:pic>
        <p:nvPicPr>
          <p:cNvPr id="6" name="Image 5"/>
          <p:cNvPicPr>
            <a:picLocks noChangeAspect="1"/>
          </p:cNvPicPr>
          <p:nvPr/>
        </p:nvPicPr>
        <p:blipFill>
          <a:blip r:embed="rId5"/>
          <a:stretch>
            <a:fillRect/>
          </a:stretch>
        </p:blipFill>
        <p:spPr>
          <a:xfrm>
            <a:off x="1691701" y="1340768"/>
            <a:ext cx="5741835" cy="3816424"/>
          </a:xfrm>
          <a:prstGeom prst="rect">
            <a:avLst/>
          </a:prstGeom>
        </p:spPr>
      </p:pic>
      <p:sp>
        <p:nvSpPr>
          <p:cNvPr id="7" name="Footer Placeholder 6"/>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1695981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15</a:t>
            </a:fld>
            <a:endParaRPr lang="fr-FR"/>
          </a:p>
        </p:txBody>
      </p:sp>
      <p:pic>
        <p:nvPicPr>
          <p:cNvPr id="2" name="Image 1"/>
          <p:cNvPicPr>
            <a:picLocks noChangeAspect="1"/>
          </p:cNvPicPr>
          <p:nvPr/>
        </p:nvPicPr>
        <p:blipFill>
          <a:blip r:embed="rId2"/>
          <a:stretch>
            <a:fillRect/>
          </a:stretch>
        </p:blipFill>
        <p:spPr>
          <a:xfrm>
            <a:off x="4367808" y="0"/>
            <a:ext cx="6096097" cy="6614426"/>
          </a:xfrm>
          <a:prstGeom prst="rect">
            <a:avLst/>
          </a:prstGeom>
        </p:spPr>
      </p:pic>
      <p:pic>
        <p:nvPicPr>
          <p:cNvPr id="3" name="Image 2"/>
          <p:cNvPicPr>
            <a:picLocks noChangeAspect="1"/>
          </p:cNvPicPr>
          <p:nvPr/>
        </p:nvPicPr>
        <p:blipFill>
          <a:blip r:embed="rId3"/>
          <a:stretch>
            <a:fillRect/>
          </a:stretch>
        </p:blipFill>
        <p:spPr>
          <a:xfrm>
            <a:off x="2711624" y="332656"/>
            <a:ext cx="2538750" cy="482600"/>
          </a:xfrm>
          <a:prstGeom prst="rect">
            <a:avLst/>
          </a:prstGeom>
        </p:spPr>
      </p:pic>
      <p:sp>
        <p:nvSpPr>
          <p:cNvPr id="5" name="Footer Placeholder 4"/>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528065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16</a:t>
            </a:fld>
            <a:endParaRPr lang="fr-FR"/>
          </a:p>
        </p:txBody>
      </p:sp>
      <p:sp>
        <p:nvSpPr>
          <p:cNvPr id="2" name="ZoneTexte 1"/>
          <p:cNvSpPr txBox="1"/>
          <p:nvPr/>
        </p:nvSpPr>
        <p:spPr>
          <a:xfrm>
            <a:off x="1847528" y="188640"/>
            <a:ext cx="6696744" cy="400110"/>
          </a:xfrm>
          <a:prstGeom prst="rect">
            <a:avLst/>
          </a:prstGeom>
          <a:noFill/>
        </p:spPr>
        <p:txBody>
          <a:bodyPr wrap="square" rtlCol="0">
            <a:spAutoFit/>
          </a:bodyPr>
          <a:lstStyle/>
          <a:p>
            <a:r>
              <a:rPr lang="fr-FR" sz="2000" b="1" dirty="0"/>
              <a:t>Mise en station d’un </a:t>
            </a:r>
            <a:r>
              <a:rPr lang="fr-FR" sz="2000" b="1" dirty="0" smtClean="0"/>
              <a:t>instrument topographique</a:t>
            </a:r>
            <a:endParaRPr lang="fr-FR" sz="2000" b="1" dirty="0"/>
          </a:p>
        </p:txBody>
      </p:sp>
      <p:pic>
        <p:nvPicPr>
          <p:cNvPr id="3" name="Image 2"/>
          <p:cNvPicPr>
            <a:picLocks noChangeAspect="1"/>
          </p:cNvPicPr>
          <p:nvPr/>
        </p:nvPicPr>
        <p:blipFill>
          <a:blip r:embed="rId2"/>
          <a:stretch>
            <a:fillRect/>
          </a:stretch>
        </p:blipFill>
        <p:spPr>
          <a:xfrm>
            <a:off x="8333925" y="744384"/>
            <a:ext cx="1501756" cy="1404117"/>
          </a:xfrm>
          <a:prstGeom prst="rect">
            <a:avLst/>
          </a:prstGeom>
        </p:spPr>
      </p:pic>
      <p:pic>
        <p:nvPicPr>
          <p:cNvPr id="5" name="Image 4"/>
          <p:cNvPicPr>
            <a:picLocks noChangeAspect="1"/>
          </p:cNvPicPr>
          <p:nvPr/>
        </p:nvPicPr>
        <p:blipFill>
          <a:blip r:embed="rId3"/>
          <a:stretch>
            <a:fillRect/>
          </a:stretch>
        </p:blipFill>
        <p:spPr>
          <a:xfrm>
            <a:off x="8318276" y="2420889"/>
            <a:ext cx="1498443" cy="1148373"/>
          </a:xfrm>
          <a:prstGeom prst="rect">
            <a:avLst/>
          </a:prstGeom>
        </p:spPr>
      </p:pic>
      <p:pic>
        <p:nvPicPr>
          <p:cNvPr id="6" name="Image 5"/>
          <p:cNvPicPr>
            <a:picLocks noChangeAspect="1"/>
          </p:cNvPicPr>
          <p:nvPr/>
        </p:nvPicPr>
        <p:blipFill>
          <a:blip r:embed="rId4"/>
          <a:stretch>
            <a:fillRect/>
          </a:stretch>
        </p:blipFill>
        <p:spPr>
          <a:xfrm>
            <a:off x="6934530" y="3883609"/>
            <a:ext cx="2901152" cy="1201575"/>
          </a:xfrm>
          <a:prstGeom prst="rect">
            <a:avLst/>
          </a:prstGeom>
        </p:spPr>
      </p:pic>
      <p:pic>
        <p:nvPicPr>
          <p:cNvPr id="7" name="Image 6"/>
          <p:cNvPicPr>
            <a:picLocks noChangeAspect="1"/>
          </p:cNvPicPr>
          <p:nvPr/>
        </p:nvPicPr>
        <p:blipFill>
          <a:blip r:embed="rId5"/>
          <a:stretch>
            <a:fillRect/>
          </a:stretch>
        </p:blipFill>
        <p:spPr>
          <a:xfrm>
            <a:off x="8195631" y="5170149"/>
            <a:ext cx="1597026" cy="1378982"/>
          </a:xfrm>
          <a:prstGeom prst="rect">
            <a:avLst/>
          </a:prstGeom>
        </p:spPr>
      </p:pic>
      <p:sp>
        <p:nvSpPr>
          <p:cNvPr id="8" name="ZoneTexte 7"/>
          <p:cNvSpPr txBox="1"/>
          <p:nvPr/>
        </p:nvSpPr>
        <p:spPr>
          <a:xfrm>
            <a:off x="2135560" y="908721"/>
            <a:ext cx="4798970" cy="646331"/>
          </a:xfrm>
          <a:prstGeom prst="rect">
            <a:avLst/>
          </a:prstGeom>
          <a:noFill/>
        </p:spPr>
        <p:txBody>
          <a:bodyPr wrap="square" rtlCol="0">
            <a:spAutoFit/>
          </a:bodyPr>
          <a:lstStyle/>
          <a:p>
            <a:r>
              <a:rPr lang="fr-FR" dirty="0"/>
              <a:t>1</a:t>
            </a:r>
            <a:r>
              <a:rPr lang="fr-FR" baseline="30000" dirty="0"/>
              <a:t>er</a:t>
            </a:r>
            <a:r>
              <a:rPr lang="fr-FR" dirty="0"/>
              <a:t> calage par rapport à la bulle circulaire (plateau horizontal)</a:t>
            </a:r>
          </a:p>
        </p:txBody>
      </p:sp>
      <p:sp>
        <p:nvSpPr>
          <p:cNvPr id="9" name="ZoneTexte 8"/>
          <p:cNvSpPr txBox="1"/>
          <p:nvPr/>
        </p:nvSpPr>
        <p:spPr>
          <a:xfrm>
            <a:off x="2063552" y="2671909"/>
            <a:ext cx="4798970" cy="1200329"/>
          </a:xfrm>
          <a:prstGeom prst="rect">
            <a:avLst/>
          </a:prstGeom>
          <a:noFill/>
        </p:spPr>
        <p:txBody>
          <a:bodyPr wrap="square" rtlCol="0">
            <a:spAutoFit/>
          </a:bodyPr>
          <a:lstStyle/>
          <a:p>
            <a:r>
              <a:rPr lang="fr-FR" dirty="0"/>
              <a:t>2em réglage par rapport à une ligne qui passe par V1 et V2 selon la direction de la bulle torique (ligne horizontal), toujours on réglé avec les deux vises au même temps.</a:t>
            </a:r>
          </a:p>
        </p:txBody>
      </p:sp>
      <p:sp>
        <p:nvSpPr>
          <p:cNvPr id="10" name="ZoneTexte 9"/>
          <p:cNvSpPr txBox="1"/>
          <p:nvPr/>
        </p:nvSpPr>
        <p:spPr>
          <a:xfrm>
            <a:off x="1861508" y="4161230"/>
            <a:ext cx="4798970" cy="1200329"/>
          </a:xfrm>
          <a:prstGeom prst="rect">
            <a:avLst/>
          </a:prstGeom>
          <a:noFill/>
        </p:spPr>
        <p:txBody>
          <a:bodyPr wrap="square" rtlCol="0">
            <a:spAutoFit/>
          </a:bodyPr>
          <a:lstStyle/>
          <a:p>
            <a:r>
              <a:rPr lang="fr-FR" dirty="0"/>
              <a:t>3em réglage (</a:t>
            </a:r>
            <a:r>
              <a:rPr lang="fr-FR" b="1" dirty="0"/>
              <a:t>demi tour de l'alidade , 200gr</a:t>
            </a:r>
            <a:r>
              <a:rPr lang="fr-FR" dirty="0"/>
              <a:t>) par rapport à une ligne qui passe par V1 et V2 (ligne horizontal) en position 1 bien réglée en position 2 inclinée vers V2.</a:t>
            </a:r>
          </a:p>
        </p:txBody>
      </p:sp>
      <p:sp>
        <p:nvSpPr>
          <p:cNvPr id="11" name="ZoneTexte 10"/>
          <p:cNvSpPr txBox="1"/>
          <p:nvPr/>
        </p:nvSpPr>
        <p:spPr>
          <a:xfrm>
            <a:off x="2014213" y="5536474"/>
            <a:ext cx="4798970" cy="923330"/>
          </a:xfrm>
          <a:prstGeom prst="rect">
            <a:avLst/>
          </a:prstGeom>
          <a:noFill/>
        </p:spPr>
        <p:txBody>
          <a:bodyPr wrap="square" rtlCol="0">
            <a:spAutoFit/>
          </a:bodyPr>
          <a:lstStyle/>
          <a:p>
            <a:r>
              <a:rPr lang="fr-FR" dirty="0"/>
              <a:t>4em réglage par la vise 3 par rapport à un plan qui passe par V1, V2 et V3 (plan horizontal) ¼ de tour, 100gr.</a:t>
            </a:r>
          </a:p>
        </p:txBody>
      </p:sp>
      <p:sp>
        <p:nvSpPr>
          <p:cNvPr id="12" name="Footer Placeholder 11"/>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63600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17</a:t>
            </a:fld>
            <a:endParaRPr lang="fr-FR"/>
          </a:p>
        </p:txBody>
      </p:sp>
      <p:sp>
        <p:nvSpPr>
          <p:cNvPr id="2" name="ZoneTexte 1"/>
          <p:cNvSpPr txBox="1"/>
          <p:nvPr/>
        </p:nvSpPr>
        <p:spPr>
          <a:xfrm>
            <a:off x="797807" y="433816"/>
            <a:ext cx="4868556" cy="707886"/>
          </a:xfrm>
          <a:prstGeom prst="rect">
            <a:avLst/>
          </a:prstGeom>
          <a:noFill/>
        </p:spPr>
        <p:txBody>
          <a:bodyPr wrap="square" rtlCol="0">
            <a:spAutoFit/>
          </a:bodyPr>
          <a:lstStyle/>
          <a:p>
            <a:r>
              <a:rPr lang="fr-FR" sz="2000" b="1" dirty="0" smtClean="0"/>
              <a:t>Principe de mesure d’Angles </a:t>
            </a:r>
            <a:r>
              <a:rPr lang="fr-FR" sz="2000" b="1" dirty="0"/>
              <a:t>horizontaux</a:t>
            </a:r>
          </a:p>
          <a:p>
            <a:r>
              <a:rPr lang="fr-FR" sz="2000" b="1" dirty="0"/>
              <a:t>Cercle horizontal</a:t>
            </a:r>
          </a:p>
        </p:txBody>
      </p:sp>
      <p:pic>
        <p:nvPicPr>
          <p:cNvPr id="3" name="Image 2"/>
          <p:cNvPicPr>
            <a:picLocks noChangeAspect="1"/>
          </p:cNvPicPr>
          <p:nvPr/>
        </p:nvPicPr>
        <p:blipFill>
          <a:blip r:embed="rId2"/>
          <a:stretch>
            <a:fillRect/>
          </a:stretch>
        </p:blipFill>
        <p:spPr>
          <a:xfrm>
            <a:off x="5951984" y="294564"/>
            <a:ext cx="4082020" cy="4110378"/>
          </a:xfrm>
          <a:prstGeom prst="rect">
            <a:avLst/>
          </a:prstGeom>
        </p:spPr>
      </p:pic>
      <p:pic>
        <p:nvPicPr>
          <p:cNvPr id="5" name="Image 4"/>
          <p:cNvPicPr>
            <a:picLocks noChangeAspect="1"/>
          </p:cNvPicPr>
          <p:nvPr/>
        </p:nvPicPr>
        <p:blipFill>
          <a:blip r:embed="rId3"/>
          <a:stretch>
            <a:fillRect/>
          </a:stretch>
        </p:blipFill>
        <p:spPr>
          <a:xfrm>
            <a:off x="1775521" y="2564904"/>
            <a:ext cx="2752927" cy="367238"/>
          </a:xfrm>
          <a:prstGeom prst="rect">
            <a:avLst/>
          </a:prstGeom>
        </p:spPr>
      </p:pic>
      <p:pic>
        <p:nvPicPr>
          <p:cNvPr id="6" name="Image 5"/>
          <p:cNvPicPr>
            <a:picLocks noChangeAspect="1"/>
          </p:cNvPicPr>
          <p:nvPr/>
        </p:nvPicPr>
        <p:blipFill>
          <a:blip r:embed="rId4"/>
          <a:stretch>
            <a:fillRect/>
          </a:stretch>
        </p:blipFill>
        <p:spPr>
          <a:xfrm>
            <a:off x="1627366" y="3140968"/>
            <a:ext cx="4468634" cy="1951646"/>
          </a:xfrm>
          <a:prstGeom prst="rect">
            <a:avLst/>
          </a:prstGeom>
        </p:spPr>
      </p:pic>
      <p:pic>
        <p:nvPicPr>
          <p:cNvPr id="7" name="Image 6"/>
          <p:cNvPicPr>
            <a:picLocks noChangeAspect="1"/>
          </p:cNvPicPr>
          <p:nvPr/>
        </p:nvPicPr>
        <p:blipFill>
          <a:blip r:embed="rId5"/>
          <a:stretch>
            <a:fillRect/>
          </a:stretch>
        </p:blipFill>
        <p:spPr>
          <a:xfrm>
            <a:off x="2207569" y="5259095"/>
            <a:ext cx="5472608" cy="1269874"/>
          </a:xfrm>
          <a:prstGeom prst="rect">
            <a:avLst/>
          </a:prstGeom>
        </p:spPr>
      </p:pic>
      <p:sp>
        <p:nvSpPr>
          <p:cNvPr id="8" name="Footer Placeholder 7"/>
          <p:cNvSpPr>
            <a:spLocks noGrp="1"/>
          </p:cNvSpPr>
          <p:nvPr>
            <p:ph type="ftr" sz="quarter" idx="11"/>
          </p:nvPr>
        </p:nvSpPr>
        <p:spPr>
          <a:xfrm>
            <a:off x="7239000" y="6358769"/>
            <a:ext cx="4114800" cy="365125"/>
          </a:xfrm>
        </p:spPr>
        <p:txBody>
          <a:bodyPr/>
          <a:lstStyle/>
          <a:p>
            <a:r>
              <a:rPr lang="fr-FR" dirty="0"/>
              <a:t>Cours en ligne de topographie AYED </a:t>
            </a:r>
            <a:r>
              <a:rPr lang="fr-FR" dirty="0" err="1"/>
              <a:t>Kada</a:t>
            </a:r>
            <a:r>
              <a:rPr lang="fr-FR" dirty="0"/>
              <a:t> </a:t>
            </a:r>
          </a:p>
        </p:txBody>
      </p:sp>
    </p:spTree>
    <p:extLst>
      <p:ext uri="{BB962C8B-B14F-4D97-AF65-F5344CB8AC3E}">
        <p14:creationId xmlns:p14="http://schemas.microsoft.com/office/powerpoint/2010/main" val="1296616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18</a:t>
            </a:fld>
            <a:endParaRPr lang="fr-FR"/>
          </a:p>
        </p:txBody>
      </p:sp>
      <p:pic>
        <p:nvPicPr>
          <p:cNvPr id="2" name="Image 1"/>
          <p:cNvPicPr>
            <a:picLocks noChangeAspect="1"/>
          </p:cNvPicPr>
          <p:nvPr/>
        </p:nvPicPr>
        <p:blipFill>
          <a:blip r:embed="rId2"/>
          <a:stretch>
            <a:fillRect/>
          </a:stretch>
        </p:blipFill>
        <p:spPr>
          <a:xfrm>
            <a:off x="1631505" y="188640"/>
            <a:ext cx="7660953" cy="1008112"/>
          </a:xfrm>
          <a:prstGeom prst="rect">
            <a:avLst/>
          </a:prstGeom>
        </p:spPr>
      </p:pic>
      <p:pic>
        <p:nvPicPr>
          <p:cNvPr id="3" name="Image 2"/>
          <p:cNvPicPr>
            <a:picLocks noChangeAspect="1"/>
          </p:cNvPicPr>
          <p:nvPr/>
        </p:nvPicPr>
        <p:blipFill>
          <a:blip r:embed="rId3"/>
          <a:stretch>
            <a:fillRect/>
          </a:stretch>
        </p:blipFill>
        <p:spPr>
          <a:xfrm>
            <a:off x="1657660" y="1412776"/>
            <a:ext cx="8478959" cy="720080"/>
          </a:xfrm>
          <a:prstGeom prst="rect">
            <a:avLst/>
          </a:prstGeom>
        </p:spPr>
      </p:pic>
      <p:pic>
        <p:nvPicPr>
          <p:cNvPr id="5" name="Image 4"/>
          <p:cNvPicPr>
            <a:picLocks noChangeAspect="1"/>
          </p:cNvPicPr>
          <p:nvPr/>
        </p:nvPicPr>
        <p:blipFill>
          <a:blip r:embed="rId4"/>
          <a:stretch>
            <a:fillRect/>
          </a:stretch>
        </p:blipFill>
        <p:spPr>
          <a:xfrm>
            <a:off x="1631505" y="2492896"/>
            <a:ext cx="8849199" cy="2389754"/>
          </a:xfrm>
          <a:prstGeom prst="rect">
            <a:avLst/>
          </a:prstGeom>
        </p:spPr>
      </p:pic>
      <p:sp>
        <p:nvSpPr>
          <p:cNvPr id="6" name="Footer Placeholder 5"/>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123493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19</a:t>
            </a:fld>
            <a:endParaRPr lang="fr-FR"/>
          </a:p>
        </p:txBody>
      </p:sp>
      <p:pic>
        <p:nvPicPr>
          <p:cNvPr id="5" name="Image 4"/>
          <p:cNvPicPr>
            <a:picLocks noChangeAspect="1"/>
          </p:cNvPicPr>
          <p:nvPr/>
        </p:nvPicPr>
        <p:blipFill>
          <a:blip r:embed="rId2"/>
          <a:stretch>
            <a:fillRect/>
          </a:stretch>
        </p:blipFill>
        <p:spPr>
          <a:xfrm>
            <a:off x="1703512" y="188641"/>
            <a:ext cx="3456384" cy="474339"/>
          </a:xfrm>
          <a:prstGeom prst="rect">
            <a:avLst/>
          </a:prstGeom>
        </p:spPr>
      </p:pic>
      <p:pic>
        <p:nvPicPr>
          <p:cNvPr id="2" name="Image 1"/>
          <p:cNvPicPr>
            <a:picLocks noChangeAspect="1"/>
          </p:cNvPicPr>
          <p:nvPr/>
        </p:nvPicPr>
        <p:blipFill>
          <a:blip r:embed="rId3"/>
          <a:stretch>
            <a:fillRect/>
          </a:stretch>
        </p:blipFill>
        <p:spPr>
          <a:xfrm>
            <a:off x="6391828" y="332656"/>
            <a:ext cx="3818972" cy="3429372"/>
          </a:xfrm>
          <a:prstGeom prst="rect">
            <a:avLst/>
          </a:prstGeom>
        </p:spPr>
      </p:pic>
      <p:sp>
        <p:nvSpPr>
          <p:cNvPr id="6" name="ZoneTexte 5"/>
          <p:cNvSpPr txBox="1"/>
          <p:nvPr/>
        </p:nvSpPr>
        <p:spPr>
          <a:xfrm>
            <a:off x="1991544" y="908720"/>
            <a:ext cx="3888432" cy="1477328"/>
          </a:xfrm>
          <a:prstGeom prst="rect">
            <a:avLst/>
          </a:prstGeom>
          <a:noFill/>
        </p:spPr>
        <p:txBody>
          <a:bodyPr wrap="square" rtlCol="0">
            <a:spAutoFit/>
          </a:bodyPr>
          <a:lstStyle/>
          <a:p>
            <a:r>
              <a:rPr lang="fr-FR" dirty="0"/>
              <a:t>Le gisement d’une direction AB est </a:t>
            </a:r>
            <a:r>
              <a:rPr lang="fr-FR" b="1" dirty="0"/>
              <a:t>l’angle horizontal </a:t>
            </a:r>
            <a:r>
              <a:rPr lang="fr-FR" dirty="0"/>
              <a:t>mesuré positivement dans le sens horaire entre l’axe des ordonnées du système de projection utilisé et cette direction AB</a:t>
            </a:r>
          </a:p>
        </p:txBody>
      </p:sp>
      <p:pic>
        <p:nvPicPr>
          <p:cNvPr id="7" name="Image 6"/>
          <p:cNvPicPr>
            <a:picLocks noChangeAspect="1"/>
          </p:cNvPicPr>
          <p:nvPr/>
        </p:nvPicPr>
        <p:blipFill>
          <a:blip r:embed="rId4"/>
          <a:stretch>
            <a:fillRect/>
          </a:stretch>
        </p:blipFill>
        <p:spPr>
          <a:xfrm>
            <a:off x="2567609" y="2492896"/>
            <a:ext cx="3040121" cy="432048"/>
          </a:xfrm>
          <a:prstGeom prst="rect">
            <a:avLst/>
          </a:prstGeom>
        </p:spPr>
      </p:pic>
      <p:sp>
        <p:nvSpPr>
          <p:cNvPr id="9" name="ZoneTexte 8"/>
          <p:cNvSpPr txBox="1"/>
          <p:nvPr/>
        </p:nvSpPr>
        <p:spPr>
          <a:xfrm>
            <a:off x="1991544" y="3140969"/>
            <a:ext cx="4032448" cy="1200329"/>
          </a:xfrm>
          <a:prstGeom prst="rect">
            <a:avLst/>
          </a:prstGeom>
          <a:noFill/>
        </p:spPr>
        <p:txBody>
          <a:bodyPr wrap="square" rtlCol="0">
            <a:spAutoFit/>
          </a:bodyPr>
          <a:lstStyle/>
          <a:p>
            <a:r>
              <a:rPr lang="fr-FR" dirty="0"/>
              <a:t>Mathématiquement, c’est l’angle positif en sens horaire entre l’axe des ordonnée du repère et le vecteur AB, il est compris entre 0 et 400gr,</a:t>
            </a:r>
          </a:p>
        </p:txBody>
      </p:sp>
      <p:pic>
        <p:nvPicPr>
          <p:cNvPr id="11" name="Image 10"/>
          <p:cNvPicPr>
            <a:picLocks noChangeAspect="1"/>
          </p:cNvPicPr>
          <p:nvPr/>
        </p:nvPicPr>
        <p:blipFill>
          <a:blip r:embed="rId5"/>
          <a:stretch>
            <a:fillRect/>
          </a:stretch>
        </p:blipFill>
        <p:spPr>
          <a:xfrm>
            <a:off x="2015605" y="4448641"/>
            <a:ext cx="4073912" cy="647576"/>
          </a:xfrm>
          <a:prstGeom prst="rect">
            <a:avLst/>
          </a:prstGeom>
        </p:spPr>
      </p:pic>
      <p:pic>
        <p:nvPicPr>
          <p:cNvPr id="12" name="Image 11"/>
          <p:cNvPicPr>
            <a:picLocks noChangeAspect="1"/>
          </p:cNvPicPr>
          <p:nvPr/>
        </p:nvPicPr>
        <p:blipFill>
          <a:blip r:embed="rId6"/>
          <a:stretch>
            <a:fillRect/>
          </a:stretch>
        </p:blipFill>
        <p:spPr>
          <a:xfrm>
            <a:off x="1991545" y="5171011"/>
            <a:ext cx="5358145" cy="536078"/>
          </a:xfrm>
          <a:prstGeom prst="rect">
            <a:avLst/>
          </a:prstGeom>
        </p:spPr>
      </p:pic>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366506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4462" y="1248147"/>
            <a:ext cx="10765410" cy="2833083"/>
          </a:xfrm>
          <a:prstGeom prst="rect">
            <a:avLst/>
          </a:prstGeom>
        </p:spPr>
        <p:txBody>
          <a:bodyPr wrap="square">
            <a:spAutoFit/>
          </a:bodyPr>
          <a:lstStyle/>
          <a:p>
            <a:pPr algn="just">
              <a:lnSpc>
                <a:spcPct val="115000"/>
              </a:lnSpc>
              <a:spcAft>
                <a:spcPts val="500"/>
              </a:spcAft>
            </a:pPr>
            <a:r>
              <a:rPr lang="fr-FR" sz="2400" b="1" dirty="0" smtClean="0">
                <a:latin typeface="Calibri" panose="020F0502020204030204" pitchFamily="34" charset="0"/>
                <a:ea typeface="Calibri" panose="020F0502020204030204" pitchFamily="34" charset="0"/>
                <a:cs typeface="Arial" panose="020B0604020202020204" pitchFamily="34" charset="0"/>
              </a:rPr>
              <a:t>Introduction</a:t>
            </a:r>
          </a:p>
          <a:p>
            <a:pPr algn="just">
              <a:lnSpc>
                <a:spcPct val="115000"/>
              </a:lnSpc>
              <a:spcAft>
                <a:spcPts val="500"/>
              </a:spcAft>
            </a:pPr>
            <a:r>
              <a:rPr lang="fr-FR" sz="2000" dirty="0" smtClean="0">
                <a:latin typeface="Calibri" panose="020F0502020204030204" pitchFamily="34" charset="0"/>
                <a:ea typeface="Calibri" panose="020F0502020204030204" pitchFamily="34" charset="0"/>
                <a:cs typeface="Arial" panose="020B0604020202020204" pitchFamily="34" charset="0"/>
              </a:rPr>
              <a:t>Le </a:t>
            </a:r>
            <a:r>
              <a:rPr lang="fr-FR" sz="2000" dirty="0">
                <a:latin typeface="Calibri" panose="020F0502020204030204" pitchFamily="34" charset="0"/>
                <a:ea typeface="Calibri" panose="020F0502020204030204" pitchFamily="34" charset="0"/>
                <a:cs typeface="Arial" panose="020B0604020202020204" pitchFamily="34" charset="0"/>
              </a:rPr>
              <a:t>présent cours est destiné aux ingénieurs génie civil de l’école nationale polytechnique d</a:t>
            </a:r>
            <a:r>
              <a:rPr lang="en-US" sz="2000" dirty="0">
                <a:latin typeface="Calibri" panose="020F0502020204030204" pitchFamily="34" charset="0"/>
                <a:ea typeface="Calibri" panose="020F0502020204030204" pitchFamily="34" charset="0"/>
                <a:cs typeface="Arial" panose="020B0604020202020204" pitchFamily="34" charset="0"/>
              </a:rPr>
              <a:t>’</a:t>
            </a:r>
            <a:r>
              <a:rPr lang="fr-FR" sz="2000" dirty="0">
                <a:latin typeface="Calibri" panose="020F0502020204030204" pitchFamily="34" charset="0"/>
                <a:ea typeface="Calibri" panose="020F0502020204030204" pitchFamily="34" charset="0"/>
                <a:cs typeface="Arial" panose="020B0604020202020204" pitchFamily="34" charset="0"/>
              </a:rPr>
              <a:t>Oran. Ce cours </a:t>
            </a:r>
            <a:r>
              <a:rPr lang="fr-FR" sz="2000" dirty="0" smtClean="0">
                <a:latin typeface="Calibri" panose="020F0502020204030204" pitchFamily="34" charset="0"/>
                <a:ea typeface="Calibri" panose="020F0502020204030204" pitchFamily="34" charset="0"/>
                <a:cs typeface="Arial" panose="020B0604020202020204" pitchFamily="34" charset="0"/>
              </a:rPr>
              <a:t>initie l’ingénieur </a:t>
            </a:r>
            <a:r>
              <a:rPr lang="fr-FR" sz="2000" dirty="0">
                <a:latin typeface="Calibri" panose="020F0502020204030204" pitchFamily="34" charset="0"/>
                <a:ea typeface="Calibri" panose="020F0502020204030204" pitchFamily="34" charset="0"/>
                <a:cs typeface="Arial" panose="020B0604020202020204" pitchFamily="34" charset="0"/>
              </a:rPr>
              <a:t>concepteur </a:t>
            </a:r>
            <a:r>
              <a:rPr lang="fr-FR" sz="2000" dirty="0" smtClean="0">
                <a:latin typeface="Calibri" panose="020F0502020204030204" pitchFamily="34" charset="0"/>
                <a:ea typeface="Calibri" panose="020F0502020204030204" pitchFamily="34" charset="0"/>
                <a:cs typeface="Arial" panose="020B0604020202020204" pitchFamily="34" charset="0"/>
              </a:rPr>
              <a:t>à des </a:t>
            </a:r>
            <a:r>
              <a:rPr lang="fr-FR" sz="2000" dirty="0">
                <a:latin typeface="Calibri" panose="020F0502020204030204" pitchFamily="34" charset="0"/>
                <a:ea typeface="Calibri" panose="020F0502020204030204" pitchFamily="34" charset="0"/>
                <a:cs typeface="Arial" panose="020B0604020202020204" pitchFamily="34" charset="0"/>
              </a:rPr>
              <a:t>connaissances importantes dans le domaine de la topographie.</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500"/>
              </a:spcAft>
            </a:pPr>
            <a:r>
              <a:rPr lang="fr-FR" sz="2000" dirty="0">
                <a:latin typeface="Calibri" panose="020F0502020204030204" pitchFamily="34" charset="0"/>
                <a:ea typeface="Calibri" panose="020F0502020204030204" pitchFamily="34" charset="0"/>
                <a:cs typeface="Arial" panose="020B0604020202020204" pitchFamily="34" charset="0"/>
              </a:rPr>
              <a:t>Ce cours présente dans un premier temps une première partie sur les différentes terminologies et définitions sur la topographie, en seconde partie, il traite </a:t>
            </a:r>
            <a:r>
              <a:rPr lang="fr-FR" sz="2000" dirty="0" smtClean="0">
                <a:latin typeface="Calibri" panose="020F0502020204030204" pitchFamily="34" charset="0"/>
                <a:ea typeface="Calibri" panose="020F0502020204030204" pitchFamily="34" charset="0"/>
                <a:cs typeface="Arial" panose="020B0604020202020204" pitchFamily="34" charset="0"/>
              </a:rPr>
              <a:t>mesures et </a:t>
            </a:r>
            <a:r>
              <a:rPr lang="fr-FR" sz="2000" dirty="0">
                <a:latin typeface="Calibri" panose="020F0502020204030204" pitchFamily="34" charset="0"/>
                <a:ea typeface="Calibri" panose="020F0502020204030204" pitchFamily="34" charset="0"/>
                <a:cs typeface="Arial" panose="020B0604020202020204" pitchFamily="34" charset="0"/>
              </a:rPr>
              <a:t>indirects en </a:t>
            </a:r>
            <a:r>
              <a:rPr lang="fr-FR" sz="2000" dirty="0" smtClean="0">
                <a:latin typeface="Calibri" panose="020F0502020204030204" pitchFamily="34" charset="0"/>
                <a:ea typeface="Calibri" panose="020F0502020204030204" pitchFamily="34" charset="0"/>
                <a:cs typeface="Arial" panose="020B0604020202020204" pitchFamily="34" charset="0"/>
              </a:rPr>
              <a:t>planimétrie.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500"/>
              </a:spcAft>
            </a:pPr>
            <a:r>
              <a:rPr lang="fr-FR" sz="2000" dirty="0">
                <a:latin typeface="Calibri" panose="020F0502020204030204" pitchFamily="34" charset="0"/>
                <a:ea typeface="Calibri" panose="020F0502020204030204" pitchFamily="34" charset="0"/>
                <a:cs typeface="Arial" panose="020B0604020202020204" pitchFamily="34" charset="0"/>
              </a:rPr>
              <a:t>J’espère que ce document sera utile pour les ingénieurs en Génie Civil, ingénieur en travaux public.</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821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20</a:t>
            </a:fld>
            <a:endParaRPr lang="fr-FR"/>
          </a:p>
        </p:txBody>
      </p:sp>
      <p:sp>
        <p:nvSpPr>
          <p:cNvPr id="2" name="ZoneTexte 1"/>
          <p:cNvSpPr txBox="1"/>
          <p:nvPr/>
        </p:nvSpPr>
        <p:spPr>
          <a:xfrm>
            <a:off x="1631504" y="188640"/>
            <a:ext cx="6192688" cy="369332"/>
          </a:xfrm>
          <a:prstGeom prst="rect">
            <a:avLst/>
          </a:prstGeom>
          <a:noFill/>
        </p:spPr>
        <p:txBody>
          <a:bodyPr wrap="square" rtlCol="0">
            <a:spAutoFit/>
          </a:bodyPr>
          <a:lstStyle/>
          <a:p>
            <a:r>
              <a:rPr lang="fr-FR" dirty="0"/>
              <a:t>Calcule du gisement a partir des coordonnées cartésiennes:</a:t>
            </a:r>
          </a:p>
        </p:txBody>
      </p:sp>
      <p:pic>
        <p:nvPicPr>
          <p:cNvPr id="3" name="Image 2"/>
          <p:cNvPicPr>
            <a:picLocks noChangeAspect="1"/>
          </p:cNvPicPr>
          <p:nvPr/>
        </p:nvPicPr>
        <p:blipFill>
          <a:blip r:embed="rId2"/>
          <a:stretch>
            <a:fillRect/>
          </a:stretch>
        </p:blipFill>
        <p:spPr>
          <a:xfrm>
            <a:off x="1775522" y="712929"/>
            <a:ext cx="5472607" cy="300998"/>
          </a:xfrm>
          <a:prstGeom prst="rect">
            <a:avLst/>
          </a:prstGeom>
        </p:spPr>
      </p:pic>
      <p:pic>
        <p:nvPicPr>
          <p:cNvPr id="5" name="Image 4"/>
          <p:cNvPicPr>
            <a:picLocks noChangeAspect="1"/>
          </p:cNvPicPr>
          <p:nvPr/>
        </p:nvPicPr>
        <p:blipFill>
          <a:blip r:embed="rId3"/>
          <a:stretch>
            <a:fillRect/>
          </a:stretch>
        </p:blipFill>
        <p:spPr>
          <a:xfrm>
            <a:off x="7248129" y="545120"/>
            <a:ext cx="3262373" cy="2921124"/>
          </a:xfrm>
          <a:prstGeom prst="rect">
            <a:avLst/>
          </a:prstGeom>
        </p:spPr>
      </p:pic>
      <p:pic>
        <p:nvPicPr>
          <p:cNvPr id="6" name="Image 5"/>
          <p:cNvPicPr>
            <a:picLocks noChangeAspect="1"/>
          </p:cNvPicPr>
          <p:nvPr/>
        </p:nvPicPr>
        <p:blipFill>
          <a:blip r:embed="rId4"/>
          <a:stretch>
            <a:fillRect/>
          </a:stretch>
        </p:blipFill>
        <p:spPr>
          <a:xfrm>
            <a:off x="1631505" y="1772816"/>
            <a:ext cx="5637959" cy="547572"/>
          </a:xfrm>
          <a:prstGeom prst="rect">
            <a:avLst/>
          </a:prstGeom>
        </p:spPr>
      </p:pic>
      <p:sp>
        <p:nvSpPr>
          <p:cNvPr id="7" name="ZoneTexte 6"/>
          <p:cNvSpPr txBox="1"/>
          <p:nvPr/>
        </p:nvSpPr>
        <p:spPr>
          <a:xfrm>
            <a:off x="1763891" y="2441052"/>
            <a:ext cx="5289910" cy="646331"/>
          </a:xfrm>
          <a:prstGeom prst="rect">
            <a:avLst/>
          </a:prstGeom>
          <a:noFill/>
        </p:spPr>
        <p:txBody>
          <a:bodyPr wrap="square" rtlCol="0">
            <a:spAutoFit/>
          </a:bodyPr>
          <a:lstStyle/>
          <a:p>
            <a:r>
              <a:rPr lang="fr-FR" b="1" dirty="0"/>
              <a:t>Application</a:t>
            </a:r>
            <a:r>
              <a:rPr lang="fr-FR" dirty="0"/>
              <a:t>: calculer a partir de la formule ci-dessus le gisement dans la direction AB.</a:t>
            </a:r>
          </a:p>
        </p:txBody>
      </p:sp>
      <p:pic>
        <p:nvPicPr>
          <p:cNvPr id="8" name="Image 7"/>
          <p:cNvPicPr>
            <a:picLocks noChangeAspect="1"/>
          </p:cNvPicPr>
          <p:nvPr/>
        </p:nvPicPr>
        <p:blipFill>
          <a:blip r:embed="rId5"/>
          <a:stretch>
            <a:fillRect/>
          </a:stretch>
        </p:blipFill>
        <p:spPr>
          <a:xfrm>
            <a:off x="1861294" y="3087383"/>
            <a:ext cx="2525209" cy="333351"/>
          </a:xfrm>
          <a:prstGeom prst="rect">
            <a:avLst/>
          </a:prstGeom>
        </p:spPr>
      </p:pic>
      <p:pic>
        <p:nvPicPr>
          <p:cNvPr id="9" name="Image 8"/>
          <p:cNvPicPr>
            <a:picLocks noChangeAspect="1"/>
          </p:cNvPicPr>
          <p:nvPr/>
        </p:nvPicPr>
        <p:blipFill>
          <a:blip r:embed="rId6"/>
          <a:stretch>
            <a:fillRect/>
          </a:stretch>
        </p:blipFill>
        <p:spPr>
          <a:xfrm>
            <a:off x="1870458" y="3496601"/>
            <a:ext cx="2952328" cy="991431"/>
          </a:xfrm>
          <a:prstGeom prst="rect">
            <a:avLst/>
          </a:prstGeom>
        </p:spPr>
      </p:pic>
      <p:sp>
        <p:nvSpPr>
          <p:cNvPr id="11" name="ZoneTexte 10"/>
          <p:cNvSpPr txBox="1"/>
          <p:nvPr/>
        </p:nvSpPr>
        <p:spPr>
          <a:xfrm>
            <a:off x="1847664" y="4563898"/>
            <a:ext cx="4392488" cy="2308324"/>
          </a:xfrm>
          <a:prstGeom prst="rect">
            <a:avLst/>
          </a:prstGeom>
          <a:noFill/>
        </p:spPr>
        <p:txBody>
          <a:bodyPr wrap="square" rtlCol="0">
            <a:spAutoFit/>
          </a:bodyPr>
          <a:lstStyle/>
          <a:p>
            <a:r>
              <a:rPr lang="fr-FR" dirty="0"/>
              <a:t>On observe que dans ce schéma il y a une incohérence de ce résultat.</a:t>
            </a:r>
          </a:p>
          <a:p>
            <a:r>
              <a:rPr lang="fr-FR" dirty="0"/>
              <a:t>L’angle donnée est visiblement pas égal à -57,045gr mais c’est -57,045+400= 342,955gr.</a:t>
            </a:r>
          </a:p>
          <a:p>
            <a:r>
              <a:rPr lang="fr-FR" dirty="0"/>
              <a:t>En fait, il y a l’angle auxiliaire, pour obtenir GAB il faut donc tenir compte de la position B par rapport au point A. donc on parle de quadrants. </a:t>
            </a:r>
          </a:p>
        </p:txBody>
      </p:sp>
      <p:pic>
        <p:nvPicPr>
          <p:cNvPr id="12" name="Image 11"/>
          <p:cNvPicPr>
            <a:picLocks noChangeAspect="1"/>
          </p:cNvPicPr>
          <p:nvPr/>
        </p:nvPicPr>
        <p:blipFill>
          <a:blip r:embed="rId7"/>
          <a:stretch>
            <a:fillRect/>
          </a:stretch>
        </p:blipFill>
        <p:spPr>
          <a:xfrm>
            <a:off x="7044628" y="3777778"/>
            <a:ext cx="2876397" cy="2578572"/>
          </a:xfrm>
          <a:prstGeom prst="rect">
            <a:avLst/>
          </a:prstGeom>
        </p:spPr>
      </p:pic>
      <p:sp>
        <p:nvSpPr>
          <p:cNvPr id="10" name="Footer Placeholder 9"/>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1827836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21</a:t>
            </a:fld>
            <a:endParaRPr lang="fr-FR"/>
          </a:p>
        </p:txBody>
      </p:sp>
      <p:pic>
        <p:nvPicPr>
          <p:cNvPr id="5" name="Image 4"/>
          <p:cNvPicPr>
            <a:picLocks noChangeAspect="1"/>
          </p:cNvPicPr>
          <p:nvPr/>
        </p:nvPicPr>
        <p:blipFill>
          <a:blip r:embed="rId2"/>
          <a:stretch>
            <a:fillRect/>
          </a:stretch>
        </p:blipFill>
        <p:spPr>
          <a:xfrm>
            <a:off x="6312024" y="404664"/>
            <a:ext cx="4240686" cy="5040560"/>
          </a:xfrm>
          <a:prstGeom prst="rect">
            <a:avLst/>
          </a:prstGeom>
        </p:spPr>
      </p:pic>
      <p:pic>
        <p:nvPicPr>
          <p:cNvPr id="6" name="Image 5"/>
          <p:cNvPicPr>
            <a:picLocks noChangeAspect="1"/>
          </p:cNvPicPr>
          <p:nvPr/>
        </p:nvPicPr>
        <p:blipFill>
          <a:blip r:embed="rId3"/>
          <a:stretch>
            <a:fillRect/>
          </a:stretch>
        </p:blipFill>
        <p:spPr>
          <a:xfrm>
            <a:off x="1775520" y="548680"/>
            <a:ext cx="4386020" cy="4464496"/>
          </a:xfrm>
          <a:prstGeom prst="rect">
            <a:avLst/>
          </a:prstGeom>
        </p:spPr>
      </p:pic>
      <p:sp>
        <p:nvSpPr>
          <p:cNvPr id="2" name="Footer Placeholder 1"/>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372444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22</a:t>
            </a:fld>
            <a:endParaRPr lang="fr-FR"/>
          </a:p>
        </p:txBody>
      </p:sp>
      <p:pic>
        <p:nvPicPr>
          <p:cNvPr id="2" name="Image 1"/>
          <p:cNvPicPr>
            <a:picLocks noChangeAspect="1"/>
          </p:cNvPicPr>
          <p:nvPr/>
        </p:nvPicPr>
        <p:blipFill>
          <a:blip r:embed="rId2"/>
          <a:stretch>
            <a:fillRect/>
          </a:stretch>
        </p:blipFill>
        <p:spPr>
          <a:xfrm>
            <a:off x="6070613" y="3416300"/>
            <a:ext cx="50775" cy="25400"/>
          </a:xfrm>
          <a:prstGeom prst="rect">
            <a:avLst/>
          </a:prstGeom>
        </p:spPr>
      </p:pic>
      <p:sp>
        <p:nvSpPr>
          <p:cNvPr id="3" name="ZoneTexte 2"/>
          <p:cNvSpPr txBox="1"/>
          <p:nvPr/>
        </p:nvSpPr>
        <p:spPr>
          <a:xfrm>
            <a:off x="1956520" y="332656"/>
            <a:ext cx="6120680" cy="369332"/>
          </a:xfrm>
          <a:prstGeom prst="rect">
            <a:avLst/>
          </a:prstGeom>
          <a:noFill/>
        </p:spPr>
        <p:txBody>
          <a:bodyPr wrap="square" rtlCol="0">
            <a:spAutoFit/>
          </a:bodyPr>
          <a:lstStyle/>
          <a:p>
            <a:r>
              <a:rPr lang="fr-FR" b="1" dirty="0"/>
              <a:t>Utilisation du gisement pour calculer les coordonnées </a:t>
            </a:r>
          </a:p>
        </p:txBody>
      </p:sp>
      <p:pic>
        <p:nvPicPr>
          <p:cNvPr id="5" name="Image 4"/>
          <p:cNvPicPr>
            <a:picLocks noChangeAspect="1"/>
          </p:cNvPicPr>
          <p:nvPr/>
        </p:nvPicPr>
        <p:blipFill>
          <a:blip r:embed="rId3"/>
          <a:stretch>
            <a:fillRect/>
          </a:stretch>
        </p:blipFill>
        <p:spPr>
          <a:xfrm>
            <a:off x="6384032" y="731453"/>
            <a:ext cx="4061448" cy="3744416"/>
          </a:xfrm>
          <a:prstGeom prst="rect">
            <a:avLst/>
          </a:prstGeom>
        </p:spPr>
      </p:pic>
      <p:pic>
        <p:nvPicPr>
          <p:cNvPr id="6" name="Image 5"/>
          <p:cNvPicPr>
            <a:picLocks noChangeAspect="1"/>
          </p:cNvPicPr>
          <p:nvPr/>
        </p:nvPicPr>
        <p:blipFill>
          <a:blip r:embed="rId4"/>
          <a:stretch>
            <a:fillRect/>
          </a:stretch>
        </p:blipFill>
        <p:spPr>
          <a:xfrm>
            <a:off x="1956520" y="1431426"/>
            <a:ext cx="4315876" cy="1219200"/>
          </a:xfrm>
          <a:prstGeom prst="rect">
            <a:avLst/>
          </a:prstGeom>
        </p:spPr>
      </p:pic>
      <p:pic>
        <p:nvPicPr>
          <p:cNvPr id="7" name="Image 6"/>
          <p:cNvPicPr>
            <a:picLocks noChangeAspect="1"/>
          </p:cNvPicPr>
          <p:nvPr/>
        </p:nvPicPr>
        <p:blipFill>
          <a:blip r:embed="rId5"/>
          <a:stretch>
            <a:fillRect/>
          </a:stretch>
        </p:blipFill>
        <p:spPr>
          <a:xfrm>
            <a:off x="1631504" y="4482364"/>
            <a:ext cx="8475160" cy="593204"/>
          </a:xfrm>
          <a:prstGeom prst="rect">
            <a:avLst/>
          </a:prstGeom>
        </p:spPr>
      </p:pic>
      <p:sp>
        <p:nvSpPr>
          <p:cNvPr id="8" name="ZoneTexte 7"/>
          <p:cNvSpPr txBox="1"/>
          <p:nvPr/>
        </p:nvSpPr>
        <p:spPr>
          <a:xfrm>
            <a:off x="1775520" y="3789040"/>
            <a:ext cx="1728192" cy="369332"/>
          </a:xfrm>
          <a:prstGeom prst="rect">
            <a:avLst/>
          </a:prstGeom>
          <a:noFill/>
        </p:spPr>
        <p:txBody>
          <a:bodyPr wrap="square" rtlCol="0">
            <a:spAutoFit/>
          </a:bodyPr>
          <a:lstStyle/>
          <a:p>
            <a:r>
              <a:rPr lang="fr-FR" dirty="0"/>
              <a:t>Exemple</a:t>
            </a:r>
          </a:p>
        </p:txBody>
      </p:sp>
      <p:pic>
        <p:nvPicPr>
          <p:cNvPr id="9" name="Image 8"/>
          <p:cNvPicPr>
            <a:picLocks noChangeAspect="1"/>
          </p:cNvPicPr>
          <p:nvPr/>
        </p:nvPicPr>
        <p:blipFill>
          <a:blip r:embed="rId6"/>
          <a:stretch>
            <a:fillRect/>
          </a:stretch>
        </p:blipFill>
        <p:spPr>
          <a:xfrm>
            <a:off x="1775521" y="5821423"/>
            <a:ext cx="2664295" cy="258231"/>
          </a:xfrm>
          <a:prstGeom prst="rect">
            <a:avLst/>
          </a:prstGeom>
        </p:spPr>
      </p:pic>
      <p:sp>
        <p:nvSpPr>
          <p:cNvPr id="10" name="ZoneTexte 9"/>
          <p:cNvSpPr txBox="1"/>
          <p:nvPr/>
        </p:nvSpPr>
        <p:spPr>
          <a:xfrm>
            <a:off x="1775520" y="5263829"/>
            <a:ext cx="1728192" cy="369332"/>
          </a:xfrm>
          <a:prstGeom prst="rect">
            <a:avLst/>
          </a:prstGeom>
          <a:noFill/>
        </p:spPr>
        <p:txBody>
          <a:bodyPr wrap="square" rtlCol="0">
            <a:spAutoFit/>
          </a:bodyPr>
          <a:lstStyle/>
          <a:p>
            <a:r>
              <a:rPr lang="fr-FR" dirty="0"/>
              <a:t>Réponse</a:t>
            </a:r>
          </a:p>
        </p:txBody>
      </p:sp>
      <p:sp>
        <p:nvSpPr>
          <p:cNvPr id="11" name="Footer Placeholder 10"/>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4259699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23</a:t>
            </a:fld>
            <a:endParaRPr lang="fr-FR"/>
          </a:p>
        </p:txBody>
      </p:sp>
      <p:pic>
        <p:nvPicPr>
          <p:cNvPr id="3" name="Image 2"/>
          <p:cNvPicPr>
            <a:picLocks noChangeAspect="1"/>
          </p:cNvPicPr>
          <p:nvPr/>
        </p:nvPicPr>
        <p:blipFill>
          <a:blip r:embed="rId2"/>
          <a:stretch>
            <a:fillRect/>
          </a:stretch>
        </p:blipFill>
        <p:spPr>
          <a:xfrm>
            <a:off x="7320136" y="332656"/>
            <a:ext cx="3139742" cy="3267738"/>
          </a:xfrm>
          <a:prstGeom prst="rect">
            <a:avLst/>
          </a:prstGeom>
        </p:spPr>
      </p:pic>
      <p:pic>
        <p:nvPicPr>
          <p:cNvPr id="5" name="Image 4"/>
          <p:cNvPicPr>
            <a:picLocks noChangeAspect="1"/>
          </p:cNvPicPr>
          <p:nvPr/>
        </p:nvPicPr>
        <p:blipFill>
          <a:blip r:embed="rId3"/>
          <a:stretch>
            <a:fillRect/>
          </a:stretch>
        </p:blipFill>
        <p:spPr>
          <a:xfrm>
            <a:off x="7919985" y="3589480"/>
            <a:ext cx="2304256" cy="331597"/>
          </a:xfrm>
          <a:prstGeom prst="rect">
            <a:avLst/>
          </a:prstGeom>
        </p:spPr>
      </p:pic>
      <p:sp>
        <p:nvSpPr>
          <p:cNvPr id="8" name="ZoneTexte 7"/>
          <p:cNvSpPr txBox="1"/>
          <p:nvPr/>
        </p:nvSpPr>
        <p:spPr>
          <a:xfrm>
            <a:off x="1919536" y="1052737"/>
            <a:ext cx="3672408" cy="2585323"/>
          </a:xfrm>
          <a:prstGeom prst="rect">
            <a:avLst/>
          </a:prstGeom>
          <a:noFill/>
        </p:spPr>
        <p:txBody>
          <a:bodyPr wrap="square" rtlCol="0">
            <a:spAutoFit/>
          </a:bodyPr>
          <a:lstStyle/>
          <a:p>
            <a:r>
              <a:rPr lang="fr-FR" dirty="0"/>
              <a:t>L’angle vertical z noté V est indiqué par le cercle vertical du théodolite en position de référence </a:t>
            </a:r>
            <a:r>
              <a:rPr lang="fr-FR" b="1" dirty="0"/>
              <a:t>cercle gauche</a:t>
            </a:r>
            <a:r>
              <a:rPr lang="fr-FR" dirty="0"/>
              <a:t>,</a:t>
            </a:r>
          </a:p>
          <a:p>
            <a:r>
              <a:rPr lang="fr-FR" dirty="0"/>
              <a:t> ce cercle est solidaire avec la lunette.</a:t>
            </a:r>
          </a:p>
          <a:p>
            <a:r>
              <a:rPr lang="fr-FR" b="1" dirty="0"/>
              <a:t>z est appelé l’angle zénithal</a:t>
            </a:r>
            <a:r>
              <a:rPr lang="fr-FR" dirty="0"/>
              <a:t>, c’est un angle projeté dans l’axe vertical de l’appareil,</a:t>
            </a:r>
          </a:p>
          <a:p>
            <a:endParaRPr lang="fr-FR" dirty="0"/>
          </a:p>
        </p:txBody>
      </p:sp>
      <p:pic>
        <p:nvPicPr>
          <p:cNvPr id="9" name="Image 8"/>
          <p:cNvPicPr>
            <a:picLocks noChangeAspect="1"/>
          </p:cNvPicPr>
          <p:nvPr/>
        </p:nvPicPr>
        <p:blipFill>
          <a:blip r:embed="rId4"/>
          <a:stretch>
            <a:fillRect/>
          </a:stretch>
        </p:blipFill>
        <p:spPr>
          <a:xfrm>
            <a:off x="7084961" y="3976622"/>
            <a:ext cx="3139281" cy="2739499"/>
          </a:xfrm>
          <a:prstGeom prst="rect">
            <a:avLst/>
          </a:prstGeom>
        </p:spPr>
      </p:pic>
      <p:pic>
        <p:nvPicPr>
          <p:cNvPr id="10" name="Image 9"/>
          <p:cNvPicPr>
            <a:picLocks noChangeAspect="1"/>
          </p:cNvPicPr>
          <p:nvPr/>
        </p:nvPicPr>
        <p:blipFill>
          <a:blip r:embed="rId5"/>
          <a:stretch>
            <a:fillRect/>
          </a:stretch>
        </p:blipFill>
        <p:spPr>
          <a:xfrm>
            <a:off x="2083642" y="3574271"/>
            <a:ext cx="3148262" cy="1823575"/>
          </a:xfrm>
          <a:prstGeom prst="rect">
            <a:avLst/>
          </a:prstGeom>
        </p:spPr>
      </p:pic>
      <p:pic>
        <p:nvPicPr>
          <p:cNvPr id="11" name="Image 10"/>
          <p:cNvPicPr>
            <a:picLocks noChangeAspect="1"/>
          </p:cNvPicPr>
          <p:nvPr/>
        </p:nvPicPr>
        <p:blipFill>
          <a:blip r:embed="rId6"/>
          <a:stretch>
            <a:fillRect/>
          </a:stretch>
        </p:blipFill>
        <p:spPr>
          <a:xfrm>
            <a:off x="2016696" y="5715702"/>
            <a:ext cx="3478088" cy="1117600"/>
          </a:xfrm>
          <a:prstGeom prst="rect">
            <a:avLst/>
          </a:prstGeom>
        </p:spPr>
      </p:pic>
      <p:sp>
        <p:nvSpPr>
          <p:cNvPr id="12" name="ZoneTexte 11"/>
          <p:cNvSpPr txBox="1"/>
          <p:nvPr/>
        </p:nvSpPr>
        <p:spPr>
          <a:xfrm>
            <a:off x="2083642" y="5346370"/>
            <a:ext cx="1132038" cy="369332"/>
          </a:xfrm>
          <a:prstGeom prst="rect">
            <a:avLst/>
          </a:prstGeom>
          <a:noFill/>
        </p:spPr>
        <p:txBody>
          <a:bodyPr wrap="square" rtlCol="0">
            <a:spAutoFit/>
          </a:bodyPr>
          <a:lstStyle/>
          <a:p>
            <a:r>
              <a:rPr lang="fr-FR" dirty="0"/>
              <a:t>résumé</a:t>
            </a:r>
          </a:p>
        </p:txBody>
      </p:sp>
      <p:sp>
        <p:nvSpPr>
          <p:cNvPr id="6" name="Footer Placeholder 5"/>
          <p:cNvSpPr>
            <a:spLocks noGrp="1"/>
          </p:cNvSpPr>
          <p:nvPr>
            <p:ph type="ftr" sz="quarter" idx="11"/>
          </p:nvPr>
        </p:nvSpPr>
        <p:spPr/>
        <p:txBody>
          <a:bodyPr/>
          <a:lstStyle/>
          <a:p>
            <a:r>
              <a:rPr lang="fr-FR"/>
              <a:t>Cours en ligne de topographie AYED Kada </a:t>
            </a:r>
          </a:p>
        </p:txBody>
      </p:sp>
      <p:sp>
        <p:nvSpPr>
          <p:cNvPr id="7" name="TextBox 6"/>
          <p:cNvSpPr txBox="1"/>
          <p:nvPr/>
        </p:nvSpPr>
        <p:spPr>
          <a:xfrm>
            <a:off x="1696824" y="332656"/>
            <a:ext cx="4722830" cy="400110"/>
          </a:xfrm>
          <a:prstGeom prst="rect">
            <a:avLst/>
          </a:prstGeom>
          <a:noFill/>
        </p:spPr>
        <p:txBody>
          <a:bodyPr wrap="square" rtlCol="0">
            <a:spAutoFit/>
          </a:bodyPr>
          <a:lstStyle/>
          <a:p>
            <a:r>
              <a:rPr lang="fr-FR" sz="2000" b="1" dirty="0" smtClean="0"/>
              <a:t>Principe de mesure d’Angles verticaux</a:t>
            </a:r>
            <a:endParaRPr lang="fr-FR" sz="2000" b="1" dirty="0"/>
          </a:p>
        </p:txBody>
      </p:sp>
    </p:spTree>
    <p:extLst>
      <p:ext uri="{BB962C8B-B14F-4D97-AF65-F5344CB8AC3E}">
        <p14:creationId xmlns:p14="http://schemas.microsoft.com/office/powerpoint/2010/main" val="32027759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24</a:t>
            </a:fld>
            <a:endParaRPr lang="fr-FR"/>
          </a:p>
        </p:txBody>
      </p:sp>
      <p:pic>
        <p:nvPicPr>
          <p:cNvPr id="2" name="Image 1"/>
          <p:cNvPicPr>
            <a:picLocks noChangeAspect="1"/>
          </p:cNvPicPr>
          <p:nvPr/>
        </p:nvPicPr>
        <p:blipFill>
          <a:blip r:embed="rId2"/>
          <a:stretch>
            <a:fillRect/>
          </a:stretch>
        </p:blipFill>
        <p:spPr>
          <a:xfrm>
            <a:off x="1703513" y="404664"/>
            <a:ext cx="8841809" cy="2664296"/>
          </a:xfrm>
          <a:prstGeom prst="rect">
            <a:avLst/>
          </a:prstGeom>
        </p:spPr>
      </p:pic>
      <p:pic>
        <p:nvPicPr>
          <p:cNvPr id="5" name="Image 4"/>
          <p:cNvPicPr>
            <a:picLocks noChangeAspect="1"/>
          </p:cNvPicPr>
          <p:nvPr/>
        </p:nvPicPr>
        <p:blipFill>
          <a:blip r:embed="rId3"/>
          <a:stretch>
            <a:fillRect/>
          </a:stretch>
        </p:blipFill>
        <p:spPr>
          <a:xfrm>
            <a:off x="4583832" y="3336686"/>
            <a:ext cx="3611954" cy="3151978"/>
          </a:xfrm>
          <a:prstGeom prst="rect">
            <a:avLst/>
          </a:prstGeom>
        </p:spPr>
      </p:pic>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3469132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25</a:t>
            </a:fld>
            <a:endParaRPr lang="fr-FR"/>
          </a:p>
        </p:txBody>
      </p:sp>
      <p:pic>
        <p:nvPicPr>
          <p:cNvPr id="2" name="Image 1"/>
          <p:cNvPicPr>
            <a:picLocks noChangeAspect="1"/>
          </p:cNvPicPr>
          <p:nvPr/>
        </p:nvPicPr>
        <p:blipFill>
          <a:blip r:embed="rId2"/>
          <a:stretch>
            <a:fillRect/>
          </a:stretch>
        </p:blipFill>
        <p:spPr>
          <a:xfrm>
            <a:off x="3245911" y="1340768"/>
            <a:ext cx="5870392" cy="2949138"/>
          </a:xfrm>
          <a:prstGeom prst="rect">
            <a:avLst/>
          </a:prstGeom>
        </p:spPr>
      </p:pic>
      <p:sp>
        <p:nvSpPr>
          <p:cNvPr id="3" name="ZoneTexte 2"/>
          <p:cNvSpPr txBox="1"/>
          <p:nvPr/>
        </p:nvSpPr>
        <p:spPr>
          <a:xfrm>
            <a:off x="2097816" y="476672"/>
            <a:ext cx="3600400" cy="369332"/>
          </a:xfrm>
          <a:prstGeom prst="rect">
            <a:avLst/>
          </a:prstGeom>
          <a:noFill/>
        </p:spPr>
        <p:txBody>
          <a:bodyPr wrap="square" rtlCol="0">
            <a:spAutoFit/>
          </a:bodyPr>
          <a:lstStyle/>
          <a:p>
            <a:r>
              <a:rPr lang="fr-FR" dirty="0"/>
              <a:t>Double retournement</a:t>
            </a:r>
          </a:p>
        </p:txBody>
      </p:sp>
      <p:pic>
        <p:nvPicPr>
          <p:cNvPr id="5" name="Image 4"/>
          <p:cNvPicPr>
            <a:picLocks noChangeAspect="1"/>
          </p:cNvPicPr>
          <p:nvPr/>
        </p:nvPicPr>
        <p:blipFill>
          <a:blip r:embed="rId3"/>
          <a:stretch>
            <a:fillRect/>
          </a:stretch>
        </p:blipFill>
        <p:spPr>
          <a:xfrm>
            <a:off x="2423593" y="4653136"/>
            <a:ext cx="7693389" cy="1137472"/>
          </a:xfrm>
          <a:prstGeom prst="rect">
            <a:avLst/>
          </a:prstGeom>
        </p:spPr>
      </p:pic>
      <p:sp>
        <p:nvSpPr>
          <p:cNvPr id="6" name="Footer Placeholder 5"/>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159225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26</a:t>
            </a:fld>
            <a:endParaRPr lang="fr-FR"/>
          </a:p>
        </p:txBody>
      </p:sp>
      <p:pic>
        <p:nvPicPr>
          <p:cNvPr id="2" name="Image 1"/>
          <p:cNvPicPr>
            <a:picLocks noChangeAspect="1"/>
          </p:cNvPicPr>
          <p:nvPr/>
        </p:nvPicPr>
        <p:blipFill>
          <a:blip r:embed="rId2"/>
          <a:stretch>
            <a:fillRect/>
          </a:stretch>
        </p:blipFill>
        <p:spPr>
          <a:xfrm>
            <a:off x="1703512" y="116633"/>
            <a:ext cx="8778070" cy="5923809"/>
          </a:xfrm>
          <a:prstGeom prst="rect">
            <a:avLst/>
          </a:prstGeom>
        </p:spPr>
      </p:pic>
      <p:pic>
        <p:nvPicPr>
          <p:cNvPr id="3" name="Image 2"/>
          <p:cNvPicPr>
            <a:picLocks noChangeAspect="1"/>
          </p:cNvPicPr>
          <p:nvPr/>
        </p:nvPicPr>
        <p:blipFill>
          <a:blip r:embed="rId3"/>
          <a:stretch>
            <a:fillRect/>
          </a:stretch>
        </p:blipFill>
        <p:spPr>
          <a:xfrm>
            <a:off x="8075571" y="3068961"/>
            <a:ext cx="2279981" cy="2230637"/>
          </a:xfrm>
          <a:prstGeom prst="rect">
            <a:avLst/>
          </a:prstGeom>
        </p:spPr>
      </p:pic>
      <p:sp>
        <p:nvSpPr>
          <p:cNvPr id="5" name="Footer Placeholder 4"/>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67825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a:extLst>
              <a:ext uri="{FF2B5EF4-FFF2-40B4-BE49-F238E27FC236}">
                <a16:creationId xmlns="" xmlns:a16="http://schemas.microsoft.com/office/drawing/2014/main" id="{43441D03-5EE8-4859-986F-ED1F33929462}"/>
              </a:ext>
            </a:extLst>
          </p:cNvPr>
          <p:cNvSpPr txBox="1">
            <a:spLocks noChangeArrowheads="1"/>
          </p:cNvSpPr>
          <p:nvPr/>
        </p:nvSpPr>
        <p:spPr bwMode="auto">
          <a:xfrm>
            <a:off x="2279576" y="18013"/>
            <a:ext cx="808362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400" b="1" dirty="0">
                <a:effectLst>
                  <a:outerShdw blurRad="38100" dist="38100" dir="2700000" algn="tl">
                    <a:srgbClr val="C0C0C0"/>
                  </a:outerShdw>
                </a:effectLst>
              </a:rPr>
              <a:t>PLANIMETRIE</a:t>
            </a:r>
            <a:endParaRPr lang="fr-FR" altLang="en-US" sz="2000" i="1" u="sng" dirty="0">
              <a:effectLst>
                <a:outerShdw blurRad="38100" dist="38100" dir="2700000" algn="tl">
                  <a:srgbClr val="C0C0C0"/>
                </a:outerShdw>
              </a:effectLst>
            </a:endParaRPr>
          </a:p>
        </p:txBody>
      </p:sp>
      <p:sp>
        <p:nvSpPr>
          <p:cNvPr id="71684" name="Rectangle 4">
            <a:extLst>
              <a:ext uri="{FF2B5EF4-FFF2-40B4-BE49-F238E27FC236}">
                <a16:creationId xmlns="" xmlns:a16="http://schemas.microsoft.com/office/drawing/2014/main" id="{BEC4D053-7418-448A-A0DB-099EFA6C15A4}"/>
              </a:ext>
            </a:extLst>
          </p:cNvPr>
          <p:cNvSpPr>
            <a:spLocks noChangeArrowheads="1"/>
          </p:cNvSpPr>
          <p:nvPr/>
        </p:nvSpPr>
        <p:spPr bwMode="auto">
          <a:xfrm>
            <a:off x="1600200" y="681833"/>
            <a:ext cx="8915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en-US" dirty="0"/>
              <a:t>Un “ levé topographique ” est une opération qui se déroule généralement en deux phases distinctes et complémentaires :L’établissement d’un canevas, Le levé des détails</a:t>
            </a:r>
            <a:endParaRPr lang="fr-FR" altLang="en-US" b="1" u="sng" dirty="0"/>
          </a:p>
        </p:txBody>
      </p:sp>
      <p:sp>
        <p:nvSpPr>
          <p:cNvPr id="71685" name="Rectangle 5">
            <a:extLst>
              <a:ext uri="{FF2B5EF4-FFF2-40B4-BE49-F238E27FC236}">
                <a16:creationId xmlns="" xmlns:a16="http://schemas.microsoft.com/office/drawing/2014/main" id="{B38A03A0-6FC0-4D87-AEFF-486D912302CD}"/>
              </a:ext>
            </a:extLst>
          </p:cNvPr>
          <p:cNvSpPr>
            <a:spLocks noChangeArrowheads="1"/>
          </p:cNvSpPr>
          <p:nvPr/>
        </p:nvSpPr>
        <p:spPr bwMode="auto">
          <a:xfrm>
            <a:off x="1653310" y="1191983"/>
            <a:ext cx="5867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dirty="0"/>
              <a:t>1.1</a:t>
            </a:r>
            <a:r>
              <a:rPr lang="fr-FR" altLang="en-US" b="1" i="1" dirty="0"/>
              <a:t> Le canevas</a:t>
            </a:r>
          </a:p>
          <a:p>
            <a:pPr algn="just"/>
            <a:r>
              <a:rPr lang="fr-FR" altLang="en-US" dirty="0"/>
              <a:t>constitué de points bien répartis sur la surface à lever, la position desquels doit être établie avec une précision au moins égale à celle que l’on attend du levé. Par des mesures d’angles et de distances, on détermine les coordonnées X et Y de chacun de ces points encore appelés “ sommets ” ou “ stations ”. Le canevas doit être homogène (côtés de longueur sensiblement égale), proche des détails à lever et doit comporter un nombre réduit de côtés (n=10 à 12 maximum). Les stations du canevas serviront d’appui au levé des points de détail et ne figureront pas sur le plan définitif.</a:t>
            </a:r>
            <a:endParaRPr lang="fr-FR" altLang="en-US" sz="2400" dirty="0">
              <a:latin typeface="Book Antiqua" panose="02040602050305030304" pitchFamily="18" charset="0"/>
            </a:endParaRPr>
          </a:p>
        </p:txBody>
      </p:sp>
      <p:sp>
        <p:nvSpPr>
          <p:cNvPr id="71686" name="Text Box 6">
            <a:extLst>
              <a:ext uri="{FF2B5EF4-FFF2-40B4-BE49-F238E27FC236}">
                <a16:creationId xmlns="" xmlns:a16="http://schemas.microsoft.com/office/drawing/2014/main" id="{4D1DA3A5-96A7-43AC-BB6A-6E58F5761948}"/>
              </a:ext>
            </a:extLst>
          </p:cNvPr>
          <p:cNvSpPr txBox="1">
            <a:spLocks noChangeArrowheads="1"/>
          </p:cNvSpPr>
          <p:nvPr/>
        </p:nvSpPr>
        <p:spPr bwMode="auto">
          <a:xfrm>
            <a:off x="1638300" y="410449"/>
            <a:ext cx="883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en-US" sz="2000" b="1" dirty="0">
                <a:effectLst>
                  <a:outerShdw blurRad="38100" dist="38100" dir="2700000" algn="tl">
                    <a:srgbClr val="C0C0C0"/>
                  </a:outerShdw>
                </a:effectLst>
              </a:rPr>
              <a:t>1. GENERALITES</a:t>
            </a:r>
            <a:endParaRPr lang="fr-FR" altLang="en-US" sz="2000" i="1" u="sng" dirty="0">
              <a:effectLst>
                <a:outerShdw blurRad="38100" dist="38100" dir="2700000" algn="tl">
                  <a:srgbClr val="C0C0C0"/>
                </a:outerShdw>
              </a:effectLst>
            </a:endParaRPr>
          </a:p>
        </p:txBody>
      </p:sp>
      <p:graphicFrame>
        <p:nvGraphicFramePr>
          <p:cNvPr id="71693" name="Object 13">
            <a:extLst>
              <a:ext uri="{FF2B5EF4-FFF2-40B4-BE49-F238E27FC236}">
                <a16:creationId xmlns="" xmlns:a16="http://schemas.microsoft.com/office/drawing/2014/main" id="{9ED1EA21-608E-4A85-97F8-E2204507EF75}"/>
              </a:ext>
            </a:extLst>
          </p:cNvPr>
          <p:cNvGraphicFramePr>
            <a:graphicFrameLocks noChangeAspect="1"/>
          </p:cNvGraphicFramePr>
          <p:nvPr/>
        </p:nvGraphicFramePr>
        <p:xfrm>
          <a:off x="7762876" y="1447800"/>
          <a:ext cx="2828925" cy="2485256"/>
        </p:xfrm>
        <a:graphic>
          <a:graphicData uri="http://schemas.openxmlformats.org/presentationml/2006/ole">
            <mc:AlternateContent xmlns:mc="http://schemas.openxmlformats.org/markup-compatibility/2006">
              <mc:Choice xmlns:v="urn:schemas-microsoft-com:vml" Requires="v">
                <p:oleObj spid="_x0000_s1035" name="Document" r:id="rId3" imgW="2828544" imgH="2846832" progId="Word.Document.8">
                  <p:embed/>
                </p:oleObj>
              </mc:Choice>
              <mc:Fallback>
                <p:oleObj name="Document" r:id="rId3" imgW="2828544" imgH="284683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76" y="1447800"/>
                        <a:ext cx="2828925" cy="2485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5" name="Rectangle 15">
            <a:extLst>
              <a:ext uri="{FF2B5EF4-FFF2-40B4-BE49-F238E27FC236}">
                <a16:creationId xmlns="" xmlns:a16="http://schemas.microsoft.com/office/drawing/2014/main" id="{362ACB43-0EBD-41FF-B636-0501CA0C5BE1}"/>
              </a:ext>
            </a:extLst>
          </p:cNvPr>
          <p:cNvSpPr>
            <a:spLocks noChangeArrowheads="1"/>
          </p:cNvSpPr>
          <p:nvPr/>
        </p:nvSpPr>
        <p:spPr bwMode="auto">
          <a:xfrm>
            <a:off x="6528048" y="3800476"/>
            <a:ext cx="42672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fr-FR" altLang="en-US" b="1" dirty="0"/>
              <a:t>ABCD : Canevas principal</a:t>
            </a:r>
          </a:p>
          <a:p>
            <a:pPr lvl="2"/>
            <a:r>
              <a:rPr lang="fr-FR" altLang="en-US" b="1" dirty="0"/>
              <a:t>EFGH : Canevas secondaire</a:t>
            </a:r>
          </a:p>
          <a:p>
            <a:pPr lvl="2"/>
            <a:r>
              <a:rPr lang="fr-FR" altLang="en-US" b="1" dirty="0"/>
              <a:t>A, B, C, D : Stations principales</a:t>
            </a:r>
          </a:p>
          <a:p>
            <a:pPr lvl="2"/>
            <a:r>
              <a:rPr lang="fr-FR" altLang="en-US" b="1" dirty="0"/>
              <a:t>E, F, G, H : Stations secondaires</a:t>
            </a:r>
          </a:p>
          <a:p>
            <a:pPr lvl="2"/>
            <a:r>
              <a:rPr lang="fr-FR" altLang="en-US" b="1" dirty="0"/>
              <a:t>1, 2, 3… : Points de détail</a:t>
            </a:r>
            <a:endParaRPr lang="fr-FR" altLang="en-US" sz="2400" b="1" dirty="0"/>
          </a:p>
        </p:txBody>
      </p:sp>
      <p:sp>
        <p:nvSpPr>
          <p:cNvPr id="71696" name="Rectangle 16">
            <a:extLst>
              <a:ext uri="{FF2B5EF4-FFF2-40B4-BE49-F238E27FC236}">
                <a16:creationId xmlns="" xmlns:a16="http://schemas.microsoft.com/office/drawing/2014/main" id="{28F9E94C-07F2-4A8E-8A8D-75E900871D2C}"/>
              </a:ext>
            </a:extLst>
          </p:cNvPr>
          <p:cNvSpPr>
            <a:spLocks noChangeArrowheads="1"/>
          </p:cNvSpPr>
          <p:nvPr/>
        </p:nvSpPr>
        <p:spPr bwMode="auto">
          <a:xfrm>
            <a:off x="1644385" y="5238187"/>
            <a:ext cx="8915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dirty="0"/>
              <a:t>1.2</a:t>
            </a:r>
            <a:r>
              <a:rPr lang="fr-FR" altLang="en-US" b="1" i="1" dirty="0"/>
              <a:t> Le levé des points de détail</a:t>
            </a:r>
          </a:p>
          <a:p>
            <a:pPr algn="just"/>
            <a:r>
              <a:rPr lang="fr-FR" altLang="en-US" dirty="0"/>
              <a:t>Ils sont déterminés avec le maximum de précision, en vue de figurer sur le plan définitif. Chacun d’eux devra être contrôlé par des mesures surabondantes (minimum 3 éléments).</a:t>
            </a:r>
            <a:endParaRPr lang="fr-FR" altLang="en-US" sz="2400" dirty="0">
              <a:latin typeface="Book Antiqua" panose="02040602050305030304" pitchFamily="18" charset="0"/>
            </a:endParaRPr>
          </a:p>
        </p:txBody>
      </p:sp>
      <p:sp>
        <p:nvSpPr>
          <p:cNvPr id="2" name="Slide Number Placeholder 1">
            <a:extLst>
              <a:ext uri="{FF2B5EF4-FFF2-40B4-BE49-F238E27FC236}">
                <a16:creationId xmlns="" xmlns:a16="http://schemas.microsoft.com/office/drawing/2014/main" id="{590E7BA5-61E2-4A44-9DD9-933EF98BF5BE}"/>
              </a:ext>
            </a:extLst>
          </p:cNvPr>
          <p:cNvSpPr>
            <a:spLocks noGrp="1"/>
          </p:cNvSpPr>
          <p:nvPr>
            <p:ph type="sldNum" sz="quarter" idx="12"/>
          </p:nvPr>
        </p:nvSpPr>
        <p:spPr/>
        <p:txBody>
          <a:bodyPr/>
          <a:lstStyle/>
          <a:p>
            <a:fld id="{D6275805-ED22-47A5-ACA9-BE03D19E0058}" type="slidenum">
              <a:rPr lang="fr-FR" smtClean="0"/>
              <a:pPr/>
              <a:t>27</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3701865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5">
            <a:extLst>
              <a:ext uri="{FF2B5EF4-FFF2-40B4-BE49-F238E27FC236}">
                <a16:creationId xmlns="" xmlns:a16="http://schemas.microsoft.com/office/drawing/2014/main" id="{F79E488F-3233-498A-B729-7C974E989951}"/>
              </a:ext>
            </a:extLst>
          </p:cNvPr>
          <p:cNvSpPr>
            <a:spLocks noChangeArrowheads="1"/>
          </p:cNvSpPr>
          <p:nvPr/>
        </p:nvSpPr>
        <p:spPr bwMode="auto">
          <a:xfrm>
            <a:off x="1600200" y="609601"/>
            <a:ext cx="8839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dirty="0"/>
              <a:t>2.1</a:t>
            </a:r>
            <a:r>
              <a:rPr lang="fr-FR" altLang="en-US" b="1" i="1" dirty="0"/>
              <a:t> Le cheminement ou polygonation</a:t>
            </a:r>
          </a:p>
          <a:p>
            <a:pPr algn="just"/>
            <a:r>
              <a:rPr lang="fr-FR" altLang="en-US" b="1" u="sng" dirty="0"/>
              <a:t>Définition :</a:t>
            </a:r>
          </a:p>
          <a:p>
            <a:pPr algn="just"/>
            <a:r>
              <a:rPr lang="fr-FR" altLang="en-US" dirty="0"/>
              <a:t>Le cheminement est une série de rayonnements consécutifs allant d’un point connu A à un autre point connu D. Le rayonnement est rappelons le l’opération qui consiste à fixer à partir d’un point donné A, la position d’un autre point (B par ex), connaissant sa direction et sa distance (L)). Le cheminement peut être ouvert (origine et extrémité différentes) ou fermé (origine et extrémité confondues).</a:t>
            </a:r>
            <a:endParaRPr lang="fr-FR" altLang="en-US" sz="2400" dirty="0">
              <a:latin typeface="Book Antiqua" panose="02040602050305030304" pitchFamily="18" charset="0"/>
            </a:endParaRPr>
          </a:p>
        </p:txBody>
      </p:sp>
      <p:sp>
        <p:nvSpPr>
          <p:cNvPr id="72710" name="Text Box 6">
            <a:extLst>
              <a:ext uri="{FF2B5EF4-FFF2-40B4-BE49-F238E27FC236}">
                <a16:creationId xmlns="" xmlns:a16="http://schemas.microsoft.com/office/drawing/2014/main" id="{64D649AE-3253-476A-AC1A-233C2AD1F0E2}"/>
              </a:ext>
            </a:extLst>
          </p:cNvPr>
          <p:cNvSpPr txBox="1">
            <a:spLocks noChangeArrowheads="1"/>
          </p:cNvSpPr>
          <p:nvPr/>
        </p:nvSpPr>
        <p:spPr bwMode="auto">
          <a:xfrm>
            <a:off x="2207568" y="136526"/>
            <a:ext cx="823183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PRINCIPAUX PROCEDES DE LEVE</a:t>
            </a:r>
            <a:endParaRPr lang="fr-FR" altLang="en-US" sz="2000" i="1" u="sng" dirty="0">
              <a:effectLst>
                <a:outerShdw blurRad="38100" dist="38100" dir="2700000" algn="tl">
                  <a:srgbClr val="C0C0C0"/>
                </a:outerShdw>
              </a:effectLst>
            </a:endParaRPr>
          </a:p>
        </p:txBody>
      </p:sp>
      <p:sp>
        <p:nvSpPr>
          <p:cNvPr id="72713" name="Rectangle 9">
            <a:extLst>
              <a:ext uri="{FF2B5EF4-FFF2-40B4-BE49-F238E27FC236}">
                <a16:creationId xmlns="" xmlns:a16="http://schemas.microsoft.com/office/drawing/2014/main" id="{BC351C31-E88C-47FF-9408-D5CF964E9462}"/>
              </a:ext>
            </a:extLst>
          </p:cNvPr>
          <p:cNvSpPr>
            <a:spLocks noChangeArrowheads="1"/>
          </p:cNvSpPr>
          <p:nvPr/>
        </p:nvSpPr>
        <p:spPr bwMode="auto">
          <a:xfrm>
            <a:off x="1600200" y="4797153"/>
            <a:ext cx="6096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dirty="0"/>
              <a:t>Exécution d ’un cheminement :</a:t>
            </a:r>
            <a:endParaRPr lang="fr-FR" altLang="en-US" b="1" i="1" dirty="0"/>
          </a:p>
          <a:p>
            <a:pPr>
              <a:buFontTx/>
              <a:buChar char="•"/>
            </a:pPr>
            <a:r>
              <a:rPr lang="fr-FR" altLang="en-US" i="1" u="sng" dirty="0"/>
              <a:t>Mode décliné </a:t>
            </a:r>
            <a:r>
              <a:rPr lang="fr-FR" altLang="en-US" dirty="0"/>
              <a:t>: Chaque côté est lié à une direction de référence qui est ici le Nord magnétique.</a:t>
            </a:r>
          </a:p>
          <a:p>
            <a:pPr>
              <a:buFontTx/>
              <a:buChar char="•"/>
            </a:pPr>
            <a:r>
              <a:rPr lang="fr-FR" altLang="en-US" i="1" u="sng" dirty="0"/>
              <a:t>Mode goniométrique</a:t>
            </a:r>
            <a:r>
              <a:rPr lang="fr-FR" altLang="en-US" dirty="0"/>
              <a:t> : La direction d’un côté est liée à celle du côté précédent par l’angle observé qu’ils font entre eux (angle topographique, désigné par la lettre T, angle à gauche par rapport au sens du cheminement).</a:t>
            </a:r>
            <a:endParaRPr lang="fr-FR" altLang="en-US" sz="2400" dirty="0">
              <a:latin typeface="Book Antiqua" panose="02040602050305030304" pitchFamily="18" charset="0"/>
            </a:endParaRPr>
          </a:p>
        </p:txBody>
      </p:sp>
      <p:graphicFrame>
        <p:nvGraphicFramePr>
          <p:cNvPr id="72714" name="Object 10">
            <a:extLst>
              <a:ext uri="{FF2B5EF4-FFF2-40B4-BE49-F238E27FC236}">
                <a16:creationId xmlns="" xmlns:a16="http://schemas.microsoft.com/office/drawing/2014/main" id="{8838356D-C4E2-45E6-A70C-CAD5854C212E}"/>
              </a:ext>
            </a:extLst>
          </p:cNvPr>
          <p:cNvGraphicFramePr>
            <a:graphicFrameLocks noChangeAspect="1"/>
          </p:cNvGraphicFramePr>
          <p:nvPr/>
        </p:nvGraphicFramePr>
        <p:xfrm>
          <a:off x="3505200" y="2344738"/>
          <a:ext cx="7086600" cy="2671762"/>
        </p:xfrm>
        <a:graphic>
          <a:graphicData uri="http://schemas.openxmlformats.org/presentationml/2006/ole">
            <mc:AlternateContent xmlns:mc="http://schemas.openxmlformats.org/markup-compatibility/2006">
              <mc:Choice xmlns:v="urn:schemas-microsoft-com:vml" Requires="v">
                <p:oleObj spid="_x0000_s2068" name="Document" r:id="rId3" imgW="6071616" imgH="2691384" progId="Word.Document.8">
                  <p:embed/>
                </p:oleObj>
              </mc:Choice>
              <mc:Fallback>
                <p:oleObj name="Document" r:id="rId3" imgW="6071616" imgH="269138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344738"/>
                        <a:ext cx="7086600" cy="2671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15" name="Object 11">
            <a:extLst>
              <a:ext uri="{FF2B5EF4-FFF2-40B4-BE49-F238E27FC236}">
                <a16:creationId xmlns="" xmlns:a16="http://schemas.microsoft.com/office/drawing/2014/main" id="{540B42B2-F2CB-49EF-B3B5-BDEDC3FE898E}"/>
              </a:ext>
            </a:extLst>
          </p:cNvPr>
          <p:cNvGraphicFramePr>
            <a:graphicFrameLocks noChangeAspect="1"/>
          </p:cNvGraphicFramePr>
          <p:nvPr/>
        </p:nvGraphicFramePr>
        <p:xfrm>
          <a:off x="7467600" y="4835252"/>
          <a:ext cx="2971800" cy="1765300"/>
        </p:xfrm>
        <a:graphic>
          <a:graphicData uri="http://schemas.openxmlformats.org/presentationml/2006/ole">
            <mc:AlternateContent xmlns:mc="http://schemas.openxmlformats.org/markup-compatibility/2006">
              <mc:Choice xmlns:v="urn:schemas-microsoft-com:vml" Requires="v">
                <p:oleObj spid="_x0000_s2069" name="Document" r:id="rId5" imgW="2612136" imgH="1554480" progId="Word.Document.8">
                  <p:embed/>
                </p:oleObj>
              </mc:Choice>
              <mc:Fallback>
                <p:oleObj name="Document" r:id="rId5" imgW="2612136" imgH="15544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835252"/>
                        <a:ext cx="29718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 xmlns:a16="http://schemas.microsoft.com/office/drawing/2014/main" id="{1C512E5F-6965-4017-B892-DC75F5649F79}"/>
              </a:ext>
            </a:extLst>
          </p:cNvPr>
          <p:cNvSpPr>
            <a:spLocks noGrp="1"/>
          </p:cNvSpPr>
          <p:nvPr>
            <p:ph type="sldNum" sz="quarter" idx="12"/>
          </p:nvPr>
        </p:nvSpPr>
        <p:spPr/>
        <p:txBody>
          <a:bodyPr/>
          <a:lstStyle/>
          <a:p>
            <a:fld id="{D6275805-ED22-47A5-ACA9-BE03D19E0058}" type="slidenum">
              <a:rPr lang="fr-FR" smtClean="0"/>
              <a:pPr/>
              <a:t>28</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1445365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 xmlns:a16="http://schemas.microsoft.com/office/drawing/2014/main" id="{1D356CB0-060F-4241-B7B4-AC5DD5659E50}"/>
              </a:ext>
            </a:extLst>
          </p:cNvPr>
          <p:cNvSpPr>
            <a:spLocks noChangeArrowheads="1"/>
          </p:cNvSpPr>
          <p:nvPr/>
        </p:nvSpPr>
        <p:spPr bwMode="auto">
          <a:xfrm>
            <a:off x="1600200" y="609600"/>
            <a:ext cx="5791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a:t>Transmission de gisements :</a:t>
            </a:r>
          </a:p>
          <a:p>
            <a:pPr algn="just"/>
            <a:r>
              <a:rPr lang="fr-FR" altLang="en-US"/>
              <a:t>Rappelons que le gisement d’un côté AB est l’angle formé par ce côté avec l’axe OY (compté dans le sens direct, sens indiqué par les aiguilles d’une montre). Si l’on connaît G</a:t>
            </a:r>
            <a:r>
              <a:rPr lang="fr-FR" altLang="en-US" baseline="-25000"/>
              <a:t>AB</a:t>
            </a:r>
            <a:r>
              <a:rPr lang="fr-FR" altLang="en-US"/>
              <a:t>, on pourra écrire :</a:t>
            </a:r>
          </a:p>
          <a:p>
            <a:pPr algn="just"/>
            <a:r>
              <a:rPr lang="fr-FR" altLang="en-US" b="1"/>
              <a:t>G</a:t>
            </a:r>
            <a:r>
              <a:rPr lang="fr-FR" altLang="en-US" b="1" baseline="-25000"/>
              <a:t>BA</a:t>
            </a:r>
            <a:r>
              <a:rPr lang="fr-FR" altLang="en-US" b="1"/>
              <a:t> = G</a:t>
            </a:r>
            <a:r>
              <a:rPr lang="fr-FR" altLang="en-US" b="1" baseline="-25000"/>
              <a:t>AB</a:t>
            </a:r>
            <a:r>
              <a:rPr lang="fr-FR" altLang="en-US" b="1"/>
              <a:t> + 200 gr</a:t>
            </a:r>
            <a:endParaRPr lang="fr-FR" altLang="en-US" sz="2400" baseline="-25000">
              <a:latin typeface="Book Antiqua" panose="02040602050305030304" pitchFamily="18" charset="0"/>
            </a:endParaRPr>
          </a:p>
        </p:txBody>
      </p:sp>
      <p:sp>
        <p:nvSpPr>
          <p:cNvPr id="73732" name="Text Box 4">
            <a:extLst>
              <a:ext uri="{FF2B5EF4-FFF2-40B4-BE49-F238E27FC236}">
                <a16:creationId xmlns="" xmlns:a16="http://schemas.microsoft.com/office/drawing/2014/main" id="{0384BFD9-7CDA-46E6-AC8B-188F73D9EAE8}"/>
              </a:ext>
            </a:extLst>
          </p:cNvPr>
          <p:cNvSpPr txBox="1">
            <a:spLocks noChangeArrowheads="1"/>
          </p:cNvSpPr>
          <p:nvPr/>
        </p:nvSpPr>
        <p:spPr bwMode="auto">
          <a:xfrm>
            <a:off x="2063552" y="136526"/>
            <a:ext cx="741682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PRINCIPAUX PROCEDES DE LEVE</a:t>
            </a:r>
            <a:endParaRPr lang="fr-FR" altLang="en-US" sz="2000" i="1" u="sng" dirty="0">
              <a:effectLst>
                <a:outerShdw blurRad="38100" dist="38100" dir="2700000" algn="tl">
                  <a:srgbClr val="C0C0C0"/>
                </a:outerShdw>
              </a:effectLst>
            </a:endParaRPr>
          </a:p>
        </p:txBody>
      </p:sp>
      <p:graphicFrame>
        <p:nvGraphicFramePr>
          <p:cNvPr id="73736" name="Object 8">
            <a:extLst>
              <a:ext uri="{FF2B5EF4-FFF2-40B4-BE49-F238E27FC236}">
                <a16:creationId xmlns="" xmlns:a16="http://schemas.microsoft.com/office/drawing/2014/main" id="{2D33C838-3ACE-43E9-822B-41800AB609F1}"/>
              </a:ext>
            </a:extLst>
          </p:cNvPr>
          <p:cNvGraphicFramePr>
            <a:graphicFrameLocks noChangeAspect="1"/>
          </p:cNvGraphicFramePr>
          <p:nvPr/>
        </p:nvGraphicFramePr>
        <p:xfrm>
          <a:off x="8074026" y="152400"/>
          <a:ext cx="2365375" cy="3048000"/>
        </p:xfrm>
        <a:graphic>
          <a:graphicData uri="http://schemas.openxmlformats.org/presentationml/2006/ole">
            <mc:AlternateContent xmlns:mc="http://schemas.openxmlformats.org/markup-compatibility/2006">
              <mc:Choice xmlns:v="urn:schemas-microsoft-com:vml" Requires="v">
                <p:oleObj spid="_x0000_s3101" name="Document" r:id="rId3" imgW="1688592" imgH="2176272" progId="Word.Document.8">
                  <p:embed/>
                </p:oleObj>
              </mc:Choice>
              <mc:Fallback>
                <p:oleObj name="Document" r:id="rId3" imgW="1688592" imgH="217627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4026" y="152400"/>
                        <a:ext cx="23653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8" name="Object 10">
            <a:extLst>
              <a:ext uri="{FF2B5EF4-FFF2-40B4-BE49-F238E27FC236}">
                <a16:creationId xmlns="" xmlns:a16="http://schemas.microsoft.com/office/drawing/2014/main" id="{A5E8E85D-9B61-4C83-A550-C9B39656D505}"/>
              </a:ext>
            </a:extLst>
          </p:cNvPr>
          <p:cNvGraphicFramePr>
            <a:graphicFrameLocks noChangeAspect="1"/>
          </p:cNvGraphicFramePr>
          <p:nvPr/>
        </p:nvGraphicFramePr>
        <p:xfrm>
          <a:off x="6096000" y="2151064"/>
          <a:ext cx="2971800" cy="2954337"/>
        </p:xfrm>
        <a:graphic>
          <a:graphicData uri="http://schemas.openxmlformats.org/presentationml/2006/ole">
            <mc:AlternateContent xmlns:mc="http://schemas.openxmlformats.org/markup-compatibility/2006">
              <mc:Choice xmlns:v="urn:schemas-microsoft-com:vml" Requires="v">
                <p:oleObj spid="_x0000_s3102" name="Document" r:id="rId5" imgW="2325624" imgH="2313432" progId="Word.Document.8">
                  <p:embed/>
                </p:oleObj>
              </mc:Choice>
              <mc:Fallback>
                <p:oleObj name="Document" r:id="rId5" imgW="2325624" imgH="231343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151064"/>
                        <a:ext cx="2971800"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9" name="Rectangle 11">
            <a:extLst>
              <a:ext uri="{FF2B5EF4-FFF2-40B4-BE49-F238E27FC236}">
                <a16:creationId xmlns="" xmlns:a16="http://schemas.microsoft.com/office/drawing/2014/main" id="{3B2D4DF4-C592-4897-AC69-18DF095490C6}"/>
              </a:ext>
            </a:extLst>
          </p:cNvPr>
          <p:cNvSpPr>
            <a:spLocks noChangeArrowheads="1"/>
          </p:cNvSpPr>
          <p:nvPr/>
        </p:nvSpPr>
        <p:spPr bwMode="auto">
          <a:xfrm>
            <a:off x="1600200" y="2362200"/>
            <a:ext cx="5791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t>Le gisement étant défini à 2k</a:t>
            </a:r>
            <a:r>
              <a:rPr lang="fr-FR" altLang="en-US">
                <a:latin typeface="Symbol" panose="05050102010706020507" pitchFamily="18" charset="2"/>
              </a:rPr>
              <a:t>p</a:t>
            </a:r>
            <a:r>
              <a:rPr lang="fr-FR" altLang="en-US"/>
              <a:t> près, on pourra déterminer G</a:t>
            </a:r>
            <a:r>
              <a:rPr lang="fr-FR" altLang="en-US" baseline="-25000"/>
              <a:t>BC</a:t>
            </a:r>
            <a:r>
              <a:rPr lang="fr-FR" altLang="en-US"/>
              <a:t> à partir de G</a:t>
            </a:r>
            <a:r>
              <a:rPr lang="fr-FR" altLang="en-US" baseline="-25000"/>
              <a:t>AB</a:t>
            </a:r>
            <a:r>
              <a:rPr lang="fr-FR" altLang="en-US"/>
              <a:t> et de l’angle topographique en B. </a:t>
            </a:r>
          </a:p>
          <a:p>
            <a:r>
              <a:rPr lang="fr-FR" altLang="en-US" b="1"/>
              <a:t>G</a:t>
            </a:r>
            <a:r>
              <a:rPr lang="fr-FR" altLang="en-US" b="1" baseline="-25000"/>
              <a:t>BC</a:t>
            </a:r>
            <a:r>
              <a:rPr lang="fr-FR" altLang="en-US" b="1"/>
              <a:t> = G</a:t>
            </a:r>
            <a:r>
              <a:rPr lang="fr-FR" altLang="en-US" b="1" baseline="-25000"/>
              <a:t>AB</a:t>
            </a:r>
            <a:r>
              <a:rPr lang="fr-FR" altLang="en-US" b="1"/>
              <a:t> + 200 gr + T</a:t>
            </a:r>
            <a:r>
              <a:rPr lang="fr-FR" altLang="en-US" b="1" baseline="-25000"/>
              <a:t>B</a:t>
            </a:r>
          </a:p>
        </p:txBody>
      </p:sp>
      <p:sp>
        <p:nvSpPr>
          <p:cNvPr id="73740" name="Rectangle 12">
            <a:extLst>
              <a:ext uri="{FF2B5EF4-FFF2-40B4-BE49-F238E27FC236}">
                <a16:creationId xmlns="" xmlns:a16="http://schemas.microsoft.com/office/drawing/2014/main" id="{8E72CE50-DF2E-4188-B7DF-8839F936A00D}"/>
              </a:ext>
            </a:extLst>
          </p:cNvPr>
          <p:cNvSpPr>
            <a:spLocks noChangeArrowheads="1"/>
          </p:cNvSpPr>
          <p:nvPr/>
        </p:nvSpPr>
        <p:spPr bwMode="auto">
          <a:xfrm>
            <a:off x="1524000" y="3214686"/>
            <a:ext cx="44196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dirty="0"/>
              <a:t>Gisement de départ et de fermeture d ’un cheminement :</a:t>
            </a:r>
            <a:endParaRPr lang="fr-FR" altLang="en-US" b="1" i="1" dirty="0"/>
          </a:p>
          <a:p>
            <a:pPr algn="just"/>
            <a:r>
              <a:rPr lang="fr-FR" altLang="en-US" dirty="0"/>
              <a:t>La formule précédente permet de calculer le gisement d’un côté si on a mesuré l’angle topographique et si on connaît le gisement du côté précédent. Dans un cheminement il faut donc connaître le gisement du premier côté. Pour cela il faut connaître les coordonnées des deux points constituant les extrémités du premier côté (ce sont les points géodésiques, généralement représenté par le symbole</a:t>
            </a:r>
            <a:r>
              <a:rPr lang="fr-FR" altLang="en-US" dirty="0">
                <a:latin typeface="Symbol" panose="05050102010706020507" pitchFamily="18" charset="2"/>
              </a:rPr>
              <a:t> D</a:t>
            </a:r>
            <a:r>
              <a:rPr lang="fr-FR" altLang="en-US" dirty="0"/>
              <a:t> sur les figures).</a:t>
            </a:r>
          </a:p>
        </p:txBody>
      </p:sp>
      <p:graphicFrame>
        <p:nvGraphicFramePr>
          <p:cNvPr id="73741" name="Object 13">
            <a:extLst>
              <a:ext uri="{FF2B5EF4-FFF2-40B4-BE49-F238E27FC236}">
                <a16:creationId xmlns="" xmlns:a16="http://schemas.microsoft.com/office/drawing/2014/main" id="{26C07DD1-950F-44EA-ACF9-09411C47C1D0}"/>
              </a:ext>
            </a:extLst>
          </p:cNvPr>
          <p:cNvGraphicFramePr>
            <a:graphicFrameLocks noChangeAspect="1"/>
          </p:cNvGraphicFramePr>
          <p:nvPr/>
        </p:nvGraphicFramePr>
        <p:xfrm>
          <a:off x="7696200" y="4419601"/>
          <a:ext cx="2971800" cy="2041525"/>
        </p:xfrm>
        <a:graphic>
          <a:graphicData uri="http://schemas.openxmlformats.org/presentationml/2006/ole">
            <mc:AlternateContent xmlns:mc="http://schemas.openxmlformats.org/markup-compatibility/2006">
              <mc:Choice xmlns:v="urn:schemas-microsoft-com:vml" Requires="v">
                <p:oleObj spid="_x0000_s3103" name="Document" r:id="rId7" imgW="2426208" imgH="1667256" progId="Word.Document.8">
                  <p:embed/>
                </p:oleObj>
              </mc:Choice>
              <mc:Fallback>
                <p:oleObj name="Document" r:id="rId7" imgW="2426208" imgH="1667256"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4419601"/>
                        <a:ext cx="2971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42" name="Rectangle 14">
            <a:extLst>
              <a:ext uri="{FF2B5EF4-FFF2-40B4-BE49-F238E27FC236}">
                <a16:creationId xmlns="" xmlns:a16="http://schemas.microsoft.com/office/drawing/2014/main" id="{1BFC433C-27F0-484F-AF17-EFA12219EF7D}"/>
              </a:ext>
            </a:extLst>
          </p:cNvPr>
          <p:cNvSpPr>
            <a:spLocks noChangeArrowheads="1"/>
          </p:cNvSpPr>
          <p:nvPr/>
        </p:nvSpPr>
        <p:spPr bwMode="auto">
          <a:xfrm>
            <a:off x="6172200" y="5562601"/>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latin typeface="Symbol" panose="05050102010706020507" pitchFamily="18" charset="2"/>
              </a:rPr>
              <a:t>D</a:t>
            </a:r>
            <a:r>
              <a:rPr lang="fr-FR" altLang="en-US"/>
              <a:t>x = X</a:t>
            </a:r>
            <a:r>
              <a:rPr lang="fr-FR" altLang="en-US" baseline="-25000"/>
              <a:t>B</a:t>
            </a:r>
            <a:r>
              <a:rPr lang="fr-FR" altLang="en-US"/>
              <a:t> – X</a:t>
            </a:r>
            <a:r>
              <a:rPr lang="fr-FR" altLang="en-US" baseline="-25000"/>
              <a:t>A</a:t>
            </a:r>
            <a:endParaRPr lang="fr-FR" altLang="en-US"/>
          </a:p>
          <a:p>
            <a:r>
              <a:rPr lang="fr-FR" altLang="en-US">
                <a:latin typeface="Symbol" panose="05050102010706020507" pitchFamily="18" charset="2"/>
              </a:rPr>
              <a:t>D</a:t>
            </a:r>
            <a:r>
              <a:rPr lang="fr-FR" altLang="en-US"/>
              <a:t>y = Y</a:t>
            </a:r>
            <a:r>
              <a:rPr lang="fr-FR" altLang="en-US" baseline="-25000"/>
              <a:t>B</a:t>
            </a:r>
            <a:r>
              <a:rPr lang="fr-FR" altLang="en-US"/>
              <a:t> – Y</a:t>
            </a:r>
            <a:r>
              <a:rPr lang="fr-FR" altLang="en-US" baseline="-25000"/>
              <a:t>A</a:t>
            </a:r>
            <a:endParaRPr lang="fr-FR" altLang="en-US"/>
          </a:p>
          <a:p>
            <a:r>
              <a:rPr lang="fr-FR" altLang="en-US"/>
              <a:t>tg G = </a:t>
            </a:r>
            <a:r>
              <a:rPr lang="fr-FR" altLang="en-US">
                <a:latin typeface="Symbol" panose="05050102010706020507" pitchFamily="18" charset="2"/>
              </a:rPr>
              <a:t>D</a:t>
            </a:r>
            <a:r>
              <a:rPr lang="fr-FR" altLang="en-US"/>
              <a:t>x / </a:t>
            </a:r>
            <a:r>
              <a:rPr lang="fr-FR" altLang="en-US">
                <a:latin typeface="Symbol" panose="05050102010706020507" pitchFamily="18" charset="2"/>
              </a:rPr>
              <a:t>D</a:t>
            </a:r>
            <a:r>
              <a:rPr lang="fr-FR" altLang="en-US"/>
              <a:t>y,  </a:t>
            </a:r>
          </a:p>
          <a:p>
            <a:r>
              <a:rPr lang="fr-FR" altLang="en-US"/>
              <a:t>d’où G (en grades)</a:t>
            </a:r>
            <a:endParaRPr lang="fr-FR" altLang="en-US" sz="2400">
              <a:latin typeface="Book Antiqua" panose="02040602050305030304" pitchFamily="18" charset="0"/>
            </a:endParaRPr>
          </a:p>
        </p:txBody>
      </p:sp>
      <p:sp>
        <p:nvSpPr>
          <p:cNvPr id="2" name="Slide Number Placeholder 1">
            <a:extLst>
              <a:ext uri="{FF2B5EF4-FFF2-40B4-BE49-F238E27FC236}">
                <a16:creationId xmlns="" xmlns:a16="http://schemas.microsoft.com/office/drawing/2014/main" id="{CFDDD741-9CC3-40DB-8341-6C6A33F46790}"/>
              </a:ext>
            </a:extLst>
          </p:cNvPr>
          <p:cNvSpPr>
            <a:spLocks noGrp="1"/>
          </p:cNvSpPr>
          <p:nvPr>
            <p:ph type="sldNum" sz="quarter" idx="12"/>
          </p:nvPr>
        </p:nvSpPr>
        <p:spPr/>
        <p:txBody>
          <a:bodyPr/>
          <a:lstStyle/>
          <a:p>
            <a:fld id="{D6275805-ED22-47A5-ACA9-BE03D19E0058}" type="slidenum">
              <a:rPr lang="fr-FR" smtClean="0"/>
              <a:pPr/>
              <a:t>29</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0381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2998" y="320511"/>
            <a:ext cx="3365369" cy="738664"/>
          </a:xfrm>
          <a:prstGeom prst="rect">
            <a:avLst/>
          </a:prstGeom>
          <a:noFill/>
        </p:spPr>
        <p:txBody>
          <a:bodyPr wrap="square" rtlCol="0">
            <a:spAutoFit/>
          </a:bodyPr>
          <a:lstStyle/>
          <a:p>
            <a:r>
              <a:rPr lang="fr-FR" sz="2400" b="1" dirty="0" smtClean="0"/>
              <a:t>Sommaire</a:t>
            </a:r>
          </a:p>
          <a:p>
            <a:endParaRPr lang="fr-FR" dirty="0"/>
          </a:p>
        </p:txBody>
      </p:sp>
      <p:sp>
        <p:nvSpPr>
          <p:cNvPr id="5" name="TextBox 4"/>
          <p:cNvSpPr txBox="1"/>
          <p:nvPr/>
        </p:nvSpPr>
        <p:spPr>
          <a:xfrm>
            <a:off x="772998" y="1059175"/>
            <a:ext cx="7390614" cy="4924425"/>
          </a:xfrm>
          <a:prstGeom prst="rect">
            <a:avLst/>
          </a:prstGeom>
          <a:noFill/>
        </p:spPr>
        <p:txBody>
          <a:bodyPr wrap="square" rtlCol="0">
            <a:spAutoFit/>
          </a:bodyPr>
          <a:lstStyle/>
          <a:p>
            <a:r>
              <a:rPr lang="fr-FR" sz="2000" dirty="0" smtClean="0"/>
              <a:t>Quelques notions sur les mesures indirectes</a:t>
            </a:r>
          </a:p>
          <a:p>
            <a:r>
              <a:rPr lang="fr-FR" sz="2000" dirty="0" smtClean="0"/>
              <a:t>Mesure </a:t>
            </a:r>
            <a:r>
              <a:rPr lang="fr-FR" sz="2000" dirty="0" err="1" smtClean="0"/>
              <a:t>stadimétrique</a:t>
            </a:r>
            <a:r>
              <a:rPr lang="fr-FR" sz="2000" dirty="0" smtClean="0"/>
              <a:t> à angle constant</a:t>
            </a:r>
          </a:p>
          <a:p>
            <a:r>
              <a:rPr lang="fr-FR" sz="2000" dirty="0" smtClean="0"/>
              <a:t>Mesure de distance sue un terrain plat et inclinée</a:t>
            </a:r>
          </a:p>
          <a:p>
            <a:r>
              <a:rPr lang="fr-FR" sz="2000" dirty="0" smtClean="0"/>
              <a:t>Mesure sur mir ascendante et descendante</a:t>
            </a:r>
          </a:p>
          <a:p>
            <a:r>
              <a:rPr lang="fr-FR" sz="2000" dirty="0" smtClean="0"/>
              <a:t>Exemple d’application</a:t>
            </a:r>
          </a:p>
          <a:p>
            <a:r>
              <a:rPr lang="fr-FR" sz="2000" dirty="0" smtClean="0"/>
              <a:t>Mesure sur stadia</a:t>
            </a:r>
          </a:p>
          <a:p>
            <a:r>
              <a:rPr lang="fr-FR" sz="2000" dirty="0" smtClean="0"/>
              <a:t>Le théodolite </a:t>
            </a:r>
            <a:r>
              <a:rPr lang="fr-FR" sz="2000" dirty="0" err="1" smtClean="0"/>
              <a:t>wild</a:t>
            </a:r>
            <a:endParaRPr lang="fr-FR" sz="2000" dirty="0" smtClean="0"/>
          </a:p>
          <a:p>
            <a:r>
              <a:rPr lang="fr-FR" sz="2000" dirty="0" smtClean="0"/>
              <a:t>La mise en station d’un instrument topographique</a:t>
            </a:r>
          </a:p>
          <a:p>
            <a:r>
              <a:rPr lang="fr-FR" sz="2000" dirty="0" smtClean="0"/>
              <a:t>Principes de mesure d’angles horizontaux</a:t>
            </a:r>
          </a:p>
          <a:p>
            <a:r>
              <a:rPr lang="fr-FR" sz="2000" dirty="0" smtClean="0"/>
              <a:t>Calcul de gisements</a:t>
            </a:r>
          </a:p>
          <a:p>
            <a:r>
              <a:rPr lang="fr-FR" sz="2000" dirty="0" smtClean="0"/>
              <a:t>Principe de mesure d’angles verticaux</a:t>
            </a:r>
          </a:p>
          <a:p>
            <a:r>
              <a:rPr lang="fr-FR" sz="2000" dirty="0" smtClean="0"/>
              <a:t>Planimétrie </a:t>
            </a:r>
          </a:p>
          <a:p>
            <a:r>
              <a:rPr lang="fr-FR" sz="2000" dirty="0" smtClean="0"/>
              <a:t>Principaux procèdes de levés</a:t>
            </a:r>
          </a:p>
          <a:p>
            <a:endParaRPr lang="fr-FR" dirty="0" smtClean="0"/>
          </a:p>
          <a:p>
            <a:endParaRPr lang="fr-FR" dirty="0" smtClean="0"/>
          </a:p>
          <a:p>
            <a:endParaRPr lang="fr-FR" dirty="0"/>
          </a:p>
        </p:txBody>
      </p:sp>
    </p:spTree>
    <p:extLst>
      <p:ext uri="{BB962C8B-B14F-4D97-AF65-F5344CB8AC3E}">
        <p14:creationId xmlns:p14="http://schemas.microsoft.com/office/powerpoint/2010/main" val="1757557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a:extLst>
              <a:ext uri="{FF2B5EF4-FFF2-40B4-BE49-F238E27FC236}">
                <a16:creationId xmlns="" xmlns:a16="http://schemas.microsoft.com/office/drawing/2014/main" id="{244433BE-AC14-4ED5-A96A-6C5A4D29D190}"/>
              </a:ext>
            </a:extLst>
          </p:cNvPr>
          <p:cNvSpPr txBox="1">
            <a:spLocks noChangeArrowheads="1"/>
          </p:cNvSpPr>
          <p:nvPr/>
        </p:nvSpPr>
        <p:spPr bwMode="auto">
          <a:xfrm>
            <a:off x="2063552" y="136526"/>
            <a:ext cx="837584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PRINCIPAUX PROCEDES DE LEVE</a:t>
            </a:r>
            <a:endParaRPr lang="fr-FR" altLang="en-US" sz="2000" i="1" u="sng" dirty="0">
              <a:effectLst>
                <a:outerShdw blurRad="38100" dist="38100" dir="2700000" algn="tl">
                  <a:srgbClr val="C0C0C0"/>
                </a:outerShdw>
              </a:effectLst>
            </a:endParaRPr>
          </a:p>
        </p:txBody>
      </p:sp>
      <p:sp>
        <p:nvSpPr>
          <p:cNvPr id="74762" name="Rectangle 10">
            <a:extLst>
              <a:ext uri="{FF2B5EF4-FFF2-40B4-BE49-F238E27FC236}">
                <a16:creationId xmlns="" xmlns:a16="http://schemas.microsoft.com/office/drawing/2014/main" id="{6F1CB9BC-914D-4ED3-9B51-D4DC5880E79C}"/>
              </a:ext>
            </a:extLst>
          </p:cNvPr>
          <p:cNvSpPr>
            <a:spLocks noChangeArrowheads="1"/>
          </p:cNvSpPr>
          <p:nvPr/>
        </p:nvSpPr>
        <p:spPr bwMode="auto">
          <a:xfrm>
            <a:off x="1600200" y="609600"/>
            <a:ext cx="5562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i="1" u="sng"/>
              <a:t>Remarque : Notion de “ g ”</a:t>
            </a:r>
            <a:endParaRPr lang="fr-FR" altLang="en-US"/>
          </a:p>
          <a:p>
            <a:r>
              <a:rPr lang="fr-FR" altLang="en-US"/>
              <a:t>En fait pour faciliter les calculs, on détermine l’angle “g ” tel que tg g = (</a:t>
            </a:r>
            <a:r>
              <a:rPr lang="fr-FR" altLang="en-US">
                <a:latin typeface="Symbol" panose="05050102010706020507" pitchFamily="18" charset="2"/>
              </a:rPr>
              <a:t>D</a:t>
            </a:r>
            <a:r>
              <a:rPr lang="fr-FR" altLang="en-US"/>
              <a:t> le + petit/ </a:t>
            </a:r>
            <a:r>
              <a:rPr lang="fr-FR" altLang="en-US">
                <a:latin typeface="Symbol" panose="05050102010706020507" pitchFamily="18" charset="2"/>
              </a:rPr>
              <a:t>D</a:t>
            </a:r>
            <a:r>
              <a:rPr lang="fr-FR" altLang="en-US"/>
              <a:t> le plus grand).</a:t>
            </a:r>
          </a:p>
          <a:p>
            <a:r>
              <a:rPr lang="fr-FR" altLang="en-US"/>
              <a:t>Suivant le signe de </a:t>
            </a:r>
            <a:r>
              <a:rPr lang="fr-FR" altLang="en-US">
                <a:latin typeface="Symbol" panose="05050102010706020507" pitchFamily="18" charset="2"/>
              </a:rPr>
              <a:t>D</a:t>
            </a:r>
            <a:r>
              <a:rPr lang="fr-FR" altLang="en-US"/>
              <a:t>x et de </a:t>
            </a:r>
            <a:r>
              <a:rPr lang="fr-FR" altLang="en-US">
                <a:latin typeface="Symbol" panose="05050102010706020507" pitchFamily="18" charset="2"/>
              </a:rPr>
              <a:t>D</a:t>
            </a:r>
            <a:r>
              <a:rPr lang="fr-FR" altLang="en-US"/>
              <a:t>y et selon que </a:t>
            </a:r>
            <a:r>
              <a:rPr lang="fr-FR" altLang="en-US">
                <a:latin typeface="Symbol" panose="05050102010706020507" pitchFamily="18" charset="2"/>
              </a:rPr>
              <a:t>D</a:t>
            </a:r>
            <a:r>
              <a:rPr lang="fr-FR" altLang="en-US"/>
              <a:t>x &gt; </a:t>
            </a:r>
            <a:r>
              <a:rPr lang="fr-FR" altLang="en-US">
                <a:latin typeface="Symbol" panose="05050102010706020507" pitchFamily="18" charset="2"/>
              </a:rPr>
              <a:t>D</a:t>
            </a:r>
            <a:r>
              <a:rPr lang="fr-FR" altLang="en-US"/>
              <a:t>y ou inversement, on a une relation simple entre “ g ” et G :</a:t>
            </a:r>
          </a:p>
          <a:p>
            <a:pPr algn="ctr"/>
            <a:r>
              <a:rPr lang="fr-FR" altLang="en-US" b="1"/>
              <a:t>G</a:t>
            </a:r>
            <a:r>
              <a:rPr lang="fr-FR" altLang="en-US" b="1" baseline="-25000"/>
              <a:t>AB</a:t>
            </a:r>
            <a:r>
              <a:rPr lang="fr-FR" altLang="en-US" b="1"/>
              <a:t> = 100 gr + g	G</a:t>
            </a:r>
            <a:r>
              <a:rPr lang="fr-FR" altLang="en-US" b="1" baseline="-25000"/>
              <a:t>AB</a:t>
            </a:r>
            <a:r>
              <a:rPr lang="fr-FR" altLang="en-US" b="1"/>
              <a:t> = 300 gr - g</a:t>
            </a:r>
          </a:p>
        </p:txBody>
      </p:sp>
      <p:graphicFrame>
        <p:nvGraphicFramePr>
          <p:cNvPr id="74763" name="Object 11">
            <a:extLst>
              <a:ext uri="{FF2B5EF4-FFF2-40B4-BE49-F238E27FC236}">
                <a16:creationId xmlns="" xmlns:a16="http://schemas.microsoft.com/office/drawing/2014/main" id="{494F1B64-2309-4613-A2EB-B776B9C5A775}"/>
              </a:ext>
            </a:extLst>
          </p:cNvPr>
          <p:cNvGraphicFramePr>
            <a:graphicFrameLocks noChangeAspect="1"/>
          </p:cNvGraphicFramePr>
          <p:nvPr/>
        </p:nvGraphicFramePr>
        <p:xfrm>
          <a:off x="6934200" y="228600"/>
          <a:ext cx="3602038" cy="2414588"/>
        </p:xfrm>
        <a:graphic>
          <a:graphicData uri="http://schemas.openxmlformats.org/presentationml/2006/ole">
            <mc:AlternateContent xmlns:mc="http://schemas.openxmlformats.org/markup-compatibility/2006">
              <mc:Choice xmlns:v="urn:schemas-microsoft-com:vml" Requires="v">
                <p:oleObj spid="_x0000_s4107" name="Document" r:id="rId3" imgW="2481072" imgH="1661160" progId="Word.Document.8">
                  <p:embed/>
                </p:oleObj>
              </mc:Choice>
              <mc:Fallback>
                <p:oleObj name="Document" r:id="rId3" imgW="2481072" imgH="16611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28600"/>
                        <a:ext cx="3602038" cy="241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64" name="Rectangle 12">
            <a:extLst>
              <a:ext uri="{FF2B5EF4-FFF2-40B4-BE49-F238E27FC236}">
                <a16:creationId xmlns="" xmlns:a16="http://schemas.microsoft.com/office/drawing/2014/main" id="{BF78DBB5-EDCD-4349-B869-3F26D66C36AD}"/>
              </a:ext>
            </a:extLst>
          </p:cNvPr>
          <p:cNvSpPr>
            <a:spLocks noChangeArrowheads="1"/>
          </p:cNvSpPr>
          <p:nvPr/>
        </p:nvSpPr>
        <p:spPr bwMode="auto">
          <a:xfrm>
            <a:off x="1600200" y="3657601"/>
            <a:ext cx="8839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t>On s’assurera alors que le gisement de fermeture déterminé par transmission est bien égal au gisement de fermeture calculé indépendamment du cheminement.</a:t>
            </a:r>
          </a:p>
          <a:p>
            <a:r>
              <a:rPr lang="fr-FR" altLang="en-US"/>
              <a:t>Sinon on calcule : </a:t>
            </a:r>
            <a:r>
              <a:rPr lang="fr-FR" altLang="en-US">
                <a:latin typeface="Symbol" panose="05050102010706020507" pitchFamily="18" charset="2"/>
              </a:rPr>
              <a:t>D</a:t>
            </a:r>
            <a:r>
              <a:rPr lang="fr-FR" altLang="en-US"/>
              <a:t>G = G</a:t>
            </a:r>
            <a:r>
              <a:rPr lang="fr-FR" altLang="en-US" baseline="-25000"/>
              <a:t>FEXP</a:t>
            </a:r>
            <a:r>
              <a:rPr lang="fr-FR" altLang="en-US"/>
              <a:t> – G</a:t>
            </a:r>
            <a:r>
              <a:rPr lang="fr-FR" altLang="en-US" baseline="-25000"/>
              <a:t>FTHEO </a:t>
            </a:r>
            <a:r>
              <a:rPr lang="fr-FR" altLang="en-US"/>
              <a:t>(G</a:t>
            </a:r>
            <a:r>
              <a:rPr lang="fr-FR" altLang="en-US" baseline="-25000"/>
              <a:t>FEXP</a:t>
            </a:r>
            <a:r>
              <a:rPr lang="fr-FR" altLang="en-US"/>
              <a:t> = gisement de fermeture expérimental, GF</a:t>
            </a:r>
            <a:r>
              <a:rPr lang="fr-FR" altLang="en-US" baseline="-25000"/>
              <a:t>THEO</a:t>
            </a:r>
            <a:r>
              <a:rPr lang="fr-FR" altLang="en-US"/>
              <a:t> = gisement de fermeture théorique). Si</a:t>
            </a:r>
            <a:r>
              <a:rPr lang="fr-FR" altLang="en-US">
                <a:latin typeface="Symbol" panose="05050102010706020507" pitchFamily="18" charset="2"/>
              </a:rPr>
              <a:t> D</a:t>
            </a:r>
            <a:r>
              <a:rPr lang="fr-FR" altLang="en-US"/>
              <a:t>G (écart de fermeture angulaire) est inférieur à la tolérance fixée, on le répartit sur les angles topographique sachant que :</a:t>
            </a:r>
          </a:p>
          <a:p>
            <a:pPr lvl="2">
              <a:buFontTx/>
              <a:buChar char="-"/>
            </a:pPr>
            <a:r>
              <a:rPr lang="fr-FR" altLang="en-US"/>
              <a:t>La compensation est toujours de signe opposé par rapport à l’écart.</a:t>
            </a:r>
          </a:p>
          <a:p>
            <a:pPr lvl="2">
              <a:buFontTx/>
              <a:buChar char="-"/>
            </a:pPr>
            <a:r>
              <a:rPr lang="fr-FR" altLang="en-US"/>
              <a:t>Les angles dont les côtés sont les plus courts sont compensés prioritairement.</a:t>
            </a:r>
          </a:p>
          <a:p>
            <a:r>
              <a:rPr lang="fr-FR" altLang="en-US"/>
              <a:t>Les gisements sont modifiés en conséquence.</a:t>
            </a:r>
          </a:p>
          <a:p>
            <a:endParaRPr lang="fr-FR" altLang="en-US" b="1"/>
          </a:p>
        </p:txBody>
      </p:sp>
      <p:sp>
        <p:nvSpPr>
          <p:cNvPr id="74765" name="Rectangle 13">
            <a:extLst>
              <a:ext uri="{FF2B5EF4-FFF2-40B4-BE49-F238E27FC236}">
                <a16:creationId xmlns="" xmlns:a16="http://schemas.microsoft.com/office/drawing/2014/main" id="{E39AD792-C573-453E-AF58-9DD985CBA627}"/>
              </a:ext>
            </a:extLst>
          </p:cNvPr>
          <p:cNvSpPr>
            <a:spLocks noChangeArrowheads="1"/>
          </p:cNvSpPr>
          <p:nvPr/>
        </p:nvSpPr>
        <p:spPr bwMode="auto">
          <a:xfrm>
            <a:off x="1612900" y="2743200"/>
            <a:ext cx="89027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t>De la même manière, si l’on connaît les coordonnées des deux points constituant les extrémités du dernier côté du cheminement, on pourra déterminer le gisement de ce dernier côté, appelé </a:t>
            </a:r>
            <a:r>
              <a:rPr lang="fr-FR" altLang="en-US" b="1"/>
              <a:t>fermeture.</a:t>
            </a:r>
            <a:endParaRPr lang="fr-FR" altLang="en-US"/>
          </a:p>
        </p:txBody>
      </p:sp>
      <p:sp>
        <p:nvSpPr>
          <p:cNvPr id="2" name="Slide Number Placeholder 1">
            <a:extLst>
              <a:ext uri="{FF2B5EF4-FFF2-40B4-BE49-F238E27FC236}">
                <a16:creationId xmlns="" xmlns:a16="http://schemas.microsoft.com/office/drawing/2014/main" id="{94BA5D5E-99A7-4C4C-98BE-E3E52550AD1E}"/>
              </a:ext>
            </a:extLst>
          </p:cNvPr>
          <p:cNvSpPr>
            <a:spLocks noGrp="1"/>
          </p:cNvSpPr>
          <p:nvPr>
            <p:ph type="sldNum" sz="quarter" idx="12"/>
          </p:nvPr>
        </p:nvSpPr>
        <p:spPr/>
        <p:txBody>
          <a:bodyPr/>
          <a:lstStyle/>
          <a:p>
            <a:fld id="{D6275805-ED22-47A5-ACA9-BE03D19E0058}" type="slidenum">
              <a:rPr lang="fr-FR" smtClean="0"/>
              <a:pPr/>
              <a:t>30</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4162246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 xmlns:a16="http://schemas.microsoft.com/office/drawing/2014/main" id="{C5CDA7CF-38D1-4335-9D33-9BD59AC20DF6}"/>
              </a:ext>
            </a:extLst>
          </p:cNvPr>
          <p:cNvSpPr>
            <a:spLocks noChangeArrowheads="1"/>
          </p:cNvSpPr>
          <p:nvPr/>
        </p:nvSpPr>
        <p:spPr bwMode="auto">
          <a:xfrm>
            <a:off x="1600200" y="609600"/>
            <a:ext cx="5943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a:t>Calcul des coordonnées des sommets du cheminement :</a:t>
            </a:r>
          </a:p>
          <a:p>
            <a:pPr algn="just"/>
            <a:r>
              <a:rPr lang="fr-FR" altLang="en-US"/>
              <a:t>A partir du point connu A, les coordonnées de B seront :</a:t>
            </a:r>
          </a:p>
          <a:p>
            <a:pPr algn="just"/>
            <a:r>
              <a:rPr lang="fr-FR" altLang="en-US"/>
              <a:t>X</a:t>
            </a:r>
            <a:r>
              <a:rPr lang="fr-FR" altLang="en-US" baseline="-25000"/>
              <a:t>B</a:t>
            </a:r>
            <a:r>
              <a:rPr lang="fr-FR" altLang="en-US"/>
              <a:t> = X</a:t>
            </a:r>
            <a:r>
              <a:rPr lang="fr-FR" altLang="en-US" baseline="-25000"/>
              <a:t>A</a:t>
            </a:r>
            <a:r>
              <a:rPr lang="fr-FR" altLang="en-US"/>
              <a:t> + </a:t>
            </a:r>
            <a:r>
              <a:rPr lang="fr-FR" altLang="en-US">
                <a:latin typeface="Symbol" panose="05050102010706020507" pitchFamily="18" charset="2"/>
              </a:rPr>
              <a:t>D</a:t>
            </a:r>
            <a:r>
              <a:rPr lang="fr-FR" altLang="en-US"/>
              <a:t>x et Y</a:t>
            </a:r>
            <a:r>
              <a:rPr lang="fr-FR" altLang="en-US" baseline="-25000"/>
              <a:t>B</a:t>
            </a:r>
            <a:r>
              <a:rPr lang="fr-FR" altLang="en-US"/>
              <a:t> = Y</a:t>
            </a:r>
            <a:r>
              <a:rPr lang="fr-FR" altLang="en-US" baseline="-25000"/>
              <a:t>A</a:t>
            </a:r>
            <a:r>
              <a:rPr lang="fr-FR" altLang="en-US"/>
              <a:t> + </a:t>
            </a:r>
            <a:r>
              <a:rPr lang="fr-FR" altLang="en-US">
                <a:latin typeface="Symbol" panose="05050102010706020507" pitchFamily="18" charset="2"/>
              </a:rPr>
              <a:t>D</a:t>
            </a:r>
            <a:r>
              <a:rPr lang="fr-FR" altLang="en-US"/>
              <a:t>y</a:t>
            </a:r>
          </a:p>
          <a:p>
            <a:pPr algn="just"/>
            <a:r>
              <a:rPr lang="fr-FR" altLang="en-US"/>
              <a:t>Il faut donc déterminer les coordonnées relatives</a:t>
            </a:r>
            <a:r>
              <a:rPr lang="fr-FR" altLang="en-US">
                <a:latin typeface="Symbol" panose="05050102010706020507" pitchFamily="18" charset="2"/>
              </a:rPr>
              <a:t> D</a:t>
            </a:r>
            <a:r>
              <a:rPr lang="fr-FR" altLang="en-US"/>
              <a:t>x et </a:t>
            </a:r>
            <a:r>
              <a:rPr lang="fr-FR" altLang="en-US">
                <a:latin typeface="Symbol" panose="05050102010706020507" pitchFamily="18" charset="2"/>
              </a:rPr>
              <a:t>D</a:t>
            </a:r>
            <a:r>
              <a:rPr lang="fr-FR" altLang="en-US"/>
              <a:t>y :</a:t>
            </a:r>
          </a:p>
          <a:p>
            <a:pPr algn="just"/>
            <a:r>
              <a:rPr lang="fr-FR" altLang="en-US">
                <a:latin typeface="Symbol" panose="05050102010706020507" pitchFamily="18" charset="2"/>
              </a:rPr>
              <a:t>D</a:t>
            </a:r>
            <a:r>
              <a:rPr lang="fr-FR" altLang="en-US"/>
              <a:t>x = L sin G</a:t>
            </a:r>
            <a:r>
              <a:rPr lang="fr-FR" altLang="en-US" baseline="-25000"/>
              <a:t>AB</a:t>
            </a:r>
            <a:endParaRPr lang="fr-FR" altLang="en-US"/>
          </a:p>
          <a:p>
            <a:pPr algn="just"/>
            <a:r>
              <a:rPr lang="fr-FR" altLang="en-US">
                <a:latin typeface="Symbol" panose="05050102010706020507" pitchFamily="18" charset="2"/>
              </a:rPr>
              <a:t>D</a:t>
            </a:r>
            <a:r>
              <a:rPr lang="fr-FR" altLang="en-US"/>
              <a:t>y = L cos G</a:t>
            </a:r>
            <a:r>
              <a:rPr lang="fr-FR" altLang="en-US" baseline="-25000"/>
              <a:t>AB</a:t>
            </a:r>
            <a:endParaRPr lang="fr-FR" altLang="en-US"/>
          </a:p>
        </p:txBody>
      </p:sp>
      <p:sp>
        <p:nvSpPr>
          <p:cNvPr id="75780" name="Text Box 4">
            <a:extLst>
              <a:ext uri="{FF2B5EF4-FFF2-40B4-BE49-F238E27FC236}">
                <a16:creationId xmlns="" xmlns:a16="http://schemas.microsoft.com/office/drawing/2014/main" id="{ED4CABAA-75D3-466B-901B-27DCEABA99AF}"/>
              </a:ext>
            </a:extLst>
          </p:cNvPr>
          <p:cNvSpPr txBox="1">
            <a:spLocks noChangeArrowheads="1"/>
          </p:cNvSpPr>
          <p:nvPr/>
        </p:nvSpPr>
        <p:spPr bwMode="auto">
          <a:xfrm>
            <a:off x="2063552" y="136526"/>
            <a:ext cx="837584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PRINCIPAUX PROCEDES DE LEVE</a:t>
            </a:r>
            <a:endParaRPr lang="fr-FR" altLang="en-US" sz="2000" i="1" u="sng" dirty="0">
              <a:effectLst>
                <a:outerShdw blurRad="38100" dist="38100" dir="2700000" algn="tl">
                  <a:srgbClr val="C0C0C0"/>
                </a:outerShdw>
              </a:effectLst>
            </a:endParaRPr>
          </a:p>
        </p:txBody>
      </p:sp>
      <p:graphicFrame>
        <p:nvGraphicFramePr>
          <p:cNvPr id="75789" name="Object 13">
            <a:extLst>
              <a:ext uri="{FF2B5EF4-FFF2-40B4-BE49-F238E27FC236}">
                <a16:creationId xmlns="" xmlns:a16="http://schemas.microsoft.com/office/drawing/2014/main" id="{3D1E504D-D5B1-4609-A1A8-56644124D263}"/>
              </a:ext>
            </a:extLst>
          </p:cNvPr>
          <p:cNvGraphicFramePr>
            <a:graphicFrameLocks noChangeAspect="1"/>
          </p:cNvGraphicFramePr>
          <p:nvPr/>
        </p:nvGraphicFramePr>
        <p:xfrm>
          <a:off x="7391400" y="352425"/>
          <a:ext cx="3200400" cy="2205038"/>
        </p:xfrm>
        <a:graphic>
          <a:graphicData uri="http://schemas.openxmlformats.org/presentationml/2006/ole">
            <mc:AlternateContent xmlns:mc="http://schemas.openxmlformats.org/markup-compatibility/2006">
              <mc:Choice xmlns:v="urn:schemas-microsoft-com:vml" Requires="v">
                <p:oleObj spid="_x0000_s5140" name="Document" r:id="rId3" imgW="2511552" imgH="1731264" progId="Word.Document.8">
                  <p:embed/>
                </p:oleObj>
              </mc:Choice>
              <mc:Fallback>
                <p:oleObj name="Document" r:id="rId3" imgW="2511552" imgH="173126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52425"/>
                        <a:ext cx="32004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90" name="Object 14">
            <a:extLst>
              <a:ext uri="{FF2B5EF4-FFF2-40B4-BE49-F238E27FC236}">
                <a16:creationId xmlns="" xmlns:a16="http://schemas.microsoft.com/office/drawing/2014/main" id="{D5C5C565-D71B-45F7-B3DD-DD1267E6A854}"/>
              </a:ext>
            </a:extLst>
          </p:cNvPr>
          <p:cNvGraphicFramePr>
            <a:graphicFrameLocks noChangeAspect="1"/>
          </p:cNvGraphicFramePr>
          <p:nvPr/>
        </p:nvGraphicFramePr>
        <p:xfrm>
          <a:off x="3200400" y="3363914"/>
          <a:ext cx="6096000" cy="3494087"/>
        </p:xfrm>
        <a:graphic>
          <a:graphicData uri="http://schemas.openxmlformats.org/presentationml/2006/ole">
            <mc:AlternateContent xmlns:mc="http://schemas.openxmlformats.org/markup-compatibility/2006">
              <mc:Choice xmlns:v="urn:schemas-microsoft-com:vml" Requires="v">
                <p:oleObj spid="_x0000_s5141" name="Document" r:id="rId5" imgW="4160520" imgH="2386584" progId="Word.Document.8">
                  <p:embed/>
                </p:oleObj>
              </mc:Choice>
              <mc:Fallback>
                <p:oleObj name="Document" r:id="rId5" imgW="4160520" imgH="238658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363914"/>
                        <a:ext cx="6096000"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91" name="Rectangle 15">
            <a:extLst>
              <a:ext uri="{FF2B5EF4-FFF2-40B4-BE49-F238E27FC236}">
                <a16:creationId xmlns="" xmlns:a16="http://schemas.microsoft.com/office/drawing/2014/main" id="{A72CE0C4-0D22-4FDB-BA07-FD0B2B784FAD}"/>
              </a:ext>
            </a:extLst>
          </p:cNvPr>
          <p:cNvSpPr>
            <a:spLocks noChangeArrowheads="1"/>
          </p:cNvSpPr>
          <p:nvPr/>
        </p:nvSpPr>
        <p:spPr bwMode="auto">
          <a:xfrm>
            <a:off x="1600200" y="2771776"/>
            <a:ext cx="883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t>Ainsi pour le cheminement AE représenté par la figure suivante, on déterminera de proche en proche, les différentes abscisses et ordonnées relatives </a:t>
            </a:r>
            <a:r>
              <a:rPr lang="fr-FR" altLang="en-US">
                <a:latin typeface="Symbol" panose="05050102010706020507" pitchFamily="18" charset="2"/>
              </a:rPr>
              <a:t>D</a:t>
            </a:r>
            <a:r>
              <a:rPr lang="fr-FR" altLang="en-US"/>
              <a:t>x1, </a:t>
            </a:r>
            <a:r>
              <a:rPr lang="fr-FR" altLang="en-US">
                <a:latin typeface="Symbol" panose="05050102010706020507" pitchFamily="18" charset="2"/>
              </a:rPr>
              <a:t>D</a:t>
            </a:r>
            <a:r>
              <a:rPr lang="fr-FR" altLang="en-US"/>
              <a:t>x2, </a:t>
            </a:r>
            <a:r>
              <a:rPr lang="fr-FR" altLang="en-US">
                <a:latin typeface="Symbol" panose="05050102010706020507" pitchFamily="18" charset="2"/>
              </a:rPr>
              <a:t>D</a:t>
            </a:r>
            <a:r>
              <a:rPr lang="fr-FR" altLang="en-US"/>
              <a:t>x3… </a:t>
            </a:r>
            <a:r>
              <a:rPr lang="fr-FR" altLang="en-US">
                <a:latin typeface="Symbol" panose="05050102010706020507" pitchFamily="18" charset="2"/>
              </a:rPr>
              <a:t>D</a:t>
            </a:r>
            <a:r>
              <a:rPr lang="fr-FR" altLang="en-US"/>
              <a:t>y1, </a:t>
            </a:r>
            <a:r>
              <a:rPr lang="fr-FR" altLang="en-US">
                <a:latin typeface="Symbol" panose="05050102010706020507" pitchFamily="18" charset="2"/>
              </a:rPr>
              <a:t>D</a:t>
            </a:r>
            <a:r>
              <a:rPr lang="fr-FR" altLang="en-US"/>
              <a:t>y2 , </a:t>
            </a:r>
            <a:r>
              <a:rPr lang="fr-FR" altLang="en-US">
                <a:latin typeface="Symbol" panose="05050102010706020507" pitchFamily="18" charset="2"/>
              </a:rPr>
              <a:t>D</a:t>
            </a:r>
            <a:r>
              <a:rPr lang="fr-FR" altLang="en-US"/>
              <a:t>y3…</a:t>
            </a:r>
          </a:p>
        </p:txBody>
      </p:sp>
      <p:sp>
        <p:nvSpPr>
          <p:cNvPr id="2" name="Slide Number Placeholder 1">
            <a:extLst>
              <a:ext uri="{FF2B5EF4-FFF2-40B4-BE49-F238E27FC236}">
                <a16:creationId xmlns="" xmlns:a16="http://schemas.microsoft.com/office/drawing/2014/main" id="{7F244A78-AFE1-45B9-9A9E-0D78FEF87A14}"/>
              </a:ext>
            </a:extLst>
          </p:cNvPr>
          <p:cNvSpPr>
            <a:spLocks noGrp="1"/>
          </p:cNvSpPr>
          <p:nvPr>
            <p:ph type="sldNum" sz="quarter" idx="12"/>
          </p:nvPr>
        </p:nvSpPr>
        <p:spPr/>
        <p:txBody>
          <a:bodyPr/>
          <a:lstStyle/>
          <a:p>
            <a:fld id="{D6275805-ED22-47A5-ACA9-BE03D19E0058}" type="slidenum">
              <a:rPr lang="fr-FR" smtClean="0"/>
              <a:pPr/>
              <a:t>31</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629679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 xmlns:a16="http://schemas.microsoft.com/office/drawing/2014/main" id="{0B3D9165-DA24-4699-B3EC-BF2BF9C0B4C0}"/>
              </a:ext>
            </a:extLst>
          </p:cNvPr>
          <p:cNvSpPr>
            <a:spLocks noChangeArrowheads="1"/>
          </p:cNvSpPr>
          <p:nvPr/>
        </p:nvSpPr>
        <p:spPr bwMode="auto">
          <a:xfrm>
            <a:off x="1600200" y="609601"/>
            <a:ext cx="8839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dirty="0"/>
              <a:t>Écart de fermeture, compensation :</a:t>
            </a:r>
          </a:p>
          <a:p>
            <a:pPr>
              <a:buFontTx/>
              <a:buChar char="•"/>
            </a:pPr>
            <a:r>
              <a:rPr lang="fr-FR" altLang="en-US" dirty="0"/>
              <a:t>On détermine la différence d’abscisses </a:t>
            </a:r>
            <a:r>
              <a:rPr lang="fr-FR" altLang="en-US" dirty="0">
                <a:latin typeface="Symbol" panose="05050102010706020507" pitchFamily="18" charset="2"/>
              </a:rPr>
              <a:t>D</a:t>
            </a:r>
            <a:r>
              <a:rPr lang="fr-FR" altLang="en-US" dirty="0"/>
              <a:t>X et d’ordonnées </a:t>
            </a:r>
            <a:r>
              <a:rPr lang="fr-FR" altLang="en-US" dirty="0">
                <a:latin typeface="Symbol" panose="05050102010706020507" pitchFamily="18" charset="2"/>
              </a:rPr>
              <a:t>D</a:t>
            </a:r>
            <a:r>
              <a:rPr lang="fr-FR" altLang="en-US" dirty="0"/>
              <a:t>Y entre les points origine et extrémité du cheminement.</a:t>
            </a:r>
          </a:p>
          <a:p>
            <a:pPr>
              <a:buFontTx/>
              <a:buChar char="•"/>
            </a:pPr>
            <a:r>
              <a:rPr lang="fr-FR" altLang="en-US" dirty="0"/>
              <a:t>On compare :</a:t>
            </a:r>
            <a:r>
              <a:rPr lang="fr-FR" altLang="en-US" dirty="0">
                <a:latin typeface="Symbol" panose="05050102010706020507" pitchFamily="18" charset="2"/>
              </a:rPr>
              <a:t> D</a:t>
            </a:r>
            <a:r>
              <a:rPr lang="fr-FR" altLang="en-US" dirty="0"/>
              <a:t>X à </a:t>
            </a:r>
            <a:r>
              <a:rPr lang="fr-FR" altLang="en-US" dirty="0">
                <a:latin typeface="Symbol" panose="05050102010706020507" pitchFamily="18" charset="2"/>
              </a:rPr>
              <a:t>SD</a:t>
            </a:r>
            <a:r>
              <a:rPr lang="fr-FR" altLang="en-US" dirty="0"/>
              <a:t>x (</a:t>
            </a:r>
            <a:r>
              <a:rPr lang="fr-FR" altLang="en-US" dirty="0">
                <a:latin typeface="Symbol" panose="05050102010706020507" pitchFamily="18" charset="2"/>
              </a:rPr>
              <a:t>D</a:t>
            </a:r>
            <a:r>
              <a:rPr lang="fr-FR" altLang="en-US" dirty="0"/>
              <a:t>x1 + </a:t>
            </a:r>
            <a:r>
              <a:rPr lang="fr-FR" altLang="en-US" dirty="0">
                <a:latin typeface="Symbol" panose="05050102010706020507" pitchFamily="18" charset="2"/>
              </a:rPr>
              <a:t>D</a:t>
            </a:r>
            <a:r>
              <a:rPr lang="fr-FR" altLang="en-US" dirty="0"/>
              <a:t>x2 + </a:t>
            </a:r>
            <a:r>
              <a:rPr lang="fr-FR" altLang="en-US" dirty="0">
                <a:latin typeface="Symbol" panose="05050102010706020507" pitchFamily="18" charset="2"/>
              </a:rPr>
              <a:t>D</a:t>
            </a:r>
            <a:r>
              <a:rPr lang="fr-FR" altLang="en-US" dirty="0"/>
              <a:t>x3…)</a:t>
            </a:r>
          </a:p>
          <a:p>
            <a:pPr algn="just"/>
            <a:r>
              <a:rPr lang="fr-FR" altLang="en-US" dirty="0"/>
              <a:t>	        </a:t>
            </a:r>
            <a:r>
              <a:rPr lang="fr-FR" altLang="en-US" dirty="0">
                <a:latin typeface="Symbol" panose="05050102010706020507" pitchFamily="18" charset="2"/>
              </a:rPr>
              <a:t>D</a:t>
            </a:r>
            <a:r>
              <a:rPr lang="fr-FR" altLang="en-US" dirty="0"/>
              <a:t>Y à </a:t>
            </a:r>
            <a:r>
              <a:rPr lang="fr-FR" altLang="en-US" dirty="0" err="1">
                <a:latin typeface="Symbol" panose="05050102010706020507" pitchFamily="18" charset="2"/>
              </a:rPr>
              <a:t>SD</a:t>
            </a:r>
            <a:r>
              <a:rPr lang="fr-FR" altLang="en-US" dirty="0" err="1"/>
              <a:t>y</a:t>
            </a:r>
            <a:r>
              <a:rPr lang="fr-FR" altLang="en-US" dirty="0"/>
              <a:t> (</a:t>
            </a:r>
            <a:r>
              <a:rPr lang="fr-FR" altLang="en-US" dirty="0">
                <a:latin typeface="Symbol" panose="05050102010706020507" pitchFamily="18" charset="2"/>
              </a:rPr>
              <a:t>D</a:t>
            </a:r>
            <a:r>
              <a:rPr lang="fr-FR" altLang="en-US" dirty="0"/>
              <a:t>y1 + </a:t>
            </a:r>
            <a:r>
              <a:rPr lang="fr-FR" altLang="en-US" dirty="0">
                <a:latin typeface="Symbol" panose="05050102010706020507" pitchFamily="18" charset="2"/>
              </a:rPr>
              <a:t>D</a:t>
            </a:r>
            <a:r>
              <a:rPr lang="fr-FR" altLang="en-US" dirty="0"/>
              <a:t>y2 + </a:t>
            </a:r>
            <a:r>
              <a:rPr lang="fr-FR" altLang="en-US" dirty="0">
                <a:latin typeface="Symbol" panose="05050102010706020507" pitchFamily="18" charset="2"/>
              </a:rPr>
              <a:t>D</a:t>
            </a:r>
            <a:r>
              <a:rPr lang="fr-FR" altLang="en-US" dirty="0"/>
              <a:t>y3…)</a:t>
            </a:r>
          </a:p>
          <a:p>
            <a:pPr algn="just"/>
            <a:r>
              <a:rPr lang="fr-FR" altLang="en-US" dirty="0"/>
              <a:t>le travail est parfait alors </a:t>
            </a:r>
            <a:r>
              <a:rPr lang="fr-FR" altLang="en-US" dirty="0">
                <a:latin typeface="Symbol" panose="05050102010706020507" pitchFamily="18" charset="2"/>
              </a:rPr>
              <a:t>D</a:t>
            </a:r>
            <a:r>
              <a:rPr lang="fr-FR" altLang="en-US" dirty="0"/>
              <a:t>X = </a:t>
            </a:r>
            <a:r>
              <a:rPr lang="fr-FR" altLang="en-US" dirty="0">
                <a:latin typeface="Symbol" panose="05050102010706020507" pitchFamily="18" charset="2"/>
              </a:rPr>
              <a:t>SD</a:t>
            </a:r>
            <a:r>
              <a:rPr lang="fr-FR" altLang="en-US" dirty="0"/>
              <a:t>x et </a:t>
            </a:r>
            <a:r>
              <a:rPr lang="fr-FR" altLang="en-US" dirty="0">
                <a:latin typeface="Symbol" panose="05050102010706020507" pitchFamily="18" charset="2"/>
              </a:rPr>
              <a:t>D</a:t>
            </a:r>
            <a:r>
              <a:rPr lang="fr-FR" altLang="en-US" dirty="0"/>
              <a:t>Y = </a:t>
            </a:r>
            <a:r>
              <a:rPr lang="fr-FR" altLang="en-US" dirty="0" err="1">
                <a:latin typeface="Symbol" panose="05050102010706020507" pitchFamily="18" charset="2"/>
              </a:rPr>
              <a:t>SD</a:t>
            </a:r>
            <a:r>
              <a:rPr lang="fr-FR" altLang="en-US" dirty="0" err="1"/>
              <a:t>y</a:t>
            </a:r>
            <a:r>
              <a:rPr lang="fr-FR" altLang="en-US" dirty="0"/>
              <a:t>, sinon on calcule </a:t>
            </a:r>
            <a:r>
              <a:rPr lang="fr-FR" altLang="en-US" dirty="0">
                <a:latin typeface="Symbol" panose="05050102010706020507" pitchFamily="18" charset="2"/>
              </a:rPr>
              <a:t>d</a:t>
            </a:r>
            <a:r>
              <a:rPr lang="fr-FR" altLang="en-US" dirty="0"/>
              <a:t>x = </a:t>
            </a:r>
            <a:r>
              <a:rPr lang="fr-FR" altLang="en-US" dirty="0">
                <a:latin typeface="Symbol" panose="05050102010706020507" pitchFamily="18" charset="2"/>
              </a:rPr>
              <a:t>SD</a:t>
            </a:r>
            <a:r>
              <a:rPr lang="fr-FR" altLang="en-US" dirty="0"/>
              <a:t>x – </a:t>
            </a:r>
            <a:r>
              <a:rPr lang="fr-FR" altLang="en-US" dirty="0">
                <a:latin typeface="Symbol" panose="05050102010706020507" pitchFamily="18" charset="2"/>
              </a:rPr>
              <a:t>D</a:t>
            </a:r>
            <a:r>
              <a:rPr lang="fr-FR" altLang="en-US" dirty="0"/>
              <a:t>X et </a:t>
            </a:r>
            <a:r>
              <a:rPr lang="fr-FR" altLang="en-US" dirty="0" err="1">
                <a:latin typeface="Symbol" panose="05050102010706020507" pitchFamily="18" charset="2"/>
              </a:rPr>
              <a:t>d</a:t>
            </a:r>
            <a:r>
              <a:rPr lang="fr-FR" altLang="en-US" dirty="0" err="1"/>
              <a:t>y</a:t>
            </a:r>
            <a:r>
              <a:rPr lang="fr-FR" altLang="en-US" dirty="0"/>
              <a:t> = </a:t>
            </a:r>
            <a:r>
              <a:rPr lang="fr-FR" altLang="en-US" dirty="0" err="1">
                <a:latin typeface="Symbol" panose="05050102010706020507" pitchFamily="18" charset="2"/>
              </a:rPr>
              <a:t>SD</a:t>
            </a:r>
            <a:r>
              <a:rPr lang="fr-FR" altLang="en-US" dirty="0" err="1"/>
              <a:t>y</a:t>
            </a:r>
            <a:r>
              <a:rPr lang="fr-FR" altLang="en-US" dirty="0"/>
              <a:t> - </a:t>
            </a:r>
            <a:r>
              <a:rPr lang="fr-FR" altLang="en-US" dirty="0">
                <a:latin typeface="Symbol" panose="05050102010706020507" pitchFamily="18" charset="2"/>
              </a:rPr>
              <a:t>D</a:t>
            </a:r>
            <a:r>
              <a:rPr lang="fr-FR" altLang="en-US" dirty="0"/>
              <a:t>Y</a:t>
            </a:r>
          </a:p>
          <a:p>
            <a:pPr algn="just">
              <a:buFontTx/>
              <a:buChar char="•"/>
            </a:pPr>
            <a:r>
              <a:rPr lang="fr-FR" altLang="en-US" dirty="0"/>
              <a:t>On trace sur un graphe la direction générale du cheminement (droite qui joint l’origine à l’extrémité, A et E sur la figure).</a:t>
            </a:r>
          </a:p>
          <a:p>
            <a:pPr algn="just">
              <a:buFontTx/>
              <a:buChar char="•"/>
            </a:pPr>
            <a:r>
              <a:rPr lang="fr-FR" altLang="en-US" dirty="0"/>
              <a:t>L’intersection des axes rectangulaires représentant l’extrémité théorique E du cheminement, on porte les écarts </a:t>
            </a:r>
            <a:r>
              <a:rPr lang="fr-FR" altLang="en-US" dirty="0">
                <a:latin typeface="Symbol" panose="05050102010706020507" pitchFamily="18" charset="2"/>
              </a:rPr>
              <a:t>d</a:t>
            </a:r>
            <a:r>
              <a:rPr lang="fr-FR" altLang="en-US" dirty="0"/>
              <a:t>x et </a:t>
            </a:r>
            <a:r>
              <a:rPr lang="fr-FR" altLang="en-US" dirty="0" err="1">
                <a:latin typeface="Symbol" panose="05050102010706020507" pitchFamily="18" charset="2"/>
              </a:rPr>
              <a:t>d</a:t>
            </a:r>
            <a:r>
              <a:rPr lang="fr-FR" altLang="en-US" dirty="0" err="1"/>
              <a:t>y</a:t>
            </a:r>
            <a:r>
              <a:rPr lang="fr-FR" altLang="en-US" dirty="0"/>
              <a:t> pour situer le point d’arrivée expérimental E’ (</a:t>
            </a:r>
            <a:r>
              <a:rPr lang="fr-FR" altLang="en-US" dirty="0" err="1"/>
              <a:t>fig</a:t>
            </a:r>
            <a:r>
              <a:rPr lang="fr-FR" altLang="en-US" dirty="0"/>
              <a:t> ci-dessous). L’écart EE’ est appelé écart planimétrique de fermeture. On peut le décomposer en deux composantes orthogonales EE’’ et E’E’’ (en abaissant la perpendiculaire de E’ sur la direction générale du cheminement). Après mesure de ces deux écarts et comparaison avec les tolérances fixées, on compense les coordonnées relatives (s’il y a lieu), proportionnellement à la longueur des côtés. Ce n’est qu’après cette ultime correction que l’on déterminera les coordonnées définitives des sommets du cheminement.</a:t>
            </a:r>
          </a:p>
          <a:p>
            <a:pPr algn="just">
              <a:buFontTx/>
              <a:buChar char="•"/>
            </a:pPr>
            <a:endParaRPr lang="fr-FR" altLang="en-US" dirty="0"/>
          </a:p>
        </p:txBody>
      </p:sp>
      <p:sp>
        <p:nvSpPr>
          <p:cNvPr id="76804" name="Text Box 4">
            <a:extLst>
              <a:ext uri="{FF2B5EF4-FFF2-40B4-BE49-F238E27FC236}">
                <a16:creationId xmlns="" xmlns:a16="http://schemas.microsoft.com/office/drawing/2014/main" id="{E2FC2594-AF61-42FB-9BAD-9BDE4631129B}"/>
              </a:ext>
            </a:extLst>
          </p:cNvPr>
          <p:cNvSpPr txBox="1">
            <a:spLocks noChangeArrowheads="1"/>
          </p:cNvSpPr>
          <p:nvPr/>
        </p:nvSpPr>
        <p:spPr bwMode="auto">
          <a:xfrm>
            <a:off x="1991544" y="136526"/>
            <a:ext cx="844785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PRINCIPAUX PROCEDES DE LEVE</a:t>
            </a:r>
            <a:endParaRPr lang="fr-FR" altLang="en-US" sz="2000" i="1" u="sng" dirty="0">
              <a:effectLst>
                <a:outerShdw blurRad="38100" dist="38100" dir="2700000" algn="tl">
                  <a:srgbClr val="C0C0C0"/>
                </a:outerShdw>
              </a:effectLst>
            </a:endParaRPr>
          </a:p>
        </p:txBody>
      </p:sp>
      <p:sp>
        <p:nvSpPr>
          <p:cNvPr id="2" name="Slide Number Placeholder 1">
            <a:extLst>
              <a:ext uri="{FF2B5EF4-FFF2-40B4-BE49-F238E27FC236}">
                <a16:creationId xmlns="" xmlns:a16="http://schemas.microsoft.com/office/drawing/2014/main" id="{C2B24D82-9EDD-496E-89BE-DFAABD4399AC}"/>
              </a:ext>
            </a:extLst>
          </p:cNvPr>
          <p:cNvSpPr>
            <a:spLocks noGrp="1"/>
          </p:cNvSpPr>
          <p:nvPr>
            <p:ph type="sldNum" sz="quarter" idx="12"/>
          </p:nvPr>
        </p:nvSpPr>
        <p:spPr/>
        <p:txBody>
          <a:bodyPr/>
          <a:lstStyle/>
          <a:p>
            <a:fld id="{D6275805-ED22-47A5-ACA9-BE03D19E0058}" type="slidenum">
              <a:rPr lang="fr-FR" smtClean="0"/>
              <a:pPr/>
              <a:t>32</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931328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 xmlns:a16="http://schemas.microsoft.com/office/drawing/2014/main" id="{00690918-8AC6-46EF-A935-912C3B13C997}"/>
              </a:ext>
            </a:extLst>
          </p:cNvPr>
          <p:cNvSpPr>
            <a:spLocks noChangeArrowheads="1"/>
          </p:cNvSpPr>
          <p:nvPr/>
        </p:nvSpPr>
        <p:spPr bwMode="auto">
          <a:xfrm>
            <a:off x="1600200" y="609601"/>
            <a:ext cx="88392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a:t>Calcul des coordonnées d ’un point, méthode italienne :</a:t>
            </a:r>
            <a:endParaRPr lang="fr-FR" altLang="en-US" b="1" i="1"/>
          </a:p>
          <a:p>
            <a:pPr algn="just"/>
            <a:r>
              <a:rPr lang="fr-FR" altLang="en-US"/>
              <a:t>1 – On détermine les coordonnées du point N (intersection du segment MC avec le cercle circonscrit à AMB). Pour cela : on détermine G</a:t>
            </a:r>
            <a:r>
              <a:rPr lang="fr-FR" altLang="en-US" baseline="-25000"/>
              <a:t>AB</a:t>
            </a:r>
            <a:r>
              <a:rPr lang="fr-FR" altLang="en-US"/>
              <a:t> (à partir des coordonnées de A et B) : d’où </a:t>
            </a:r>
            <a:r>
              <a:rPr lang="fr-FR" altLang="en-US" b="1"/>
              <a:t>G</a:t>
            </a:r>
            <a:r>
              <a:rPr lang="fr-FR" altLang="en-US" b="1" baseline="-25000"/>
              <a:t>AN</a:t>
            </a:r>
            <a:r>
              <a:rPr lang="fr-FR" altLang="en-US" b="1"/>
              <a:t> = G</a:t>
            </a:r>
            <a:r>
              <a:rPr lang="fr-FR" altLang="en-US" b="1" baseline="-25000"/>
              <a:t>AB</a:t>
            </a:r>
            <a:r>
              <a:rPr lang="fr-FR" altLang="en-US" b="1"/>
              <a:t> – </a:t>
            </a:r>
            <a:r>
              <a:rPr lang="fr-FR" altLang="en-US" b="1">
                <a:latin typeface="Symbol" panose="05050102010706020507" pitchFamily="18" charset="2"/>
              </a:rPr>
              <a:t>b</a:t>
            </a:r>
            <a:r>
              <a:rPr lang="fr-FR" altLang="en-US" b="1"/>
              <a:t> et G</a:t>
            </a:r>
            <a:r>
              <a:rPr lang="fr-FR" altLang="en-US" b="1" baseline="-25000"/>
              <a:t>BN</a:t>
            </a:r>
            <a:r>
              <a:rPr lang="fr-FR" altLang="en-US" b="1"/>
              <a:t> = G</a:t>
            </a:r>
            <a:r>
              <a:rPr lang="fr-FR" altLang="en-US" b="1" baseline="-25000"/>
              <a:t>BA</a:t>
            </a:r>
            <a:r>
              <a:rPr lang="fr-FR" altLang="en-US" b="1"/>
              <a:t> + </a:t>
            </a:r>
            <a:r>
              <a:rPr lang="fr-FR" altLang="en-US" b="1">
                <a:latin typeface="Symbol" panose="05050102010706020507" pitchFamily="18" charset="2"/>
              </a:rPr>
              <a:t>a</a:t>
            </a:r>
            <a:endParaRPr lang="fr-FR" altLang="en-US"/>
          </a:p>
          <a:p>
            <a:pPr algn="just"/>
            <a:r>
              <a:rPr lang="fr-FR" altLang="en-US"/>
              <a:t>Les coordonnées de N sont obtenues par intersection connaissant A, B, G</a:t>
            </a:r>
            <a:r>
              <a:rPr lang="fr-FR" altLang="en-US" baseline="-25000"/>
              <a:t>AN</a:t>
            </a:r>
            <a:r>
              <a:rPr lang="fr-FR" altLang="en-US"/>
              <a:t> et G</a:t>
            </a:r>
            <a:r>
              <a:rPr lang="fr-FR" altLang="en-US" baseline="-25000"/>
              <a:t>BN</a:t>
            </a:r>
          </a:p>
          <a:p>
            <a:pPr algn="just"/>
            <a:r>
              <a:rPr lang="fr-FR" altLang="en-US"/>
              <a:t>2 – On détermine G</a:t>
            </a:r>
            <a:r>
              <a:rPr lang="fr-FR" altLang="en-US" baseline="-25000"/>
              <a:t>NC</a:t>
            </a:r>
            <a:r>
              <a:rPr lang="fr-FR" altLang="en-US"/>
              <a:t> (à partir des coordonnées de N et C) Comme M, N et C sont alignés : </a:t>
            </a:r>
            <a:r>
              <a:rPr lang="fr-FR" altLang="en-US" b="1"/>
              <a:t>G</a:t>
            </a:r>
            <a:r>
              <a:rPr lang="fr-FR" altLang="en-US" b="1" baseline="-25000"/>
              <a:t>MC</a:t>
            </a:r>
            <a:r>
              <a:rPr lang="fr-FR" altLang="en-US" b="1"/>
              <a:t> = G</a:t>
            </a:r>
            <a:r>
              <a:rPr lang="fr-FR" altLang="en-US" b="1" baseline="-25000"/>
              <a:t>NC</a:t>
            </a:r>
          </a:p>
          <a:p>
            <a:pPr algn="just"/>
            <a:r>
              <a:rPr lang="fr-FR" altLang="en-US"/>
              <a:t>G</a:t>
            </a:r>
            <a:r>
              <a:rPr lang="fr-FR" altLang="en-US" baseline="-25000"/>
              <a:t>MA</a:t>
            </a:r>
            <a:r>
              <a:rPr lang="fr-FR" altLang="en-US"/>
              <a:t> = G</a:t>
            </a:r>
            <a:r>
              <a:rPr lang="fr-FR" altLang="en-US" baseline="-25000"/>
              <a:t>MC</a:t>
            </a:r>
            <a:r>
              <a:rPr lang="fr-FR" altLang="en-US"/>
              <a:t> – </a:t>
            </a:r>
            <a:r>
              <a:rPr lang="fr-FR" altLang="en-US">
                <a:latin typeface="Symbol" panose="05050102010706020507" pitchFamily="18" charset="2"/>
              </a:rPr>
              <a:t>a</a:t>
            </a:r>
            <a:endParaRPr lang="fr-FR" altLang="en-US"/>
          </a:p>
          <a:p>
            <a:pPr algn="just"/>
            <a:r>
              <a:rPr lang="fr-FR" altLang="en-US"/>
              <a:t>G</a:t>
            </a:r>
            <a:r>
              <a:rPr lang="fr-FR" altLang="en-US" baseline="-25000"/>
              <a:t>MB</a:t>
            </a:r>
            <a:r>
              <a:rPr lang="fr-FR" altLang="en-US"/>
              <a:t> = G</a:t>
            </a:r>
            <a:r>
              <a:rPr lang="fr-FR" altLang="en-US" baseline="-25000"/>
              <a:t>MC</a:t>
            </a:r>
            <a:r>
              <a:rPr lang="fr-FR" altLang="en-US"/>
              <a:t> + </a:t>
            </a:r>
            <a:r>
              <a:rPr lang="fr-FR" altLang="en-US">
                <a:latin typeface="Symbol" panose="05050102010706020507" pitchFamily="18" charset="2"/>
              </a:rPr>
              <a:t>b</a:t>
            </a:r>
            <a:endParaRPr lang="fr-FR" altLang="en-US"/>
          </a:p>
          <a:p>
            <a:pPr algn="just"/>
            <a:r>
              <a:rPr lang="fr-FR" altLang="en-US"/>
              <a:t>D’où G</a:t>
            </a:r>
            <a:r>
              <a:rPr lang="fr-FR" altLang="en-US" baseline="-25000"/>
              <a:t>AM</a:t>
            </a:r>
            <a:r>
              <a:rPr lang="fr-FR" altLang="en-US"/>
              <a:t> et G</a:t>
            </a:r>
            <a:r>
              <a:rPr lang="fr-FR" altLang="en-US" baseline="-25000"/>
              <a:t>BM</a:t>
            </a:r>
            <a:endParaRPr lang="fr-FR" altLang="en-US"/>
          </a:p>
          <a:p>
            <a:pPr algn="just"/>
            <a:r>
              <a:rPr lang="fr-FR" altLang="en-US"/>
              <a:t>On obtient ainsi M par intersection à partir de A, B, G</a:t>
            </a:r>
            <a:r>
              <a:rPr lang="fr-FR" altLang="en-US" baseline="-25000"/>
              <a:t>AM</a:t>
            </a:r>
            <a:r>
              <a:rPr lang="fr-FR" altLang="en-US"/>
              <a:t>, G</a:t>
            </a:r>
            <a:r>
              <a:rPr lang="fr-FR" altLang="en-US" baseline="-25000"/>
              <a:t>BM</a:t>
            </a:r>
          </a:p>
        </p:txBody>
      </p:sp>
      <p:sp>
        <p:nvSpPr>
          <p:cNvPr id="80900" name="Text Box 4">
            <a:extLst>
              <a:ext uri="{FF2B5EF4-FFF2-40B4-BE49-F238E27FC236}">
                <a16:creationId xmlns="" xmlns:a16="http://schemas.microsoft.com/office/drawing/2014/main" id="{F4CD3564-3911-465B-B8C6-F26B42C3C8F7}"/>
              </a:ext>
            </a:extLst>
          </p:cNvPr>
          <p:cNvSpPr txBox="1">
            <a:spLocks noChangeArrowheads="1"/>
          </p:cNvSpPr>
          <p:nvPr/>
        </p:nvSpPr>
        <p:spPr bwMode="auto">
          <a:xfrm>
            <a:off x="2423592" y="136526"/>
            <a:ext cx="801580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PRINCIPAUX PROCEDES DE LEVE</a:t>
            </a:r>
            <a:endParaRPr lang="fr-FR" altLang="en-US" sz="2000" i="1" u="sng" dirty="0">
              <a:effectLst>
                <a:outerShdw blurRad="38100" dist="38100" dir="2700000" algn="tl">
                  <a:srgbClr val="C0C0C0"/>
                </a:outerShdw>
              </a:effectLst>
            </a:endParaRPr>
          </a:p>
        </p:txBody>
      </p:sp>
      <p:graphicFrame>
        <p:nvGraphicFramePr>
          <p:cNvPr id="80902" name="Object 6">
            <a:extLst>
              <a:ext uri="{FF2B5EF4-FFF2-40B4-BE49-F238E27FC236}">
                <a16:creationId xmlns="" xmlns:a16="http://schemas.microsoft.com/office/drawing/2014/main" id="{A2C13DA0-A7CB-4A70-8BA9-16BE991E68ED}"/>
              </a:ext>
            </a:extLst>
          </p:cNvPr>
          <p:cNvGraphicFramePr>
            <a:graphicFrameLocks noChangeAspect="1"/>
          </p:cNvGraphicFramePr>
          <p:nvPr/>
        </p:nvGraphicFramePr>
        <p:xfrm>
          <a:off x="7543800" y="2057400"/>
          <a:ext cx="2971800" cy="2482850"/>
        </p:xfrm>
        <a:graphic>
          <a:graphicData uri="http://schemas.openxmlformats.org/presentationml/2006/ole">
            <mc:AlternateContent xmlns:mc="http://schemas.openxmlformats.org/markup-compatibility/2006">
              <mc:Choice xmlns:v="urn:schemas-microsoft-com:vml" Requires="v">
                <p:oleObj spid="_x0000_s10260" name="Document" r:id="rId3" imgW="2441448" imgH="2039112" progId="Word.Document.8">
                  <p:embed/>
                </p:oleObj>
              </mc:Choice>
              <mc:Fallback>
                <p:oleObj name="Document" r:id="rId3" imgW="2441448" imgH="203911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057400"/>
                        <a:ext cx="2971800"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0903" name="Object 7">
            <a:extLst>
              <a:ext uri="{FF2B5EF4-FFF2-40B4-BE49-F238E27FC236}">
                <a16:creationId xmlns="" xmlns:a16="http://schemas.microsoft.com/office/drawing/2014/main" id="{AB551DF8-53AF-4419-A144-0586D49228E3}"/>
              </a:ext>
            </a:extLst>
          </p:cNvPr>
          <p:cNvGraphicFramePr>
            <a:graphicFrameLocks noChangeAspect="1"/>
          </p:cNvGraphicFramePr>
          <p:nvPr/>
        </p:nvGraphicFramePr>
        <p:xfrm>
          <a:off x="6324600" y="4410075"/>
          <a:ext cx="2590800" cy="2427288"/>
        </p:xfrm>
        <a:graphic>
          <a:graphicData uri="http://schemas.openxmlformats.org/presentationml/2006/ole">
            <mc:AlternateContent xmlns:mc="http://schemas.openxmlformats.org/markup-compatibility/2006">
              <mc:Choice xmlns:v="urn:schemas-microsoft-com:vml" Requires="v">
                <p:oleObj spid="_x0000_s10261" name="Document" r:id="rId5" imgW="2209800" imgH="2069592" progId="Word.Document.8">
                  <p:embed/>
                </p:oleObj>
              </mc:Choice>
              <mc:Fallback>
                <p:oleObj name="Document" r:id="rId5" imgW="2209800" imgH="206959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410075"/>
                        <a:ext cx="2590800"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4" name="Rectangle 8">
            <a:extLst>
              <a:ext uri="{FF2B5EF4-FFF2-40B4-BE49-F238E27FC236}">
                <a16:creationId xmlns="" xmlns:a16="http://schemas.microsoft.com/office/drawing/2014/main" id="{4675187C-829C-4A77-A151-4735956C3237}"/>
              </a:ext>
            </a:extLst>
          </p:cNvPr>
          <p:cNvSpPr>
            <a:spLocks noChangeArrowheads="1"/>
          </p:cNvSpPr>
          <p:nvPr/>
        </p:nvSpPr>
        <p:spPr bwMode="auto">
          <a:xfrm>
            <a:off x="1600200" y="3527425"/>
            <a:ext cx="4953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a:t>Remarque </a:t>
            </a:r>
            <a:r>
              <a:rPr lang="fr-FR" altLang="en-US"/>
              <a:t>: Si M est interne à A, B, C</a:t>
            </a:r>
          </a:p>
          <a:p>
            <a:r>
              <a:rPr lang="fr-FR" altLang="en-US"/>
              <a:t>1 – G</a:t>
            </a:r>
            <a:r>
              <a:rPr lang="fr-FR" altLang="en-US" baseline="-25000"/>
              <a:t>AN</a:t>
            </a:r>
            <a:r>
              <a:rPr lang="fr-FR" altLang="en-US"/>
              <a:t> = G</a:t>
            </a:r>
            <a:r>
              <a:rPr lang="fr-FR" altLang="en-US" baseline="-25000"/>
              <a:t>AB</a:t>
            </a:r>
            <a:r>
              <a:rPr lang="fr-FR" altLang="en-US"/>
              <a:t> – NAB, G</a:t>
            </a:r>
            <a:r>
              <a:rPr lang="fr-FR" altLang="en-US" baseline="-25000"/>
              <a:t>BN</a:t>
            </a:r>
            <a:r>
              <a:rPr lang="fr-FR" altLang="en-US"/>
              <a:t> = G</a:t>
            </a:r>
            <a:r>
              <a:rPr lang="fr-FR" altLang="en-US" baseline="-25000"/>
              <a:t>BA </a:t>
            </a:r>
            <a:r>
              <a:rPr lang="fr-FR" altLang="en-US"/>
              <a:t>+ NBA d’où :</a:t>
            </a:r>
          </a:p>
          <a:p>
            <a:r>
              <a:rPr lang="fr-FR" altLang="en-US"/>
              <a:t>NAB = NMB = 200 gr – </a:t>
            </a:r>
            <a:r>
              <a:rPr lang="fr-FR" altLang="en-US">
                <a:latin typeface="Symbol" panose="05050102010706020507" pitchFamily="18" charset="2"/>
              </a:rPr>
              <a:t>b</a:t>
            </a:r>
            <a:r>
              <a:rPr lang="fr-FR" altLang="en-US"/>
              <a:t> et NBA = NMA = 200 gr -</a:t>
            </a:r>
            <a:r>
              <a:rPr lang="fr-FR" altLang="en-US">
                <a:latin typeface="Symbol" panose="05050102010706020507" pitchFamily="18" charset="2"/>
              </a:rPr>
              <a:t>g</a:t>
            </a:r>
            <a:endParaRPr lang="fr-FR" altLang="en-US"/>
          </a:p>
          <a:p>
            <a:r>
              <a:rPr lang="fr-FR" altLang="en-US"/>
              <a:t>Les coordonnées de N sont obtenues par intersection</a:t>
            </a:r>
          </a:p>
          <a:p>
            <a:r>
              <a:rPr lang="fr-FR" altLang="en-US"/>
              <a:t>2 – Avec N et C connus on obtient G</a:t>
            </a:r>
            <a:r>
              <a:rPr lang="fr-FR" altLang="en-US" baseline="-25000"/>
              <a:t>NC</a:t>
            </a:r>
            <a:endParaRPr lang="fr-FR" altLang="en-US"/>
          </a:p>
          <a:p>
            <a:r>
              <a:rPr lang="fr-FR" altLang="en-US"/>
              <a:t>Comme N, M et C sont alignés alors G</a:t>
            </a:r>
            <a:r>
              <a:rPr lang="fr-FR" altLang="en-US" baseline="-25000"/>
              <a:t>MC</a:t>
            </a:r>
            <a:r>
              <a:rPr lang="fr-FR" altLang="en-US"/>
              <a:t> = G</a:t>
            </a:r>
            <a:r>
              <a:rPr lang="fr-FR" altLang="en-US" baseline="-25000"/>
              <a:t>NC</a:t>
            </a:r>
            <a:endParaRPr lang="fr-FR" altLang="en-US"/>
          </a:p>
          <a:p>
            <a:r>
              <a:rPr lang="fr-FR" altLang="en-US"/>
              <a:t>G</a:t>
            </a:r>
            <a:r>
              <a:rPr lang="fr-FR" altLang="en-US" baseline="-25000"/>
              <a:t>MA</a:t>
            </a:r>
            <a:r>
              <a:rPr lang="fr-FR" altLang="en-US"/>
              <a:t> = G</a:t>
            </a:r>
            <a:r>
              <a:rPr lang="fr-FR" altLang="en-US" baseline="-25000"/>
              <a:t>MC</a:t>
            </a:r>
            <a:r>
              <a:rPr lang="fr-FR" altLang="en-US"/>
              <a:t> + </a:t>
            </a:r>
            <a:r>
              <a:rPr lang="fr-FR" altLang="en-US">
                <a:latin typeface="Symbol" panose="05050102010706020507" pitchFamily="18" charset="2"/>
              </a:rPr>
              <a:t>g </a:t>
            </a:r>
            <a:r>
              <a:rPr lang="fr-FR" altLang="en-US"/>
              <a:t>et</a:t>
            </a:r>
          </a:p>
          <a:p>
            <a:r>
              <a:rPr lang="fr-FR" altLang="en-US"/>
              <a:t>G</a:t>
            </a:r>
            <a:r>
              <a:rPr lang="fr-FR" altLang="en-US" baseline="-25000"/>
              <a:t>MB</a:t>
            </a:r>
            <a:r>
              <a:rPr lang="fr-FR" altLang="en-US"/>
              <a:t> = G</a:t>
            </a:r>
            <a:r>
              <a:rPr lang="fr-FR" altLang="en-US" baseline="-25000"/>
              <a:t>MC</a:t>
            </a:r>
            <a:r>
              <a:rPr lang="fr-FR" altLang="en-US"/>
              <a:t> – </a:t>
            </a:r>
            <a:r>
              <a:rPr lang="fr-FR" altLang="en-US">
                <a:latin typeface="Symbol" panose="05050102010706020507" pitchFamily="18" charset="2"/>
              </a:rPr>
              <a:t>b </a:t>
            </a:r>
            <a:endParaRPr lang="fr-FR" altLang="en-US"/>
          </a:p>
          <a:p>
            <a:r>
              <a:rPr lang="fr-FR" altLang="en-US"/>
              <a:t>D’où l’on obtient G</a:t>
            </a:r>
            <a:r>
              <a:rPr lang="fr-FR" altLang="en-US" baseline="-25000"/>
              <a:t>AM</a:t>
            </a:r>
            <a:r>
              <a:rPr lang="fr-FR" altLang="en-US"/>
              <a:t> et G</a:t>
            </a:r>
            <a:r>
              <a:rPr lang="fr-FR" altLang="en-US" baseline="-25000"/>
              <a:t>BM</a:t>
            </a:r>
            <a:endParaRPr lang="fr-FR" altLang="en-US"/>
          </a:p>
          <a:p>
            <a:r>
              <a:rPr lang="fr-FR" altLang="en-US"/>
              <a:t>Les coordonnées de M sont obtenues par intersection</a:t>
            </a:r>
          </a:p>
        </p:txBody>
      </p:sp>
      <p:sp>
        <p:nvSpPr>
          <p:cNvPr id="2" name="Slide Number Placeholder 1">
            <a:extLst>
              <a:ext uri="{FF2B5EF4-FFF2-40B4-BE49-F238E27FC236}">
                <a16:creationId xmlns="" xmlns:a16="http://schemas.microsoft.com/office/drawing/2014/main" id="{E28EFE79-DD1D-4030-8D55-F653BDE73D21}"/>
              </a:ext>
            </a:extLst>
          </p:cNvPr>
          <p:cNvSpPr>
            <a:spLocks noGrp="1"/>
          </p:cNvSpPr>
          <p:nvPr>
            <p:ph type="sldNum" sz="quarter" idx="12"/>
          </p:nvPr>
        </p:nvSpPr>
        <p:spPr/>
        <p:txBody>
          <a:bodyPr/>
          <a:lstStyle/>
          <a:p>
            <a:fld id="{D6275805-ED22-47A5-ACA9-BE03D19E0058}" type="slidenum">
              <a:rPr lang="fr-FR" smtClean="0"/>
              <a:pPr/>
              <a:t>33</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919829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 xmlns:a16="http://schemas.microsoft.com/office/drawing/2014/main" id="{876AD2EE-5739-4044-A8E2-131D7C328417}"/>
              </a:ext>
            </a:extLst>
          </p:cNvPr>
          <p:cNvSpPr>
            <a:spLocks noChangeArrowheads="1"/>
          </p:cNvSpPr>
          <p:nvPr/>
        </p:nvSpPr>
        <p:spPr bwMode="auto">
          <a:xfrm>
            <a:off x="1600200" y="609601"/>
            <a:ext cx="8839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a:t>Contrôle :</a:t>
            </a:r>
            <a:endParaRPr lang="fr-FR" altLang="en-US" b="1" i="1"/>
          </a:p>
          <a:p>
            <a:pPr algn="just"/>
            <a:r>
              <a:rPr lang="fr-FR" altLang="en-US"/>
              <a:t>La vérification du relèvement est réalisée en utilisant d’autres points D, E … connus. Soit un point D (X</a:t>
            </a:r>
            <a:r>
              <a:rPr lang="fr-FR" altLang="en-US" baseline="-25000"/>
              <a:t>D</a:t>
            </a:r>
            <a:r>
              <a:rPr lang="fr-FR" altLang="en-US"/>
              <a:t>, Y</a:t>
            </a:r>
            <a:r>
              <a:rPr lang="fr-FR" altLang="en-US" baseline="-25000"/>
              <a:t>D</a:t>
            </a:r>
            <a:r>
              <a:rPr lang="fr-FR" altLang="en-US"/>
              <a:t>) connu, on peut déterminer G</a:t>
            </a:r>
            <a:r>
              <a:rPr lang="fr-FR" altLang="en-US" baseline="-25000"/>
              <a:t>MD</a:t>
            </a:r>
            <a:r>
              <a:rPr lang="fr-FR" altLang="en-US"/>
              <a:t> calculé (à partir des coordonnées des points M et D). Par ailleurs l’opérateur mesure sur le terrain l’angle CMD = </a:t>
            </a:r>
            <a:r>
              <a:rPr lang="fr-FR" altLang="en-US">
                <a:latin typeface="Symbol" panose="05050102010706020507" pitchFamily="18" charset="2"/>
              </a:rPr>
              <a:t>g</a:t>
            </a:r>
            <a:r>
              <a:rPr lang="fr-FR" altLang="en-US"/>
              <a:t> (1) ou BMD = </a:t>
            </a:r>
            <a:r>
              <a:rPr lang="fr-FR" altLang="en-US">
                <a:latin typeface="Symbol" panose="05050102010706020507" pitchFamily="18" charset="2"/>
              </a:rPr>
              <a:t>b</a:t>
            </a:r>
            <a:r>
              <a:rPr lang="fr-FR" altLang="en-US"/>
              <a:t> + </a:t>
            </a:r>
            <a:r>
              <a:rPr lang="fr-FR" altLang="en-US">
                <a:latin typeface="Symbol" panose="05050102010706020507" pitchFamily="18" charset="2"/>
              </a:rPr>
              <a:t>g</a:t>
            </a:r>
            <a:r>
              <a:rPr lang="fr-FR" altLang="en-US"/>
              <a:t> (2)</a:t>
            </a:r>
          </a:p>
          <a:p>
            <a:pPr algn="just"/>
            <a:r>
              <a:rPr lang="fr-FR" altLang="en-US"/>
              <a:t>G</a:t>
            </a:r>
            <a:r>
              <a:rPr lang="fr-FR" altLang="en-US" baseline="-25000"/>
              <a:t>MD</a:t>
            </a:r>
            <a:r>
              <a:rPr lang="fr-FR" altLang="en-US"/>
              <a:t> observé = G</a:t>
            </a:r>
            <a:r>
              <a:rPr lang="fr-FR" altLang="en-US" baseline="-25000"/>
              <a:t>MD</a:t>
            </a:r>
            <a:r>
              <a:rPr lang="fr-FR" altLang="en-US"/>
              <a:t> + </a:t>
            </a:r>
            <a:r>
              <a:rPr lang="fr-FR" altLang="en-US">
                <a:latin typeface="Symbol" panose="05050102010706020507" pitchFamily="18" charset="2"/>
              </a:rPr>
              <a:t>b</a:t>
            </a:r>
            <a:r>
              <a:rPr lang="fr-FR" altLang="en-US"/>
              <a:t> + </a:t>
            </a:r>
            <a:r>
              <a:rPr lang="fr-FR" altLang="en-US">
                <a:latin typeface="Symbol" panose="05050102010706020507" pitchFamily="18" charset="2"/>
              </a:rPr>
              <a:t>g</a:t>
            </a:r>
            <a:r>
              <a:rPr lang="fr-FR" altLang="en-US"/>
              <a:t> (2)</a:t>
            </a:r>
          </a:p>
          <a:p>
            <a:pPr algn="just"/>
            <a:r>
              <a:rPr lang="fr-FR" altLang="en-US"/>
              <a:t>G</a:t>
            </a:r>
            <a:r>
              <a:rPr lang="fr-FR" altLang="en-US" baseline="-25000"/>
              <a:t>MD</a:t>
            </a:r>
            <a:r>
              <a:rPr lang="fr-FR" altLang="en-US"/>
              <a:t> observé = G</a:t>
            </a:r>
            <a:r>
              <a:rPr lang="fr-FR" altLang="en-US" baseline="-25000"/>
              <a:t>MB</a:t>
            </a:r>
            <a:r>
              <a:rPr lang="fr-FR" altLang="en-US"/>
              <a:t> + </a:t>
            </a:r>
            <a:r>
              <a:rPr lang="fr-FR" altLang="en-US">
                <a:latin typeface="Symbol" panose="05050102010706020507" pitchFamily="18" charset="2"/>
              </a:rPr>
              <a:t>g</a:t>
            </a:r>
            <a:r>
              <a:rPr lang="fr-FR" altLang="en-US"/>
              <a:t> (1)</a:t>
            </a:r>
          </a:p>
          <a:p>
            <a:pPr algn="just"/>
            <a:r>
              <a:rPr lang="fr-FR" altLang="en-US"/>
              <a:t>On compare G</a:t>
            </a:r>
            <a:r>
              <a:rPr lang="fr-FR" altLang="en-US" baseline="-25000"/>
              <a:t>MD</a:t>
            </a:r>
            <a:r>
              <a:rPr lang="fr-FR" altLang="en-US"/>
              <a:t> calculé avec G</a:t>
            </a:r>
            <a:r>
              <a:rPr lang="fr-FR" altLang="en-US" baseline="-25000"/>
              <a:t>MD</a:t>
            </a:r>
            <a:r>
              <a:rPr lang="fr-FR" altLang="en-US"/>
              <a:t> observé</a:t>
            </a:r>
            <a:endParaRPr lang="fr-FR" altLang="en-US" sz="2400">
              <a:latin typeface="Book Antiqua" panose="02040602050305030304" pitchFamily="18" charset="0"/>
            </a:endParaRPr>
          </a:p>
        </p:txBody>
      </p:sp>
      <p:sp>
        <p:nvSpPr>
          <p:cNvPr id="81924" name="Text Box 4">
            <a:extLst>
              <a:ext uri="{FF2B5EF4-FFF2-40B4-BE49-F238E27FC236}">
                <a16:creationId xmlns="" xmlns:a16="http://schemas.microsoft.com/office/drawing/2014/main" id="{B7CC4506-92ED-47A6-B871-E6AF965ACDC0}"/>
              </a:ext>
            </a:extLst>
          </p:cNvPr>
          <p:cNvSpPr txBox="1">
            <a:spLocks noChangeArrowheads="1"/>
          </p:cNvSpPr>
          <p:nvPr/>
        </p:nvSpPr>
        <p:spPr bwMode="auto">
          <a:xfrm>
            <a:off x="2351584" y="136526"/>
            <a:ext cx="8087816"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PRINCIPAUX PROCEDES DE LEVE</a:t>
            </a:r>
            <a:endParaRPr lang="fr-FR" altLang="en-US" sz="2000" i="1" u="sng" dirty="0">
              <a:effectLst>
                <a:outerShdw blurRad="38100" dist="38100" dir="2700000" algn="tl">
                  <a:srgbClr val="C0C0C0"/>
                </a:outerShdw>
              </a:effectLst>
            </a:endParaRPr>
          </a:p>
        </p:txBody>
      </p:sp>
      <p:graphicFrame>
        <p:nvGraphicFramePr>
          <p:cNvPr id="81928" name="Object 8">
            <a:extLst>
              <a:ext uri="{FF2B5EF4-FFF2-40B4-BE49-F238E27FC236}">
                <a16:creationId xmlns="" xmlns:a16="http://schemas.microsoft.com/office/drawing/2014/main" id="{FD056729-BAD4-4FD1-BA0B-6D989E6F2761}"/>
              </a:ext>
            </a:extLst>
          </p:cNvPr>
          <p:cNvGraphicFramePr>
            <a:graphicFrameLocks noChangeAspect="1"/>
          </p:cNvGraphicFramePr>
          <p:nvPr/>
        </p:nvGraphicFramePr>
        <p:xfrm>
          <a:off x="2484438" y="2590800"/>
          <a:ext cx="2697162" cy="2971800"/>
        </p:xfrm>
        <a:graphic>
          <a:graphicData uri="http://schemas.openxmlformats.org/presentationml/2006/ole">
            <mc:AlternateContent xmlns:mc="http://schemas.openxmlformats.org/markup-compatibility/2006">
              <mc:Choice xmlns:v="urn:schemas-microsoft-com:vml" Requires="v">
                <p:oleObj spid="_x0000_s11284" name="Document" r:id="rId3" imgW="1752600" imgH="1932432" progId="Word.Document.8">
                  <p:embed/>
                </p:oleObj>
              </mc:Choice>
              <mc:Fallback>
                <p:oleObj name="Document" r:id="rId3" imgW="1752600" imgH="193243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590800"/>
                        <a:ext cx="269716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29" name="Object 9">
            <a:extLst>
              <a:ext uri="{FF2B5EF4-FFF2-40B4-BE49-F238E27FC236}">
                <a16:creationId xmlns="" xmlns:a16="http://schemas.microsoft.com/office/drawing/2014/main" id="{201C34BF-B964-4E37-B8E6-07B4E839E09E}"/>
              </a:ext>
            </a:extLst>
          </p:cNvPr>
          <p:cNvGraphicFramePr>
            <a:graphicFrameLocks noChangeAspect="1"/>
          </p:cNvGraphicFramePr>
          <p:nvPr/>
        </p:nvGraphicFramePr>
        <p:xfrm>
          <a:off x="6477001" y="2133600"/>
          <a:ext cx="3146425" cy="3429000"/>
        </p:xfrm>
        <a:graphic>
          <a:graphicData uri="http://schemas.openxmlformats.org/presentationml/2006/ole">
            <mc:AlternateContent xmlns:mc="http://schemas.openxmlformats.org/markup-compatibility/2006">
              <mc:Choice xmlns:v="urn:schemas-microsoft-com:vml" Requires="v">
                <p:oleObj spid="_x0000_s11285" name="Document" r:id="rId5" imgW="2109216" imgH="2295144" progId="Word.Document.8">
                  <p:embed/>
                </p:oleObj>
              </mc:Choice>
              <mc:Fallback>
                <p:oleObj name="Document" r:id="rId5" imgW="2109216" imgH="2295144"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1" y="2133600"/>
                        <a:ext cx="31464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30" name="Rectangle 10">
            <a:extLst>
              <a:ext uri="{FF2B5EF4-FFF2-40B4-BE49-F238E27FC236}">
                <a16:creationId xmlns="" xmlns:a16="http://schemas.microsoft.com/office/drawing/2014/main" id="{61759706-00B6-467A-9C76-4C705EF29346}"/>
              </a:ext>
            </a:extLst>
          </p:cNvPr>
          <p:cNvSpPr>
            <a:spLocks noChangeArrowheads="1"/>
          </p:cNvSpPr>
          <p:nvPr/>
        </p:nvSpPr>
        <p:spPr bwMode="auto">
          <a:xfrm>
            <a:off x="2743201" y="571500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i="1"/>
              <a:t>M externe à A, B, C, D	</a:t>
            </a:r>
            <a:endParaRPr lang="fr-FR" altLang="en-US" sz="2400">
              <a:latin typeface="Book Antiqua" panose="02040602050305030304" pitchFamily="18" charset="0"/>
            </a:endParaRPr>
          </a:p>
        </p:txBody>
      </p:sp>
      <p:sp>
        <p:nvSpPr>
          <p:cNvPr id="81931" name="Rectangle 11">
            <a:extLst>
              <a:ext uri="{FF2B5EF4-FFF2-40B4-BE49-F238E27FC236}">
                <a16:creationId xmlns="" xmlns:a16="http://schemas.microsoft.com/office/drawing/2014/main" id="{12B6802B-8CA2-4D04-8903-A443D5891551}"/>
              </a:ext>
            </a:extLst>
          </p:cNvPr>
          <p:cNvSpPr>
            <a:spLocks noChangeArrowheads="1"/>
          </p:cNvSpPr>
          <p:nvPr/>
        </p:nvSpPr>
        <p:spPr bwMode="auto">
          <a:xfrm>
            <a:off x="6826251" y="571500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b="1" i="1"/>
              <a:t>M interne à A, B, C, D	</a:t>
            </a:r>
            <a:endParaRPr lang="fr-FR" altLang="en-US" sz="2400">
              <a:latin typeface="Book Antiqua" panose="02040602050305030304" pitchFamily="18" charset="0"/>
            </a:endParaRPr>
          </a:p>
        </p:txBody>
      </p:sp>
      <p:sp>
        <p:nvSpPr>
          <p:cNvPr id="2" name="Slide Number Placeholder 1">
            <a:extLst>
              <a:ext uri="{FF2B5EF4-FFF2-40B4-BE49-F238E27FC236}">
                <a16:creationId xmlns="" xmlns:a16="http://schemas.microsoft.com/office/drawing/2014/main" id="{A5CE4717-8EBF-4129-89F7-4F2BC442B4E5}"/>
              </a:ext>
            </a:extLst>
          </p:cNvPr>
          <p:cNvSpPr>
            <a:spLocks noGrp="1"/>
          </p:cNvSpPr>
          <p:nvPr>
            <p:ph type="sldNum" sz="quarter" idx="12"/>
          </p:nvPr>
        </p:nvSpPr>
        <p:spPr/>
        <p:txBody>
          <a:bodyPr/>
          <a:lstStyle/>
          <a:p>
            <a:fld id="{D6275805-ED22-47A5-ACA9-BE03D19E0058}" type="slidenum">
              <a:rPr lang="fr-FR" smtClean="0"/>
              <a:pPr/>
              <a:t>34</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887260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 xmlns:a16="http://schemas.microsoft.com/office/drawing/2014/main" id="{ACB035A1-28A3-484E-9C7E-AE1581145AB9}"/>
              </a:ext>
            </a:extLst>
          </p:cNvPr>
          <p:cNvSpPr>
            <a:spLocks noChangeArrowheads="1"/>
          </p:cNvSpPr>
          <p:nvPr/>
        </p:nvSpPr>
        <p:spPr bwMode="auto">
          <a:xfrm>
            <a:off x="1600200" y="533400"/>
            <a:ext cx="5257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a:t>3.1</a:t>
            </a:r>
            <a:r>
              <a:rPr lang="fr-FR" altLang="en-US" b="1" i="1"/>
              <a:t> Le rayonnement</a:t>
            </a:r>
          </a:p>
          <a:p>
            <a:r>
              <a:rPr lang="fr-FR" altLang="en-US" b="1" u="sng"/>
              <a:t>Principe :</a:t>
            </a:r>
            <a:endParaRPr lang="fr-FR" altLang="en-US" b="1" i="1"/>
          </a:p>
          <a:p>
            <a:pPr algn="just"/>
            <a:r>
              <a:rPr lang="fr-FR" altLang="en-US"/>
              <a:t>Il s’agit de déterminer les coordonnées rectangulaires d’un point M à viser à partir d’une station A, connaissant la direction AM (déterminée à partir d’un axe de référence) et la distance AM.</a:t>
            </a:r>
            <a:endParaRPr lang="fr-FR" altLang="en-US" sz="2400">
              <a:latin typeface="Book Antiqua" panose="02040602050305030304" pitchFamily="18" charset="0"/>
            </a:endParaRPr>
          </a:p>
        </p:txBody>
      </p:sp>
      <p:sp>
        <p:nvSpPr>
          <p:cNvPr id="83972" name="Text Box 4">
            <a:extLst>
              <a:ext uri="{FF2B5EF4-FFF2-40B4-BE49-F238E27FC236}">
                <a16:creationId xmlns="" xmlns:a16="http://schemas.microsoft.com/office/drawing/2014/main" id="{42948670-5FF3-4F15-B3EF-5039F87AD5E2}"/>
              </a:ext>
            </a:extLst>
          </p:cNvPr>
          <p:cNvSpPr txBox="1">
            <a:spLocks noChangeArrowheads="1"/>
          </p:cNvSpPr>
          <p:nvPr/>
        </p:nvSpPr>
        <p:spPr bwMode="auto">
          <a:xfrm>
            <a:off x="2063552" y="136526"/>
            <a:ext cx="837584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PROCEDES DE LEVE SECONDAIRES</a:t>
            </a:r>
            <a:endParaRPr lang="fr-FR" altLang="en-US" sz="2000" i="1" u="sng" dirty="0">
              <a:effectLst>
                <a:outerShdw blurRad="38100" dist="38100" dir="2700000" algn="tl">
                  <a:srgbClr val="C0C0C0"/>
                </a:outerShdw>
              </a:effectLst>
            </a:endParaRPr>
          </a:p>
        </p:txBody>
      </p:sp>
      <p:sp>
        <p:nvSpPr>
          <p:cNvPr id="83974" name="Rectangle 6">
            <a:extLst>
              <a:ext uri="{FF2B5EF4-FFF2-40B4-BE49-F238E27FC236}">
                <a16:creationId xmlns="" xmlns:a16="http://schemas.microsoft.com/office/drawing/2014/main" id="{F505A883-45A6-4269-8B52-61DBFD64804A}"/>
              </a:ext>
            </a:extLst>
          </p:cNvPr>
          <p:cNvSpPr>
            <a:spLocks noChangeArrowheads="1"/>
          </p:cNvSpPr>
          <p:nvPr/>
        </p:nvSpPr>
        <p:spPr bwMode="auto">
          <a:xfrm>
            <a:off x="1600200" y="2206626"/>
            <a:ext cx="48768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en-US" b="1" u="sng"/>
              <a:t>Calcul :</a:t>
            </a:r>
            <a:endParaRPr lang="fr-FR" altLang="en-US"/>
          </a:p>
          <a:p>
            <a:pPr algn="just"/>
            <a:r>
              <a:rPr lang="fr-FR" altLang="en-US"/>
              <a:t>La direction AM étant définie par son gisement, le calcul des coordonnées est simple. (G</a:t>
            </a:r>
            <a:r>
              <a:rPr lang="fr-FR" altLang="en-US" baseline="-25000"/>
              <a:t>AM</a:t>
            </a:r>
            <a:r>
              <a:rPr lang="fr-FR" altLang="en-US"/>
              <a:t> = </a:t>
            </a:r>
            <a:r>
              <a:rPr lang="fr-FR" altLang="en-US">
                <a:latin typeface="Symbol" panose="05050102010706020507" pitchFamily="18" charset="2"/>
              </a:rPr>
              <a:t>a</a:t>
            </a:r>
            <a:r>
              <a:rPr lang="fr-FR" altLang="en-US"/>
              <a:t>)</a:t>
            </a:r>
          </a:p>
          <a:p>
            <a:pPr algn="just"/>
            <a:r>
              <a:rPr lang="fr-FR" altLang="en-US">
                <a:latin typeface="Symbol" panose="05050102010706020507" pitchFamily="18" charset="2"/>
              </a:rPr>
              <a:t>D</a:t>
            </a:r>
            <a:r>
              <a:rPr lang="fr-FR" altLang="en-US"/>
              <a:t>x = L sin </a:t>
            </a:r>
            <a:r>
              <a:rPr lang="fr-FR" altLang="en-US">
                <a:latin typeface="Symbol" panose="05050102010706020507" pitchFamily="18" charset="2"/>
              </a:rPr>
              <a:t>a, </a:t>
            </a:r>
          </a:p>
          <a:p>
            <a:pPr algn="just"/>
            <a:r>
              <a:rPr lang="fr-FR" altLang="en-US">
                <a:latin typeface="Symbol" panose="05050102010706020507" pitchFamily="18" charset="2"/>
              </a:rPr>
              <a:t>D</a:t>
            </a:r>
            <a:r>
              <a:rPr lang="fr-FR" altLang="en-US"/>
              <a:t>y = L cos </a:t>
            </a:r>
            <a:r>
              <a:rPr lang="fr-FR" altLang="en-US">
                <a:latin typeface="Symbol" panose="05050102010706020507" pitchFamily="18" charset="2"/>
              </a:rPr>
              <a:t>a</a:t>
            </a:r>
          </a:p>
          <a:p>
            <a:pPr algn="just"/>
            <a:r>
              <a:rPr lang="fr-FR" altLang="en-US"/>
              <a:t>D’où : X</a:t>
            </a:r>
            <a:r>
              <a:rPr lang="fr-FR" altLang="en-US" baseline="-25000"/>
              <a:t>M</a:t>
            </a:r>
            <a:r>
              <a:rPr lang="fr-FR" altLang="en-US"/>
              <a:t> = X</a:t>
            </a:r>
            <a:r>
              <a:rPr lang="fr-FR" altLang="en-US" baseline="-25000"/>
              <a:t>A</a:t>
            </a:r>
            <a:r>
              <a:rPr lang="fr-FR" altLang="en-US"/>
              <a:t> + </a:t>
            </a:r>
            <a:r>
              <a:rPr lang="fr-FR" altLang="en-US">
                <a:latin typeface="Symbol" panose="05050102010706020507" pitchFamily="18" charset="2"/>
              </a:rPr>
              <a:t>D</a:t>
            </a:r>
            <a:r>
              <a:rPr lang="fr-FR" altLang="en-US"/>
              <a:t>x,</a:t>
            </a:r>
          </a:p>
          <a:p>
            <a:pPr algn="just"/>
            <a:r>
              <a:rPr lang="fr-FR" altLang="en-US"/>
              <a:t>Y</a:t>
            </a:r>
            <a:r>
              <a:rPr lang="fr-FR" altLang="en-US" baseline="-25000"/>
              <a:t>M</a:t>
            </a:r>
            <a:r>
              <a:rPr lang="fr-FR" altLang="en-US"/>
              <a:t> = Y</a:t>
            </a:r>
            <a:r>
              <a:rPr lang="fr-FR" altLang="en-US" baseline="-25000"/>
              <a:t>A</a:t>
            </a:r>
            <a:r>
              <a:rPr lang="fr-FR" altLang="en-US"/>
              <a:t> + </a:t>
            </a:r>
            <a:r>
              <a:rPr lang="fr-FR" altLang="en-US">
                <a:latin typeface="Symbol" panose="05050102010706020507" pitchFamily="18" charset="2"/>
              </a:rPr>
              <a:t>D</a:t>
            </a:r>
            <a:r>
              <a:rPr lang="fr-FR" altLang="en-US"/>
              <a:t>y	</a:t>
            </a:r>
            <a:endParaRPr lang="fr-FR" altLang="en-US" sz="2400">
              <a:latin typeface="Book Antiqua" panose="02040602050305030304" pitchFamily="18" charset="0"/>
            </a:endParaRPr>
          </a:p>
        </p:txBody>
      </p:sp>
      <p:sp>
        <p:nvSpPr>
          <p:cNvPr id="83979" name="Rectangle 11">
            <a:extLst>
              <a:ext uri="{FF2B5EF4-FFF2-40B4-BE49-F238E27FC236}">
                <a16:creationId xmlns="" xmlns:a16="http://schemas.microsoft.com/office/drawing/2014/main" id="{71488F33-4F53-4C01-86BB-621F79E582E7}"/>
              </a:ext>
            </a:extLst>
          </p:cNvPr>
          <p:cNvSpPr>
            <a:spLocks noChangeArrowheads="1"/>
          </p:cNvSpPr>
          <p:nvPr/>
        </p:nvSpPr>
        <p:spPr bwMode="auto">
          <a:xfrm>
            <a:off x="1600200" y="4111626"/>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a:t>Contrôle :</a:t>
            </a:r>
            <a:endParaRPr lang="fr-FR" altLang="en-US" b="1" i="1"/>
          </a:p>
          <a:p>
            <a:pPr algn="just"/>
            <a:r>
              <a:rPr lang="fr-FR" altLang="en-US"/>
              <a:t>On peut contrôler les coordonnées de M :</a:t>
            </a:r>
          </a:p>
          <a:p>
            <a:pPr lvl="2" algn="just">
              <a:buFontTx/>
              <a:buChar char="-"/>
            </a:pPr>
            <a:r>
              <a:rPr lang="fr-FR" altLang="en-US"/>
              <a:t>Par rayonnement à partir d’un autre point connu B (Si l’on connaît BM et G</a:t>
            </a:r>
            <a:r>
              <a:rPr lang="fr-FR" altLang="en-US" baseline="-25000"/>
              <a:t>BM</a:t>
            </a:r>
            <a:r>
              <a:rPr lang="fr-FR" altLang="en-US"/>
              <a:t>)</a:t>
            </a:r>
          </a:p>
          <a:p>
            <a:pPr lvl="2" algn="just">
              <a:buFontTx/>
              <a:buChar char="-"/>
            </a:pPr>
            <a:r>
              <a:rPr lang="fr-FR" altLang="en-US"/>
              <a:t>Par intersection à partir de A et B connues (connaissant G</a:t>
            </a:r>
            <a:r>
              <a:rPr lang="fr-FR" altLang="en-US" baseline="-25000"/>
              <a:t>AM</a:t>
            </a:r>
            <a:r>
              <a:rPr lang="fr-FR" altLang="en-US"/>
              <a:t> et G</a:t>
            </a:r>
            <a:r>
              <a:rPr lang="fr-FR" altLang="en-US" baseline="-25000"/>
              <a:t>BM</a:t>
            </a:r>
            <a:r>
              <a:rPr lang="fr-FR" altLang="en-US"/>
              <a:t>)</a:t>
            </a:r>
            <a:endParaRPr lang="fr-FR" altLang="en-US" sz="2400">
              <a:latin typeface="Book Antiqua" panose="02040602050305030304" pitchFamily="18" charset="0"/>
            </a:endParaRPr>
          </a:p>
        </p:txBody>
      </p:sp>
      <p:graphicFrame>
        <p:nvGraphicFramePr>
          <p:cNvPr id="83980" name="Object 12">
            <a:extLst>
              <a:ext uri="{FF2B5EF4-FFF2-40B4-BE49-F238E27FC236}">
                <a16:creationId xmlns="" xmlns:a16="http://schemas.microsoft.com/office/drawing/2014/main" id="{87481510-92E8-4A11-BDAE-4499AB77CD02}"/>
              </a:ext>
            </a:extLst>
          </p:cNvPr>
          <p:cNvGraphicFramePr>
            <a:graphicFrameLocks noChangeAspect="1"/>
          </p:cNvGraphicFramePr>
          <p:nvPr/>
        </p:nvGraphicFramePr>
        <p:xfrm>
          <a:off x="7086600" y="533400"/>
          <a:ext cx="3581400" cy="2470150"/>
        </p:xfrm>
        <a:graphic>
          <a:graphicData uri="http://schemas.openxmlformats.org/presentationml/2006/ole">
            <mc:AlternateContent xmlns:mc="http://schemas.openxmlformats.org/markup-compatibility/2006">
              <mc:Choice xmlns:v="urn:schemas-microsoft-com:vml" Requires="v">
                <p:oleObj spid="_x0000_s13323" name="Document" r:id="rId3" imgW="1984248" imgH="1368552" progId="Word.Document.8">
                  <p:embed/>
                </p:oleObj>
              </mc:Choice>
              <mc:Fallback>
                <p:oleObj name="Document" r:id="rId3" imgW="1984248" imgH="136855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33400"/>
                        <a:ext cx="35814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81" name="Rectangle 13">
            <a:extLst>
              <a:ext uri="{FF2B5EF4-FFF2-40B4-BE49-F238E27FC236}">
                <a16:creationId xmlns="" xmlns:a16="http://schemas.microsoft.com/office/drawing/2014/main" id="{583540B4-A15D-46CF-ABB2-B0A7CE4D448D}"/>
              </a:ext>
            </a:extLst>
          </p:cNvPr>
          <p:cNvSpPr>
            <a:spLocks noChangeArrowheads="1"/>
          </p:cNvSpPr>
          <p:nvPr/>
        </p:nvSpPr>
        <p:spPr bwMode="auto">
          <a:xfrm>
            <a:off x="1600200" y="5178426"/>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b="1" u="sng"/>
              <a:t>Application :</a:t>
            </a:r>
            <a:endParaRPr lang="fr-FR" altLang="en-US" b="1" i="1"/>
          </a:p>
          <a:p>
            <a:pPr algn="just"/>
            <a:r>
              <a:rPr lang="fr-FR" altLang="en-US"/>
              <a:t>Déterminer les coordonnées des points 1 et 2 visés depuis la station O. On contrôlera ces deux points, par rayonnement à partir de la station C (le point 2 peut également être visé depuis la station A, le point 1 par intersection à partir des stations B et C).</a:t>
            </a:r>
            <a:endParaRPr lang="fr-FR" altLang="en-US" sz="2400">
              <a:latin typeface="Book Antiqua" panose="02040602050305030304" pitchFamily="18" charset="0"/>
            </a:endParaRPr>
          </a:p>
        </p:txBody>
      </p:sp>
      <p:sp>
        <p:nvSpPr>
          <p:cNvPr id="2" name="Slide Number Placeholder 1">
            <a:extLst>
              <a:ext uri="{FF2B5EF4-FFF2-40B4-BE49-F238E27FC236}">
                <a16:creationId xmlns="" xmlns:a16="http://schemas.microsoft.com/office/drawing/2014/main" id="{2D578F88-096F-4782-A3BE-149A3A2AD4CF}"/>
              </a:ext>
            </a:extLst>
          </p:cNvPr>
          <p:cNvSpPr>
            <a:spLocks noGrp="1"/>
          </p:cNvSpPr>
          <p:nvPr>
            <p:ph type="sldNum" sz="quarter" idx="12"/>
          </p:nvPr>
        </p:nvSpPr>
        <p:spPr/>
        <p:txBody>
          <a:bodyPr/>
          <a:lstStyle/>
          <a:p>
            <a:fld id="{D6275805-ED22-47A5-ACA9-BE03D19E0058}" type="slidenum">
              <a:rPr lang="fr-FR" smtClean="0"/>
              <a:pPr/>
              <a:t>35</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4171904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 xmlns:a16="http://schemas.microsoft.com/office/drawing/2014/main" id="{D1DCA34B-21D8-495C-A826-758FC4132B43}"/>
              </a:ext>
            </a:extLst>
          </p:cNvPr>
          <p:cNvSpPr>
            <a:spLocks noChangeArrowheads="1"/>
          </p:cNvSpPr>
          <p:nvPr/>
        </p:nvSpPr>
        <p:spPr bwMode="auto">
          <a:xfrm>
            <a:off x="1600200" y="533401"/>
            <a:ext cx="4800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en-US" dirty="0"/>
              <a:t>3.2</a:t>
            </a:r>
            <a:r>
              <a:rPr lang="fr-FR" altLang="en-US" b="1" i="1" dirty="0"/>
              <a:t> Abscisses et ordonnées</a:t>
            </a:r>
          </a:p>
          <a:p>
            <a:pPr algn="just"/>
            <a:r>
              <a:rPr lang="fr-FR" altLang="en-US" dirty="0"/>
              <a:t>Lorsque les points à lever sont très proches d’un alignement connu, il est souvent plus commode de les définir par leurs abscisses et ordonnées par rapport à cet alignement (ou ligne d’opération). Si la ligne d’opération est un côté du cheminement, les coordonnées des points sont obtenues à partir de celles des sommets ainsi que des abscisses et ordonnées (mesurées au ruban), par un calcul de changement de base classique.</a:t>
            </a:r>
            <a:endParaRPr lang="fr-FR" altLang="en-US" sz="2400" dirty="0">
              <a:latin typeface="Book Antiqua" panose="02040602050305030304" pitchFamily="18" charset="0"/>
            </a:endParaRPr>
          </a:p>
        </p:txBody>
      </p:sp>
      <p:sp>
        <p:nvSpPr>
          <p:cNvPr id="84996" name="Text Box 4">
            <a:extLst>
              <a:ext uri="{FF2B5EF4-FFF2-40B4-BE49-F238E27FC236}">
                <a16:creationId xmlns="" xmlns:a16="http://schemas.microsoft.com/office/drawing/2014/main" id="{E01E7B6E-A4FA-4E6E-AB2B-B79477FA0BD1}"/>
              </a:ext>
            </a:extLst>
          </p:cNvPr>
          <p:cNvSpPr txBox="1">
            <a:spLocks noChangeArrowheads="1"/>
          </p:cNvSpPr>
          <p:nvPr/>
        </p:nvSpPr>
        <p:spPr bwMode="auto">
          <a:xfrm>
            <a:off x="1824037" y="136526"/>
            <a:ext cx="8615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fr-FR" altLang="en-US" sz="2000" b="1" dirty="0">
                <a:effectLst>
                  <a:outerShdw blurRad="38100" dist="38100" dir="2700000" algn="tl">
                    <a:srgbClr val="C0C0C0"/>
                  </a:outerShdw>
                </a:effectLst>
              </a:rPr>
              <a:t>PROCEDES DE LEVE SECONDAIRES</a:t>
            </a:r>
            <a:endParaRPr lang="fr-FR" altLang="en-US" sz="2000" i="1" u="sng" dirty="0">
              <a:effectLst>
                <a:outerShdw blurRad="38100" dist="38100" dir="2700000" algn="tl">
                  <a:srgbClr val="C0C0C0"/>
                </a:outerShdw>
              </a:effectLst>
            </a:endParaRPr>
          </a:p>
        </p:txBody>
      </p:sp>
      <p:sp>
        <p:nvSpPr>
          <p:cNvPr id="84997" name="Rectangle 5">
            <a:extLst>
              <a:ext uri="{FF2B5EF4-FFF2-40B4-BE49-F238E27FC236}">
                <a16:creationId xmlns="" xmlns:a16="http://schemas.microsoft.com/office/drawing/2014/main" id="{03899C13-6D95-4FAC-8C4C-FCBAAEF62D6D}"/>
              </a:ext>
            </a:extLst>
          </p:cNvPr>
          <p:cNvSpPr>
            <a:spLocks noChangeArrowheads="1"/>
          </p:cNvSpPr>
          <p:nvPr/>
        </p:nvSpPr>
        <p:spPr bwMode="auto">
          <a:xfrm>
            <a:off x="1600200" y="3724276"/>
            <a:ext cx="8915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fr-FR" altLang="en-US" b="1" u="sng" dirty="0"/>
              <a:t>Calcul :</a:t>
            </a:r>
            <a:endParaRPr lang="fr-FR" altLang="en-US" dirty="0"/>
          </a:p>
          <a:p>
            <a:pPr algn="just"/>
            <a:r>
              <a:rPr lang="fr-FR" altLang="en-US" dirty="0"/>
              <a:t>Le point M proche de l’alignement AB est défini par son abscisse Am’ = x’ et son ordonnées </a:t>
            </a:r>
          </a:p>
          <a:p>
            <a:pPr algn="just"/>
            <a:r>
              <a:rPr lang="fr-FR" altLang="en-US" dirty="0"/>
              <a:t>Mm’ = y’. La direction AB (ou AX’) est connue : </a:t>
            </a:r>
            <a:r>
              <a:rPr lang="fr-FR" altLang="en-US" b="1" dirty="0"/>
              <a:t>G</a:t>
            </a:r>
            <a:r>
              <a:rPr lang="fr-FR" altLang="en-US" b="1" baseline="-25000" dirty="0"/>
              <a:t>AB</a:t>
            </a:r>
            <a:r>
              <a:rPr lang="fr-FR" altLang="en-US" b="1" dirty="0"/>
              <a:t> = </a:t>
            </a:r>
            <a:r>
              <a:rPr lang="fr-FR" altLang="en-US" b="1" dirty="0">
                <a:latin typeface="Symbol" panose="05050102010706020507" pitchFamily="18" charset="2"/>
              </a:rPr>
              <a:t>a</a:t>
            </a:r>
            <a:r>
              <a:rPr lang="fr-FR" altLang="en-US" b="1" dirty="0"/>
              <a:t>.</a:t>
            </a:r>
            <a:endParaRPr lang="fr-FR" altLang="en-US" dirty="0"/>
          </a:p>
          <a:p>
            <a:pPr algn="just"/>
            <a:r>
              <a:rPr lang="fr-FR" altLang="en-US" dirty="0"/>
              <a:t>Déterminer les coordonnées rectangulaires de M (dans le système d’axes choisi AX, AY).</a:t>
            </a:r>
          </a:p>
          <a:p>
            <a:pPr algn="just"/>
            <a:r>
              <a:rPr lang="fr-FR" altLang="en-US" b="1" dirty="0"/>
              <a:t>X</a:t>
            </a:r>
            <a:r>
              <a:rPr lang="fr-FR" altLang="en-US" b="1" baseline="-25000" dirty="0"/>
              <a:t>M</a:t>
            </a:r>
            <a:r>
              <a:rPr lang="fr-FR" altLang="en-US" b="1" dirty="0"/>
              <a:t> = X</a:t>
            </a:r>
            <a:r>
              <a:rPr lang="fr-FR" altLang="en-US" b="1" baseline="-25000" dirty="0"/>
              <a:t>A</a:t>
            </a:r>
            <a:r>
              <a:rPr lang="fr-FR" altLang="en-US" b="1" dirty="0"/>
              <a:t> + x, Y</a:t>
            </a:r>
            <a:r>
              <a:rPr lang="fr-FR" altLang="en-US" b="1" baseline="-25000" dirty="0"/>
              <a:t>M</a:t>
            </a:r>
            <a:r>
              <a:rPr lang="fr-FR" altLang="en-US" b="1" dirty="0"/>
              <a:t> = Y</a:t>
            </a:r>
            <a:r>
              <a:rPr lang="fr-FR" altLang="en-US" b="1" baseline="-25000" dirty="0"/>
              <a:t>A</a:t>
            </a:r>
            <a:r>
              <a:rPr lang="fr-FR" altLang="en-US" b="1" dirty="0"/>
              <a:t> + y</a:t>
            </a:r>
            <a:endParaRPr lang="fr-FR" altLang="en-US" dirty="0"/>
          </a:p>
          <a:p>
            <a:pPr algn="just"/>
            <a:r>
              <a:rPr lang="fr-FR" altLang="en-US" dirty="0"/>
              <a:t>On détermine d’abord les coordonnées relatives x et y :</a:t>
            </a:r>
            <a:r>
              <a:rPr lang="fr-FR" altLang="en-US" b="1" dirty="0"/>
              <a:t> x = Am’’ – M’m’’, y = m’’m’ + MM’’</a:t>
            </a:r>
            <a:r>
              <a:rPr lang="fr-FR" altLang="en-US" dirty="0"/>
              <a:t> soit : </a:t>
            </a:r>
            <a:r>
              <a:rPr lang="fr-FR" altLang="en-US" b="1" dirty="0"/>
              <a:t>x = x’ sin </a:t>
            </a:r>
            <a:r>
              <a:rPr lang="fr-FR" altLang="en-US" b="1" dirty="0">
                <a:latin typeface="Symbol" panose="05050102010706020507" pitchFamily="18" charset="2"/>
              </a:rPr>
              <a:t>a</a:t>
            </a:r>
            <a:r>
              <a:rPr lang="fr-FR" altLang="en-US" b="1" dirty="0"/>
              <a:t> – y’ cos </a:t>
            </a:r>
            <a:r>
              <a:rPr lang="fr-FR" altLang="en-US" b="1" dirty="0">
                <a:latin typeface="Symbol" panose="05050102010706020507" pitchFamily="18" charset="2"/>
              </a:rPr>
              <a:t>a, </a:t>
            </a:r>
            <a:r>
              <a:rPr lang="fr-FR" altLang="en-US" b="1" dirty="0"/>
              <a:t>y = x’ cos </a:t>
            </a:r>
            <a:r>
              <a:rPr lang="fr-FR" altLang="en-US" b="1" dirty="0">
                <a:latin typeface="Symbol" panose="05050102010706020507" pitchFamily="18" charset="2"/>
              </a:rPr>
              <a:t>a</a:t>
            </a:r>
            <a:r>
              <a:rPr lang="fr-FR" altLang="en-US" b="1" dirty="0"/>
              <a:t> + y’ sin </a:t>
            </a:r>
            <a:r>
              <a:rPr lang="fr-FR" altLang="en-US" b="1" dirty="0">
                <a:latin typeface="Symbol" panose="05050102010706020507" pitchFamily="18" charset="2"/>
              </a:rPr>
              <a:t>a</a:t>
            </a:r>
            <a:endParaRPr lang="fr-FR" altLang="en-US" dirty="0"/>
          </a:p>
        </p:txBody>
      </p:sp>
      <p:grpSp>
        <p:nvGrpSpPr>
          <p:cNvPr id="85002" name="Group 10">
            <a:extLst>
              <a:ext uri="{FF2B5EF4-FFF2-40B4-BE49-F238E27FC236}">
                <a16:creationId xmlns="" xmlns:a16="http://schemas.microsoft.com/office/drawing/2014/main" id="{89D0D19D-4A07-46E0-AF9D-FADFC450ABD8}"/>
              </a:ext>
            </a:extLst>
          </p:cNvPr>
          <p:cNvGrpSpPr>
            <a:grpSpLocks/>
          </p:cNvGrpSpPr>
          <p:nvPr/>
        </p:nvGrpSpPr>
        <p:grpSpPr bwMode="auto">
          <a:xfrm>
            <a:off x="6443664" y="762000"/>
            <a:ext cx="4148137" cy="2667000"/>
            <a:chOff x="2928" y="1872"/>
            <a:chExt cx="2613" cy="1680"/>
          </a:xfrm>
        </p:grpSpPr>
        <p:sp>
          <p:nvSpPr>
            <p:cNvPr id="85003" name="Line 11">
              <a:extLst>
                <a:ext uri="{FF2B5EF4-FFF2-40B4-BE49-F238E27FC236}">
                  <a16:creationId xmlns="" xmlns:a16="http://schemas.microsoft.com/office/drawing/2014/main" id="{A95AEE71-85A6-43B6-AF5C-5299375C6690}"/>
                </a:ext>
              </a:extLst>
            </p:cNvPr>
            <p:cNvSpPr>
              <a:spLocks noChangeShapeType="1"/>
            </p:cNvSpPr>
            <p:nvPr/>
          </p:nvSpPr>
          <p:spPr bwMode="auto">
            <a:xfrm flipV="1">
              <a:off x="3264" y="2016"/>
              <a:ext cx="0" cy="15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4" name="Line 12">
              <a:extLst>
                <a:ext uri="{FF2B5EF4-FFF2-40B4-BE49-F238E27FC236}">
                  <a16:creationId xmlns="" xmlns:a16="http://schemas.microsoft.com/office/drawing/2014/main" id="{FBC20917-A260-4493-8039-85C8BD59D103}"/>
                </a:ext>
              </a:extLst>
            </p:cNvPr>
            <p:cNvSpPr>
              <a:spLocks noChangeShapeType="1"/>
            </p:cNvSpPr>
            <p:nvPr/>
          </p:nvSpPr>
          <p:spPr bwMode="auto">
            <a:xfrm>
              <a:off x="2928" y="3168"/>
              <a:ext cx="24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5" name="Text Box 13">
              <a:extLst>
                <a:ext uri="{FF2B5EF4-FFF2-40B4-BE49-F238E27FC236}">
                  <a16:creationId xmlns="" xmlns:a16="http://schemas.microsoft.com/office/drawing/2014/main" id="{FDF6F7FC-756D-4933-9CDD-1D9EC0E572BD}"/>
                </a:ext>
              </a:extLst>
            </p:cNvPr>
            <p:cNvSpPr txBox="1">
              <a:spLocks noChangeArrowheads="1"/>
            </p:cNvSpPr>
            <p:nvPr/>
          </p:nvSpPr>
          <p:spPr bwMode="auto">
            <a:xfrm>
              <a:off x="5040" y="3168"/>
              <a:ext cx="288"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latin typeface="Times New Roman" panose="02020603050405020304" pitchFamily="18" charset="0"/>
                </a:rPr>
                <a:t>X</a:t>
              </a:r>
            </a:p>
          </p:txBody>
        </p:sp>
        <p:sp>
          <p:nvSpPr>
            <p:cNvPr id="85006" name="Text Box 14">
              <a:extLst>
                <a:ext uri="{FF2B5EF4-FFF2-40B4-BE49-F238E27FC236}">
                  <a16:creationId xmlns="" xmlns:a16="http://schemas.microsoft.com/office/drawing/2014/main" id="{776D5C55-A90A-4AB5-96B4-D7C95BEDF382}"/>
                </a:ext>
              </a:extLst>
            </p:cNvPr>
            <p:cNvSpPr txBox="1">
              <a:spLocks noChangeArrowheads="1"/>
            </p:cNvSpPr>
            <p:nvPr/>
          </p:nvSpPr>
          <p:spPr bwMode="auto">
            <a:xfrm>
              <a:off x="3264" y="1872"/>
              <a:ext cx="336"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latin typeface="Times New Roman" panose="02020603050405020304" pitchFamily="18" charset="0"/>
                </a:rPr>
                <a:t>Y</a:t>
              </a:r>
            </a:p>
          </p:txBody>
        </p:sp>
        <p:sp>
          <p:nvSpPr>
            <p:cNvPr id="85007" name="Line 15">
              <a:extLst>
                <a:ext uri="{FF2B5EF4-FFF2-40B4-BE49-F238E27FC236}">
                  <a16:creationId xmlns="" xmlns:a16="http://schemas.microsoft.com/office/drawing/2014/main" id="{BE013425-C629-411D-B941-396A5B1E4FCC}"/>
                </a:ext>
              </a:extLst>
            </p:cNvPr>
            <p:cNvSpPr>
              <a:spLocks noChangeShapeType="1"/>
            </p:cNvSpPr>
            <p:nvPr/>
          </p:nvSpPr>
          <p:spPr bwMode="auto">
            <a:xfrm flipV="1">
              <a:off x="3264" y="2496"/>
              <a:ext cx="2160" cy="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08" name="Text Box 16">
              <a:extLst>
                <a:ext uri="{FF2B5EF4-FFF2-40B4-BE49-F238E27FC236}">
                  <a16:creationId xmlns="" xmlns:a16="http://schemas.microsoft.com/office/drawing/2014/main" id="{745001BE-CC0D-4E1A-A114-447DC30DEEDE}"/>
                </a:ext>
              </a:extLst>
            </p:cNvPr>
            <p:cNvSpPr txBox="1">
              <a:spLocks noChangeArrowheads="1"/>
            </p:cNvSpPr>
            <p:nvPr/>
          </p:nvSpPr>
          <p:spPr bwMode="auto">
            <a:xfrm>
              <a:off x="4272" y="2256"/>
              <a:ext cx="288"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latin typeface="Times New Roman" panose="02020603050405020304" pitchFamily="18" charset="0"/>
                </a:rPr>
                <a:t>M</a:t>
              </a:r>
            </a:p>
          </p:txBody>
        </p:sp>
        <p:sp>
          <p:nvSpPr>
            <p:cNvPr id="85009" name="Line 17">
              <a:extLst>
                <a:ext uri="{FF2B5EF4-FFF2-40B4-BE49-F238E27FC236}">
                  <a16:creationId xmlns="" xmlns:a16="http://schemas.microsoft.com/office/drawing/2014/main" id="{B192DA1C-B97B-4A18-83AB-2EA8AEE138F0}"/>
                </a:ext>
              </a:extLst>
            </p:cNvPr>
            <p:cNvSpPr>
              <a:spLocks noChangeShapeType="1"/>
            </p:cNvSpPr>
            <p:nvPr/>
          </p:nvSpPr>
          <p:spPr bwMode="auto">
            <a:xfrm flipH="1">
              <a:off x="3264" y="2464"/>
              <a:ext cx="1056"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0" name="Text Box 18">
              <a:extLst>
                <a:ext uri="{FF2B5EF4-FFF2-40B4-BE49-F238E27FC236}">
                  <a16:creationId xmlns="" xmlns:a16="http://schemas.microsoft.com/office/drawing/2014/main" id="{8DAF0395-F6F9-4071-A218-8C36C5800DF2}"/>
                </a:ext>
              </a:extLst>
            </p:cNvPr>
            <p:cNvSpPr txBox="1">
              <a:spLocks noChangeArrowheads="1"/>
            </p:cNvSpPr>
            <p:nvPr/>
          </p:nvSpPr>
          <p:spPr bwMode="auto">
            <a:xfrm>
              <a:off x="3648" y="2246"/>
              <a:ext cx="384"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latin typeface="Times New Roman" panose="02020603050405020304" pitchFamily="18" charset="0"/>
                </a:rPr>
                <a:t>x</a:t>
              </a:r>
            </a:p>
          </p:txBody>
        </p:sp>
        <p:sp>
          <p:nvSpPr>
            <p:cNvPr id="85011" name="Freeform 19">
              <a:extLst>
                <a:ext uri="{FF2B5EF4-FFF2-40B4-BE49-F238E27FC236}">
                  <a16:creationId xmlns="" xmlns:a16="http://schemas.microsoft.com/office/drawing/2014/main" id="{7EE1C2E9-9C5B-4146-A3FD-99ED8DF81F5F}"/>
                </a:ext>
              </a:extLst>
            </p:cNvPr>
            <p:cNvSpPr>
              <a:spLocks/>
            </p:cNvSpPr>
            <p:nvPr/>
          </p:nvSpPr>
          <p:spPr bwMode="auto">
            <a:xfrm>
              <a:off x="3264" y="2968"/>
              <a:ext cx="288" cy="104"/>
            </a:xfrm>
            <a:custGeom>
              <a:avLst/>
              <a:gdLst>
                <a:gd name="T0" fmla="*/ 0 w 192"/>
                <a:gd name="T1" fmla="*/ 8 h 56"/>
                <a:gd name="T2" fmla="*/ 96 w 192"/>
                <a:gd name="T3" fmla="*/ 8 h 56"/>
                <a:gd name="T4" fmla="*/ 192 w 192"/>
                <a:gd name="T5" fmla="*/ 56 h 56"/>
              </a:gdLst>
              <a:ahLst/>
              <a:cxnLst>
                <a:cxn ang="0">
                  <a:pos x="T0" y="T1"/>
                </a:cxn>
                <a:cxn ang="0">
                  <a:pos x="T2" y="T3"/>
                </a:cxn>
                <a:cxn ang="0">
                  <a:pos x="T4" y="T5"/>
                </a:cxn>
              </a:cxnLst>
              <a:rect l="0" t="0" r="r" b="b"/>
              <a:pathLst>
                <a:path w="192" h="56">
                  <a:moveTo>
                    <a:pt x="0" y="8"/>
                  </a:moveTo>
                  <a:cubicBezTo>
                    <a:pt x="32" y="4"/>
                    <a:pt x="64" y="0"/>
                    <a:pt x="96" y="8"/>
                  </a:cubicBezTo>
                  <a:cubicBezTo>
                    <a:pt x="128" y="16"/>
                    <a:pt x="160" y="36"/>
                    <a:pt x="192" y="56"/>
                  </a:cubicBezTo>
                </a:path>
              </a:pathLst>
            </a:custGeom>
            <a:noFill/>
            <a:ln w="9525" cap="flat" cmpd="sng">
              <a:solidFill>
                <a:schemeClr val="tx1"/>
              </a:solidFill>
              <a:prstDash val="solid"/>
              <a:round/>
              <a:headEnd/>
              <a:tailEnd type="triangle" w="med" len="me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2" name="Text Box 20">
              <a:extLst>
                <a:ext uri="{FF2B5EF4-FFF2-40B4-BE49-F238E27FC236}">
                  <a16:creationId xmlns="" xmlns:a16="http://schemas.microsoft.com/office/drawing/2014/main" id="{5B896377-CEC8-4FD0-A8CA-2C68AE938ADD}"/>
                </a:ext>
              </a:extLst>
            </p:cNvPr>
            <p:cNvSpPr txBox="1">
              <a:spLocks noChangeArrowheads="1"/>
            </p:cNvSpPr>
            <p:nvPr/>
          </p:nvSpPr>
          <p:spPr bwMode="auto">
            <a:xfrm>
              <a:off x="3312" y="2774"/>
              <a:ext cx="480"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latin typeface="Times New Roman" panose="02020603050405020304" pitchFamily="18" charset="0"/>
                </a:rPr>
                <a:t>G=</a:t>
              </a:r>
              <a:r>
                <a:rPr lang="fr-FR" altLang="en-US" sz="2000">
                  <a:latin typeface="Symbol" panose="05050102010706020507" pitchFamily="18" charset="2"/>
                </a:rPr>
                <a:t>a</a:t>
              </a:r>
              <a:endParaRPr lang="fr-FR" altLang="en-US" sz="2000">
                <a:latin typeface="Times New Roman" panose="02020603050405020304" pitchFamily="18" charset="0"/>
              </a:endParaRPr>
            </a:p>
          </p:txBody>
        </p:sp>
        <p:sp>
          <p:nvSpPr>
            <p:cNvPr id="85013" name="Text Box 21">
              <a:extLst>
                <a:ext uri="{FF2B5EF4-FFF2-40B4-BE49-F238E27FC236}">
                  <a16:creationId xmlns="" xmlns:a16="http://schemas.microsoft.com/office/drawing/2014/main" id="{269840F7-56C4-4F02-9660-F6932A943E2B}"/>
                </a:ext>
              </a:extLst>
            </p:cNvPr>
            <p:cNvSpPr txBox="1">
              <a:spLocks noChangeArrowheads="1"/>
            </p:cNvSpPr>
            <p:nvPr/>
          </p:nvSpPr>
          <p:spPr bwMode="auto">
            <a:xfrm>
              <a:off x="3024" y="2640"/>
              <a:ext cx="192"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latin typeface="Times New Roman" panose="02020603050405020304" pitchFamily="18" charset="0"/>
                </a:rPr>
                <a:t>y</a:t>
              </a:r>
            </a:p>
          </p:txBody>
        </p:sp>
        <p:sp>
          <p:nvSpPr>
            <p:cNvPr id="85014" name="Text Box 22">
              <a:extLst>
                <a:ext uri="{FF2B5EF4-FFF2-40B4-BE49-F238E27FC236}">
                  <a16:creationId xmlns="" xmlns:a16="http://schemas.microsoft.com/office/drawing/2014/main" id="{95C91251-6DBA-4B55-A392-D85B8EE47623}"/>
                </a:ext>
              </a:extLst>
            </p:cNvPr>
            <p:cNvSpPr txBox="1">
              <a:spLocks noChangeArrowheads="1"/>
            </p:cNvSpPr>
            <p:nvPr/>
          </p:nvSpPr>
          <p:spPr bwMode="auto">
            <a:xfrm>
              <a:off x="3024" y="3168"/>
              <a:ext cx="240"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en-US" sz="2000">
                  <a:latin typeface="Times New Roman" panose="02020603050405020304" pitchFamily="18" charset="0"/>
                </a:rPr>
                <a:t>A</a:t>
              </a:r>
            </a:p>
          </p:txBody>
        </p:sp>
        <p:sp>
          <p:nvSpPr>
            <p:cNvPr id="85015" name="Rectangle 23">
              <a:extLst>
                <a:ext uri="{FF2B5EF4-FFF2-40B4-BE49-F238E27FC236}">
                  <a16:creationId xmlns="" xmlns:a16="http://schemas.microsoft.com/office/drawing/2014/main" id="{24621EB4-38D6-4977-889A-2782CD68880C}"/>
                </a:ext>
              </a:extLst>
            </p:cNvPr>
            <p:cNvSpPr>
              <a:spLocks noChangeArrowheads="1"/>
            </p:cNvSpPr>
            <p:nvPr/>
          </p:nvSpPr>
          <p:spPr bwMode="auto">
            <a:xfrm>
              <a:off x="3744" y="2774"/>
              <a:ext cx="249"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2000">
                  <a:latin typeface="Times New Roman" panose="02020603050405020304" pitchFamily="18" charset="0"/>
                </a:rPr>
                <a:t>x’</a:t>
              </a:r>
            </a:p>
          </p:txBody>
        </p:sp>
        <p:sp>
          <p:nvSpPr>
            <p:cNvPr id="85016" name="Rectangle 24">
              <a:extLst>
                <a:ext uri="{FF2B5EF4-FFF2-40B4-BE49-F238E27FC236}">
                  <a16:creationId xmlns="" xmlns:a16="http://schemas.microsoft.com/office/drawing/2014/main" id="{9F4D7F1B-EF1B-49BB-8AA1-5E5D0BF71D02}"/>
                </a:ext>
              </a:extLst>
            </p:cNvPr>
            <p:cNvSpPr>
              <a:spLocks noChangeArrowheads="1"/>
            </p:cNvSpPr>
            <p:nvPr/>
          </p:nvSpPr>
          <p:spPr bwMode="auto">
            <a:xfrm>
              <a:off x="5280" y="2256"/>
              <a:ext cx="261"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2000">
                  <a:latin typeface="Times New Roman" panose="02020603050405020304" pitchFamily="18" charset="0"/>
                </a:rPr>
                <a:t>X'</a:t>
              </a:r>
            </a:p>
          </p:txBody>
        </p:sp>
        <p:sp>
          <p:nvSpPr>
            <p:cNvPr id="85017" name="Line 25">
              <a:extLst>
                <a:ext uri="{FF2B5EF4-FFF2-40B4-BE49-F238E27FC236}">
                  <a16:creationId xmlns="" xmlns:a16="http://schemas.microsoft.com/office/drawing/2014/main" id="{5BEFE423-0F7F-4E33-961E-141FEA77831B}"/>
                </a:ext>
              </a:extLst>
            </p:cNvPr>
            <p:cNvSpPr>
              <a:spLocks noChangeShapeType="1"/>
            </p:cNvSpPr>
            <p:nvPr/>
          </p:nvSpPr>
          <p:spPr bwMode="auto">
            <a:xfrm>
              <a:off x="4320" y="2448"/>
              <a:ext cx="0" cy="72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8" name="Line 26">
              <a:extLst>
                <a:ext uri="{FF2B5EF4-FFF2-40B4-BE49-F238E27FC236}">
                  <a16:creationId xmlns="" xmlns:a16="http://schemas.microsoft.com/office/drawing/2014/main" id="{0806B9C5-B62A-4CAC-998F-E06F880BEB36}"/>
                </a:ext>
              </a:extLst>
            </p:cNvPr>
            <p:cNvSpPr>
              <a:spLocks noChangeShapeType="1"/>
            </p:cNvSpPr>
            <p:nvPr/>
          </p:nvSpPr>
          <p:spPr bwMode="auto">
            <a:xfrm>
              <a:off x="4320" y="2448"/>
              <a:ext cx="192" cy="33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19" name="Line 27">
              <a:extLst>
                <a:ext uri="{FF2B5EF4-FFF2-40B4-BE49-F238E27FC236}">
                  <a16:creationId xmlns="" xmlns:a16="http://schemas.microsoft.com/office/drawing/2014/main" id="{5849B0E1-0D81-441A-991C-7CDDEB0A4FB5}"/>
                </a:ext>
              </a:extLst>
            </p:cNvPr>
            <p:cNvSpPr>
              <a:spLocks noChangeShapeType="1"/>
            </p:cNvSpPr>
            <p:nvPr/>
          </p:nvSpPr>
          <p:spPr bwMode="auto">
            <a:xfrm flipH="1">
              <a:off x="4320" y="2776"/>
              <a:ext cx="19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0" name="Rectangle 28">
              <a:extLst>
                <a:ext uri="{FF2B5EF4-FFF2-40B4-BE49-F238E27FC236}">
                  <a16:creationId xmlns="" xmlns:a16="http://schemas.microsoft.com/office/drawing/2014/main" id="{C2431F1F-9462-4DE7-855E-B72BD1C7C45A}"/>
                </a:ext>
              </a:extLst>
            </p:cNvPr>
            <p:cNvSpPr>
              <a:spLocks noChangeArrowheads="1"/>
            </p:cNvSpPr>
            <p:nvPr/>
          </p:nvSpPr>
          <p:spPr bwMode="auto">
            <a:xfrm>
              <a:off x="4412" y="2448"/>
              <a:ext cx="225"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2000">
                  <a:latin typeface="Times New Roman" panose="02020603050405020304" pitchFamily="18" charset="0"/>
                </a:rPr>
                <a:t>y'</a:t>
              </a:r>
            </a:p>
          </p:txBody>
        </p:sp>
        <p:sp>
          <p:nvSpPr>
            <p:cNvPr id="85021" name="Rectangle 29">
              <a:extLst>
                <a:ext uri="{FF2B5EF4-FFF2-40B4-BE49-F238E27FC236}">
                  <a16:creationId xmlns="" xmlns:a16="http://schemas.microsoft.com/office/drawing/2014/main" id="{8556AC59-2603-4DB1-9F42-EF187DFE0479}"/>
                </a:ext>
              </a:extLst>
            </p:cNvPr>
            <p:cNvSpPr>
              <a:spLocks noChangeArrowheads="1"/>
            </p:cNvSpPr>
            <p:nvPr/>
          </p:nvSpPr>
          <p:spPr bwMode="auto">
            <a:xfrm>
              <a:off x="4004" y="2630"/>
              <a:ext cx="316"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fr-FR" altLang="en-US" sz="2000">
                  <a:latin typeface="Times New Roman" panose="02020603050405020304" pitchFamily="18" charset="0"/>
                </a:rPr>
                <a:t>M''</a:t>
              </a:r>
            </a:p>
          </p:txBody>
        </p:sp>
        <p:sp>
          <p:nvSpPr>
            <p:cNvPr id="85022" name="Rectangle 30">
              <a:extLst>
                <a:ext uri="{FF2B5EF4-FFF2-40B4-BE49-F238E27FC236}">
                  <a16:creationId xmlns="" xmlns:a16="http://schemas.microsoft.com/office/drawing/2014/main" id="{7E8F2F07-7C94-47B4-9386-BEA077009B42}"/>
                </a:ext>
              </a:extLst>
            </p:cNvPr>
            <p:cNvSpPr>
              <a:spLocks noChangeArrowheads="1"/>
            </p:cNvSpPr>
            <p:nvPr/>
          </p:nvSpPr>
          <p:spPr bwMode="auto">
            <a:xfrm>
              <a:off x="4128" y="3136"/>
              <a:ext cx="287"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2000">
                  <a:latin typeface="Times New Roman" panose="02020603050405020304" pitchFamily="18" charset="0"/>
                </a:rPr>
                <a:t>M'</a:t>
              </a:r>
            </a:p>
          </p:txBody>
        </p:sp>
        <p:sp>
          <p:nvSpPr>
            <p:cNvPr id="85023" name="Line 31">
              <a:extLst>
                <a:ext uri="{FF2B5EF4-FFF2-40B4-BE49-F238E27FC236}">
                  <a16:creationId xmlns="" xmlns:a16="http://schemas.microsoft.com/office/drawing/2014/main" id="{A468B498-E245-47D0-A8E1-C4099D43D756}"/>
                </a:ext>
              </a:extLst>
            </p:cNvPr>
            <p:cNvSpPr>
              <a:spLocks noChangeShapeType="1"/>
            </p:cNvSpPr>
            <p:nvPr/>
          </p:nvSpPr>
          <p:spPr bwMode="auto">
            <a:xfrm>
              <a:off x="4512" y="2784"/>
              <a:ext cx="0" cy="38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024" name="Rectangle 32">
              <a:extLst>
                <a:ext uri="{FF2B5EF4-FFF2-40B4-BE49-F238E27FC236}">
                  <a16:creationId xmlns="" xmlns:a16="http://schemas.microsoft.com/office/drawing/2014/main" id="{BDCA7EB1-221E-49DE-B208-A2403F7B720F}"/>
                </a:ext>
              </a:extLst>
            </p:cNvPr>
            <p:cNvSpPr>
              <a:spLocks noChangeArrowheads="1"/>
            </p:cNvSpPr>
            <p:nvPr/>
          </p:nvSpPr>
          <p:spPr bwMode="auto">
            <a:xfrm>
              <a:off x="4392" y="3142"/>
              <a:ext cx="298"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2000">
                  <a:latin typeface="Times New Roman" panose="02020603050405020304" pitchFamily="18" charset="0"/>
                </a:rPr>
                <a:t>m''</a:t>
              </a:r>
            </a:p>
          </p:txBody>
        </p:sp>
        <p:sp>
          <p:nvSpPr>
            <p:cNvPr id="85025" name="Rectangle 33">
              <a:extLst>
                <a:ext uri="{FF2B5EF4-FFF2-40B4-BE49-F238E27FC236}">
                  <a16:creationId xmlns="" xmlns:a16="http://schemas.microsoft.com/office/drawing/2014/main" id="{3FA309AA-90CA-4F98-B20D-8F1DDF8DC648}"/>
                </a:ext>
              </a:extLst>
            </p:cNvPr>
            <p:cNvSpPr>
              <a:spLocks noChangeArrowheads="1"/>
            </p:cNvSpPr>
            <p:nvPr/>
          </p:nvSpPr>
          <p:spPr bwMode="auto">
            <a:xfrm>
              <a:off x="4512" y="2688"/>
              <a:ext cx="269"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2000">
                  <a:latin typeface="Times New Roman" panose="02020603050405020304" pitchFamily="18" charset="0"/>
                </a:rPr>
                <a:t>m'</a:t>
              </a:r>
            </a:p>
          </p:txBody>
        </p:sp>
        <p:sp>
          <p:nvSpPr>
            <p:cNvPr id="85026" name="Rectangle 34">
              <a:extLst>
                <a:ext uri="{FF2B5EF4-FFF2-40B4-BE49-F238E27FC236}">
                  <a16:creationId xmlns="" xmlns:a16="http://schemas.microsoft.com/office/drawing/2014/main" id="{0D0FEF9D-A104-45B9-A2C9-C53B19E509FA}"/>
                </a:ext>
              </a:extLst>
            </p:cNvPr>
            <p:cNvSpPr>
              <a:spLocks noChangeArrowheads="1"/>
            </p:cNvSpPr>
            <p:nvPr/>
          </p:nvSpPr>
          <p:spPr bwMode="auto">
            <a:xfrm>
              <a:off x="4800" y="2400"/>
              <a:ext cx="223" cy="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en-US" sz="2000">
                  <a:latin typeface="Times New Roman" panose="02020603050405020304" pitchFamily="18" charset="0"/>
                </a:rPr>
                <a:t>B</a:t>
              </a:r>
            </a:p>
          </p:txBody>
        </p:sp>
        <p:sp>
          <p:nvSpPr>
            <p:cNvPr id="85027" name="Oval 35">
              <a:extLst>
                <a:ext uri="{FF2B5EF4-FFF2-40B4-BE49-F238E27FC236}">
                  <a16:creationId xmlns="" xmlns:a16="http://schemas.microsoft.com/office/drawing/2014/main" id="{DAE3A77A-BACE-4900-9096-A5DD899FAE3C}"/>
                </a:ext>
              </a:extLst>
            </p:cNvPr>
            <p:cNvSpPr>
              <a:spLocks noChangeArrowheads="1"/>
            </p:cNvSpPr>
            <p:nvPr/>
          </p:nvSpPr>
          <p:spPr bwMode="auto">
            <a:xfrm>
              <a:off x="4992" y="2592"/>
              <a:ext cx="48" cy="48"/>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Slide Number Placeholder 1">
            <a:extLst>
              <a:ext uri="{FF2B5EF4-FFF2-40B4-BE49-F238E27FC236}">
                <a16:creationId xmlns="" xmlns:a16="http://schemas.microsoft.com/office/drawing/2014/main" id="{31B64D0B-3CC3-4457-B663-F7F5293CA332}"/>
              </a:ext>
            </a:extLst>
          </p:cNvPr>
          <p:cNvSpPr>
            <a:spLocks noGrp="1"/>
          </p:cNvSpPr>
          <p:nvPr>
            <p:ph type="sldNum" sz="quarter" idx="12"/>
          </p:nvPr>
        </p:nvSpPr>
        <p:spPr/>
        <p:txBody>
          <a:bodyPr/>
          <a:lstStyle/>
          <a:p>
            <a:fld id="{D6275805-ED22-47A5-ACA9-BE03D19E0058}" type="slidenum">
              <a:rPr lang="fr-FR" smtClean="0"/>
              <a:pPr/>
              <a:t>36</a:t>
            </a:fld>
            <a:endParaRPr lang="fr-FR"/>
          </a:p>
        </p:txBody>
      </p:sp>
      <p:sp>
        <p:nvSpPr>
          <p:cNvPr id="3" name="Footer Placeholder 2"/>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3129587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854" y="1428453"/>
            <a:ext cx="8238146" cy="3170099"/>
          </a:xfrm>
          <a:prstGeom prst="rect">
            <a:avLst/>
          </a:prstGeom>
        </p:spPr>
        <p:txBody>
          <a:bodyPr wrap="square">
            <a:spAutoFit/>
          </a:bodyPr>
          <a:lstStyle/>
          <a:p>
            <a:r>
              <a:rPr lang="fr-FR" sz="2800" dirty="0"/>
              <a:t>Références bibliographiques</a:t>
            </a:r>
          </a:p>
          <a:p>
            <a:endParaRPr lang="fr-FR" sz="2800" dirty="0"/>
          </a:p>
          <a:p>
            <a:pPr marL="285750" indent="-285750">
              <a:buFont typeface="Arial" panose="020B0604020202020204" pitchFamily="34" charset="0"/>
              <a:buChar char="•"/>
            </a:pPr>
            <a:r>
              <a:rPr lang="fr-FR" dirty="0"/>
              <a:t>Topographie opérationnelle, Mesures - calculs - dessins – implantations, </a:t>
            </a:r>
            <a:r>
              <a:rPr lang="fr-FR" dirty="0">
                <a:hlinkClick r:id="rId2"/>
              </a:rPr>
              <a:t>Michel Brabant</a:t>
            </a:r>
            <a:r>
              <a:rPr lang="fr-FR" dirty="0"/>
              <a:t> avec la contribution de </a:t>
            </a:r>
            <a:r>
              <a:rPr lang="fr-FR" dirty="0">
                <a:hlinkClick r:id="rId3"/>
              </a:rPr>
              <a:t>Béatrice </a:t>
            </a:r>
            <a:r>
              <a:rPr lang="fr-FR" dirty="0" err="1">
                <a:hlinkClick r:id="rId3"/>
              </a:rPr>
              <a:t>Patizel</a:t>
            </a:r>
            <a:r>
              <a:rPr lang="fr-FR" dirty="0"/>
              <a:t>, </a:t>
            </a:r>
            <a:r>
              <a:rPr lang="fr-FR" dirty="0">
                <a:hlinkClick r:id="rId4"/>
              </a:rPr>
              <a:t>Armelle </a:t>
            </a:r>
            <a:r>
              <a:rPr lang="fr-FR" dirty="0" err="1">
                <a:hlinkClick r:id="rId4"/>
              </a:rPr>
              <a:t>Piègle</a:t>
            </a:r>
            <a:r>
              <a:rPr lang="fr-FR" dirty="0"/>
              <a:t>, </a:t>
            </a:r>
            <a:r>
              <a:rPr lang="fr-FR" dirty="0">
                <a:hlinkClick r:id="rId5"/>
              </a:rPr>
              <a:t>Hélène Müller</a:t>
            </a:r>
            <a:r>
              <a:rPr lang="fr-FR" dirty="0"/>
              <a:t> - </a:t>
            </a:r>
            <a:r>
              <a:rPr lang="fr-FR" dirty="0">
                <a:hlinkClick r:id="rId6" tooltip="Collection Blanche BTP"/>
              </a:rPr>
              <a:t>Collection Blanche BTP</a:t>
            </a:r>
            <a:r>
              <a:rPr lang="fr-FR" dirty="0"/>
              <a: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b="1" dirty="0"/>
              <a:t>Topographie et topométrie modernes - Tome 1 et 2, </a:t>
            </a:r>
            <a:r>
              <a:rPr lang="fr-FR" dirty="0">
                <a:hlinkClick r:id="rId7"/>
              </a:rPr>
              <a:t>Serge Milles</a:t>
            </a:r>
            <a:r>
              <a:rPr lang="fr-FR" dirty="0"/>
              <a:t>, </a:t>
            </a:r>
            <a:r>
              <a:rPr lang="fr-FR" dirty="0">
                <a:hlinkClick r:id="rId8"/>
              </a:rPr>
              <a:t>Jean </a:t>
            </a:r>
            <a:r>
              <a:rPr lang="fr-FR" dirty="0" err="1">
                <a:hlinkClick r:id="rId8"/>
              </a:rPr>
              <a:t>Lagofun</a:t>
            </a:r>
            <a:r>
              <a:rPr lang="fr-FR" dirty="0"/>
              <a:t>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Cours de Topographie et Topométrie Générale, Jean-Baptiste HENRY, </a:t>
            </a:r>
            <a:r>
              <a:rPr lang="fr-FR" dirty="0">
                <a:hlinkClick r:id="rId9"/>
              </a:rPr>
              <a:t>https://library.wmo.int/doc_num.php?explnum_id=4721</a:t>
            </a:r>
            <a:r>
              <a:rPr lang="fr-FR" dirty="0"/>
              <a:t>,</a:t>
            </a:r>
          </a:p>
        </p:txBody>
      </p:sp>
    </p:spTree>
    <p:extLst>
      <p:ext uri="{BB962C8B-B14F-4D97-AF65-F5344CB8AC3E}">
        <p14:creationId xmlns:p14="http://schemas.microsoft.com/office/powerpoint/2010/main" val="207962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4</a:t>
            </a:fld>
            <a:endParaRPr lang="fr-FR"/>
          </a:p>
        </p:txBody>
      </p:sp>
      <p:pic>
        <p:nvPicPr>
          <p:cNvPr id="5" name="Image 4"/>
          <p:cNvPicPr>
            <a:picLocks noChangeAspect="1"/>
          </p:cNvPicPr>
          <p:nvPr/>
        </p:nvPicPr>
        <p:blipFill>
          <a:blip r:embed="rId2"/>
          <a:stretch>
            <a:fillRect/>
          </a:stretch>
        </p:blipFill>
        <p:spPr>
          <a:xfrm>
            <a:off x="3935760" y="188640"/>
            <a:ext cx="4011226" cy="723900"/>
          </a:xfrm>
          <a:prstGeom prst="rect">
            <a:avLst/>
          </a:prstGeom>
        </p:spPr>
      </p:pic>
      <p:pic>
        <p:nvPicPr>
          <p:cNvPr id="7" name="Image 6"/>
          <p:cNvPicPr>
            <a:picLocks noChangeAspect="1"/>
          </p:cNvPicPr>
          <p:nvPr/>
        </p:nvPicPr>
        <p:blipFill>
          <a:blip r:embed="rId3"/>
          <a:stretch>
            <a:fillRect/>
          </a:stretch>
        </p:blipFill>
        <p:spPr>
          <a:xfrm>
            <a:off x="1729844" y="2629442"/>
            <a:ext cx="8424935" cy="665454"/>
          </a:xfrm>
          <a:prstGeom prst="rect">
            <a:avLst/>
          </a:prstGeom>
          <a:ln w="25400"/>
        </p:spPr>
        <p:style>
          <a:lnRef idx="2">
            <a:schemeClr val="accent6"/>
          </a:lnRef>
          <a:fillRef idx="1">
            <a:schemeClr val="lt1"/>
          </a:fillRef>
          <a:effectRef idx="0">
            <a:schemeClr val="accent6"/>
          </a:effectRef>
          <a:fontRef idx="minor">
            <a:schemeClr val="dk1"/>
          </a:fontRef>
        </p:style>
      </p:pic>
      <p:pic>
        <p:nvPicPr>
          <p:cNvPr id="8" name="Image 7"/>
          <p:cNvPicPr>
            <a:picLocks noChangeAspect="1"/>
          </p:cNvPicPr>
          <p:nvPr/>
        </p:nvPicPr>
        <p:blipFill>
          <a:blip r:embed="rId4"/>
          <a:stretch>
            <a:fillRect/>
          </a:stretch>
        </p:blipFill>
        <p:spPr>
          <a:xfrm>
            <a:off x="1842350" y="3953258"/>
            <a:ext cx="2709973" cy="395399"/>
          </a:xfrm>
          <a:prstGeom prst="rect">
            <a:avLst/>
          </a:prstGeom>
        </p:spPr>
      </p:pic>
      <p:pic>
        <p:nvPicPr>
          <p:cNvPr id="9" name="Image 8"/>
          <p:cNvPicPr>
            <a:picLocks noChangeAspect="1"/>
          </p:cNvPicPr>
          <p:nvPr/>
        </p:nvPicPr>
        <p:blipFill>
          <a:blip r:embed="rId5"/>
          <a:stretch>
            <a:fillRect/>
          </a:stretch>
        </p:blipFill>
        <p:spPr>
          <a:xfrm>
            <a:off x="1842350" y="4489160"/>
            <a:ext cx="7789278" cy="672925"/>
          </a:xfrm>
          <a:prstGeom prst="rect">
            <a:avLst/>
          </a:prstGeom>
          <a:solidFill>
            <a:schemeClr val="bg1"/>
          </a:solidFill>
          <a:ln w="28575">
            <a:solidFill>
              <a:srgbClr val="00B050"/>
            </a:solidFill>
          </a:ln>
        </p:spPr>
      </p:pic>
      <p:sp>
        <p:nvSpPr>
          <p:cNvPr id="2" name="Footer Placeholder 1"/>
          <p:cNvSpPr>
            <a:spLocks noGrp="1"/>
          </p:cNvSpPr>
          <p:nvPr>
            <p:ph type="ftr" sz="quarter" idx="11"/>
          </p:nvPr>
        </p:nvSpPr>
        <p:spPr/>
        <p:txBody>
          <a:bodyPr/>
          <a:lstStyle/>
          <a:p>
            <a:r>
              <a:rPr lang="fr-FR"/>
              <a:t>Cours en ligne de topographie AYED Kada </a:t>
            </a:r>
          </a:p>
        </p:txBody>
      </p:sp>
      <p:sp>
        <p:nvSpPr>
          <p:cNvPr id="3" name="ZoneTexte 2">
            <a:extLst>
              <a:ext uri="{FF2B5EF4-FFF2-40B4-BE49-F238E27FC236}">
                <a16:creationId xmlns="" xmlns:a16="http://schemas.microsoft.com/office/drawing/2014/main" id="{033E03FD-ACBD-51B3-6F23-FC3D2DAE8830}"/>
              </a:ext>
            </a:extLst>
          </p:cNvPr>
          <p:cNvSpPr txBox="1"/>
          <p:nvPr/>
        </p:nvSpPr>
        <p:spPr>
          <a:xfrm>
            <a:off x="1729844" y="1047750"/>
            <a:ext cx="8398605" cy="923330"/>
          </a:xfrm>
          <a:prstGeom prst="rect">
            <a:avLst/>
          </a:prstGeom>
          <a:noFill/>
          <a:ln w="28575">
            <a:solidFill>
              <a:srgbClr val="00B050"/>
            </a:solidFill>
          </a:ln>
        </p:spPr>
        <p:txBody>
          <a:bodyPr wrap="square" rtlCol="0">
            <a:spAutoFit/>
          </a:bodyPr>
          <a:lstStyle/>
          <a:p>
            <a:r>
              <a:rPr lang="fr-FR" dirty="0"/>
              <a:t>Une mesure est indirecte lorsqu’on n’a pas  recours à un étalon, c’est une mesure sans déplacement de l’opérateur,  c’est une procédure plus rapide pour les plus grande distances, elle a comme avantage de faire des mesures dans un terrain accidentées. </a:t>
            </a:r>
          </a:p>
        </p:txBody>
      </p:sp>
    </p:spTree>
    <p:extLst>
      <p:ext uri="{BB962C8B-B14F-4D97-AF65-F5344CB8AC3E}">
        <p14:creationId xmlns:p14="http://schemas.microsoft.com/office/powerpoint/2010/main" val="3624188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5</a:t>
            </a:fld>
            <a:endParaRPr lang="fr-FR"/>
          </a:p>
        </p:txBody>
      </p:sp>
      <p:pic>
        <p:nvPicPr>
          <p:cNvPr id="5" name="Image 4"/>
          <p:cNvPicPr>
            <a:picLocks noChangeAspect="1"/>
          </p:cNvPicPr>
          <p:nvPr/>
        </p:nvPicPr>
        <p:blipFill>
          <a:blip r:embed="rId2"/>
          <a:stretch>
            <a:fillRect/>
          </a:stretch>
        </p:blipFill>
        <p:spPr>
          <a:xfrm>
            <a:off x="1775521" y="188641"/>
            <a:ext cx="2224171" cy="408545"/>
          </a:xfrm>
          <a:prstGeom prst="rect">
            <a:avLst/>
          </a:prstGeom>
        </p:spPr>
      </p:pic>
      <p:sp>
        <p:nvSpPr>
          <p:cNvPr id="8" name="ZoneTexte 7"/>
          <p:cNvSpPr txBox="1"/>
          <p:nvPr/>
        </p:nvSpPr>
        <p:spPr>
          <a:xfrm>
            <a:off x="2135560" y="692697"/>
            <a:ext cx="5832648" cy="646331"/>
          </a:xfrm>
          <a:prstGeom prst="rect">
            <a:avLst/>
          </a:prstGeom>
          <a:noFill/>
        </p:spPr>
        <p:txBody>
          <a:bodyPr wrap="square" rtlCol="0">
            <a:spAutoFit/>
          </a:bodyPr>
          <a:lstStyle/>
          <a:p>
            <a:r>
              <a:rPr lang="fr-FR" dirty="0"/>
              <a:t>A une extrémité de la longueur horizontale à mesurer D, un opérateur se place à la station S (exemple un théodolite)</a:t>
            </a:r>
          </a:p>
        </p:txBody>
      </p:sp>
      <p:pic>
        <p:nvPicPr>
          <p:cNvPr id="10" name="Image 9"/>
          <p:cNvPicPr>
            <a:picLocks noChangeAspect="1"/>
          </p:cNvPicPr>
          <p:nvPr/>
        </p:nvPicPr>
        <p:blipFill>
          <a:blip r:embed="rId3"/>
          <a:stretch>
            <a:fillRect/>
          </a:stretch>
        </p:blipFill>
        <p:spPr>
          <a:xfrm>
            <a:off x="1991545" y="1339028"/>
            <a:ext cx="7596720" cy="2543702"/>
          </a:xfrm>
          <a:prstGeom prst="rect">
            <a:avLst/>
          </a:prstGeom>
        </p:spPr>
      </p:pic>
      <p:pic>
        <p:nvPicPr>
          <p:cNvPr id="11" name="Image 10"/>
          <p:cNvPicPr>
            <a:picLocks noChangeAspect="1"/>
          </p:cNvPicPr>
          <p:nvPr/>
        </p:nvPicPr>
        <p:blipFill>
          <a:blip r:embed="rId4"/>
          <a:stretch>
            <a:fillRect/>
          </a:stretch>
        </p:blipFill>
        <p:spPr>
          <a:xfrm>
            <a:off x="4367808" y="3882730"/>
            <a:ext cx="3822312" cy="332910"/>
          </a:xfrm>
          <a:prstGeom prst="rect">
            <a:avLst/>
          </a:prstGeom>
        </p:spPr>
      </p:pic>
      <p:pic>
        <p:nvPicPr>
          <p:cNvPr id="12" name="Image 11"/>
          <p:cNvPicPr>
            <a:picLocks noChangeAspect="1"/>
          </p:cNvPicPr>
          <p:nvPr/>
        </p:nvPicPr>
        <p:blipFill>
          <a:blip r:embed="rId5"/>
          <a:stretch>
            <a:fillRect/>
          </a:stretch>
        </p:blipFill>
        <p:spPr>
          <a:xfrm>
            <a:off x="2135560" y="4403669"/>
            <a:ext cx="7016248" cy="863078"/>
          </a:xfrm>
          <a:prstGeom prst="rect">
            <a:avLst/>
          </a:prstGeom>
        </p:spPr>
      </p:pic>
      <p:pic>
        <p:nvPicPr>
          <p:cNvPr id="13" name="Image 12"/>
          <p:cNvPicPr>
            <a:picLocks noChangeAspect="1"/>
          </p:cNvPicPr>
          <p:nvPr/>
        </p:nvPicPr>
        <p:blipFill>
          <a:blip r:embed="rId6"/>
          <a:stretch>
            <a:fillRect/>
          </a:stretch>
        </p:blipFill>
        <p:spPr>
          <a:xfrm>
            <a:off x="2135560" y="5369372"/>
            <a:ext cx="7016248" cy="569632"/>
          </a:xfrm>
          <a:prstGeom prst="rect">
            <a:avLst/>
          </a:prstGeom>
        </p:spPr>
      </p:pic>
      <p:sp>
        <p:nvSpPr>
          <p:cNvPr id="2" name="Footer Placeholder 1"/>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2588378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6</a:t>
            </a:fld>
            <a:endParaRPr lang="fr-FR"/>
          </a:p>
        </p:txBody>
      </p:sp>
      <p:pic>
        <p:nvPicPr>
          <p:cNvPr id="5" name="Image 4"/>
          <p:cNvPicPr>
            <a:picLocks noChangeAspect="1"/>
          </p:cNvPicPr>
          <p:nvPr/>
        </p:nvPicPr>
        <p:blipFill>
          <a:blip r:embed="rId2"/>
          <a:stretch>
            <a:fillRect/>
          </a:stretch>
        </p:blipFill>
        <p:spPr>
          <a:xfrm>
            <a:off x="1775521" y="260649"/>
            <a:ext cx="3528392" cy="3286672"/>
          </a:xfrm>
          <a:prstGeom prst="rect">
            <a:avLst/>
          </a:prstGeom>
        </p:spPr>
      </p:pic>
      <p:pic>
        <p:nvPicPr>
          <p:cNvPr id="6" name="Image 5"/>
          <p:cNvPicPr>
            <a:picLocks noChangeAspect="1"/>
          </p:cNvPicPr>
          <p:nvPr/>
        </p:nvPicPr>
        <p:blipFill>
          <a:blip r:embed="rId3"/>
          <a:stretch>
            <a:fillRect/>
          </a:stretch>
        </p:blipFill>
        <p:spPr>
          <a:xfrm>
            <a:off x="5735960" y="404664"/>
            <a:ext cx="4192550" cy="2471826"/>
          </a:xfrm>
          <a:prstGeom prst="rect">
            <a:avLst/>
          </a:prstGeom>
          <a:ln>
            <a:noFill/>
          </a:ln>
          <a:effectLst>
            <a:outerShdw blurRad="190500" algn="tl" rotWithShape="0">
              <a:srgbClr val="000000">
                <a:alpha val="70000"/>
              </a:srgbClr>
            </a:outerShdw>
          </a:effectLst>
        </p:spPr>
      </p:pic>
      <p:pic>
        <p:nvPicPr>
          <p:cNvPr id="7" name="Image 6"/>
          <p:cNvPicPr>
            <a:picLocks noChangeAspect="1"/>
          </p:cNvPicPr>
          <p:nvPr/>
        </p:nvPicPr>
        <p:blipFill>
          <a:blip r:embed="rId4"/>
          <a:stretch>
            <a:fillRect/>
          </a:stretch>
        </p:blipFill>
        <p:spPr>
          <a:xfrm>
            <a:off x="1775521" y="3645025"/>
            <a:ext cx="7056784" cy="1349755"/>
          </a:xfrm>
          <a:prstGeom prst="rect">
            <a:avLst/>
          </a:prstGeom>
        </p:spPr>
      </p:pic>
      <p:sp>
        <p:nvSpPr>
          <p:cNvPr id="9" name="ZoneTexte 8"/>
          <p:cNvSpPr txBox="1"/>
          <p:nvPr/>
        </p:nvSpPr>
        <p:spPr>
          <a:xfrm>
            <a:off x="1775522" y="5198602"/>
            <a:ext cx="8568951" cy="92333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FR" b="1" dirty="0">
                <a:solidFill>
                  <a:srgbClr val="FF0000"/>
                </a:solidFill>
              </a:rPr>
              <a:t>Conclusion:</a:t>
            </a:r>
          </a:p>
          <a:p>
            <a:r>
              <a:rPr lang="fr-FR" b="1" dirty="0">
                <a:solidFill>
                  <a:srgbClr val="FF0000"/>
                </a:solidFill>
              </a:rPr>
              <a:t>L’écartement des traits stadimétriques est H=AB,</a:t>
            </a:r>
          </a:p>
          <a:p>
            <a:r>
              <a:rPr lang="fr-FR" b="1" dirty="0">
                <a:solidFill>
                  <a:srgbClr val="FF0000"/>
                </a:solidFill>
              </a:rPr>
              <a:t>La mesure de la distances est égale à D=K. AB= K.H</a:t>
            </a:r>
          </a:p>
        </p:txBody>
      </p:sp>
      <p:sp>
        <p:nvSpPr>
          <p:cNvPr id="2" name="Footer Placeholder 1"/>
          <p:cNvSpPr>
            <a:spLocks noGrp="1"/>
          </p:cNvSpPr>
          <p:nvPr>
            <p:ph type="ftr" sz="quarter" idx="11"/>
          </p:nvPr>
        </p:nvSpPr>
        <p:spPr/>
        <p:txBody>
          <a:bodyPr/>
          <a:lstStyle/>
          <a:p>
            <a:r>
              <a:rPr lang="fr-FR"/>
              <a:t>Cours en ligne de topographie AYED Kada </a:t>
            </a:r>
            <a:endParaRPr lang="fr-FR" dirty="0"/>
          </a:p>
        </p:txBody>
      </p:sp>
    </p:spTree>
    <p:extLst>
      <p:ext uri="{BB962C8B-B14F-4D97-AF65-F5344CB8AC3E}">
        <p14:creationId xmlns:p14="http://schemas.microsoft.com/office/powerpoint/2010/main" val="1690331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7</a:t>
            </a:fld>
            <a:endParaRPr lang="fr-FR"/>
          </a:p>
        </p:txBody>
      </p:sp>
      <p:pic>
        <p:nvPicPr>
          <p:cNvPr id="5" name="Image 4"/>
          <p:cNvPicPr>
            <a:picLocks noChangeAspect="1"/>
          </p:cNvPicPr>
          <p:nvPr/>
        </p:nvPicPr>
        <p:blipFill>
          <a:blip r:embed="rId2"/>
          <a:stretch>
            <a:fillRect/>
          </a:stretch>
        </p:blipFill>
        <p:spPr>
          <a:xfrm>
            <a:off x="1631504" y="188640"/>
            <a:ext cx="2082236" cy="296464"/>
          </a:xfrm>
          <a:prstGeom prst="rect">
            <a:avLst/>
          </a:prstGeom>
        </p:spPr>
      </p:pic>
      <p:pic>
        <p:nvPicPr>
          <p:cNvPr id="6" name="Image 5"/>
          <p:cNvPicPr>
            <a:picLocks noChangeAspect="1"/>
          </p:cNvPicPr>
          <p:nvPr/>
        </p:nvPicPr>
        <p:blipFill>
          <a:blip r:embed="rId3"/>
          <a:stretch>
            <a:fillRect/>
          </a:stretch>
        </p:blipFill>
        <p:spPr>
          <a:xfrm>
            <a:off x="1633686" y="620688"/>
            <a:ext cx="8352928" cy="1624980"/>
          </a:xfrm>
          <a:prstGeom prst="rect">
            <a:avLst/>
          </a:prstGeom>
        </p:spPr>
      </p:pic>
      <p:pic>
        <p:nvPicPr>
          <p:cNvPr id="7" name="Image 6"/>
          <p:cNvPicPr>
            <a:picLocks noChangeAspect="1"/>
          </p:cNvPicPr>
          <p:nvPr/>
        </p:nvPicPr>
        <p:blipFill>
          <a:blip r:embed="rId4"/>
          <a:stretch>
            <a:fillRect/>
          </a:stretch>
        </p:blipFill>
        <p:spPr>
          <a:xfrm>
            <a:off x="2063552" y="2381252"/>
            <a:ext cx="1770658" cy="326716"/>
          </a:xfrm>
          <a:prstGeom prst="rect">
            <a:avLst/>
          </a:prstGeom>
        </p:spPr>
      </p:pic>
      <p:pic>
        <p:nvPicPr>
          <p:cNvPr id="8" name="Image 7"/>
          <p:cNvPicPr>
            <a:picLocks noChangeAspect="1"/>
          </p:cNvPicPr>
          <p:nvPr/>
        </p:nvPicPr>
        <p:blipFill>
          <a:blip r:embed="rId5"/>
          <a:stretch>
            <a:fillRect/>
          </a:stretch>
        </p:blipFill>
        <p:spPr>
          <a:xfrm>
            <a:off x="7032104" y="2527132"/>
            <a:ext cx="3320688" cy="1645780"/>
          </a:xfrm>
          <a:prstGeom prst="rect">
            <a:avLst/>
          </a:prstGeom>
        </p:spPr>
      </p:pic>
      <p:sp>
        <p:nvSpPr>
          <p:cNvPr id="10" name="ZoneTexte 9"/>
          <p:cNvSpPr txBox="1"/>
          <p:nvPr/>
        </p:nvSpPr>
        <p:spPr>
          <a:xfrm>
            <a:off x="2063552" y="2950887"/>
            <a:ext cx="4752528" cy="1754326"/>
          </a:xfrm>
          <a:prstGeom prst="rect">
            <a:avLst/>
          </a:prstGeom>
          <a:noFill/>
        </p:spPr>
        <p:txBody>
          <a:bodyPr wrap="square" rtlCol="0">
            <a:spAutoFit/>
          </a:bodyPr>
          <a:lstStyle/>
          <a:p>
            <a:r>
              <a:rPr lang="fr-FR" dirty="0"/>
              <a:t>La mire peut être placée horizontalement sur un support à a même hauteur que l’axe de tourillons de l’appareil perpendiculairement à la visée. La distance lue dans l’appareil est la distance suivant la pente P,</a:t>
            </a:r>
          </a:p>
          <a:p>
            <a:r>
              <a:rPr lang="fr-FR" dirty="0"/>
              <a:t>Donc D est égale à</a:t>
            </a:r>
          </a:p>
        </p:txBody>
      </p:sp>
      <p:pic>
        <p:nvPicPr>
          <p:cNvPr id="12" name="Image 11"/>
          <p:cNvPicPr>
            <a:picLocks noChangeAspect="1"/>
          </p:cNvPicPr>
          <p:nvPr/>
        </p:nvPicPr>
        <p:blipFill>
          <a:blip r:embed="rId6"/>
          <a:stretch>
            <a:fillRect/>
          </a:stretch>
        </p:blipFill>
        <p:spPr>
          <a:xfrm>
            <a:off x="4736055" y="4677797"/>
            <a:ext cx="2148190" cy="699358"/>
          </a:xfrm>
          <a:prstGeom prst="rect">
            <a:avLst/>
          </a:prstGeom>
        </p:spPr>
      </p:pic>
      <p:pic>
        <p:nvPicPr>
          <p:cNvPr id="13" name="Image 12"/>
          <p:cNvPicPr>
            <a:picLocks noChangeAspect="1"/>
          </p:cNvPicPr>
          <p:nvPr/>
        </p:nvPicPr>
        <p:blipFill>
          <a:blip r:embed="rId7"/>
          <a:stretch>
            <a:fillRect/>
          </a:stretch>
        </p:blipFill>
        <p:spPr>
          <a:xfrm>
            <a:off x="6384032" y="4255896"/>
            <a:ext cx="4032448" cy="198481"/>
          </a:xfrm>
          <a:prstGeom prst="rect">
            <a:avLst/>
          </a:prstGeom>
        </p:spPr>
      </p:pic>
      <p:sp>
        <p:nvSpPr>
          <p:cNvPr id="2" name="Footer Placeholder 1"/>
          <p:cNvSpPr>
            <a:spLocks noGrp="1"/>
          </p:cNvSpPr>
          <p:nvPr>
            <p:ph type="ftr" sz="quarter" idx="11"/>
          </p:nvPr>
        </p:nvSpPr>
        <p:spPr/>
        <p:txBody>
          <a:bodyPr/>
          <a:lstStyle/>
          <a:p>
            <a:r>
              <a:rPr lang="fr-FR"/>
              <a:t>Cours en ligne de topographie AYED Kada </a:t>
            </a:r>
          </a:p>
        </p:txBody>
      </p:sp>
    </p:spTree>
    <p:extLst>
      <p:ext uri="{BB962C8B-B14F-4D97-AF65-F5344CB8AC3E}">
        <p14:creationId xmlns:p14="http://schemas.microsoft.com/office/powerpoint/2010/main" val="1732725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8</a:t>
            </a:fld>
            <a:endParaRPr lang="fr-FR"/>
          </a:p>
        </p:txBody>
      </p:sp>
      <p:pic>
        <p:nvPicPr>
          <p:cNvPr id="5" name="Image 4"/>
          <p:cNvPicPr>
            <a:picLocks noChangeAspect="1"/>
          </p:cNvPicPr>
          <p:nvPr/>
        </p:nvPicPr>
        <p:blipFill>
          <a:blip r:embed="rId2"/>
          <a:stretch>
            <a:fillRect/>
          </a:stretch>
        </p:blipFill>
        <p:spPr>
          <a:xfrm>
            <a:off x="1703512" y="311623"/>
            <a:ext cx="1512169" cy="356819"/>
          </a:xfrm>
          <a:prstGeom prst="rect">
            <a:avLst/>
          </a:prstGeom>
        </p:spPr>
      </p:pic>
      <p:pic>
        <p:nvPicPr>
          <p:cNvPr id="6" name="Image 5"/>
          <p:cNvPicPr>
            <a:picLocks noChangeAspect="1"/>
          </p:cNvPicPr>
          <p:nvPr/>
        </p:nvPicPr>
        <p:blipFill>
          <a:blip r:embed="rId3"/>
          <a:stretch>
            <a:fillRect/>
          </a:stretch>
        </p:blipFill>
        <p:spPr>
          <a:xfrm>
            <a:off x="7790682" y="311623"/>
            <a:ext cx="3897585" cy="2218889"/>
          </a:xfrm>
          <a:prstGeom prst="rect">
            <a:avLst/>
          </a:prstGeom>
        </p:spPr>
      </p:pic>
      <p:sp>
        <p:nvSpPr>
          <p:cNvPr id="8" name="ZoneTexte 7"/>
          <p:cNvSpPr txBox="1"/>
          <p:nvPr/>
        </p:nvSpPr>
        <p:spPr>
          <a:xfrm>
            <a:off x="1703512" y="836713"/>
            <a:ext cx="4896545" cy="1200329"/>
          </a:xfrm>
          <a:prstGeom prst="rect">
            <a:avLst/>
          </a:prstGeom>
          <a:noFill/>
        </p:spPr>
        <p:txBody>
          <a:bodyPr wrap="square" rtlCol="0">
            <a:spAutoFit/>
          </a:bodyPr>
          <a:lstStyle/>
          <a:p>
            <a:r>
              <a:rPr lang="fr-FR" dirty="0"/>
              <a:t>Les rayons SA et SB interceptent sur la mire un segment H trop long. La longueur interceptée est correcte si la mire est bien perpendiculaire en M à la visée médiane.</a:t>
            </a:r>
          </a:p>
        </p:txBody>
      </p:sp>
      <p:pic>
        <p:nvPicPr>
          <p:cNvPr id="9" name="Image 8"/>
          <p:cNvPicPr>
            <a:picLocks noChangeAspect="1"/>
          </p:cNvPicPr>
          <p:nvPr/>
        </p:nvPicPr>
        <p:blipFill>
          <a:blip r:embed="rId4"/>
          <a:stretch>
            <a:fillRect/>
          </a:stretch>
        </p:blipFill>
        <p:spPr>
          <a:xfrm>
            <a:off x="5407247" y="2493470"/>
            <a:ext cx="6784753" cy="300297"/>
          </a:xfrm>
          <a:prstGeom prst="rect">
            <a:avLst/>
          </a:prstGeom>
        </p:spPr>
      </p:pic>
      <p:pic>
        <p:nvPicPr>
          <p:cNvPr id="10" name="Image 9"/>
          <p:cNvPicPr>
            <a:picLocks noChangeAspect="1"/>
          </p:cNvPicPr>
          <p:nvPr/>
        </p:nvPicPr>
        <p:blipFill>
          <a:blip r:embed="rId5"/>
          <a:stretch>
            <a:fillRect/>
          </a:stretch>
        </p:blipFill>
        <p:spPr>
          <a:xfrm>
            <a:off x="1461685" y="2927557"/>
            <a:ext cx="6397597" cy="781850"/>
          </a:xfrm>
          <a:prstGeom prst="rect">
            <a:avLst/>
          </a:prstGeom>
        </p:spPr>
      </p:pic>
      <p:pic>
        <p:nvPicPr>
          <p:cNvPr id="11" name="Image 10"/>
          <p:cNvPicPr>
            <a:picLocks noChangeAspect="1"/>
          </p:cNvPicPr>
          <p:nvPr/>
        </p:nvPicPr>
        <p:blipFill>
          <a:blip r:embed="rId6"/>
          <a:stretch>
            <a:fillRect/>
          </a:stretch>
        </p:blipFill>
        <p:spPr>
          <a:xfrm>
            <a:off x="3647728" y="3688595"/>
            <a:ext cx="3308220" cy="1329456"/>
          </a:xfrm>
          <a:prstGeom prst="rect">
            <a:avLst/>
          </a:prstGeom>
        </p:spPr>
      </p:pic>
      <p:pic>
        <p:nvPicPr>
          <p:cNvPr id="12" name="Image 11"/>
          <p:cNvPicPr>
            <a:picLocks noChangeAspect="1"/>
          </p:cNvPicPr>
          <p:nvPr/>
        </p:nvPicPr>
        <p:blipFill>
          <a:blip r:embed="rId7"/>
          <a:stretch>
            <a:fillRect/>
          </a:stretch>
        </p:blipFill>
        <p:spPr>
          <a:xfrm>
            <a:off x="1775520" y="5039893"/>
            <a:ext cx="4320480" cy="326234"/>
          </a:xfrm>
          <a:prstGeom prst="rect">
            <a:avLst/>
          </a:prstGeom>
        </p:spPr>
      </p:pic>
      <p:pic>
        <p:nvPicPr>
          <p:cNvPr id="13" name="Image 12"/>
          <p:cNvPicPr>
            <a:picLocks noChangeAspect="1"/>
          </p:cNvPicPr>
          <p:nvPr/>
        </p:nvPicPr>
        <p:blipFill>
          <a:blip r:embed="rId8"/>
          <a:stretch>
            <a:fillRect/>
          </a:stretch>
        </p:blipFill>
        <p:spPr>
          <a:xfrm>
            <a:off x="7138799" y="4918452"/>
            <a:ext cx="2843401" cy="1441450"/>
          </a:xfrm>
          <a:prstGeom prst="rect">
            <a:avLst/>
          </a:prstGeom>
          <a:ln w="50800">
            <a:solidFill>
              <a:srgbClr val="00B050"/>
            </a:solidFill>
          </a:ln>
        </p:spPr>
      </p:pic>
      <p:sp>
        <p:nvSpPr>
          <p:cNvPr id="2" name="Footer Placeholder 1"/>
          <p:cNvSpPr>
            <a:spLocks noGrp="1"/>
          </p:cNvSpPr>
          <p:nvPr>
            <p:ph type="ftr" sz="quarter" idx="11"/>
          </p:nvPr>
        </p:nvSpPr>
        <p:spPr>
          <a:xfrm>
            <a:off x="314325" y="6334663"/>
            <a:ext cx="4114800" cy="365125"/>
          </a:xfrm>
        </p:spPr>
        <p:txBody>
          <a:bodyPr/>
          <a:lstStyle/>
          <a:p>
            <a:r>
              <a:rPr lang="fr-FR" dirty="0"/>
              <a:t>Cours en ligne de topographie AYED </a:t>
            </a:r>
            <a:r>
              <a:rPr lang="fr-FR" dirty="0" err="1"/>
              <a:t>Kada</a:t>
            </a:r>
            <a:r>
              <a:rPr lang="fr-FR" dirty="0"/>
              <a:t> </a:t>
            </a:r>
          </a:p>
        </p:txBody>
      </p:sp>
    </p:spTree>
    <p:extLst>
      <p:ext uri="{BB962C8B-B14F-4D97-AF65-F5344CB8AC3E}">
        <p14:creationId xmlns:p14="http://schemas.microsoft.com/office/powerpoint/2010/main" val="1782064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6275805-ED22-47A5-ACA9-BE03D19E0058}" type="slidenum">
              <a:rPr lang="fr-FR" smtClean="0"/>
              <a:pPr/>
              <a:t>9</a:t>
            </a:fld>
            <a:endParaRPr lang="fr-FR" dirty="0"/>
          </a:p>
        </p:txBody>
      </p:sp>
      <p:pic>
        <p:nvPicPr>
          <p:cNvPr id="5" name="Image 4"/>
          <p:cNvPicPr>
            <a:picLocks noChangeAspect="1"/>
          </p:cNvPicPr>
          <p:nvPr/>
        </p:nvPicPr>
        <p:blipFill>
          <a:blip r:embed="rId2"/>
          <a:stretch>
            <a:fillRect/>
          </a:stretch>
        </p:blipFill>
        <p:spPr>
          <a:xfrm>
            <a:off x="1775521" y="188640"/>
            <a:ext cx="888563" cy="241300"/>
          </a:xfrm>
          <a:prstGeom prst="rect">
            <a:avLst/>
          </a:prstGeom>
        </p:spPr>
      </p:pic>
      <p:pic>
        <p:nvPicPr>
          <p:cNvPr id="6" name="Image 5"/>
          <p:cNvPicPr>
            <a:picLocks noChangeAspect="1"/>
          </p:cNvPicPr>
          <p:nvPr/>
        </p:nvPicPr>
        <p:blipFill>
          <a:blip r:embed="rId3"/>
          <a:stretch>
            <a:fillRect/>
          </a:stretch>
        </p:blipFill>
        <p:spPr>
          <a:xfrm>
            <a:off x="1775520" y="459766"/>
            <a:ext cx="5544616" cy="261365"/>
          </a:xfrm>
          <a:prstGeom prst="rect">
            <a:avLst/>
          </a:prstGeom>
        </p:spPr>
      </p:pic>
      <p:pic>
        <p:nvPicPr>
          <p:cNvPr id="7" name="Image 6"/>
          <p:cNvPicPr>
            <a:picLocks noChangeAspect="1"/>
          </p:cNvPicPr>
          <p:nvPr/>
        </p:nvPicPr>
        <p:blipFill>
          <a:blip r:embed="rId4"/>
          <a:stretch>
            <a:fillRect/>
          </a:stretch>
        </p:blipFill>
        <p:spPr>
          <a:xfrm>
            <a:off x="1775521" y="781108"/>
            <a:ext cx="2808312" cy="249247"/>
          </a:xfrm>
          <a:prstGeom prst="rect">
            <a:avLst/>
          </a:prstGeom>
        </p:spPr>
      </p:pic>
      <p:pic>
        <p:nvPicPr>
          <p:cNvPr id="8" name="Image 7"/>
          <p:cNvPicPr>
            <a:picLocks noChangeAspect="1"/>
          </p:cNvPicPr>
          <p:nvPr/>
        </p:nvPicPr>
        <p:blipFill>
          <a:blip r:embed="rId5"/>
          <a:stretch>
            <a:fillRect/>
          </a:stretch>
        </p:blipFill>
        <p:spPr>
          <a:xfrm>
            <a:off x="1802214" y="1100726"/>
            <a:ext cx="3096344" cy="319535"/>
          </a:xfrm>
          <a:prstGeom prst="rect">
            <a:avLst/>
          </a:prstGeom>
        </p:spPr>
      </p:pic>
      <p:pic>
        <p:nvPicPr>
          <p:cNvPr id="9" name="Image 8"/>
          <p:cNvPicPr>
            <a:picLocks noChangeAspect="1"/>
          </p:cNvPicPr>
          <p:nvPr/>
        </p:nvPicPr>
        <p:blipFill>
          <a:blip r:embed="rId6"/>
          <a:stretch>
            <a:fillRect/>
          </a:stretch>
        </p:blipFill>
        <p:spPr>
          <a:xfrm>
            <a:off x="2567608" y="1502021"/>
            <a:ext cx="3240360" cy="367919"/>
          </a:xfrm>
          <a:prstGeom prst="rect">
            <a:avLst/>
          </a:prstGeom>
        </p:spPr>
      </p:pic>
      <p:pic>
        <p:nvPicPr>
          <p:cNvPr id="10" name="Image 9"/>
          <p:cNvPicPr>
            <a:picLocks noChangeAspect="1"/>
          </p:cNvPicPr>
          <p:nvPr/>
        </p:nvPicPr>
        <p:blipFill>
          <a:blip r:embed="rId7"/>
          <a:stretch>
            <a:fillRect/>
          </a:stretch>
        </p:blipFill>
        <p:spPr>
          <a:xfrm>
            <a:off x="1791318" y="1965630"/>
            <a:ext cx="3440586" cy="283007"/>
          </a:xfrm>
          <a:prstGeom prst="rect">
            <a:avLst/>
          </a:prstGeom>
        </p:spPr>
      </p:pic>
      <p:pic>
        <p:nvPicPr>
          <p:cNvPr id="11" name="Image 10"/>
          <p:cNvPicPr>
            <a:picLocks noChangeAspect="1"/>
          </p:cNvPicPr>
          <p:nvPr/>
        </p:nvPicPr>
        <p:blipFill>
          <a:blip r:embed="rId8"/>
          <a:stretch>
            <a:fillRect/>
          </a:stretch>
        </p:blipFill>
        <p:spPr>
          <a:xfrm>
            <a:off x="1775521" y="2355535"/>
            <a:ext cx="6721285" cy="558558"/>
          </a:xfrm>
          <a:prstGeom prst="rect">
            <a:avLst/>
          </a:prstGeom>
        </p:spPr>
      </p:pic>
      <p:sp>
        <p:nvSpPr>
          <p:cNvPr id="13" name="ZoneTexte 12"/>
          <p:cNvSpPr txBox="1"/>
          <p:nvPr/>
        </p:nvSpPr>
        <p:spPr>
          <a:xfrm>
            <a:off x="1919536" y="3144269"/>
            <a:ext cx="4320480" cy="923330"/>
          </a:xfrm>
          <a:prstGeom prst="rect">
            <a:avLst/>
          </a:prstGeom>
          <a:noFill/>
        </p:spPr>
        <p:txBody>
          <a:bodyPr wrap="square" rtlCol="0">
            <a:spAutoFit/>
          </a:bodyPr>
          <a:lstStyle/>
          <a:p>
            <a:r>
              <a:rPr lang="fr-FR" dirty="0"/>
              <a:t>Visée ascendante: la distance OE horizontale D, voir fig. suivante, est égale  à</a:t>
            </a:r>
          </a:p>
          <a:p>
            <a:r>
              <a:rPr lang="fr-FR" dirty="0"/>
              <a:t>D= D1+D2</a:t>
            </a:r>
          </a:p>
        </p:txBody>
      </p:sp>
      <p:pic>
        <p:nvPicPr>
          <p:cNvPr id="14" name="Image 13"/>
          <p:cNvPicPr>
            <a:picLocks noChangeAspect="1"/>
          </p:cNvPicPr>
          <p:nvPr/>
        </p:nvPicPr>
        <p:blipFill>
          <a:blip r:embed="rId9"/>
          <a:stretch>
            <a:fillRect/>
          </a:stretch>
        </p:blipFill>
        <p:spPr>
          <a:xfrm>
            <a:off x="2111856" y="4294429"/>
            <a:ext cx="3201157" cy="382144"/>
          </a:xfrm>
          <a:prstGeom prst="rect">
            <a:avLst/>
          </a:prstGeom>
        </p:spPr>
      </p:pic>
      <p:pic>
        <p:nvPicPr>
          <p:cNvPr id="15" name="Image 14"/>
          <p:cNvPicPr>
            <a:picLocks noChangeAspect="1"/>
          </p:cNvPicPr>
          <p:nvPr/>
        </p:nvPicPr>
        <p:blipFill>
          <a:blip r:embed="rId10"/>
          <a:stretch>
            <a:fillRect/>
          </a:stretch>
        </p:blipFill>
        <p:spPr>
          <a:xfrm>
            <a:off x="2111856" y="4692727"/>
            <a:ext cx="3322077" cy="524372"/>
          </a:xfrm>
          <a:prstGeom prst="rect">
            <a:avLst/>
          </a:prstGeom>
        </p:spPr>
      </p:pic>
      <p:pic>
        <p:nvPicPr>
          <p:cNvPr id="16" name="Image 15"/>
          <p:cNvPicPr>
            <a:picLocks noChangeAspect="1"/>
          </p:cNvPicPr>
          <p:nvPr/>
        </p:nvPicPr>
        <p:blipFill>
          <a:blip r:embed="rId11"/>
          <a:stretch>
            <a:fillRect/>
          </a:stretch>
        </p:blipFill>
        <p:spPr>
          <a:xfrm>
            <a:off x="6758069" y="2821886"/>
            <a:ext cx="4842196" cy="3042281"/>
          </a:xfrm>
          <a:prstGeom prst="rect">
            <a:avLst/>
          </a:prstGeom>
        </p:spPr>
      </p:pic>
      <p:pic>
        <p:nvPicPr>
          <p:cNvPr id="17" name="Image 16"/>
          <p:cNvPicPr>
            <a:picLocks noChangeAspect="1"/>
          </p:cNvPicPr>
          <p:nvPr/>
        </p:nvPicPr>
        <p:blipFill>
          <a:blip r:embed="rId12"/>
          <a:stretch>
            <a:fillRect/>
          </a:stretch>
        </p:blipFill>
        <p:spPr>
          <a:xfrm>
            <a:off x="4558753" y="5864167"/>
            <a:ext cx="7036894" cy="365125"/>
          </a:xfrm>
          <a:prstGeom prst="rect">
            <a:avLst/>
          </a:prstGeom>
        </p:spPr>
      </p:pic>
      <p:sp>
        <p:nvSpPr>
          <p:cNvPr id="2" name="Footer Placeholder 1"/>
          <p:cNvSpPr>
            <a:spLocks noGrp="1"/>
          </p:cNvSpPr>
          <p:nvPr>
            <p:ph type="ftr" sz="quarter" idx="11"/>
          </p:nvPr>
        </p:nvSpPr>
        <p:spPr/>
        <p:txBody>
          <a:bodyPr/>
          <a:lstStyle/>
          <a:p>
            <a:r>
              <a:rPr lang="fr-FR" dirty="0"/>
              <a:t>Cours en ligne de topographie AYED </a:t>
            </a:r>
            <a:r>
              <a:rPr lang="fr-FR" dirty="0" err="1"/>
              <a:t>Kada</a:t>
            </a:r>
            <a:r>
              <a:rPr lang="fr-FR" dirty="0"/>
              <a:t> </a:t>
            </a:r>
          </a:p>
        </p:txBody>
      </p:sp>
    </p:spTree>
    <p:extLst>
      <p:ext uri="{BB962C8B-B14F-4D97-AF65-F5344CB8AC3E}">
        <p14:creationId xmlns:p14="http://schemas.microsoft.com/office/powerpoint/2010/main" val="457947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1965</Words>
  <Application>Microsoft Office PowerPoint</Application>
  <PresentationFormat>Widescreen</PresentationFormat>
  <Paragraphs>268</Paragraphs>
  <Slides>37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Arial</vt:lpstr>
      <vt:lpstr>Arial Black</vt:lpstr>
      <vt:lpstr>Book Antiqua</vt:lpstr>
      <vt:lpstr>Calibri</vt:lpstr>
      <vt:lpstr>Calibri Light</vt:lpstr>
      <vt:lpstr>Symbol</vt:lpstr>
      <vt:lpstr>Times New Roman</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cp:revision>
  <dcterms:created xsi:type="dcterms:W3CDTF">2023-05-18T22:41:57Z</dcterms:created>
  <dcterms:modified xsi:type="dcterms:W3CDTF">2023-05-19T06:31:51Z</dcterms:modified>
</cp:coreProperties>
</file>