
<file path=[Content_Types].xml><?xml version="1.0" encoding="utf-8"?>
<Types xmlns="http://schemas.openxmlformats.org/package/2006/content-types">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534"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12/26/2020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r.wikipedia.org/wiki/M%C3%A9tal" TargetMode="External"/><Relationship Id="rId7" Type="http://schemas.openxmlformats.org/officeDocument/2006/relationships/image" Target="../media/image2.png"/><Relationship Id="rId2" Type="http://schemas.openxmlformats.org/officeDocument/2006/relationships/hyperlink" Target="https://fr.wikipedia.org/wiki/Mat%C3%A9riau"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fr.wikipedia.org/wiki/P%C3%A2tes_alimentaires" TargetMode="External"/><Relationship Id="rId4" Type="http://schemas.openxmlformats.org/officeDocument/2006/relationships/hyperlink" Target="https://fr.wikipedia.org/wiki/Papier" TargetMode="Externa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12890" y="273677"/>
            <a:ext cx="8722776" cy="652060"/>
          </a:xfrm>
        </p:spPr>
        <p:txBody>
          <a:bodyPr>
            <a:normAutofit fontScale="90000"/>
          </a:bodyPr>
          <a:lstStyle/>
          <a:p>
            <a:r>
              <a:rPr lang="fr-FR" sz="3600" b="1" dirty="0" smtClean="0"/>
              <a:t>Procédé de fabrication: laminage</a:t>
            </a:r>
            <a:br>
              <a:rPr lang="fr-FR" sz="3600" b="1" dirty="0" smtClean="0"/>
            </a:br>
            <a:r>
              <a:rPr lang="fr-FR" sz="3600" b="1" dirty="0"/>
              <a:t> </a:t>
            </a:r>
            <a:r>
              <a:rPr lang="fr-FR" sz="3600" b="1" dirty="0" smtClean="0"/>
              <a:t>                                                </a:t>
            </a:r>
            <a:r>
              <a:rPr lang="fr-FR" sz="3600" b="1" dirty="0" err="1" smtClean="0"/>
              <a:t>Azzouni</a:t>
            </a:r>
            <a:r>
              <a:rPr lang="fr-FR" sz="3600" b="1" dirty="0" smtClean="0"/>
              <a:t> </a:t>
            </a:r>
            <a:r>
              <a:rPr lang="fr-FR" sz="3600" b="1" dirty="0" err="1" smtClean="0"/>
              <a:t>kenza</a:t>
            </a:r>
            <a:r>
              <a:rPr lang="fr-FR" sz="3600" b="1" dirty="0" smtClean="0"/>
              <a:t> </a:t>
            </a:r>
            <a:endParaRPr lang="fr-FR" sz="3600" b="1" dirty="0"/>
          </a:p>
        </p:txBody>
      </p:sp>
      <p:sp>
        <p:nvSpPr>
          <p:cNvPr id="3" name="Sous-titre 2"/>
          <p:cNvSpPr>
            <a:spLocks noGrp="1"/>
          </p:cNvSpPr>
          <p:nvPr>
            <p:ph type="subTitle" idx="1"/>
          </p:nvPr>
        </p:nvSpPr>
        <p:spPr>
          <a:xfrm>
            <a:off x="1712890" y="1249252"/>
            <a:ext cx="10354613" cy="5422004"/>
          </a:xfrm>
        </p:spPr>
        <p:txBody>
          <a:bodyPr/>
          <a:lstStyle/>
          <a:p>
            <a:r>
              <a:rPr lang="fr-FR" sz="3200" b="1" u="sng" dirty="0" smtClean="0"/>
              <a:t>Définition:</a:t>
            </a:r>
            <a:endParaRPr lang="fr-FR" sz="3200" dirty="0"/>
          </a:p>
          <a:p>
            <a:r>
              <a:rPr lang="fr-FR" sz="2400" dirty="0" smtClean="0"/>
              <a:t>   Laminage est un procédé de fabrication par déformation plastique, </a:t>
            </a:r>
            <a:r>
              <a:rPr lang="fr-FR" sz="2400" dirty="0"/>
              <a:t>concerne différents </a:t>
            </a:r>
            <a:r>
              <a:rPr lang="fr-FR" sz="2400" dirty="0">
                <a:hlinkClick r:id="rId2" tooltip="Matériau"/>
              </a:rPr>
              <a:t>matériaux</a:t>
            </a:r>
            <a:r>
              <a:rPr lang="fr-FR" sz="2400" dirty="0"/>
              <a:t> comme du </a:t>
            </a:r>
            <a:r>
              <a:rPr lang="fr-FR" sz="2400" dirty="0">
                <a:hlinkClick r:id="rId3" tooltip="Métal"/>
              </a:rPr>
              <a:t>métal</a:t>
            </a:r>
            <a:r>
              <a:rPr lang="fr-FR" sz="2400" dirty="0"/>
              <a:t> ou tout autre matériau sous forme pâteuse comme le </a:t>
            </a:r>
            <a:r>
              <a:rPr lang="fr-FR" sz="2400" dirty="0">
                <a:hlinkClick r:id="rId4" tooltip="Papier"/>
              </a:rPr>
              <a:t>papier</a:t>
            </a:r>
            <a:r>
              <a:rPr lang="fr-FR" sz="2400" dirty="0"/>
              <a:t> ou les </a:t>
            </a:r>
            <a:r>
              <a:rPr lang="fr-FR" sz="2400" u="sng" dirty="0">
                <a:hlinkClick r:id="rId5"/>
              </a:rPr>
              <a:t>pâtes alimentaires</a:t>
            </a:r>
            <a:r>
              <a:rPr lang="fr-FR" sz="2400" dirty="0" smtClean="0"/>
              <a:t> , cette dernière est obtenue par compression continue au passage entre deux cylindres contrarotatifs appelés laminoirs. </a:t>
            </a:r>
          </a:p>
        </p:txBody>
      </p:sp>
      <p:pic>
        <p:nvPicPr>
          <p:cNvPr id="4" name="Image 3"/>
          <p:cNvPicPr>
            <a:picLocks noChangeAspect="1"/>
          </p:cNvPicPr>
          <p:nvPr/>
        </p:nvPicPr>
        <p:blipFill>
          <a:blip r:embed="rId6"/>
          <a:stretch>
            <a:fillRect/>
          </a:stretch>
        </p:blipFill>
        <p:spPr>
          <a:xfrm>
            <a:off x="1812163" y="3866522"/>
            <a:ext cx="3429537" cy="2481218"/>
          </a:xfrm>
          <a:prstGeom prst="rect">
            <a:avLst/>
          </a:prstGeom>
        </p:spPr>
      </p:pic>
      <p:pic>
        <p:nvPicPr>
          <p:cNvPr id="5" name="Image 4"/>
          <p:cNvPicPr>
            <a:picLocks noChangeAspect="1"/>
          </p:cNvPicPr>
          <p:nvPr/>
        </p:nvPicPr>
        <p:blipFill>
          <a:blip r:embed="rId7"/>
          <a:stretch>
            <a:fillRect/>
          </a:stretch>
        </p:blipFill>
        <p:spPr>
          <a:xfrm>
            <a:off x="7109138" y="3866522"/>
            <a:ext cx="3326528" cy="2481218"/>
          </a:xfrm>
          <a:prstGeom prst="rect">
            <a:avLst/>
          </a:prstGeom>
        </p:spPr>
      </p:pic>
    </p:spTree>
    <p:extLst>
      <p:ext uri="{BB962C8B-B14F-4D97-AF65-F5344CB8AC3E}">
        <p14:creationId xmlns:p14="http://schemas.microsoft.com/office/powerpoint/2010/main" xmlns="" val="544196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3194" y="624110"/>
            <a:ext cx="9611418" cy="3754874"/>
          </a:xfrm>
          <a:prstGeom prst="rect">
            <a:avLst/>
          </a:prstGeom>
        </p:spPr>
        <p:txBody>
          <a:bodyPr wrap="square">
            <a:spAutoFit/>
          </a:bodyPr>
          <a:lstStyle/>
          <a:p>
            <a:r>
              <a:rPr lang="fr-FR" sz="2400" dirty="0" smtClean="0"/>
              <a:t>  Il </a:t>
            </a:r>
            <a:r>
              <a:rPr lang="fr-FR" sz="2400" dirty="0"/>
              <a:t>existe de nombreux types de laminoirs </a:t>
            </a:r>
            <a:r>
              <a:rPr lang="fr-FR" sz="2400" dirty="0" smtClean="0"/>
              <a:t>:</a:t>
            </a:r>
            <a:endParaRPr lang="fr-FR" sz="2400" b="1" u="sng" dirty="0"/>
          </a:p>
          <a:p>
            <a:r>
              <a:rPr lang="fr-FR" sz="2400" dirty="0"/>
              <a:t>laminoir à produits </a:t>
            </a:r>
            <a:r>
              <a:rPr lang="fr-FR" sz="2400" dirty="0" smtClean="0"/>
              <a:t>longs</a:t>
            </a:r>
          </a:p>
          <a:p>
            <a:r>
              <a:rPr lang="fr-FR" sz="2400" dirty="0" smtClean="0"/>
              <a:t>laminoir </a:t>
            </a:r>
            <a:r>
              <a:rPr lang="fr-FR" sz="2400" dirty="0"/>
              <a:t>à produits </a:t>
            </a:r>
            <a:r>
              <a:rPr lang="fr-FR" sz="2400" dirty="0" smtClean="0"/>
              <a:t>plats</a:t>
            </a:r>
          </a:p>
          <a:p>
            <a:r>
              <a:rPr lang="fr-FR" sz="2400" dirty="0"/>
              <a:t>laminoirs à fils</a:t>
            </a:r>
            <a:endParaRPr lang="fr-FR" sz="2400" b="1" u="sng" dirty="0" smtClean="0"/>
          </a:p>
          <a:p>
            <a:endParaRPr lang="fr-FR" sz="2400" b="1" u="sng" dirty="0"/>
          </a:p>
          <a:p>
            <a:r>
              <a:rPr lang="fr-FR" sz="2400" b="1" u="sng" dirty="0" smtClean="0"/>
              <a:t>L’utilité </a:t>
            </a:r>
            <a:r>
              <a:rPr lang="fr-FR" sz="2400" b="1" u="sng" dirty="0"/>
              <a:t>de laminage :</a:t>
            </a:r>
          </a:p>
          <a:p>
            <a:r>
              <a:rPr lang="fr-FR" sz="2400" dirty="0"/>
              <a:t>On utilise ce procédé dans le but de réduire </a:t>
            </a:r>
          </a:p>
          <a:p>
            <a:r>
              <a:rPr lang="fr-FR" sz="2400" dirty="0"/>
              <a:t>L’épaisseur d’un matériau ,il permet également</a:t>
            </a:r>
          </a:p>
          <a:p>
            <a:r>
              <a:rPr lang="fr-FR" sz="2400" dirty="0"/>
              <a:t>La production de barres profilés (</a:t>
            </a:r>
            <a:r>
              <a:rPr lang="fr-FR" sz="2400" b="1" dirty="0"/>
              <a:t>produits l</a:t>
            </a:r>
            <a:r>
              <a:rPr lang="fr-FR" sz="2800" b="1" dirty="0"/>
              <a:t>ongs</a:t>
            </a:r>
            <a:r>
              <a:rPr lang="fr-FR" sz="2800" dirty="0"/>
              <a:t>)</a:t>
            </a:r>
          </a:p>
          <a:p>
            <a:endParaRPr lang="fr-FR" dirty="0"/>
          </a:p>
        </p:txBody>
      </p:sp>
      <p:pic>
        <p:nvPicPr>
          <p:cNvPr id="5" name="Laminage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560265" y="4429036"/>
            <a:ext cx="3681435" cy="2286000"/>
          </a:xfrm>
          <a:prstGeom prst="rect">
            <a:avLst/>
          </a:prstGeom>
        </p:spPr>
      </p:pic>
      <p:pic>
        <p:nvPicPr>
          <p:cNvPr id="1026" name="Picture 2" descr="Résultat de recherche d'images pour &quot;laminage textile&quot;"/>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804597" y="4669355"/>
            <a:ext cx="3700015" cy="21886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7281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38648" y="227527"/>
            <a:ext cx="9839459" cy="6302062"/>
          </a:xfrm>
        </p:spPr>
        <p:txBody>
          <a:bodyPr>
            <a:noAutofit/>
          </a:bodyPr>
          <a:lstStyle/>
          <a:p>
            <a:pPr marL="0" indent="0">
              <a:buNone/>
            </a:pPr>
            <a:r>
              <a:rPr lang="fr-FR" sz="2800" b="1" u="sng" dirty="0" smtClean="0"/>
              <a:t>Laminage à chaud et laminage à  froid </a:t>
            </a:r>
          </a:p>
          <a:p>
            <a:pPr marL="0" indent="0">
              <a:buNone/>
            </a:pPr>
            <a:r>
              <a:rPr lang="fr-FR" sz="2800" dirty="0" smtClean="0"/>
              <a:t>   laminage est un procédé dont le métal subit une réduction d’épaisseur par écrasement entre 2 cylindres on distingue 2 méthodes:</a:t>
            </a:r>
          </a:p>
          <a:p>
            <a:pPr marL="0" indent="0">
              <a:buNone/>
            </a:pPr>
            <a:r>
              <a:rPr lang="fr-FR" sz="2800" b="1" dirty="0" smtClean="0"/>
              <a:t>Laminage à chaud</a:t>
            </a:r>
            <a:r>
              <a:rPr lang="fr-FR" sz="2800" dirty="0" smtClean="0"/>
              <a:t>:</a:t>
            </a:r>
          </a:p>
          <a:p>
            <a:pPr marL="0" indent="0">
              <a:buNone/>
            </a:pPr>
            <a:r>
              <a:rPr lang="fr-FR" sz="2800" dirty="0"/>
              <a:t> </a:t>
            </a:r>
            <a:r>
              <a:rPr lang="fr-FR" sz="2800" dirty="0" smtClean="0"/>
              <a:t>  après passage dans un four de réchauffage ,le métal est acheminé sur des rouleaux motorisés ,le métal perd en épaisse et gagne en longueur par le passage des cages équipées de cylindres refroidis à l’eau .</a:t>
            </a:r>
          </a:p>
          <a:p>
            <a:pPr marL="0" indent="0">
              <a:buNone/>
            </a:pPr>
            <a:r>
              <a:rPr lang="fr-FR" sz="2800" dirty="0"/>
              <a:t> </a:t>
            </a:r>
            <a:r>
              <a:rPr lang="fr-FR" sz="2800" dirty="0" smtClean="0"/>
              <a:t> température: de 800 à 1000°C </a:t>
            </a:r>
          </a:p>
          <a:p>
            <a:pPr marL="0" indent="0">
              <a:buNone/>
            </a:pPr>
            <a:endParaRPr lang="fr-FR" sz="2800" dirty="0" smtClean="0"/>
          </a:p>
        </p:txBody>
      </p:sp>
    </p:spTree>
    <p:extLst>
      <p:ext uri="{BB962C8B-B14F-4D97-AF65-F5344CB8AC3E}">
        <p14:creationId xmlns:p14="http://schemas.microsoft.com/office/powerpoint/2010/main" xmlns="" val="318776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38451" y="485103"/>
            <a:ext cx="8915400" cy="6005849"/>
          </a:xfrm>
        </p:spPr>
        <p:txBody>
          <a:bodyPr/>
          <a:lstStyle/>
          <a:p>
            <a:pPr marL="0" indent="0">
              <a:buNone/>
            </a:pPr>
            <a:r>
              <a:rPr lang="fr-FR" sz="3200" b="1" dirty="0"/>
              <a:t>Laminage a </a:t>
            </a:r>
            <a:r>
              <a:rPr lang="fr-FR" sz="3200" b="1" dirty="0" smtClean="0"/>
              <a:t>froid </a:t>
            </a:r>
            <a:endParaRPr lang="fr-FR" sz="3200" b="1" dirty="0"/>
          </a:p>
          <a:p>
            <a:pPr marL="0" indent="0">
              <a:buNone/>
            </a:pPr>
            <a:r>
              <a:rPr lang="fr-FR" sz="3200" dirty="0" smtClean="0"/>
              <a:t>   C’est </a:t>
            </a:r>
            <a:r>
              <a:rPr lang="fr-FR" sz="3200" dirty="0"/>
              <a:t>le procédé dont le métal change de caractéristiques mécanique dont la limite d’élasticité est repoussée mais résistance à la rupture est constante </a:t>
            </a:r>
            <a:r>
              <a:rPr lang="fr-FR" sz="3200" dirty="0" smtClean="0"/>
              <a:t>Le </a:t>
            </a:r>
            <a:r>
              <a:rPr lang="fr-FR" sz="3200" dirty="0"/>
              <a:t>cas des tôles d’acier </a:t>
            </a:r>
            <a:r>
              <a:rPr lang="fr-FR" sz="3200" dirty="0" smtClean="0"/>
              <a:t>.</a:t>
            </a:r>
          </a:p>
          <a:p>
            <a:pPr marL="0" indent="0">
              <a:buNone/>
            </a:pPr>
            <a:r>
              <a:rPr lang="fr-FR" sz="3200" dirty="0" smtClean="0"/>
              <a:t>température: inferieure a 200°C</a:t>
            </a:r>
            <a:endParaRPr lang="fr-FR" sz="3200" dirty="0"/>
          </a:p>
          <a:p>
            <a:endParaRPr lang="fr-FR" dirty="0"/>
          </a:p>
        </p:txBody>
      </p:sp>
      <p:pic>
        <p:nvPicPr>
          <p:cNvPr id="4" name="Laminage">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8023538" y="3709597"/>
            <a:ext cx="3410530" cy="2557898"/>
          </a:xfrm>
          <a:prstGeom prst="rect">
            <a:avLst/>
          </a:prstGeom>
        </p:spPr>
      </p:pic>
    </p:spTree>
    <p:extLst>
      <p:ext uri="{BB962C8B-B14F-4D97-AF65-F5344CB8AC3E}">
        <p14:creationId xmlns:p14="http://schemas.microsoft.com/office/powerpoint/2010/main" xmlns="" val="413533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19510" y="-1"/>
            <a:ext cx="9607081" cy="6735651"/>
          </a:xfrm>
        </p:spPr>
        <p:txBody>
          <a:bodyPr>
            <a:noAutofit/>
          </a:bodyPr>
          <a:lstStyle/>
          <a:p>
            <a:r>
              <a:rPr lang="fr-FR" sz="2800" b="1" dirty="0" smtClean="0"/>
              <a:t>Précision du laminage</a:t>
            </a:r>
            <a:r>
              <a:rPr lang="fr-FR" sz="2800" dirty="0" smtClean="0"/>
              <a:t>: haute précision .</a:t>
            </a:r>
          </a:p>
          <a:p>
            <a:r>
              <a:rPr lang="fr-FR" sz="2800" b="1" dirty="0" smtClean="0"/>
              <a:t>Observation propre</a:t>
            </a:r>
            <a:r>
              <a:rPr lang="fr-FR" sz="2800" dirty="0" smtClean="0"/>
              <a:t>: on peut constater que le laminage peut être réalisé à chaud lorsque on a besoin d’une déformation plastique importante  et à froid lorsque on a des produits métalliques plats</a:t>
            </a:r>
          </a:p>
          <a:p>
            <a:r>
              <a:rPr lang="fr-FR" sz="2800" b="1" dirty="0" smtClean="0"/>
              <a:t>Question</a:t>
            </a:r>
            <a:r>
              <a:rPr lang="fr-FR" sz="2800" dirty="0" smtClean="0"/>
              <a:t> : qu’elles sont les applications du laminage?</a:t>
            </a:r>
          </a:p>
          <a:p>
            <a:r>
              <a:rPr lang="fr-FR" sz="2800" b="1" dirty="0" smtClean="0"/>
              <a:t>Références</a:t>
            </a:r>
            <a:r>
              <a:rPr lang="fr-FR" sz="2800" dirty="0" smtClean="0"/>
              <a:t> :</a:t>
            </a:r>
            <a:r>
              <a:rPr lang="fr-FR" sz="2800" dirty="0" err="1"/>
              <a:t>https</a:t>
            </a:r>
            <a:r>
              <a:rPr lang="fr-FR" sz="2800" dirty="0"/>
              <a:t>://</a:t>
            </a:r>
            <a:r>
              <a:rPr lang="fr-FR" sz="2800" dirty="0" smtClean="0"/>
              <a:t>fr.wikipedia.org/wiki/Laminage.</a:t>
            </a:r>
          </a:p>
          <a:p>
            <a:endParaRPr lang="fr-FR" sz="2800" dirty="0"/>
          </a:p>
        </p:txBody>
      </p:sp>
      <p:pic>
        <p:nvPicPr>
          <p:cNvPr id="2050" name="Picture 2" descr="Résultat de recherche d'images pour &quot;laminage textile&quo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67710" y="4377408"/>
            <a:ext cx="2352675" cy="1943101"/>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Résultat de recherche d'images pour &quot;laminage textile&quo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10155" y="4377408"/>
            <a:ext cx="2304290" cy="1943102"/>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Résultat de recherche d'images pour &quot;laminage textile&quot;"/>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886422" y="4377408"/>
            <a:ext cx="2386481" cy="19431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1340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Brin">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102</TotalTime>
  <Words>199</Words>
  <Application>Microsoft Office PowerPoint</Application>
  <PresentationFormat>Personnalisé</PresentationFormat>
  <Paragraphs>24</Paragraphs>
  <Slides>5</Slides>
  <Notes>0</Notes>
  <HiddenSlides>0</HiddenSlides>
  <MMClips>2</MMClips>
  <ScaleCrop>false</ScaleCrop>
  <HeadingPairs>
    <vt:vector size="4" baseType="variant">
      <vt:variant>
        <vt:lpstr>Thème</vt:lpstr>
      </vt:variant>
      <vt:variant>
        <vt:i4>1</vt:i4>
      </vt:variant>
      <vt:variant>
        <vt:lpstr>Titres des diapositives</vt:lpstr>
      </vt:variant>
      <vt:variant>
        <vt:i4>5</vt:i4>
      </vt:variant>
    </vt:vector>
  </HeadingPairs>
  <TitlesOfParts>
    <vt:vector size="6" baseType="lpstr">
      <vt:lpstr>Brin</vt:lpstr>
      <vt:lpstr>Procédé de fabrication: laminage                                                  Azzouni kenza </vt:lpstr>
      <vt:lpstr>Diapositive 2</vt:lpstr>
      <vt:lpstr>Diapositive 3</vt:lpstr>
      <vt:lpstr>Diapositive 4</vt:lpstr>
      <vt:lpstr>Diapositive 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Procédé de fabrication: laminage</dc:title>
  <dc:creator>lenvo win 10</dc:creator>
  <cp:lastModifiedBy>tawfik benabdallah</cp:lastModifiedBy>
  <cp:revision>10</cp:revision>
  <dcterms:created xsi:type="dcterms:W3CDTF">2017-11-05T19:44:24Z</dcterms:created>
  <dcterms:modified xsi:type="dcterms:W3CDTF">2020-12-26T22:11:02Z</dcterms:modified>
</cp:coreProperties>
</file>