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sldIdLst>
    <p:sldId id="256" r:id="rId2"/>
    <p:sldId id="391" r:id="rId3"/>
    <p:sldId id="379" r:id="rId4"/>
    <p:sldId id="270" r:id="rId5"/>
    <p:sldId id="380" r:id="rId6"/>
    <p:sldId id="381" r:id="rId7"/>
    <p:sldId id="382" r:id="rId8"/>
    <p:sldId id="383" r:id="rId9"/>
    <p:sldId id="384" r:id="rId10"/>
    <p:sldId id="385" r:id="rId11"/>
    <p:sldId id="386" r:id="rId12"/>
    <p:sldId id="392" r:id="rId13"/>
    <p:sldId id="388" r:id="rId14"/>
    <p:sldId id="400" r:id="rId15"/>
    <p:sldId id="387" r:id="rId16"/>
    <p:sldId id="347" r:id="rId17"/>
    <p:sldId id="363" r:id="rId18"/>
    <p:sldId id="364" r:id="rId19"/>
    <p:sldId id="348" r:id="rId20"/>
    <p:sldId id="365" r:id="rId21"/>
    <p:sldId id="366" r:id="rId22"/>
    <p:sldId id="367" r:id="rId23"/>
    <p:sldId id="368" r:id="rId24"/>
    <p:sldId id="369" r:id="rId25"/>
    <p:sldId id="370" r:id="rId26"/>
    <p:sldId id="371" r:id="rId27"/>
    <p:sldId id="350" r:id="rId28"/>
    <p:sldId id="372" r:id="rId29"/>
    <p:sldId id="373" r:id="rId30"/>
    <p:sldId id="374" r:id="rId31"/>
    <p:sldId id="375" r:id="rId32"/>
    <p:sldId id="351" r:id="rId33"/>
    <p:sldId id="352" r:id="rId34"/>
    <p:sldId id="377" r:id="rId35"/>
    <p:sldId id="376" r:id="rId36"/>
    <p:sldId id="353" r:id="rId37"/>
    <p:sldId id="401" r:id="rId38"/>
    <p:sldId id="402" r:id="rId39"/>
    <p:sldId id="403" r:id="rId40"/>
    <p:sldId id="405" r:id="rId41"/>
    <p:sldId id="404"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058" autoAdjust="0"/>
  </p:normalViewPr>
  <p:slideViewPr>
    <p:cSldViewPr>
      <p:cViewPr>
        <p:scale>
          <a:sx n="90" d="100"/>
          <a:sy n="90" d="100"/>
        </p:scale>
        <p:origin x="-14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932C45-ABBF-4070-AAB7-68DBB8D9C274}" type="datetimeFigureOut">
              <a:rPr lang="fr-FR" smtClean="0"/>
              <a:pPr/>
              <a:t>18/04/2020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BDCBFA-1617-4D41-92C1-34BF6C32453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5BDCBFA-1617-4D41-92C1-34BF6C324533}"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5BDCBFA-1617-4D41-92C1-34BF6C324533}" type="slidenum">
              <a:rPr lang="fr-FR" smtClean="0"/>
              <a:pPr/>
              <a:t>40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40D1BDF-6DAF-4218-934A-30B1E5BFC510}" type="datetimeFigureOut">
              <a:rPr lang="fr-FR" smtClean="0"/>
              <a:pPr/>
              <a:t>18/04/2020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903EAA-3F06-4564-BB8F-FA9B52F7D0D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0D1BDF-6DAF-4218-934A-30B1E5BFC510}" type="datetimeFigureOut">
              <a:rPr lang="fr-FR" smtClean="0"/>
              <a:pPr/>
              <a:t>18/04/2020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903EAA-3F06-4564-BB8F-FA9B52F7D0D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0D1BDF-6DAF-4218-934A-30B1E5BFC510}" type="datetimeFigureOut">
              <a:rPr lang="fr-FR" smtClean="0"/>
              <a:pPr/>
              <a:t>18/04/2020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903EAA-3F06-4564-BB8F-FA9B52F7D0D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0D1BDF-6DAF-4218-934A-30B1E5BFC510}" type="datetimeFigureOut">
              <a:rPr lang="fr-FR" smtClean="0"/>
              <a:pPr/>
              <a:t>18/04/2020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903EAA-3F06-4564-BB8F-FA9B52F7D0D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40D1BDF-6DAF-4218-934A-30B1E5BFC510}" type="datetimeFigureOut">
              <a:rPr lang="fr-FR" smtClean="0"/>
              <a:pPr/>
              <a:t>18/04/2020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903EAA-3F06-4564-BB8F-FA9B52F7D0D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40D1BDF-6DAF-4218-934A-30B1E5BFC510}" type="datetimeFigureOut">
              <a:rPr lang="fr-FR" smtClean="0"/>
              <a:pPr/>
              <a:t>18/04/2020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903EAA-3F06-4564-BB8F-FA9B52F7D0D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40D1BDF-6DAF-4218-934A-30B1E5BFC510}" type="datetimeFigureOut">
              <a:rPr lang="fr-FR" smtClean="0"/>
              <a:pPr/>
              <a:t>18/04/2020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D903EAA-3F06-4564-BB8F-FA9B52F7D0D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40D1BDF-6DAF-4218-934A-30B1E5BFC510}" type="datetimeFigureOut">
              <a:rPr lang="fr-FR" smtClean="0"/>
              <a:pPr/>
              <a:t>18/04/2020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D903EAA-3F06-4564-BB8F-FA9B52F7D0D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0D1BDF-6DAF-4218-934A-30B1E5BFC510}" type="datetimeFigureOut">
              <a:rPr lang="fr-FR" smtClean="0"/>
              <a:pPr/>
              <a:t>18/04/2020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D903EAA-3F06-4564-BB8F-FA9B52F7D0D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40D1BDF-6DAF-4218-934A-30B1E5BFC510}" type="datetimeFigureOut">
              <a:rPr lang="fr-FR" smtClean="0"/>
              <a:pPr/>
              <a:t>18/04/2020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903EAA-3F06-4564-BB8F-FA9B52F7D0D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40D1BDF-6DAF-4218-934A-30B1E5BFC510}" type="datetimeFigureOut">
              <a:rPr lang="fr-FR" smtClean="0"/>
              <a:pPr/>
              <a:t>18/04/2020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903EAA-3F06-4564-BB8F-FA9B52F7D0D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D1BDF-6DAF-4218-934A-30B1E5BFC510}" type="datetimeFigureOut">
              <a:rPr lang="fr-FR" smtClean="0"/>
              <a:pPr/>
              <a:t>18/04/2020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03EAA-3F06-4564-BB8F-FA9B52F7D0D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fr.wikipedia.org/wiki/Instrumentation_(science)" TargetMode="External"/><Relationship Id="rId3" Type="http://schemas.openxmlformats.org/officeDocument/2006/relationships/hyperlink" Target="http://fr.wikipedia.org/wiki/Tension_%C3%A9lectrique" TargetMode="External"/><Relationship Id="rId7" Type="http://schemas.openxmlformats.org/officeDocument/2006/relationships/hyperlink" Target="http://fr.wikipedia.org/wiki/Syst%C3%A8me_d'acquisition_de_donn%C3%A9es" TargetMode="External"/><Relationship Id="rId2" Type="http://schemas.openxmlformats.org/officeDocument/2006/relationships/hyperlink" Target="http://fr.wikipedia.org/wiki/Physique" TargetMode="External"/><Relationship Id="rId1" Type="http://schemas.openxmlformats.org/officeDocument/2006/relationships/slideLayout" Target="../slideLayouts/slideLayout6.xml"/><Relationship Id="rId6" Type="http://schemas.openxmlformats.org/officeDocument/2006/relationships/hyperlink" Target="http://fr.wikipedia.org/wiki/Instrument_de_mesure" TargetMode="External"/><Relationship Id="rId5" Type="http://schemas.openxmlformats.org/officeDocument/2006/relationships/hyperlink" Target="http://fr.wikipedia.org/wiki/Transducteur" TargetMode="External"/><Relationship Id="rId4" Type="http://schemas.openxmlformats.org/officeDocument/2006/relationships/hyperlink" Target="http://fr.wikipedia.org/wiki/Courant_%C3%A9lectriq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fr.wikipedia.org/w/index.php?title=Capteur&amp;veaction=edit&amp;vesection=4" TargetMode="External"/><Relationship Id="rId3" Type="http://schemas.openxmlformats.org/officeDocument/2006/relationships/hyperlink" Target="http://fr.wikipedia.org/wiki/Photor%C3%A9sistance" TargetMode="External"/><Relationship Id="rId7" Type="http://schemas.openxmlformats.org/officeDocument/2006/relationships/hyperlink" Target="http://fr.wikipedia.org/wiki/Jauge_de_contrainte" TargetMode="External"/><Relationship Id="rId2" Type="http://schemas.openxmlformats.org/officeDocument/2006/relationships/hyperlink" Target="http://fr.wikipedia.org/wiki/Thermistance" TargetMode="External"/><Relationship Id="rId1" Type="http://schemas.openxmlformats.org/officeDocument/2006/relationships/slideLayout" Target="../slideLayouts/slideLayout6.xml"/><Relationship Id="rId6" Type="http://schemas.openxmlformats.org/officeDocument/2006/relationships/hyperlink" Target="http://fr.wikipedia.org/wiki/Extensom%C3%A9trie" TargetMode="External"/><Relationship Id="rId5" Type="http://schemas.openxmlformats.org/officeDocument/2006/relationships/hyperlink" Target="http://fr.wikipedia.org/wiki/Instrument_de_mesure" TargetMode="External"/><Relationship Id="rId4" Type="http://schemas.openxmlformats.org/officeDocument/2006/relationships/hyperlink" Target="http://fr.wikipedia.org/wiki/Potentiom%C3%A8tre" TargetMode="External"/><Relationship Id="rId9" Type="http://schemas.openxmlformats.org/officeDocument/2006/relationships/hyperlink" Target="http://fr.wikipedia.org/w/index.php?title=Capteur&amp;action=edit&amp;section=4"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Les_capteurs.pdf"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Cours Techniques de mesures </a:t>
            </a:r>
            <a:endParaRPr lang="fr-FR" dirty="0"/>
          </a:p>
        </p:txBody>
      </p:sp>
      <p:sp>
        <p:nvSpPr>
          <p:cNvPr id="3" name="Sous-titre 2"/>
          <p:cNvSpPr>
            <a:spLocks noGrp="1"/>
          </p:cNvSpPr>
          <p:nvPr>
            <p:ph type="subTitle" idx="1"/>
          </p:nvPr>
        </p:nvSpPr>
        <p:spPr/>
        <p:txBody>
          <a:bodyPr/>
          <a:lstStyle/>
          <a:p>
            <a:r>
              <a:rPr lang="fr-FR" b="1" dirty="0" smtClean="0"/>
              <a:t>2 ING -</a:t>
            </a:r>
            <a:r>
              <a:rPr lang="fr-FR" b="1" dirty="0" smtClean="0"/>
              <a:t>2020</a:t>
            </a:r>
            <a:endParaRPr lang="fr-FR" b="1" dirty="0" smtClean="0"/>
          </a:p>
          <a:p>
            <a:endParaRPr lang="fr-FR" dirty="0"/>
          </a:p>
        </p:txBody>
      </p:sp>
      <p:pic>
        <p:nvPicPr>
          <p:cNvPr id="129026" name="Picture 2" descr="Résultat de recherche d'images pour &quot;techniques de mesure&quot;"/>
          <p:cNvPicPr>
            <a:picLocks noChangeAspect="1" noChangeArrowheads="1"/>
          </p:cNvPicPr>
          <p:nvPr/>
        </p:nvPicPr>
        <p:blipFill>
          <a:blip r:embed="rId3" cstate="print"/>
          <a:srcRect/>
          <a:stretch>
            <a:fillRect/>
          </a:stretch>
        </p:blipFill>
        <p:spPr bwMode="auto">
          <a:xfrm>
            <a:off x="755576" y="620688"/>
            <a:ext cx="6667500"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u="sng" dirty="0" smtClean="0">
                <a:solidFill>
                  <a:srgbClr val="FF0000"/>
                </a:solidFill>
              </a:rPr>
              <a:t>5-Etude des différents types de capteurs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5.1 Les capteurs de température                       </a:t>
            </a:r>
          </a:p>
          <a:p>
            <a:pPr>
              <a:buNone/>
            </a:pPr>
            <a:r>
              <a:rPr lang="fr-FR" dirty="0" smtClean="0"/>
              <a:t>   5.2 Les capteurs de position et de déplacement </a:t>
            </a:r>
          </a:p>
          <a:p>
            <a:r>
              <a:rPr lang="fr-FR" dirty="0" smtClean="0"/>
              <a:t>5.3 Les capteurs de déformation                       </a:t>
            </a:r>
          </a:p>
          <a:p>
            <a:r>
              <a:rPr lang="fr-FR" dirty="0" smtClean="0"/>
              <a:t>   5.4 Les capteurs tachymétriques </a:t>
            </a:r>
          </a:p>
          <a:p>
            <a:r>
              <a:rPr lang="fr-FR" dirty="0" smtClean="0"/>
              <a:t>5.5 Les capteurs de force, pesage et couple          </a:t>
            </a:r>
          </a:p>
          <a:p>
            <a:r>
              <a:rPr lang="fr-FR" dirty="0" smtClean="0"/>
              <a:t>  5.6 Les capteurs d’accélération, vibrations et chocs </a:t>
            </a:r>
          </a:p>
          <a:p>
            <a:r>
              <a:rPr lang="fr-FR" dirty="0" smtClean="0"/>
              <a:t>5.7 Les capteurs de vitesse, débit et niveau des fluides       5.8 Les capteurs de pression des fluides </a:t>
            </a:r>
          </a:p>
          <a:p>
            <a:r>
              <a:rPr lang="fr-FR" dirty="0" smtClean="0"/>
              <a:t>5.9 Les capteurs acoustiques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 </a:t>
            </a:r>
            <a:r>
              <a:rPr lang="fr-FR" b="1" u="sng" dirty="0" smtClean="0">
                <a:solidFill>
                  <a:srgbClr val="FF0000"/>
                </a:solidFill>
              </a:rPr>
              <a:t>Bibliographie</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a:bodyPr>
          <a:lstStyle/>
          <a:p>
            <a:r>
              <a:rPr lang="fr-FR" sz="2000" dirty="0" smtClean="0"/>
              <a:t>[1] Emmanuel Godoy Régulation industrielle, , </a:t>
            </a:r>
            <a:r>
              <a:rPr lang="fr-FR" sz="2000" dirty="0" err="1" smtClean="0"/>
              <a:t>Dunod</a:t>
            </a:r>
            <a:r>
              <a:rPr lang="fr-FR" sz="2000" dirty="0" smtClean="0"/>
              <a:t>/L'Usine Nouvelle -544 pages – </a:t>
            </a:r>
            <a:r>
              <a:rPr lang="en-US" sz="2000" dirty="0" smtClean="0"/>
              <a:t>2007 </a:t>
            </a:r>
            <a:endParaRPr lang="fr-FR" sz="2000" dirty="0" smtClean="0"/>
          </a:p>
          <a:p>
            <a:r>
              <a:rPr lang="en-US" sz="2000" dirty="0" smtClean="0"/>
              <a:t>[2] Walt </a:t>
            </a:r>
            <a:r>
              <a:rPr lang="en-US" sz="2000" dirty="0" err="1" smtClean="0"/>
              <a:t>Boyes</a:t>
            </a:r>
            <a:r>
              <a:rPr lang="en-US" sz="2000" dirty="0" smtClean="0"/>
              <a:t>, Instrumentation reference book, third edition, Elsevier Science, 2003 </a:t>
            </a:r>
            <a:endParaRPr lang="fr-FR" sz="2000" dirty="0" smtClean="0"/>
          </a:p>
          <a:p>
            <a:r>
              <a:rPr lang="en-US" sz="2000" dirty="0" smtClean="0"/>
              <a:t>[3]Dominique </a:t>
            </a:r>
            <a:r>
              <a:rPr lang="en-US" sz="2000" dirty="0" err="1" smtClean="0"/>
              <a:t>Placko</a:t>
            </a:r>
            <a:r>
              <a:rPr lang="en-US" sz="2000" dirty="0" smtClean="0"/>
              <a:t>, Fundamentals of Instrumentation and Measurement, </a:t>
            </a:r>
            <a:endParaRPr lang="fr-FR" sz="2000" dirty="0" smtClean="0"/>
          </a:p>
          <a:p>
            <a:r>
              <a:rPr lang="en-US" sz="2000" dirty="0" smtClean="0"/>
              <a:t>ISBN139781905209392, Antony Rowe Ltd, </a:t>
            </a:r>
            <a:r>
              <a:rPr lang="en-US" sz="2000" dirty="0" err="1" smtClean="0"/>
              <a:t>Chippenham</a:t>
            </a:r>
            <a:r>
              <a:rPr lang="en-US" sz="2000" dirty="0" smtClean="0"/>
              <a:t>, Wiltshire, 2007 </a:t>
            </a:r>
            <a:endParaRPr lang="fr-FR" sz="2000" dirty="0" smtClean="0"/>
          </a:p>
          <a:p>
            <a:r>
              <a:rPr lang="fr-FR" sz="2000" dirty="0" smtClean="0"/>
              <a:t>[4] Jean </a:t>
            </a:r>
            <a:r>
              <a:rPr lang="fr-FR" sz="2000" dirty="0" err="1" smtClean="0"/>
              <a:t>Desmons</a:t>
            </a:r>
            <a:r>
              <a:rPr lang="fr-FR" sz="2000" dirty="0" smtClean="0"/>
              <a:t>, Régulation industrielle pratique -368 pages </a:t>
            </a:r>
            <a:r>
              <a:rPr lang="fr-FR" sz="2000" dirty="0" err="1" smtClean="0"/>
              <a:t>Dunod</a:t>
            </a:r>
            <a:r>
              <a:rPr lang="fr-FR" sz="2000" dirty="0" smtClean="0"/>
              <a:t> </a:t>
            </a:r>
          </a:p>
          <a:p>
            <a:r>
              <a:rPr lang="en-US" sz="2000" dirty="0" smtClean="0"/>
              <a:t>[5] </a:t>
            </a:r>
            <a:r>
              <a:rPr lang="en-US" sz="2000" dirty="0" err="1" smtClean="0"/>
              <a:t>Wai</a:t>
            </a:r>
            <a:r>
              <a:rPr lang="en-US" sz="2000" dirty="0" smtClean="0"/>
              <a:t> Kai Chen, The electrical engineering handbook, Elsevier Inc, 2004</a:t>
            </a:r>
            <a:endParaRPr lang="fr-FR"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802414" y="1600200"/>
            <a:ext cx="753917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a:bodyPr>
          <a:lstStyle/>
          <a:p>
            <a:r>
              <a:rPr lang="fr-FR" sz="1400" b="1" dirty="0" smtClean="0"/>
              <a:t>Travaux Pratiques Energétique </a:t>
            </a:r>
            <a:endParaRPr lang="fr-FR" sz="1400" b="1" dirty="0"/>
          </a:p>
        </p:txBody>
      </p:sp>
      <p:graphicFrame>
        <p:nvGraphicFramePr>
          <p:cNvPr id="5" name="Espace réservé du contenu 4"/>
          <p:cNvGraphicFramePr>
            <a:graphicFrameLocks noGrp="1"/>
          </p:cNvGraphicFramePr>
          <p:nvPr>
            <p:ph idx="1"/>
          </p:nvPr>
        </p:nvGraphicFramePr>
        <p:xfrm>
          <a:off x="0" y="764705"/>
          <a:ext cx="8964488" cy="6059447"/>
        </p:xfrm>
        <a:graphic>
          <a:graphicData uri="http://schemas.openxmlformats.org/drawingml/2006/table">
            <a:tbl>
              <a:tblPr firstRow="1" bandRow="1">
                <a:tableStyleId>{5C22544A-7EE6-4342-B048-85BDC9FD1C3A}</a:tableStyleId>
              </a:tblPr>
              <a:tblGrid>
                <a:gridCol w="1501593"/>
                <a:gridCol w="5333797"/>
                <a:gridCol w="2129098"/>
              </a:tblGrid>
              <a:tr h="494366">
                <a:tc>
                  <a:txBody>
                    <a:bodyPr/>
                    <a:lstStyle/>
                    <a:p>
                      <a:pPr algn="ctr"/>
                      <a:r>
                        <a:rPr lang="fr-FR" dirty="0" smtClean="0"/>
                        <a:t>Num.TP</a:t>
                      </a:r>
                      <a:endParaRPr lang="fr-FR" dirty="0"/>
                    </a:p>
                  </a:txBody>
                  <a:tcPr/>
                </a:tc>
                <a:tc>
                  <a:txBody>
                    <a:bodyPr/>
                    <a:lstStyle/>
                    <a:p>
                      <a:r>
                        <a:rPr lang="fr-FR" dirty="0" smtClean="0"/>
                        <a:t>Titre</a:t>
                      </a:r>
                      <a:endParaRPr lang="fr-FR" dirty="0"/>
                    </a:p>
                  </a:txBody>
                  <a:tcPr/>
                </a:tc>
                <a:tc>
                  <a:txBody>
                    <a:bodyPr/>
                    <a:lstStyle/>
                    <a:p>
                      <a:r>
                        <a:rPr lang="fr-FR" dirty="0" smtClean="0"/>
                        <a:t>Etudiants</a:t>
                      </a:r>
                      <a:endParaRPr lang="fr-FR" dirty="0"/>
                    </a:p>
                  </a:txBody>
                  <a:tcPr/>
                </a:tc>
              </a:tr>
              <a:tr h="354703">
                <a:tc>
                  <a:txBody>
                    <a:bodyPr/>
                    <a:lstStyle/>
                    <a:p>
                      <a:pPr algn="ctr"/>
                      <a:r>
                        <a:rPr lang="fr-FR" dirty="0" smtClean="0"/>
                        <a:t>1</a:t>
                      </a:r>
                      <a:endParaRPr lang="fr-FR" dirty="0"/>
                    </a:p>
                  </a:txBody>
                  <a:tcPr anchor="ctr"/>
                </a:tc>
                <a:tc>
                  <a:txBody>
                    <a:bodyPr/>
                    <a:lstStyle/>
                    <a:p>
                      <a:r>
                        <a:rPr lang="fr-FR" dirty="0" smtClean="0"/>
                        <a:t>Thermométrie par thermocouples.</a:t>
                      </a:r>
                      <a:endParaRPr lang="fr-FR" dirty="0"/>
                    </a:p>
                  </a:txBody>
                  <a:tcPr anchor="ctr"/>
                </a:tc>
                <a:tc>
                  <a:txBody>
                    <a:bodyPr/>
                    <a:lstStyle/>
                    <a:p>
                      <a:pPr algn="ctr"/>
                      <a:r>
                        <a:rPr lang="fr-FR" dirty="0" smtClean="0"/>
                        <a:t>1</a:t>
                      </a:r>
                      <a:r>
                        <a:rPr lang="fr-FR" baseline="0" dirty="0" smtClean="0"/>
                        <a:t>, 2</a:t>
                      </a:r>
                      <a:endParaRPr lang="fr-FR" dirty="0"/>
                    </a:p>
                  </a:txBody>
                  <a:tcPr anchor="ctr"/>
                </a:tc>
              </a:tr>
              <a:tr h="354703">
                <a:tc>
                  <a:txBody>
                    <a:bodyPr/>
                    <a:lstStyle/>
                    <a:p>
                      <a:pPr algn="ctr"/>
                      <a:r>
                        <a:rPr lang="fr-FR" dirty="0" smtClean="0"/>
                        <a:t>2</a:t>
                      </a:r>
                      <a:endParaRPr lang="fr-FR" dirty="0"/>
                    </a:p>
                  </a:txBody>
                  <a:tcPr anchor="ctr"/>
                </a:tc>
                <a:tc>
                  <a:txBody>
                    <a:bodyPr/>
                    <a:lstStyle/>
                    <a:p>
                      <a:r>
                        <a:rPr lang="fr-FR" dirty="0" smtClean="0"/>
                        <a:t>Dilatomètre  </a:t>
                      </a:r>
                      <a:endParaRPr lang="fr-FR" dirty="0"/>
                    </a:p>
                  </a:txBody>
                  <a:tcPr anchor="ctr"/>
                </a:tc>
                <a:tc>
                  <a:txBody>
                    <a:bodyPr/>
                    <a:lstStyle/>
                    <a:p>
                      <a:pPr algn="ctr"/>
                      <a:r>
                        <a:rPr lang="fr-FR" dirty="0" smtClean="0"/>
                        <a:t> 3, 4</a:t>
                      </a:r>
                      <a:endParaRPr lang="fr-FR" dirty="0"/>
                    </a:p>
                  </a:txBody>
                  <a:tcPr anchor="ctr"/>
                </a:tc>
              </a:tr>
              <a:tr h="354703">
                <a:tc>
                  <a:txBody>
                    <a:bodyPr/>
                    <a:lstStyle/>
                    <a:p>
                      <a:pPr algn="ctr"/>
                      <a:r>
                        <a:rPr lang="fr-FR" dirty="0" smtClean="0"/>
                        <a:t>3</a:t>
                      </a:r>
                      <a:endParaRPr lang="fr-FR" dirty="0"/>
                    </a:p>
                  </a:txBody>
                  <a:tcPr anchor="ctr"/>
                </a:tc>
                <a:tc>
                  <a:txBody>
                    <a:bodyPr/>
                    <a:lstStyle/>
                    <a:p>
                      <a:r>
                        <a:rPr lang="fr-FR" dirty="0" smtClean="0"/>
                        <a:t>Stroboscopie ( débit mètre )</a:t>
                      </a:r>
                      <a:endParaRPr lang="fr-FR" dirty="0"/>
                    </a:p>
                  </a:txBody>
                  <a:tcPr anchor="ctr"/>
                </a:tc>
                <a:tc>
                  <a:txBody>
                    <a:bodyPr/>
                    <a:lstStyle/>
                    <a:p>
                      <a:pPr algn="ctr"/>
                      <a:r>
                        <a:rPr lang="fr-FR" dirty="0" smtClean="0"/>
                        <a:t> 5, 6</a:t>
                      </a:r>
                      <a:endParaRPr lang="fr-FR" dirty="0"/>
                    </a:p>
                  </a:txBody>
                  <a:tcPr anchor="ctr"/>
                </a:tc>
              </a:tr>
              <a:tr h="354703">
                <a:tc>
                  <a:txBody>
                    <a:bodyPr/>
                    <a:lstStyle/>
                    <a:p>
                      <a:pPr algn="ctr"/>
                      <a:r>
                        <a:rPr lang="fr-FR" dirty="0" smtClean="0"/>
                        <a:t>4</a:t>
                      </a:r>
                      <a:endParaRPr lang="fr-FR" dirty="0"/>
                    </a:p>
                  </a:txBody>
                  <a:tcPr anchor="ctr"/>
                </a:tc>
                <a:tc>
                  <a:txBody>
                    <a:bodyPr/>
                    <a:lstStyle/>
                    <a:p>
                      <a:r>
                        <a:rPr lang="fr-FR" dirty="0" smtClean="0"/>
                        <a:t>Scanner Véhicules</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7, 8</a:t>
                      </a:r>
                    </a:p>
                  </a:txBody>
                  <a:tcPr anchor="ctr"/>
                </a:tc>
              </a:tr>
              <a:tr h="354703">
                <a:tc>
                  <a:txBody>
                    <a:bodyPr/>
                    <a:lstStyle/>
                    <a:p>
                      <a:pPr algn="ctr"/>
                      <a:r>
                        <a:rPr lang="fr-FR" dirty="0" smtClean="0"/>
                        <a:t>5</a:t>
                      </a:r>
                      <a:endParaRPr lang="fr-FR" dirty="0"/>
                    </a:p>
                  </a:txBody>
                  <a:tcPr anchor="ctr"/>
                </a:tc>
                <a:tc>
                  <a:txBody>
                    <a:bodyPr/>
                    <a:lstStyle/>
                    <a:p>
                      <a:r>
                        <a:rPr lang="fr-FR" dirty="0" smtClean="0"/>
                        <a:t>Conception d’un capteur </a:t>
                      </a:r>
                      <a:endParaRPr lang="fr-FR" dirty="0"/>
                    </a:p>
                  </a:txBody>
                  <a:tcPr anchor="ctr"/>
                </a:tc>
                <a:tc>
                  <a:txBody>
                    <a:bodyPr/>
                    <a:lstStyle/>
                    <a:p>
                      <a:pPr algn="ctr"/>
                      <a:r>
                        <a:rPr lang="fr-FR" dirty="0" smtClean="0"/>
                        <a:t>9, 10 </a:t>
                      </a:r>
                      <a:endParaRPr lang="fr-FR" dirty="0"/>
                    </a:p>
                  </a:txBody>
                  <a:tcPr anchor="ctr"/>
                </a:tc>
              </a:tr>
              <a:tr h="354703">
                <a:tc>
                  <a:txBody>
                    <a:bodyPr/>
                    <a:lstStyle/>
                    <a:p>
                      <a:pPr algn="ctr"/>
                      <a:r>
                        <a:rPr lang="fr-FR" dirty="0" smtClean="0"/>
                        <a:t>6</a:t>
                      </a:r>
                      <a:endParaRPr lang="fr-FR" dirty="0"/>
                    </a:p>
                  </a:txBody>
                  <a:tcPr anchor="ctr"/>
                </a:tc>
                <a:tc>
                  <a:txBody>
                    <a:bodyPr/>
                    <a:lstStyle/>
                    <a:p>
                      <a:r>
                        <a:rPr lang="fr-FR" dirty="0" smtClean="0"/>
                        <a:t> </a:t>
                      </a:r>
                      <a:r>
                        <a:rPr lang="fr-FR" dirty="0" err="1" smtClean="0"/>
                        <a:t>Excell</a:t>
                      </a:r>
                      <a:r>
                        <a:rPr lang="fr-FR" dirty="0" smtClean="0"/>
                        <a:t> et  mesure de la température de coupe </a:t>
                      </a:r>
                      <a:endParaRPr lang="fr-FR" dirty="0"/>
                    </a:p>
                  </a:txBody>
                  <a:tcPr anchor="ctr"/>
                </a:tc>
                <a:tc>
                  <a:txBody>
                    <a:bodyPr/>
                    <a:lstStyle/>
                    <a:p>
                      <a:pPr algn="ctr"/>
                      <a:r>
                        <a:rPr lang="fr-FR" dirty="0" smtClean="0"/>
                        <a:t>11, 12 </a:t>
                      </a:r>
                      <a:endParaRPr lang="fr-FR" dirty="0"/>
                    </a:p>
                  </a:txBody>
                  <a:tcPr anchor="ctr"/>
                </a:tc>
              </a:tr>
              <a:tr h="354703">
                <a:tc>
                  <a:txBody>
                    <a:bodyPr/>
                    <a:lstStyle/>
                    <a:p>
                      <a:pPr algn="ctr"/>
                      <a:r>
                        <a:rPr lang="fr-FR" dirty="0" smtClean="0"/>
                        <a:t>7</a:t>
                      </a:r>
                      <a:endParaRPr lang="fr-FR" dirty="0"/>
                    </a:p>
                  </a:txBody>
                  <a:tcPr anchor="ctr"/>
                </a:tc>
                <a:tc>
                  <a:txBody>
                    <a:bodyPr/>
                    <a:lstStyle/>
                    <a:p>
                      <a:r>
                        <a:rPr lang="fr-FR" dirty="0" smtClean="0"/>
                        <a:t>Bioblock 1.</a:t>
                      </a:r>
                      <a:endParaRPr lang="fr-FR" dirty="0"/>
                    </a:p>
                  </a:txBody>
                  <a:tcPr anchor="ctr"/>
                </a:tc>
                <a:tc>
                  <a:txBody>
                    <a:bodyPr/>
                    <a:lstStyle/>
                    <a:p>
                      <a:pPr algn="ctr"/>
                      <a:r>
                        <a:rPr lang="fr-FR" dirty="0" smtClean="0"/>
                        <a:t>13,14</a:t>
                      </a:r>
                      <a:endParaRPr lang="fr-FR" dirty="0"/>
                    </a:p>
                  </a:txBody>
                  <a:tcPr anchor="ctr"/>
                </a:tc>
              </a:tr>
              <a:tr h="444441">
                <a:tc>
                  <a:txBody>
                    <a:bodyPr/>
                    <a:lstStyle/>
                    <a:p>
                      <a:pPr algn="ctr"/>
                      <a:r>
                        <a:rPr lang="fr-FR" dirty="0" smtClean="0"/>
                        <a:t>8</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TP</a:t>
                      </a:r>
                      <a:r>
                        <a:rPr lang="fr-FR" baseline="0" dirty="0" smtClean="0"/>
                        <a:t> </a:t>
                      </a:r>
                      <a:r>
                        <a:rPr lang="fr-FR" baseline="0" dirty="0" err="1" smtClean="0"/>
                        <a:t>gasodynamique</a:t>
                      </a:r>
                      <a:r>
                        <a:rPr lang="fr-FR" baseline="0" dirty="0" smtClean="0"/>
                        <a:t> </a:t>
                      </a:r>
                      <a:endParaRPr lang="fr-FR" dirty="0" smtClean="0"/>
                    </a:p>
                  </a:txBody>
                  <a:tcPr anchor="ctr"/>
                </a:tc>
                <a:tc>
                  <a:txBody>
                    <a:bodyPr/>
                    <a:lstStyle/>
                    <a:p>
                      <a:pPr algn="ctr"/>
                      <a:r>
                        <a:rPr lang="fr-FR" dirty="0" smtClean="0"/>
                        <a:t>15,16</a:t>
                      </a:r>
                      <a:endParaRPr lang="fr-FR" dirty="0"/>
                    </a:p>
                  </a:txBody>
                  <a:tcPr anchor="ctr"/>
                </a:tc>
              </a:tr>
              <a:tr h="354703">
                <a:tc>
                  <a:txBody>
                    <a:bodyPr/>
                    <a:lstStyle/>
                    <a:p>
                      <a:pPr algn="ctr"/>
                      <a:r>
                        <a:rPr lang="fr-FR" dirty="0" smtClean="0"/>
                        <a:t>9</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Instrumentation d’un capteur solaire.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17,18</a:t>
                      </a:r>
                    </a:p>
                  </a:txBody>
                  <a:tcPr anchor="ctr"/>
                </a:tc>
              </a:tr>
              <a:tr h="354703">
                <a:tc>
                  <a:txBody>
                    <a:bodyPr/>
                    <a:lstStyle/>
                    <a:p>
                      <a:pPr algn="ctr"/>
                      <a:r>
                        <a:rPr lang="fr-FR" dirty="0" smtClean="0"/>
                        <a:t>10</a:t>
                      </a:r>
                      <a:endParaRPr lang="fr-FR" dirty="0"/>
                    </a:p>
                  </a:txBody>
                  <a:tcPr anchor="ctr"/>
                </a:tc>
                <a:tc>
                  <a:txBody>
                    <a:bodyPr/>
                    <a:lstStyle/>
                    <a:p>
                      <a:r>
                        <a:rPr lang="fr-FR" dirty="0" smtClean="0"/>
                        <a:t>Application   test  store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19,20</a:t>
                      </a:r>
                    </a:p>
                  </a:txBody>
                  <a:tcPr anchor="ctr"/>
                </a:tc>
              </a:tr>
              <a:tr h="354703">
                <a:tc>
                  <a:txBody>
                    <a:bodyPr/>
                    <a:lstStyle/>
                    <a:p>
                      <a:pPr algn="ctr"/>
                      <a:r>
                        <a:rPr lang="fr-FR" dirty="0" smtClean="0"/>
                        <a:t>11</a:t>
                      </a:r>
                      <a:endParaRPr lang="fr-FR" dirty="0"/>
                    </a:p>
                  </a:txBody>
                  <a:tcPr anchor="ctr"/>
                </a:tc>
                <a:tc>
                  <a:txBody>
                    <a:bodyPr/>
                    <a:lstStyle/>
                    <a:p>
                      <a:r>
                        <a:rPr lang="fr-FR" dirty="0" smtClean="0"/>
                        <a:t>Machine de convection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21,22</a:t>
                      </a:r>
                    </a:p>
                  </a:txBody>
                  <a:tcPr anchor="ctr"/>
                </a:tc>
              </a:tr>
              <a:tr h="354703">
                <a:tc>
                  <a:txBody>
                    <a:bodyPr/>
                    <a:lstStyle/>
                    <a:p>
                      <a:pPr algn="ctr"/>
                      <a:r>
                        <a:rPr lang="fr-FR" dirty="0" smtClean="0"/>
                        <a:t>12</a:t>
                      </a:r>
                      <a:endParaRPr lang="fr-FR" dirty="0"/>
                    </a:p>
                  </a:txBody>
                  <a:tcPr anchor="ctr"/>
                </a:tc>
                <a:tc>
                  <a:txBody>
                    <a:bodyPr/>
                    <a:lstStyle/>
                    <a:p>
                      <a:r>
                        <a:rPr lang="fr-FR" dirty="0" smtClean="0"/>
                        <a:t>Camera  infra  rouge</a:t>
                      </a:r>
                      <a:r>
                        <a:rPr lang="fr-FR" baseline="0" dirty="0" smtClean="0"/>
                        <a:t> </a:t>
                      </a:r>
                      <a:endParaRPr lang="fr-FR"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23,24</a:t>
                      </a:r>
                    </a:p>
                  </a:txBody>
                  <a:tcPr anchor="ctr"/>
                </a:tc>
              </a:tr>
              <a:tr h="354703">
                <a:tc>
                  <a:txBody>
                    <a:bodyPr/>
                    <a:lstStyle/>
                    <a:p>
                      <a:pPr algn="ctr"/>
                      <a:r>
                        <a:rPr lang="fr-FR" dirty="0" smtClean="0"/>
                        <a:t>13</a:t>
                      </a:r>
                      <a:endParaRPr lang="fr-FR" dirty="0"/>
                    </a:p>
                  </a:txBody>
                  <a:tcPr anchor="ctr"/>
                </a:tc>
                <a:tc>
                  <a:txBody>
                    <a:bodyPr/>
                    <a:lstStyle/>
                    <a:p>
                      <a:r>
                        <a:rPr lang="fr-FR" dirty="0" smtClean="0"/>
                        <a:t>TP   Turbomachines</a:t>
                      </a:r>
                      <a:r>
                        <a:rPr lang="fr-FR" baseline="0" dirty="0" smtClean="0"/>
                        <a:t>  1</a:t>
                      </a:r>
                      <a:endParaRPr lang="fr-FR"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25,26</a:t>
                      </a:r>
                    </a:p>
                  </a:txBody>
                  <a:tcPr anchor="ctr"/>
                </a:tc>
              </a:tr>
              <a:tr h="354703">
                <a:tc>
                  <a:txBody>
                    <a:bodyPr/>
                    <a:lstStyle/>
                    <a:p>
                      <a:pPr algn="ctr"/>
                      <a:r>
                        <a:rPr lang="fr-FR" dirty="0" smtClean="0"/>
                        <a:t>14</a:t>
                      </a:r>
                      <a:endParaRPr lang="fr-FR" dirty="0"/>
                    </a:p>
                  </a:txBody>
                  <a:tcPr anchor="ctr"/>
                </a:tc>
                <a:tc>
                  <a:txBody>
                    <a:bodyPr/>
                    <a:lstStyle/>
                    <a:p>
                      <a:r>
                        <a:rPr lang="fr-FR" dirty="0" smtClean="0"/>
                        <a:t>TP  Turbomachines  2</a:t>
                      </a:r>
                    </a:p>
                  </a:txBody>
                  <a:tcPr anchor="ctr"/>
                </a:tc>
                <a:tc>
                  <a:txBody>
                    <a:bodyPr/>
                    <a:lstStyle/>
                    <a:p>
                      <a:pPr algn="ctr"/>
                      <a:r>
                        <a:rPr lang="fr-FR" dirty="0" smtClean="0"/>
                        <a:t>27,28</a:t>
                      </a:r>
                      <a:endParaRPr lang="fr-FR" dirty="0"/>
                    </a:p>
                  </a:txBody>
                  <a:tcPr anchor="ctr"/>
                </a:tc>
              </a:tr>
              <a:tr h="354703">
                <a:tc>
                  <a:txBody>
                    <a:bodyPr/>
                    <a:lstStyle/>
                    <a:p>
                      <a:pPr algn="ctr"/>
                      <a:r>
                        <a:rPr lang="fr-FR" dirty="0" smtClean="0"/>
                        <a:t>15</a:t>
                      </a:r>
                      <a:endParaRPr lang="fr-FR" dirty="0"/>
                    </a:p>
                  </a:txBody>
                  <a:tcPr anchor="ctr"/>
                </a:tc>
                <a:tc>
                  <a:txBody>
                    <a:bodyPr/>
                    <a:lstStyle/>
                    <a:p>
                      <a:r>
                        <a:rPr lang="fr-FR" dirty="0" smtClean="0"/>
                        <a:t>Système d’acquisition de données </a:t>
                      </a:r>
                    </a:p>
                  </a:txBody>
                  <a:tcPr anchor="ctr"/>
                </a:tc>
                <a:tc>
                  <a:txBody>
                    <a:bodyPr/>
                    <a:lstStyle/>
                    <a:p>
                      <a:pPr algn="ctr"/>
                      <a:r>
                        <a:rPr lang="fr-FR" dirty="0" smtClean="0"/>
                        <a:t>29,30…</a:t>
                      </a:r>
                      <a:endParaRPr lang="fr-FR" dirty="0"/>
                    </a:p>
                  </a:txBody>
                  <a:tcPr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a:bodyPr>
          <a:lstStyle/>
          <a:p>
            <a:r>
              <a:rPr lang="fr-FR" sz="1400" b="1" dirty="0" smtClean="0"/>
              <a:t>Travaux Pratiques Productique </a:t>
            </a:r>
            <a:endParaRPr lang="fr-FR" sz="1400" b="1" dirty="0"/>
          </a:p>
        </p:txBody>
      </p:sp>
      <p:graphicFrame>
        <p:nvGraphicFramePr>
          <p:cNvPr id="5" name="Espace réservé du contenu 4"/>
          <p:cNvGraphicFramePr>
            <a:graphicFrameLocks noGrp="1"/>
          </p:cNvGraphicFramePr>
          <p:nvPr>
            <p:ph idx="1"/>
          </p:nvPr>
        </p:nvGraphicFramePr>
        <p:xfrm>
          <a:off x="0" y="764705"/>
          <a:ext cx="8964488" cy="6162991"/>
        </p:xfrm>
        <a:graphic>
          <a:graphicData uri="http://schemas.openxmlformats.org/drawingml/2006/table">
            <a:tbl>
              <a:tblPr firstRow="1" bandRow="1">
                <a:tableStyleId>{5C22544A-7EE6-4342-B048-85BDC9FD1C3A}</a:tableStyleId>
              </a:tblPr>
              <a:tblGrid>
                <a:gridCol w="1501593"/>
                <a:gridCol w="5333797"/>
                <a:gridCol w="2129098"/>
              </a:tblGrid>
              <a:tr h="494366">
                <a:tc>
                  <a:txBody>
                    <a:bodyPr/>
                    <a:lstStyle/>
                    <a:p>
                      <a:pPr algn="ctr"/>
                      <a:r>
                        <a:rPr lang="fr-FR" dirty="0" smtClean="0"/>
                        <a:t>Num.TP</a:t>
                      </a:r>
                      <a:endParaRPr lang="fr-FR" dirty="0"/>
                    </a:p>
                  </a:txBody>
                  <a:tcPr/>
                </a:tc>
                <a:tc>
                  <a:txBody>
                    <a:bodyPr/>
                    <a:lstStyle/>
                    <a:p>
                      <a:r>
                        <a:rPr lang="fr-FR" dirty="0" smtClean="0"/>
                        <a:t>Titre</a:t>
                      </a:r>
                      <a:endParaRPr lang="fr-FR" dirty="0"/>
                    </a:p>
                  </a:txBody>
                  <a:tcPr/>
                </a:tc>
                <a:tc>
                  <a:txBody>
                    <a:bodyPr/>
                    <a:lstStyle/>
                    <a:p>
                      <a:r>
                        <a:rPr lang="fr-FR" dirty="0" smtClean="0"/>
                        <a:t>Etudiants</a:t>
                      </a:r>
                      <a:endParaRPr lang="fr-FR" dirty="0"/>
                    </a:p>
                  </a:txBody>
                  <a:tcPr/>
                </a:tc>
              </a:tr>
              <a:tr h="354703">
                <a:tc>
                  <a:txBody>
                    <a:bodyPr/>
                    <a:lstStyle/>
                    <a:p>
                      <a:pPr algn="ctr"/>
                      <a:r>
                        <a:rPr lang="fr-FR" dirty="0" smtClean="0"/>
                        <a:t>1</a:t>
                      </a:r>
                      <a:endParaRPr lang="fr-FR" dirty="0"/>
                    </a:p>
                  </a:txBody>
                  <a:tcPr anchor="ctr"/>
                </a:tc>
                <a:tc>
                  <a:txBody>
                    <a:bodyPr/>
                    <a:lstStyle/>
                    <a:p>
                      <a:r>
                        <a:rPr lang="fr-FR" dirty="0" smtClean="0"/>
                        <a:t>Thermométrie par thermocouples.</a:t>
                      </a:r>
                      <a:endParaRPr lang="fr-FR" dirty="0"/>
                    </a:p>
                  </a:txBody>
                  <a:tcPr anchor="ctr"/>
                </a:tc>
                <a:tc>
                  <a:txBody>
                    <a:bodyPr/>
                    <a:lstStyle/>
                    <a:p>
                      <a:pPr algn="ctr"/>
                      <a:r>
                        <a:rPr lang="fr-FR" dirty="0" smtClean="0"/>
                        <a:t>1</a:t>
                      </a:r>
                      <a:r>
                        <a:rPr lang="fr-FR" baseline="0" dirty="0" smtClean="0"/>
                        <a:t>, 2</a:t>
                      </a:r>
                      <a:endParaRPr lang="fr-FR" dirty="0"/>
                    </a:p>
                  </a:txBody>
                  <a:tcPr anchor="ctr"/>
                </a:tc>
              </a:tr>
              <a:tr h="354703">
                <a:tc>
                  <a:txBody>
                    <a:bodyPr/>
                    <a:lstStyle/>
                    <a:p>
                      <a:pPr algn="ctr"/>
                      <a:r>
                        <a:rPr lang="fr-FR" dirty="0" smtClean="0"/>
                        <a:t>2</a:t>
                      </a:r>
                      <a:endParaRPr lang="fr-FR" dirty="0"/>
                    </a:p>
                  </a:txBody>
                  <a:tcPr anchor="ctr"/>
                </a:tc>
                <a:tc>
                  <a:txBody>
                    <a:bodyPr/>
                    <a:lstStyle/>
                    <a:p>
                      <a:r>
                        <a:rPr lang="fr-FR" dirty="0" smtClean="0"/>
                        <a:t>Dilatomètre  </a:t>
                      </a:r>
                      <a:endParaRPr lang="fr-FR" dirty="0"/>
                    </a:p>
                  </a:txBody>
                  <a:tcPr anchor="ctr"/>
                </a:tc>
                <a:tc>
                  <a:txBody>
                    <a:bodyPr/>
                    <a:lstStyle/>
                    <a:p>
                      <a:pPr algn="ctr"/>
                      <a:r>
                        <a:rPr lang="fr-FR" dirty="0" smtClean="0"/>
                        <a:t> 3, 4</a:t>
                      </a:r>
                      <a:endParaRPr lang="fr-FR" dirty="0"/>
                    </a:p>
                  </a:txBody>
                  <a:tcPr anchor="ctr"/>
                </a:tc>
              </a:tr>
              <a:tr h="354703">
                <a:tc>
                  <a:txBody>
                    <a:bodyPr/>
                    <a:lstStyle/>
                    <a:p>
                      <a:pPr algn="ctr"/>
                      <a:r>
                        <a:rPr lang="fr-FR" dirty="0" smtClean="0"/>
                        <a:t>3</a:t>
                      </a:r>
                      <a:endParaRPr lang="fr-FR" dirty="0"/>
                    </a:p>
                  </a:txBody>
                  <a:tcPr anchor="ctr"/>
                </a:tc>
                <a:tc>
                  <a:txBody>
                    <a:bodyPr/>
                    <a:lstStyle/>
                    <a:p>
                      <a:r>
                        <a:rPr lang="fr-FR" dirty="0" smtClean="0"/>
                        <a:t>Stroboscopie </a:t>
                      </a:r>
                      <a:endParaRPr lang="fr-FR" dirty="0"/>
                    </a:p>
                  </a:txBody>
                  <a:tcPr anchor="ctr"/>
                </a:tc>
                <a:tc>
                  <a:txBody>
                    <a:bodyPr/>
                    <a:lstStyle/>
                    <a:p>
                      <a:pPr algn="ctr"/>
                      <a:r>
                        <a:rPr lang="fr-FR" dirty="0" smtClean="0"/>
                        <a:t> 5, 6</a:t>
                      </a:r>
                      <a:endParaRPr lang="fr-FR" dirty="0"/>
                    </a:p>
                  </a:txBody>
                  <a:tcPr anchor="ctr"/>
                </a:tc>
              </a:tr>
              <a:tr h="354703">
                <a:tc>
                  <a:txBody>
                    <a:bodyPr/>
                    <a:lstStyle/>
                    <a:p>
                      <a:pPr algn="ctr"/>
                      <a:r>
                        <a:rPr lang="fr-FR" dirty="0" smtClean="0"/>
                        <a:t>4</a:t>
                      </a:r>
                      <a:endParaRPr lang="fr-FR" dirty="0"/>
                    </a:p>
                  </a:txBody>
                  <a:tcPr anchor="ctr"/>
                </a:tc>
                <a:tc>
                  <a:txBody>
                    <a:bodyPr/>
                    <a:lstStyle/>
                    <a:p>
                      <a:r>
                        <a:rPr lang="fr-FR" dirty="0" smtClean="0"/>
                        <a:t>Qualification Dimensionnelle  pièce  3d</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7, 8</a:t>
                      </a:r>
                    </a:p>
                  </a:txBody>
                  <a:tcPr anchor="ctr"/>
                </a:tc>
              </a:tr>
              <a:tr h="354703">
                <a:tc>
                  <a:txBody>
                    <a:bodyPr/>
                    <a:lstStyle/>
                    <a:p>
                      <a:pPr algn="ctr"/>
                      <a:r>
                        <a:rPr lang="fr-FR" dirty="0" smtClean="0"/>
                        <a:t>5</a:t>
                      </a:r>
                      <a:endParaRPr lang="fr-FR" dirty="0"/>
                    </a:p>
                  </a:txBody>
                  <a:tcPr anchor="ctr"/>
                </a:tc>
                <a:tc>
                  <a:txBody>
                    <a:bodyPr/>
                    <a:lstStyle/>
                    <a:p>
                      <a:r>
                        <a:rPr lang="fr-FR" dirty="0" smtClean="0"/>
                        <a:t> Qualification géométrique  pièce  3d</a:t>
                      </a:r>
                      <a:endParaRPr lang="fr-FR" dirty="0"/>
                    </a:p>
                  </a:txBody>
                  <a:tcPr anchor="ctr"/>
                </a:tc>
                <a:tc>
                  <a:txBody>
                    <a:bodyPr/>
                    <a:lstStyle/>
                    <a:p>
                      <a:pPr algn="ctr"/>
                      <a:r>
                        <a:rPr lang="fr-FR" dirty="0" smtClean="0"/>
                        <a:t>9, 10 </a:t>
                      </a:r>
                      <a:endParaRPr lang="fr-FR" dirty="0"/>
                    </a:p>
                  </a:txBody>
                  <a:tcPr anchor="ctr"/>
                </a:tc>
              </a:tr>
              <a:tr h="354703">
                <a:tc>
                  <a:txBody>
                    <a:bodyPr/>
                    <a:lstStyle/>
                    <a:p>
                      <a:pPr algn="ctr"/>
                      <a:r>
                        <a:rPr lang="fr-FR" dirty="0" smtClean="0"/>
                        <a:t>6</a:t>
                      </a:r>
                      <a:endParaRPr lang="fr-FR" dirty="0"/>
                    </a:p>
                  </a:txBody>
                  <a:tcPr anchor="ctr"/>
                </a:tc>
                <a:tc>
                  <a:txBody>
                    <a:bodyPr/>
                    <a:lstStyle/>
                    <a:p>
                      <a:r>
                        <a:rPr lang="fr-FR" dirty="0" smtClean="0"/>
                        <a:t> </a:t>
                      </a:r>
                      <a:r>
                        <a:rPr lang="fr-FR" dirty="0" err="1" smtClean="0"/>
                        <a:t>Excell</a:t>
                      </a:r>
                      <a:r>
                        <a:rPr lang="fr-FR" dirty="0" smtClean="0"/>
                        <a:t>  et  mesure de la température de coupe </a:t>
                      </a:r>
                      <a:endParaRPr lang="fr-FR" dirty="0"/>
                    </a:p>
                  </a:txBody>
                  <a:tcPr anchor="ctr"/>
                </a:tc>
                <a:tc>
                  <a:txBody>
                    <a:bodyPr/>
                    <a:lstStyle/>
                    <a:p>
                      <a:pPr algn="ctr"/>
                      <a:r>
                        <a:rPr lang="fr-FR" dirty="0" smtClean="0"/>
                        <a:t>11, 12 </a:t>
                      </a:r>
                      <a:endParaRPr lang="fr-FR" dirty="0"/>
                    </a:p>
                  </a:txBody>
                  <a:tcPr anchor="ctr"/>
                </a:tc>
              </a:tr>
              <a:tr h="354703">
                <a:tc>
                  <a:txBody>
                    <a:bodyPr/>
                    <a:lstStyle/>
                    <a:p>
                      <a:pPr algn="ctr"/>
                      <a:r>
                        <a:rPr lang="fr-FR" dirty="0" smtClean="0"/>
                        <a:t>7</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Application   test  store  1</a:t>
                      </a:r>
                    </a:p>
                  </a:txBody>
                  <a:tcPr anchor="ctr"/>
                </a:tc>
                <a:tc>
                  <a:txBody>
                    <a:bodyPr/>
                    <a:lstStyle/>
                    <a:p>
                      <a:pPr algn="ctr"/>
                      <a:r>
                        <a:rPr lang="fr-FR" dirty="0" smtClean="0"/>
                        <a:t>13,14</a:t>
                      </a:r>
                      <a:endParaRPr lang="fr-FR" dirty="0"/>
                    </a:p>
                  </a:txBody>
                  <a:tcPr anchor="ctr"/>
                </a:tc>
              </a:tr>
              <a:tr h="444441">
                <a:tc>
                  <a:txBody>
                    <a:bodyPr/>
                    <a:lstStyle/>
                    <a:p>
                      <a:pPr algn="ctr"/>
                      <a:r>
                        <a:rPr lang="fr-FR" dirty="0" smtClean="0"/>
                        <a:t>8</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Application</a:t>
                      </a:r>
                      <a:r>
                        <a:rPr lang="fr-FR" baseline="0" dirty="0" smtClean="0"/>
                        <a:t> Test  store 2</a:t>
                      </a:r>
                      <a:endParaRPr lang="fr-FR" dirty="0" smtClean="0"/>
                    </a:p>
                  </a:txBody>
                  <a:tcPr anchor="ctr"/>
                </a:tc>
                <a:tc>
                  <a:txBody>
                    <a:bodyPr/>
                    <a:lstStyle/>
                    <a:p>
                      <a:pPr algn="ctr"/>
                      <a:r>
                        <a:rPr lang="fr-FR" dirty="0" smtClean="0"/>
                        <a:t>15,16</a:t>
                      </a:r>
                      <a:endParaRPr lang="fr-FR" dirty="0"/>
                    </a:p>
                  </a:txBody>
                  <a:tcPr anchor="ctr"/>
                </a:tc>
              </a:tr>
              <a:tr h="354703">
                <a:tc>
                  <a:txBody>
                    <a:bodyPr/>
                    <a:lstStyle/>
                    <a:p>
                      <a:pPr algn="ctr"/>
                      <a:r>
                        <a:rPr lang="fr-FR" dirty="0" smtClean="0"/>
                        <a:t>9</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Capteur  et acquisition de Données  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17,18</a:t>
                      </a:r>
                    </a:p>
                  </a:txBody>
                  <a:tcPr anchor="ctr"/>
                </a:tc>
              </a:tr>
              <a:tr h="469304">
                <a:tc>
                  <a:txBody>
                    <a:bodyPr/>
                    <a:lstStyle/>
                    <a:p>
                      <a:pPr algn="ctr"/>
                      <a:r>
                        <a:rPr lang="fr-FR" dirty="0" smtClean="0"/>
                        <a:t>10</a:t>
                      </a:r>
                      <a:endParaRPr lang="fr-FR" dirty="0"/>
                    </a:p>
                  </a:txBody>
                  <a:tcPr anchor="ctr"/>
                </a:tc>
                <a:tc>
                  <a:txBody>
                    <a:bodyPr/>
                    <a:lstStyle/>
                    <a:p>
                      <a:r>
                        <a:rPr lang="fr-FR" dirty="0" smtClean="0"/>
                        <a:t>Capteur</a:t>
                      </a:r>
                      <a:r>
                        <a:rPr lang="fr-FR" baseline="0" dirty="0" smtClean="0"/>
                        <a:t> et </a:t>
                      </a:r>
                      <a:r>
                        <a:rPr lang="fr-FR" dirty="0" smtClean="0"/>
                        <a:t>acquisition de données  2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19,20</a:t>
                      </a:r>
                    </a:p>
                  </a:txBody>
                  <a:tcPr anchor="ctr"/>
                </a:tc>
              </a:tr>
              <a:tr h="354703">
                <a:tc>
                  <a:txBody>
                    <a:bodyPr/>
                    <a:lstStyle/>
                    <a:p>
                      <a:pPr algn="ctr"/>
                      <a:r>
                        <a:rPr lang="fr-FR" dirty="0" smtClean="0"/>
                        <a:t>11</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Capteur</a:t>
                      </a:r>
                      <a:r>
                        <a:rPr lang="fr-FR" baseline="0" dirty="0" smtClean="0"/>
                        <a:t> et </a:t>
                      </a:r>
                      <a:r>
                        <a:rPr lang="fr-FR" dirty="0" smtClean="0"/>
                        <a:t>acquisition de données  3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21,22</a:t>
                      </a:r>
                    </a:p>
                  </a:txBody>
                  <a:tcPr anchor="ctr"/>
                </a:tc>
              </a:tr>
              <a:tr h="354703">
                <a:tc>
                  <a:txBody>
                    <a:bodyPr/>
                    <a:lstStyle/>
                    <a:p>
                      <a:pPr algn="ctr"/>
                      <a:r>
                        <a:rPr lang="fr-FR" dirty="0" smtClean="0"/>
                        <a:t>12</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Camera  infra  rouge</a:t>
                      </a:r>
                      <a:r>
                        <a:rPr lang="fr-FR" baseline="0" dirty="0" smtClean="0"/>
                        <a:t> </a:t>
                      </a:r>
                      <a:endParaRPr lang="fr-FR"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23,24</a:t>
                      </a:r>
                    </a:p>
                  </a:txBody>
                  <a:tcPr anchor="ctr"/>
                </a:tc>
              </a:tr>
              <a:tr h="354703">
                <a:tc>
                  <a:txBody>
                    <a:bodyPr/>
                    <a:lstStyle/>
                    <a:p>
                      <a:pPr algn="ctr"/>
                      <a:r>
                        <a:rPr lang="fr-FR" dirty="0" smtClean="0"/>
                        <a:t>13</a:t>
                      </a:r>
                      <a:endParaRPr lang="fr-FR" dirty="0"/>
                    </a:p>
                  </a:txBody>
                  <a:tcPr anchor="ctr"/>
                </a:tc>
                <a:tc>
                  <a:txBody>
                    <a:bodyPr/>
                    <a:lstStyle/>
                    <a:p>
                      <a:r>
                        <a:rPr lang="fr-FR" baseline="0" dirty="0" smtClean="0"/>
                        <a:t> </a:t>
                      </a:r>
                      <a:r>
                        <a:rPr lang="fr-FR" dirty="0" smtClean="0"/>
                        <a:t>Conception d’un capteur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25,26</a:t>
                      </a:r>
                    </a:p>
                  </a:txBody>
                  <a:tcPr anchor="ctr"/>
                </a:tc>
              </a:tr>
              <a:tr h="354703">
                <a:tc>
                  <a:txBody>
                    <a:bodyPr/>
                    <a:lstStyle/>
                    <a:p>
                      <a:pPr algn="ctr"/>
                      <a:r>
                        <a:rPr lang="fr-FR" dirty="0" smtClean="0"/>
                        <a:t>14</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Capteur</a:t>
                      </a:r>
                      <a:r>
                        <a:rPr lang="fr-FR" baseline="0" dirty="0" smtClean="0"/>
                        <a:t> et </a:t>
                      </a:r>
                      <a:r>
                        <a:rPr lang="fr-FR" dirty="0" smtClean="0"/>
                        <a:t>acquisition de données  4</a:t>
                      </a:r>
                    </a:p>
                  </a:txBody>
                  <a:tcPr anchor="ctr"/>
                </a:tc>
                <a:tc>
                  <a:txBody>
                    <a:bodyPr/>
                    <a:lstStyle/>
                    <a:p>
                      <a:pPr algn="ctr"/>
                      <a:r>
                        <a:rPr lang="fr-FR" dirty="0" smtClean="0"/>
                        <a:t>27,28</a:t>
                      </a:r>
                      <a:endParaRPr lang="fr-FR" dirty="0"/>
                    </a:p>
                  </a:txBody>
                  <a:tcPr anchor="ctr"/>
                </a:tc>
              </a:tr>
              <a:tr h="354703">
                <a:tc>
                  <a:txBody>
                    <a:bodyPr/>
                    <a:lstStyle/>
                    <a:p>
                      <a:pPr algn="ctr"/>
                      <a:r>
                        <a:rPr lang="fr-FR" dirty="0" smtClean="0"/>
                        <a:t>15</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Bioblock 1</a:t>
                      </a:r>
                    </a:p>
                  </a:txBody>
                  <a:tcPr anchor="ctr"/>
                </a:tc>
                <a:tc>
                  <a:txBody>
                    <a:bodyPr/>
                    <a:lstStyle/>
                    <a:p>
                      <a:pPr algn="ctr"/>
                      <a:r>
                        <a:rPr lang="fr-FR" dirty="0" smtClean="0"/>
                        <a:t>29,30…</a:t>
                      </a:r>
                      <a:endParaRPr lang="fr-FR" dirty="0"/>
                    </a:p>
                  </a:txBody>
                  <a:tcPr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Séminaire   </a:t>
            </a:r>
            <a:r>
              <a:rPr lang="fr-FR" dirty="0" smtClean="0">
                <a:solidFill>
                  <a:srgbClr val="FF0000"/>
                </a:solidFill>
              </a:rPr>
              <a:t>PROD  &amp; </a:t>
            </a:r>
            <a:r>
              <a:rPr lang="fr-FR" dirty="0" err="1" smtClean="0">
                <a:solidFill>
                  <a:srgbClr val="FF0000"/>
                </a:solidFill>
              </a:rPr>
              <a:t>Energ</a:t>
            </a:r>
            <a:r>
              <a:rPr lang="fr-FR" dirty="0" smtClean="0">
                <a:solidFill>
                  <a:srgbClr val="FF0000"/>
                </a:solidFill>
              </a:rPr>
              <a:t>. Avril </a:t>
            </a:r>
            <a:r>
              <a:rPr lang="fr-FR" dirty="0" smtClean="0">
                <a:solidFill>
                  <a:srgbClr val="FF0000"/>
                </a:solidFill>
              </a:rPr>
              <a:t>2020 </a:t>
            </a:r>
            <a:endParaRPr lang="fr-FR" dirty="0"/>
          </a:p>
        </p:txBody>
      </p:sp>
      <p:graphicFrame>
        <p:nvGraphicFramePr>
          <p:cNvPr id="6" name="Tableau 5"/>
          <p:cNvGraphicFramePr>
            <a:graphicFrameLocks noGrp="1"/>
          </p:cNvGraphicFramePr>
          <p:nvPr/>
        </p:nvGraphicFramePr>
        <p:xfrm>
          <a:off x="539552" y="1304628"/>
          <a:ext cx="7344816" cy="5103008"/>
        </p:xfrm>
        <a:graphic>
          <a:graphicData uri="http://schemas.openxmlformats.org/drawingml/2006/table">
            <a:tbl>
              <a:tblPr firstRow="1" bandRow="1">
                <a:tableStyleId>{5C22544A-7EE6-4342-B048-85BDC9FD1C3A}</a:tableStyleId>
              </a:tblPr>
              <a:tblGrid>
                <a:gridCol w="824418"/>
                <a:gridCol w="5096403"/>
                <a:gridCol w="1423995"/>
              </a:tblGrid>
              <a:tr h="306449">
                <a:tc>
                  <a:txBody>
                    <a:bodyPr/>
                    <a:lstStyle/>
                    <a:p>
                      <a:r>
                        <a:rPr lang="fr-FR" dirty="0" err="1" smtClean="0"/>
                        <a:t>NUm</a:t>
                      </a:r>
                      <a:endParaRPr lang="fr-FR" dirty="0"/>
                    </a:p>
                  </a:txBody>
                  <a:tcPr/>
                </a:tc>
                <a:tc>
                  <a:txBody>
                    <a:bodyPr/>
                    <a:lstStyle/>
                    <a:p>
                      <a:r>
                        <a:rPr lang="fr-FR" dirty="0" smtClean="0"/>
                        <a:t>Titre</a:t>
                      </a:r>
                      <a:endParaRPr lang="fr-FR" dirty="0"/>
                    </a:p>
                  </a:txBody>
                  <a:tcPr/>
                </a:tc>
                <a:tc>
                  <a:txBody>
                    <a:bodyPr/>
                    <a:lstStyle/>
                    <a:p>
                      <a:r>
                        <a:rPr lang="fr-FR" dirty="0" smtClean="0"/>
                        <a:t>Etudiants</a:t>
                      </a:r>
                      <a:endParaRPr lang="fr-FR" dirty="0"/>
                    </a:p>
                  </a:txBody>
                  <a:tcPr/>
                </a:tc>
              </a:tr>
              <a:tr h="536285">
                <a:tc>
                  <a:txBody>
                    <a:bodyPr/>
                    <a:lstStyle/>
                    <a:p>
                      <a:pPr algn="ctr"/>
                      <a:r>
                        <a:rPr lang="fr-FR" dirty="0" smtClean="0"/>
                        <a:t>1</a:t>
                      </a:r>
                      <a:endParaRPr lang="fr-FR" dirty="0"/>
                    </a:p>
                  </a:txBody>
                  <a:tcPr anchor="ctr"/>
                </a:tc>
                <a:tc>
                  <a:txBody>
                    <a:bodyPr/>
                    <a:lstStyle/>
                    <a:p>
                      <a:r>
                        <a:rPr lang="fr-FR" dirty="0" smtClean="0"/>
                        <a:t>Les capteurs de température</a:t>
                      </a:r>
                    </a:p>
                  </a:txBody>
                  <a:tcPr anchor="ctr"/>
                </a:tc>
                <a:tc>
                  <a:txBody>
                    <a:bodyPr/>
                    <a:lstStyle/>
                    <a:p>
                      <a:r>
                        <a:rPr lang="fr-FR" dirty="0" smtClean="0"/>
                        <a:t>1,2 ,3,</a:t>
                      </a:r>
                      <a:endParaRPr lang="fr-FR" dirty="0"/>
                    </a:p>
                  </a:txBody>
                  <a:tcPr anchor="ctr"/>
                </a:tc>
              </a:tr>
              <a:tr h="306449">
                <a:tc>
                  <a:txBody>
                    <a:bodyPr/>
                    <a:lstStyle/>
                    <a:p>
                      <a:pPr algn="ctr"/>
                      <a:r>
                        <a:rPr lang="fr-FR" dirty="0" smtClean="0"/>
                        <a:t>2</a:t>
                      </a:r>
                      <a:endParaRPr lang="fr-FR" dirty="0"/>
                    </a:p>
                  </a:txBody>
                  <a:tcPr anchor="ctr"/>
                </a:tc>
                <a:tc>
                  <a:txBody>
                    <a:bodyPr/>
                    <a:lstStyle/>
                    <a:p>
                      <a:pPr>
                        <a:buNone/>
                      </a:pPr>
                      <a:r>
                        <a:rPr lang="fr-FR" dirty="0" smtClean="0"/>
                        <a:t>Les capteurs de position et de déplacement </a:t>
                      </a:r>
                    </a:p>
                  </a:txBody>
                  <a:tcPr anchor="ctr"/>
                </a:tc>
                <a:tc>
                  <a:txBody>
                    <a:bodyPr/>
                    <a:lstStyle/>
                    <a:p>
                      <a:r>
                        <a:rPr lang="fr-FR" dirty="0" smtClean="0"/>
                        <a:t>4,5,6</a:t>
                      </a:r>
                      <a:endParaRPr lang="fr-FR" dirty="0"/>
                    </a:p>
                  </a:txBody>
                  <a:tcPr anchor="ctr"/>
                </a:tc>
              </a:tr>
              <a:tr h="306449">
                <a:tc>
                  <a:txBody>
                    <a:bodyPr/>
                    <a:lstStyle/>
                    <a:p>
                      <a:pPr algn="ctr"/>
                      <a:r>
                        <a:rPr lang="fr-FR" dirty="0" smtClean="0"/>
                        <a:t>3</a:t>
                      </a:r>
                      <a:endParaRPr lang="fr-FR" dirty="0"/>
                    </a:p>
                  </a:txBody>
                  <a:tcPr anchor="ctr"/>
                </a:tc>
                <a:tc>
                  <a:txBody>
                    <a:bodyPr/>
                    <a:lstStyle/>
                    <a:p>
                      <a:r>
                        <a:rPr lang="fr-FR" dirty="0" smtClean="0"/>
                        <a:t>Les capteurs de déformation                       </a:t>
                      </a:r>
                    </a:p>
                  </a:txBody>
                  <a:tcPr anchor="ctr"/>
                </a:tc>
                <a:tc>
                  <a:txBody>
                    <a:bodyPr/>
                    <a:lstStyle/>
                    <a:p>
                      <a:r>
                        <a:rPr lang="fr-FR" dirty="0" smtClean="0"/>
                        <a:t>7,8,9</a:t>
                      </a:r>
                      <a:endParaRPr lang="fr-FR" dirty="0"/>
                    </a:p>
                  </a:txBody>
                  <a:tcPr anchor="ctr"/>
                </a:tc>
              </a:tr>
              <a:tr h="306449">
                <a:tc>
                  <a:txBody>
                    <a:bodyPr/>
                    <a:lstStyle/>
                    <a:p>
                      <a:pPr algn="ctr"/>
                      <a:r>
                        <a:rPr lang="fr-FR" dirty="0" smtClean="0"/>
                        <a:t>4</a:t>
                      </a:r>
                      <a:endParaRPr lang="fr-FR" dirty="0"/>
                    </a:p>
                  </a:txBody>
                  <a:tcPr anchor="ctr"/>
                </a:tc>
                <a:tc>
                  <a:txBody>
                    <a:bodyPr/>
                    <a:lstStyle/>
                    <a:p>
                      <a:r>
                        <a:rPr lang="fr-FR" dirty="0" smtClean="0"/>
                        <a:t>Les capteurs tachymétriques </a:t>
                      </a:r>
                    </a:p>
                  </a:txBody>
                  <a:tcPr anchor="ctr"/>
                </a:tc>
                <a:tc>
                  <a:txBody>
                    <a:bodyPr/>
                    <a:lstStyle/>
                    <a:p>
                      <a:r>
                        <a:rPr lang="fr-FR" dirty="0" smtClean="0"/>
                        <a:t>10;11,12</a:t>
                      </a:r>
                      <a:endParaRPr lang="fr-FR" dirty="0"/>
                    </a:p>
                  </a:txBody>
                  <a:tcPr anchor="ctr"/>
                </a:tc>
              </a:tr>
              <a:tr h="536285">
                <a:tc>
                  <a:txBody>
                    <a:bodyPr/>
                    <a:lstStyle/>
                    <a:p>
                      <a:pPr algn="ctr"/>
                      <a:r>
                        <a:rPr lang="fr-FR" dirty="0" smtClean="0"/>
                        <a:t>5</a:t>
                      </a:r>
                      <a:endParaRPr lang="fr-FR" dirty="0"/>
                    </a:p>
                  </a:txBody>
                  <a:tcPr anchor="ctr"/>
                </a:tc>
                <a:tc>
                  <a:txBody>
                    <a:bodyPr/>
                    <a:lstStyle/>
                    <a:p>
                      <a:r>
                        <a:rPr lang="fr-FR" dirty="0" smtClean="0"/>
                        <a:t>Les capteurs de force, pesage et couple</a:t>
                      </a:r>
                    </a:p>
                  </a:txBody>
                  <a:tcPr anchor="ctr"/>
                </a:tc>
                <a:tc>
                  <a:txBody>
                    <a:bodyPr/>
                    <a:lstStyle/>
                    <a:p>
                      <a:r>
                        <a:rPr lang="fr-FR" dirty="0" smtClean="0"/>
                        <a:t>13,14,15,</a:t>
                      </a:r>
                      <a:endParaRPr lang="fr-FR" dirty="0"/>
                    </a:p>
                  </a:txBody>
                  <a:tcPr anchor="ctr"/>
                </a:tc>
              </a:tr>
              <a:tr h="422258">
                <a:tc>
                  <a:txBody>
                    <a:bodyPr/>
                    <a:lstStyle/>
                    <a:p>
                      <a:pPr algn="ctr"/>
                      <a:r>
                        <a:rPr lang="fr-FR" dirty="0" smtClean="0"/>
                        <a:t>6</a:t>
                      </a:r>
                      <a:endParaRPr lang="fr-FR" dirty="0"/>
                    </a:p>
                  </a:txBody>
                  <a:tcPr anchor="ctr"/>
                </a:tc>
                <a:tc>
                  <a:txBody>
                    <a:bodyPr/>
                    <a:lstStyle/>
                    <a:p>
                      <a:r>
                        <a:rPr lang="fr-FR" dirty="0" smtClean="0"/>
                        <a:t>Les capteurs d’accélération, vibrations et chocs </a:t>
                      </a:r>
                    </a:p>
                  </a:txBody>
                  <a:tcPr anchor="ctr"/>
                </a:tc>
                <a:tc>
                  <a:txBody>
                    <a:bodyPr/>
                    <a:lstStyle/>
                    <a:p>
                      <a:r>
                        <a:rPr lang="fr-FR" dirty="0" smtClean="0"/>
                        <a:t>16,17,18</a:t>
                      </a:r>
                      <a:endParaRPr lang="fr-FR" dirty="0"/>
                    </a:p>
                  </a:txBody>
                  <a:tcPr anchor="ctr"/>
                </a:tc>
              </a:tr>
              <a:tr h="536285">
                <a:tc>
                  <a:txBody>
                    <a:bodyPr/>
                    <a:lstStyle/>
                    <a:p>
                      <a:pPr algn="ctr"/>
                      <a:r>
                        <a:rPr lang="fr-FR" dirty="0" smtClean="0"/>
                        <a:t>7</a:t>
                      </a:r>
                      <a:endParaRPr lang="fr-FR" dirty="0"/>
                    </a:p>
                  </a:txBody>
                  <a:tcPr anchor="ctr"/>
                </a:tc>
                <a:tc>
                  <a:txBody>
                    <a:bodyPr/>
                    <a:lstStyle/>
                    <a:p>
                      <a:r>
                        <a:rPr lang="fr-FR" dirty="0" smtClean="0"/>
                        <a:t>Les capteurs de vitesse, débit et niveau des fluides</a:t>
                      </a:r>
                      <a:endParaRPr lang="fr-FR" dirty="0"/>
                    </a:p>
                  </a:txBody>
                  <a:tcPr anchor="ctr"/>
                </a:tc>
                <a:tc>
                  <a:txBody>
                    <a:bodyPr/>
                    <a:lstStyle/>
                    <a:p>
                      <a:r>
                        <a:rPr lang="fr-FR" dirty="0" smtClean="0"/>
                        <a:t>19,20,21</a:t>
                      </a:r>
                      <a:endParaRPr lang="fr-FR" dirty="0"/>
                    </a:p>
                  </a:txBody>
                  <a:tcPr anchor="ctr"/>
                </a:tc>
              </a:tr>
              <a:tr h="536285">
                <a:tc>
                  <a:txBody>
                    <a:bodyPr/>
                    <a:lstStyle/>
                    <a:p>
                      <a:pPr algn="ctr"/>
                      <a:r>
                        <a:rPr lang="fr-FR" dirty="0" smtClean="0"/>
                        <a:t>8</a:t>
                      </a:r>
                      <a:endParaRPr lang="fr-FR" dirty="0"/>
                    </a:p>
                  </a:txBody>
                  <a:tcPr anchor="ctr"/>
                </a:tc>
                <a:tc>
                  <a:txBody>
                    <a:bodyPr/>
                    <a:lstStyle/>
                    <a:p>
                      <a:r>
                        <a:rPr lang="fr-FR" dirty="0" smtClean="0"/>
                        <a:t>Les capteurs de pression des fluides </a:t>
                      </a:r>
                    </a:p>
                  </a:txBody>
                  <a:tcPr anchor="ctr"/>
                </a:tc>
                <a:tc>
                  <a:txBody>
                    <a:bodyPr/>
                    <a:lstStyle/>
                    <a:p>
                      <a:r>
                        <a:rPr lang="fr-FR" dirty="0" smtClean="0"/>
                        <a:t>22,23,24</a:t>
                      </a:r>
                      <a:endParaRPr lang="fr-FR" dirty="0"/>
                    </a:p>
                  </a:txBody>
                  <a:tcPr anchor="ctr"/>
                </a:tc>
              </a:tr>
              <a:tr h="536285">
                <a:tc>
                  <a:txBody>
                    <a:bodyPr/>
                    <a:lstStyle/>
                    <a:p>
                      <a:pPr algn="ctr"/>
                      <a:r>
                        <a:rPr lang="fr-FR" dirty="0" smtClean="0"/>
                        <a:t>9</a:t>
                      </a:r>
                      <a:endParaRPr lang="fr-FR" dirty="0"/>
                    </a:p>
                  </a:txBody>
                  <a:tcPr anchor="ctr"/>
                </a:tc>
                <a:tc>
                  <a:txBody>
                    <a:bodyPr/>
                    <a:lstStyle/>
                    <a:p>
                      <a:r>
                        <a:rPr lang="fr-FR" dirty="0" smtClean="0"/>
                        <a:t> Les capteurs acoustiques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25,26,27</a:t>
                      </a:r>
                    </a:p>
                  </a:txBody>
                  <a:tcPr anchor="ctr"/>
                </a:tc>
              </a:tr>
              <a:tr h="536285">
                <a:tc>
                  <a:txBody>
                    <a:bodyPr/>
                    <a:lstStyle/>
                    <a:p>
                      <a:pPr algn="ctr"/>
                      <a:r>
                        <a:rPr lang="fr-FR" dirty="0" smtClean="0"/>
                        <a:t>10</a:t>
                      </a:r>
                      <a:endParaRPr lang="fr-FR" dirty="0"/>
                    </a:p>
                  </a:txBody>
                  <a:tcPr anchor="ctr"/>
                </a:tc>
                <a:tc>
                  <a:txBody>
                    <a:bodyPr/>
                    <a:lstStyle/>
                    <a:p>
                      <a:r>
                        <a:rPr lang="fr-FR" dirty="0" smtClean="0"/>
                        <a:t>Data Acquisition Système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normAutofit/>
          </a:bodyPr>
          <a:lstStyle/>
          <a:p>
            <a:r>
              <a:rPr lang="fr-FR" sz="1300" b="1" dirty="0" smtClean="0">
                <a:solidFill>
                  <a:srgbClr val="00B050"/>
                </a:solidFill>
              </a:rPr>
              <a:t>PARTIE  B  </a:t>
            </a:r>
            <a:br>
              <a:rPr lang="fr-FR" sz="1300" b="1" dirty="0" smtClean="0">
                <a:solidFill>
                  <a:srgbClr val="00B050"/>
                </a:solidFill>
              </a:rPr>
            </a:br>
            <a:r>
              <a:rPr lang="fr-FR" sz="1600" b="1" dirty="0" smtClean="0">
                <a:solidFill>
                  <a:srgbClr val="00B050"/>
                </a:solidFill>
              </a:rPr>
              <a:t>1- Généralités :</a:t>
            </a:r>
            <a:br>
              <a:rPr lang="fr-FR" sz="1600" b="1" dirty="0" smtClean="0">
                <a:solidFill>
                  <a:srgbClr val="00B050"/>
                </a:solidFill>
              </a:rPr>
            </a:br>
            <a:r>
              <a:rPr lang="fr-FR" sz="1600" dirty="0" smtClean="0">
                <a:solidFill>
                  <a:srgbClr val="00B050"/>
                </a:solidFill>
              </a:rPr>
              <a:t>1.1 Définition et caractéristiques</a:t>
            </a:r>
            <a:br>
              <a:rPr lang="fr-FR" sz="1600" dirty="0" smtClean="0">
                <a:solidFill>
                  <a:srgbClr val="00B050"/>
                </a:solidFill>
              </a:rPr>
            </a:br>
            <a:r>
              <a:rPr lang="fr-FR" sz="1600" dirty="0" smtClean="0">
                <a:solidFill>
                  <a:srgbClr val="00B050"/>
                </a:solidFill>
              </a:rPr>
              <a:t>1.2 Capteurs passifs et capteurs actifs</a:t>
            </a:r>
            <a:br>
              <a:rPr lang="fr-FR" sz="1600" dirty="0" smtClean="0">
                <a:solidFill>
                  <a:srgbClr val="00B050"/>
                </a:solidFill>
              </a:rPr>
            </a:br>
            <a:r>
              <a:rPr lang="fr-FR" sz="1600" dirty="0" smtClean="0">
                <a:solidFill>
                  <a:srgbClr val="00B050"/>
                </a:solidFill>
              </a:rPr>
              <a:t>1.3 Corps d’épreuve</a:t>
            </a:r>
            <a:br>
              <a:rPr lang="fr-FR" sz="1600" dirty="0" smtClean="0">
                <a:solidFill>
                  <a:srgbClr val="00B050"/>
                </a:solidFill>
              </a:rPr>
            </a:br>
            <a:r>
              <a:rPr lang="fr-FR" sz="1600" dirty="0" smtClean="0">
                <a:solidFill>
                  <a:srgbClr val="00B050"/>
                </a:solidFill>
              </a:rPr>
              <a:t>1.4 Grandeurs d’influence</a:t>
            </a:r>
            <a:br>
              <a:rPr lang="fr-FR" sz="1600" dirty="0" smtClean="0">
                <a:solidFill>
                  <a:srgbClr val="00B050"/>
                </a:solidFill>
              </a:rPr>
            </a:br>
            <a:r>
              <a:rPr lang="fr-FR" sz="1600" dirty="0" smtClean="0">
                <a:solidFill>
                  <a:srgbClr val="00B050"/>
                </a:solidFill>
              </a:rPr>
              <a:t>1.5 Chaine de mesure</a:t>
            </a:r>
            <a:r>
              <a:rPr lang="fr-FR" sz="1600" dirty="0" smtClean="0"/>
              <a:t/>
            </a:r>
            <a:br>
              <a:rPr lang="fr-FR" sz="1600" dirty="0" smtClean="0"/>
            </a:br>
            <a:r>
              <a:rPr lang="fr-FR" sz="1600" b="1" dirty="0" smtClean="0">
                <a:solidFill>
                  <a:srgbClr val="FF0000"/>
                </a:solidFill>
              </a:rPr>
              <a:t>2- Caractéristiques métrologiques :</a:t>
            </a:r>
            <a:br>
              <a:rPr lang="fr-FR" sz="1600" b="1" dirty="0" smtClean="0">
                <a:solidFill>
                  <a:srgbClr val="FF0000"/>
                </a:solidFill>
              </a:rPr>
            </a:br>
            <a:r>
              <a:rPr lang="fr-FR" sz="1600" dirty="0" smtClean="0">
                <a:solidFill>
                  <a:srgbClr val="FF0000"/>
                </a:solidFill>
              </a:rPr>
              <a:t>2.1 Etalonnage du capteur</a:t>
            </a:r>
            <a:br>
              <a:rPr lang="fr-FR" sz="1600" dirty="0" smtClean="0">
                <a:solidFill>
                  <a:srgbClr val="FF0000"/>
                </a:solidFill>
              </a:rPr>
            </a:br>
            <a:r>
              <a:rPr lang="fr-FR" sz="1600" dirty="0" smtClean="0">
                <a:solidFill>
                  <a:srgbClr val="FF0000"/>
                </a:solidFill>
              </a:rPr>
              <a:t>2.2 Sensibilité, finesse et rapidité (temps de réponse)</a:t>
            </a:r>
            <a:br>
              <a:rPr lang="fr-FR" sz="1600" dirty="0" smtClean="0">
                <a:solidFill>
                  <a:srgbClr val="FF0000"/>
                </a:solidFill>
              </a:rPr>
            </a:br>
            <a:r>
              <a:rPr lang="fr-FR" sz="1600" dirty="0" smtClean="0">
                <a:solidFill>
                  <a:srgbClr val="FF0000"/>
                </a:solidFill>
              </a:rPr>
              <a:t>2.3 Limites d’utilisation d’un capteur</a:t>
            </a:r>
            <a:r>
              <a:rPr lang="fr-FR" sz="1600" dirty="0" smtClean="0"/>
              <a:t/>
            </a:r>
            <a:br>
              <a:rPr lang="fr-FR" sz="1600" dirty="0" smtClean="0"/>
            </a:br>
            <a:r>
              <a:rPr lang="fr-FR" sz="1600" b="1" dirty="0" smtClean="0"/>
              <a:t>3- Conditionneurs de capteurs passifs :</a:t>
            </a:r>
            <a:br>
              <a:rPr lang="fr-FR" sz="1600" b="1" dirty="0" smtClean="0"/>
            </a:br>
            <a:r>
              <a:rPr lang="fr-FR" sz="1600" dirty="0" smtClean="0"/>
              <a:t>3.1 Caractéristiques générales</a:t>
            </a:r>
            <a:br>
              <a:rPr lang="fr-FR" sz="1600" dirty="0" smtClean="0"/>
            </a:br>
            <a:r>
              <a:rPr lang="fr-FR" sz="1600" dirty="0" smtClean="0"/>
              <a:t>3.2 Les montages </a:t>
            </a:r>
            <a:r>
              <a:rPr lang="fr-FR" sz="1600" dirty="0" err="1" smtClean="0"/>
              <a:t>potentiométriques</a:t>
            </a:r>
            <a:r>
              <a:rPr lang="fr-FR" sz="1600" dirty="0" smtClean="0"/>
              <a:t/>
            </a:r>
            <a:br>
              <a:rPr lang="fr-FR" sz="1600" dirty="0" smtClean="0"/>
            </a:br>
            <a:r>
              <a:rPr lang="fr-FR" sz="1600" dirty="0" smtClean="0"/>
              <a:t>3.3 Les ponts</a:t>
            </a:r>
            <a:br>
              <a:rPr lang="fr-FR" sz="1600" dirty="0" smtClean="0"/>
            </a:br>
            <a:r>
              <a:rPr lang="fr-FR" sz="1600" dirty="0" smtClean="0"/>
              <a:t>3.4 Les oscillateurs</a:t>
            </a:r>
            <a:br>
              <a:rPr lang="fr-FR" sz="1600" dirty="0" smtClean="0"/>
            </a:br>
            <a:r>
              <a:rPr lang="fr-FR" sz="1600" dirty="0" smtClean="0"/>
              <a:t>3.5 Spectre de fréquence du signal de sortie</a:t>
            </a:r>
            <a:br>
              <a:rPr lang="fr-FR" sz="1600" dirty="0" smtClean="0"/>
            </a:br>
            <a:r>
              <a:rPr lang="fr-FR" sz="1600" b="1" dirty="0" smtClean="0">
                <a:solidFill>
                  <a:srgbClr val="002060"/>
                </a:solidFill>
              </a:rPr>
              <a:t>4- Conditionneurs du signal :</a:t>
            </a:r>
            <a:br>
              <a:rPr lang="fr-FR" sz="1600" b="1" dirty="0" smtClean="0">
                <a:solidFill>
                  <a:srgbClr val="002060"/>
                </a:solidFill>
              </a:rPr>
            </a:br>
            <a:r>
              <a:rPr lang="fr-FR" sz="1600" dirty="0" smtClean="0">
                <a:solidFill>
                  <a:srgbClr val="002060"/>
                </a:solidFill>
              </a:rPr>
              <a:t>4.1 Adaptation de la source du signal</a:t>
            </a:r>
            <a:br>
              <a:rPr lang="fr-FR" sz="1600" dirty="0" smtClean="0">
                <a:solidFill>
                  <a:srgbClr val="002060"/>
                </a:solidFill>
              </a:rPr>
            </a:br>
            <a:r>
              <a:rPr lang="fr-FR" sz="1600" dirty="0" smtClean="0">
                <a:solidFill>
                  <a:srgbClr val="002060"/>
                </a:solidFill>
              </a:rPr>
              <a:t>4.2 Linéarisation</a:t>
            </a:r>
            <a:br>
              <a:rPr lang="fr-FR" sz="1600" dirty="0" smtClean="0">
                <a:solidFill>
                  <a:srgbClr val="002060"/>
                </a:solidFill>
              </a:rPr>
            </a:br>
            <a:r>
              <a:rPr lang="fr-FR" sz="1600" dirty="0" smtClean="0">
                <a:solidFill>
                  <a:srgbClr val="002060"/>
                </a:solidFill>
              </a:rPr>
              <a:t>4.3 Amplification</a:t>
            </a:r>
            <a:br>
              <a:rPr lang="fr-FR" sz="1600" dirty="0" smtClean="0">
                <a:solidFill>
                  <a:srgbClr val="002060"/>
                </a:solidFill>
              </a:rPr>
            </a:br>
            <a:r>
              <a:rPr lang="fr-FR" sz="1600" dirty="0" smtClean="0">
                <a:solidFill>
                  <a:srgbClr val="002060"/>
                </a:solidFill>
              </a:rPr>
              <a:t>4.4 Détection de l’information</a:t>
            </a:r>
            <a:r>
              <a:rPr lang="fr-FR" dirty="0" smtClean="0"/>
              <a:t/>
            </a:r>
            <a:br>
              <a:rPr lang="fr-FR" dirty="0" smtClean="0"/>
            </a:br>
            <a:r>
              <a:rPr lang="fr-FR" b="1" dirty="0" smtClean="0"/>
              <a:t>5- Etudes</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812530" y="1639341"/>
            <a:ext cx="751893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2034"/>
          </a:xfrm>
        </p:spPr>
        <p:txBody>
          <a:bodyPr>
            <a:normAutofit fontScale="90000"/>
          </a:bodyPr>
          <a:lstStyle/>
          <a:p>
            <a:endParaRPr lang="fr-FR"/>
          </a:p>
        </p:txBody>
      </p:sp>
      <p:pic>
        <p:nvPicPr>
          <p:cNvPr id="2050" name="Picture 2"/>
          <p:cNvPicPr>
            <a:picLocks noGrp="1" noChangeAspect="1" noChangeArrowheads="1"/>
          </p:cNvPicPr>
          <p:nvPr>
            <p:ph idx="1"/>
          </p:nvPr>
        </p:nvPicPr>
        <p:blipFill>
          <a:blip r:embed="rId2" cstate="print"/>
          <a:srcRect/>
          <a:stretch>
            <a:fillRect/>
          </a:stretch>
        </p:blipFill>
        <p:spPr bwMode="auto">
          <a:xfrm>
            <a:off x="2054433" y="1052736"/>
            <a:ext cx="5644188" cy="5073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normAutofit/>
          </a:bodyPr>
          <a:lstStyle/>
          <a:p>
            <a:r>
              <a:rPr lang="fr-FR" sz="1800" b="1" dirty="0" smtClean="0"/>
              <a:t>1- Généralités :</a:t>
            </a:r>
            <a:br>
              <a:rPr lang="fr-FR" sz="1800" b="1" dirty="0" smtClean="0"/>
            </a:br>
            <a:r>
              <a:rPr lang="fr-FR" sz="1800" dirty="0" smtClean="0"/>
              <a:t>1.1 Définition et caractéristiques</a:t>
            </a:r>
            <a:br>
              <a:rPr lang="fr-FR" sz="1800" dirty="0" smtClean="0"/>
            </a:br>
            <a:r>
              <a:rPr lang="fr-FR" sz="1800" dirty="0" smtClean="0"/>
              <a:t/>
            </a:r>
            <a:br>
              <a:rPr lang="fr-FR" sz="1800" dirty="0" smtClean="0"/>
            </a:br>
            <a:r>
              <a:rPr lang="fr-FR" sz="1800" dirty="0" smtClean="0"/>
              <a:t> Un </a:t>
            </a:r>
            <a:r>
              <a:rPr lang="fr-FR" sz="1800" b="1" dirty="0" smtClean="0"/>
              <a:t>capteur</a:t>
            </a:r>
            <a:r>
              <a:rPr lang="fr-FR" sz="1800" dirty="0" smtClean="0"/>
              <a:t> est un dispositif transformant l'état d'une grandeur </a:t>
            </a:r>
            <a:r>
              <a:rPr lang="fr-FR" sz="1800" dirty="0" smtClean="0">
                <a:hlinkClick r:id="rId2" tooltip="Physique"/>
              </a:rPr>
              <a:t>physique</a:t>
            </a:r>
            <a:r>
              <a:rPr lang="fr-FR" sz="1800" dirty="0" smtClean="0"/>
              <a:t> observée en une grandeur utilisable, telle qu'une </a:t>
            </a:r>
            <a:r>
              <a:rPr lang="fr-FR" sz="1800" dirty="0" smtClean="0">
                <a:hlinkClick r:id="rId3" tooltip="Tension électrique"/>
              </a:rPr>
              <a:t>tension électrique</a:t>
            </a:r>
            <a:r>
              <a:rPr lang="fr-FR" sz="1800" dirty="0" smtClean="0"/>
              <a:t>, une hauteur de mercure, une </a:t>
            </a:r>
            <a:r>
              <a:rPr lang="fr-FR" sz="1800" dirty="0" smtClean="0">
                <a:hlinkClick r:id="rId4" tooltip="Courant électrique"/>
              </a:rPr>
              <a:t>intensité</a:t>
            </a:r>
            <a:r>
              <a:rPr lang="fr-FR" sz="1800" dirty="0" smtClean="0"/>
              <a:t> ou la déviation d'une aiguille. On fait souvent (à tort) la confusion entre </a:t>
            </a:r>
            <a:r>
              <a:rPr lang="fr-FR" sz="1800" i="1" dirty="0" smtClean="0"/>
              <a:t>capteur</a:t>
            </a:r>
            <a:r>
              <a:rPr lang="fr-FR" sz="1800" dirty="0" smtClean="0"/>
              <a:t> et </a:t>
            </a:r>
            <a:r>
              <a:rPr lang="fr-FR" sz="1800" dirty="0" smtClean="0">
                <a:hlinkClick r:id="rId5" tooltip="Transducteur"/>
              </a:rPr>
              <a:t>transducteur</a:t>
            </a:r>
            <a:r>
              <a:rPr lang="fr-FR" sz="1800" dirty="0" smtClean="0"/>
              <a:t> : le </a:t>
            </a:r>
            <a:r>
              <a:rPr lang="fr-FR" sz="1800" i="1" dirty="0" smtClean="0"/>
              <a:t>capteur</a:t>
            </a:r>
            <a:r>
              <a:rPr lang="fr-FR" sz="1800" dirty="0" smtClean="0"/>
              <a:t> est </a:t>
            </a:r>
            <a:r>
              <a:rPr lang="fr-FR" sz="1800" i="1" dirty="0" smtClean="0"/>
              <a:t>au minimum</a:t>
            </a:r>
            <a:r>
              <a:rPr lang="fr-FR" sz="1800" dirty="0" smtClean="0"/>
              <a:t> constitué d'un </a:t>
            </a:r>
            <a:r>
              <a:rPr lang="fr-FR" sz="1800" dirty="0" smtClean="0">
                <a:hlinkClick r:id="rId5" tooltip="Transducteur"/>
              </a:rPr>
              <a:t>transducteur</a:t>
            </a:r>
            <a:r>
              <a:rPr lang="fr-FR" sz="1800" dirty="0" smtClean="0"/>
              <a:t>.</a:t>
            </a:r>
            <a:br>
              <a:rPr lang="fr-FR" sz="1800" dirty="0" smtClean="0"/>
            </a:br>
            <a:r>
              <a:rPr lang="fr-FR" sz="1800" dirty="0" smtClean="0"/>
              <a:t>Le capteur se distingue de l'</a:t>
            </a:r>
            <a:r>
              <a:rPr lang="fr-FR" sz="1800" dirty="0" smtClean="0">
                <a:hlinkClick r:id="rId6" tooltip="Instrument de mesure"/>
              </a:rPr>
              <a:t>instrument de mesure</a:t>
            </a:r>
            <a:r>
              <a:rPr lang="fr-FR" sz="1800" dirty="0" smtClean="0"/>
              <a:t> par le fait qu'il ne s'agit que d'une simple interface entre un processus physique et une information manipulable. Par opposition, l'instrument de mesure est un </a:t>
            </a:r>
            <a:r>
              <a:rPr lang="fr-FR" sz="1800" dirty="0" smtClean="0">
                <a:hlinkClick r:id="rId6" tooltip="Instrument de mesure"/>
              </a:rPr>
              <a:t>appareil</a:t>
            </a:r>
            <a:r>
              <a:rPr lang="fr-FR" sz="1800" dirty="0" smtClean="0"/>
              <a:t> autonome se suffisant à lui-même, disposant d'un affichage ou d'un système de stockage des données. Le capteur, lui, en est dépourvu.</a:t>
            </a:r>
            <a:br>
              <a:rPr lang="fr-FR" sz="1800" dirty="0" smtClean="0"/>
            </a:br>
            <a:r>
              <a:rPr lang="fr-FR" sz="1800" dirty="0" smtClean="0"/>
              <a:t>Les capteurs sont les éléments de base des </a:t>
            </a:r>
            <a:r>
              <a:rPr lang="fr-FR" sz="1800" dirty="0" smtClean="0">
                <a:hlinkClick r:id="rId7" tooltip="Système d'acquisition de données"/>
              </a:rPr>
              <a:t>systèmes d'acquisition de données</a:t>
            </a:r>
            <a:r>
              <a:rPr lang="fr-FR" sz="1800" dirty="0" smtClean="0"/>
              <a:t>. Leur mise en œuvre est du domaine de l'</a:t>
            </a:r>
            <a:r>
              <a:rPr lang="fr-FR" sz="1800" dirty="0" smtClean="0">
                <a:hlinkClick r:id="rId8" tooltip="Instrumentation (science)"/>
              </a:rPr>
              <a:t>instrumentation</a:t>
            </a:r>
            <a:r>
              <a:rPr lang="fr-FR" sz="1800" dirty="0" smtClean="0"/>
              <a:t>.</a:t>
            </a: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fontScale="90000"/>
          </a:bodyPr>
          <a:lstStyle/>
          <a:p>
            <a:r>
              <a:rPr lang="fr-FR" b="1" dirty="0" smtClean="0">
                <a:solidFill>
                  <a:srgbClr val="FF0000"/>
                </a:solidFill>
              </a:rPr>
              <a:t>VHS</a:t>
            </a:r>
            <a:endParaRPr lang="fr-FR" b="1" dirty="0">
              <a:solidFill>
                <a:srgbClr val="FF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802414" y="1600200"/>
            <a:ext cx="7539172" cy="4525963"/>
          </a:xfrm>
          <a:prstGeom prst="rect">
            <a:avLst/>
          </a:prstGeom>
          <a:noFill/>
          <a:ln w="9525">
            <a:noFill/>
            <a:miter lim="800000"/>
            <a:headEnd/>
            <a:tailEnd/>
          </a:ln>
        </p:spPr>
      </p:pic>
      <p:sp>
        <p:nvSpPr>
          <p:cNvPr id="126978" name="AutoShape 2" descr="Résultat de recherche d'images pour &quot;techniques de mesure&quot;"/>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6980" name="Picture 4" descr="Résultat de recherche d'images pour &quot;techniques de mesure&quot;"/>
          <p:cNvPicPr>
            <a:picLocks noChangeAspect="1" noChangeArrowheads="1"/>
          </p:cNvPicPr>
          <p:nvPr/>
        </p:nvPicPr>
        <p:blipFill>
          <a:blip r:embed="rId3" cstate="print"/>
          <a:srcRect/>
          <a:stretch>
            <a:fillRect/>
          </a:stretch>
        </p:blipFill>
        <p:spPr bwMode="auto">
          <a:xfrm>
            <a:off x="971601" y="481445"/>
            <a:ext cx="3024335" cy="138363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763" y="0"/>
            <a:ext cx="9134475" cy="706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288" y="247650"/>
            <a:ext cx="8353425" cy="636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ChangeAspect="1" noChangeArrowheads="1"/>
          </p:cNvPicPr>
          <p:nvPr/>
        </p:nvPicPr>
        <p:blipFill>
          <a:blip r:embed="rId2" cstate="print"/>
          <a:srcRect/>
          <a:stretch>
            <a:fillRect/>
          </a:stretch>
        </p:blipFill>
        <p:spPr bwMode="auto">
          <a:xfrm>
            <a:off x="276225" y="266700"/>
            <a:ext cx="859155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19138" y="266700"/>
            <a:ext cx="7705725"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ChangeAspect="1" noChangeArrowheads="1"/>
          </p:cNvPicPr>
          <p:nvPr/>
        </p:nvPicPr>
        <p:blipFill>
          <a:blip r:embed="rId2" cstate="print"/>
          <a:srcRect/>
          <a:stretch>
            <a:fillRect/>
          </a:stretch>
        </p:blipFill>
        <p:spPr bwMode="auto">
          <a:xfrm>
            <a:off x="504825" y="361950"/>
            <a:ext cx="8134350" cy="613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5725" y="138113"/>
            <a:ext cx="8972550" cy="658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261938"/>
            <a:ext cx="9182100" cy="633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18658"/>
          </a:xfrm>
        </p:spPr>
        <p:txBody>
          <a:bodyPr>
            <a:normAutofit fontScale="90000"/>
          </a:bodyPr>
          <a:lstStyle/>
          <a:p>
            <a:pPr algn="l"/>
            <a:r>
              <a:rPr lang="fr-FR" dirty="0" smtClean="0">
                <a:solidFill>
                  <a:srgbClr val="00B050"/>
                </a:solidFill>
              </a:rPr>
              <a:t>1.2 Capteurs passifs et </a:t>
            </a:r>
            <a:r>
              <a:rPr lang="fr-FR" dirty="0" smtClean="0">
                <a:solidFill>
                  <a:srgbClr val="FF0000"/>
                </a:solidFill>
              </a:rPr>
              <a:t>capteurs                 				actifs.</a:t>
            </a:r>
            <a:r>
              <a:rPr lang="fr-FR" dirty="0" smtClean="0">
                <a:solidFill>
                  <a:srgbClr val="00B050"/>
                </a:solidFill>
              </a:rPr>
              <a:t/>
            </a:r>
            <a:br>
              <a:rPr lang="fr-FR" dirty="0" smtClean="0">
                <a:solidFill>
                  <a:srgbClr val="00B050"/>
                </a:solidFill>
              </a:rPr>
            </a:br>
            <a:r>
              <a:rPr lang="fr-FR" sz="1600" b="1" dirty="0" smtClean="0"/>
              <a:t> Capteurs passifs</a:t>
            </a:r>
            <a:br>
              <a:rPr lang="fr-FR" sz="1600" b="1" dirty="0" smtClean="0"/>
            </a:br>
            <a:r>
              <a:rPr lang="fr-FR" sz="1600" dirty="0" smtClean="0"/>
              <a:t>Ils ont besoin dans la plupart des cas d'apport d'énergie extérieure pour fonctionner (ex. : </a:t>
            </a:r>
            <a:r>
              <a:rPr lang="fr-FR" sz="1600" dirty="0" smtClean="0">
                <a:hlinkClick r:id="rId2" tooltip="Thermistance"/>
              </a:rPr>
              <a:t>thermistance</a:t>
            </a:r>
            <a:r>
              <a:rPr lang="fr-FR" sz="1600" dirty="0" smtClean="0"/>
              <a:t>, </a:t>
            </a:r>
            <a:r>
              <a:rPr lang="fr-FR" sz="1600" dirty="0" smtClean="0">
                <a:hlinkClick r:id="rId3" tooltip="Photorésistance"/>
              </a:rPr>
              <a:t>photorésistance</a:t>
            </a:r>
            <a:r>
              <a:rPr lang="fr-FR" sz="1600" dirty="0" smtClean="0"/>
              <a:t>, </a:t>
            </a:r>
            <a:r>
              <a:rPr lang="fr-FR" sz="1600" dirty="0" smtClean="0">
                <a:hlinkClick r:id="rId4" tooltip="Potentiomètre"/>
              </a:rPr>
              <a:t>potentiomètre</a:t>
            </a:r>
            <a:r>
              <a:rPr lang="fr-FR" sz="1600" dirty="0" smtClean="0"/>
              <a:t>, </a:t>
            </a:r>
            <a:r>
              <a:rPr lang="fr-FR" sz="1600" dirty="0" smtClean="0">
                <a:hlinkClick r:id="rId5" tooltip="Instrument de mesure"/>
              </a:rPr>
              <a:t>jauge</a:t>
            </a:r>
            <a:r>
              <a:rPr lang="fr-FR" sz="1600" dirty="0" smtClean="0"/>
              <a:t> d’</a:t>
            </a:r>
            <a:r>
              <a:rPr lang="fr-FR" sz="1600" dirty="0" err="1" smtClean="0">
                <a:hlinkClick r:id="rId6" tooltip="Extensométrie"/>
              </a:rPr>
              <a:t>extensométrie</a:t>
            </a:r>
            <a:r>
              <a:rPr lang="fr-FR" sz="1600" dirty="0" smtClean="0"/>
              <a:t> appelée aussi </a:t>
            </a:r>
            <a:r>
              <a:rPr lang="fr-FR" sz="1600" dirty="0" smtClean="0">
                <a:hlinkClick r:id="rId7" tooltip="Jauge de contrainte"/>
              </a:rPr>
              <a:t>jauge de contrainte</a:t>
            </a:r>
            <a:r>
              <a:rPr lang="fr-FR" sz="1600" dirty="0" smtClean="0"/>
              <a:t>). Une variation du phénomène physique étudié (mesuré) engendre une variation de la sortie . Il faut leur appliquer une tension pour obtenir un signal de sortie.</a:t>
            </a:r>
            <a:br>
              <a:rPr lang="fr-FR" sz="1600" dirty="0" smtClean="0"/>
            </a:br>
            <a:r>
              <a:rPr lang="fr-FR" sz="1600" dirty="0" smtClean="0"/>
              <a:t/>
            </a:r>
            <a:br>
              <a:rPr lang="fr-FR" sz="1600" dirty="0" smtClean="0"/>
            </a:br>
            <a:r>
              <a:rPr lang="fr-FR" sz="1600" b="1" dirty="0" smtClean="0"/>
              <a:t>Capteurs actifs (ou capteurs directs)[</a:t>
            </a:r>
            <a:r>
              <a:rPr lang="fr-FR" sz="1600" b="1" dirty="0" smtClean="0">
                <a:hlinkClick r:id="rId8" tooltip="Modifier la section : Capteurs actifs (ou capteurs directs)"/>
              </a:rPr>
              <a:t>modifier</a:t>
            </a:r>
            <a:r>
              <a:rPr lang="fr-FR" sz="1600" b="1" dirty="0" smtClean="0"/>
              <a:t> | </a:t>
            </a:r>
            <a:r>
              <a:rPr lang="fr-FR" sz="1600" b="1" dirty="0" smtClean="0">
                <a:hlinkClick r:id="rId9" tooltip="Modifier la section : Capteurs actifs (ou capteurs directs)"/>
              </a:rPr>
              <a:t>modifier le code</a:t>
            </a:r>
            <a:r>
              <a:rPr lang="fr-FR" sz="1600" b="1" dirty="0" smtClean="0"/>
              <a:t>]</a:t>
            </a:r>
            <a:br>
              <a:rPr lang="fr-FR" sz="1600" b="1" dirty="0" smtClean="0"/>
            </a:br>
            <a:r>
              <a:rPr lang="fr-FR" sz="1600" dirty="0" smtClean="0"/>
              <a:t>On parle de capteur actif lorsque le phénomène physique qui est utilisé pour la détermination du </a:t>
            </a:r>
            <a:r>
              <a:rPr lang="fr-FR" sz="1600" dirty="0" err="1" smtClean="0"/>
              <a:t>mesurande</a:t>
            </a:r>
            <a:r>
              <a:rPr lang="fr-FR" sz="1600" dirty="0" smtClean="0"/>
              <a:t> effectue directement la transformation en grandeur électrique. C'est la loi physique elle-même qui relie </a:t>
            </a:r>
            <a:r>
              <a:rPr lang="fr-FR" sz="1600" dirty="0" err="1" smtClean="0"/>
              <a:t>mesurande</a:t>
            </a:r>
            <a:r>
              <a:rPr lang="fr-FR" sz="1600" dirty="0" smtClean="0"/>
              <a:t> et grandeur électrique de sortie.</a:t>
            </a:r>
            <a:br>
              <a:rPr lang="fr-FR" sz="1600" dirty="0" smtClean="0"/>
            </a:br>
            <a:r>
              <a:rPr lang="fr-FR" sz="1600" dirty="0" smtClean="0"/>
              <a:t/>
            </a:r>
            <a:br>
              <a:rPr lang="fr-FR" sz="1600" dirty="0" smtClean="0"/>
            </a:br>
            <a:r>
              <a:rPr lang="fr-FR" sz="1600" dirty="0" smtClean="0"/>
              <a:t>Un capteur actif fonctionne assez souvent en électromoteur et dans ce cas, la grandeur de sortie est une différence de potentiel.</a:t>
            </a:r>
            <a:br>
              <a:rPr lang="fr-FR" sz="1600" dirty="0" smtClean="0"/>
            </a:br>
            <a:r>
              <a:rPr lang="fr-FR" sz="1600" dirty="0" smtClean="0"/>
              <a:t>Le nombre des lois physiques permettant une telle transformation est évidemment limité, on peut donc recenser facilement les capteurs actifs (dont le nombre est fini). Toutefois, les domaines d'application sont eux très étendus.</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19063" y="295275"/>
            <a:ext cx="8905875" cy="626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80975" y="533400"/>
            <a:ext cx="878205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800" dirty="0" smtClean="0">
                <a:solidFill>
                  <a:srgbClr val="002060"/>
                </a:solidFill>
              </a:rPr>
              <a:t>Filière : Génie Mécanique      Spécialité : Productique mécanique </a:t>
            </a:r>
            <a:br>
              <a:rPr lang="fr-FR" sz="1800" dirty="0" smtClean="0">
                <a:solidFill>
                  <a:srgbClr val="002060"/>
                </a:solidFill>
              </a:rPr>
            </a:br>
            <a:r>
              <a:rPr lang="fr-FR" sz="1800" b="1" dirty="0" smtClean="0">
                <a:solidFill>
                  <a:srgbClr val="002060"/>
                </a:solidFill>
              </a:rPr>
              <a:t>Intitulé de la matière : </a:t>
            </a:r>
            <a:r>
              <a:rPr lang="fr-FR" sz="1800" b="1" dirty="0" smtClean="0">
                <a:solidFill>
                  <a:srgbClr val="FF0000"/>
                </a:solidFill>
              </a:rPr>
              <a:t>Techniques de mesure</a:t>
            </a:r>
            <a:r>
              <a:rPr lang="fr-FR" sz="1800" dirty="0" smtClean="0">
                <a:solidFill>
                  <a:srgbClr val="FF0000"/>
                </a:solidFill>
              </a:rPr>
              <a:t>                                                           </a:t>
            </a:r>
            <a:r>
              <a:rPr lang="fr-FR" sz="1800" b="1" dirty="0" smtClean="0">
                <a:solidFill>
                  <a:srgbClr val="002060"/>
                </a:solidFill>
              </a:rPr>
              <a:t>Semestre : S4     </a:t>
            </a:r>
            <a:r>
              <a:rPr lang="fr-FR" sz="1800" dirty="0" smtClean="0"/>
              <a:t/>
            </a:r>
            <a:br>
              <a:rPr lang="fr-FR" sz="1800" dirty="0" smtClean="0"/>
            </a:br>
            <a:endParaRPr lang="fr-FR" sz="1800" dirty="0"/>
          </a:p>
        </p:txBody>
      </p:sp>
      <p:sp>
        <p:nvSpPr>
          <p:cNvPr id="3" name="Espace réservé du contenu 2"/>
          <p:cNvSpPr>
            <a:spLocks noGrp="1"/>
          </p:cNvSpPr>
          <p:nvPr>
            <p:ph idx="1"/>
          </p:nvPr>
        </p:nvSpPr>
        <p:spPr/>
        <p:txBody>
          <a:bodyPr>
            <a:normAutofit fontScale="70000" lnSpcReduction="20000"/>
          </a:bodyPr>
          <a:lstStyle/>
          <a:p>
            <a:r>
              <a:rPr lang="fr-FR" b="1" u="heavy" dirty="0" smtClean="0">
                <a:solidFill>
                  <a:srgbClr val="0070C0"/>
                </a:solidFill>
              </a:rPr>
              <a:t>Objectifs de l’enseignement : </a:t>
            </a:r>
            <a:endParaRPr lang="fr-FR" dirty="0" smtClean="0">
              <a:solidFill>
                <a:srgbClr val="0070C0"/>
              </a:solidFill>
            </a:endParaRPr>
          </a:p>
          <a:p>
            <a:r>
              <a:rPr lang="fr-FR" b="1" dirty="0" smtClean="0">
                <a:solidFill>
                  <a:srgbClr val="FF0000"/>
                </a:solidFill>
              </a:rPr>
              <a:t>L’objectif final </a:t>
            </a:r>
            <a:r>
              <a:rPr lang="fr-FR" dirty="0" smtClean="0"/>
              <a:t>de ce cours est de doter les élèves ingénieurs de </a:t>
            </a:r>
            <a:r>
              <a:rPr lang="fr-FR" u="sng" dirty="0" smtClean="0"/>
              <a:t>connaissances de base </a:t>
            </a:r>
            <a:r>
              <a:rPr lang="fr-FR" dirty="0" smtClean="0"/>
              <a:t>relatives aux techniques de mesure dans le cadre de toute expérimentation possible dans le domaine de l’ingénierie des </a:t>
            </a:r>
            <a:r>
              <a:rPr lang="fr-FR" b="1" dirty="0" smtClean="0">
                <a:effectLst>
                  <a:outerShdw blurRad="38100" dist="38100" dir="2700000" algn="tl">
                    <a:srgbClr val="000000">
                      <a:alpha val="43137"/>
                    </a:srgbClr>
                  </a:outerShdw>
                </a:effectLst>
              </a:rPr>
              <a:t>systèmes de production ( énergétiques)</a:t>
            </a:r>
            <a:r>
              <a:rPr lang="fr-FR" dirty="0" smtClean="0"/>
              <a:t>. D’abord par l’exploration du domaine des </a:t>
            </a:r>
            <a:r>
              <a:rPr lang="fr-FR" u="sng" dirty="0" smtClean="0"/>
              <a:t>incertitudes de mesures</a:t>
            </a:r>
            <a:r>
              <a:rPr lang="fr-FR" dirty="0" smtClean="0"/>
              <a:t>, leur traitement et la présentation du </a:t>
            </a:r>
            <a:r>
              <a:rPr lang="fr-FR" u="sng" dirty="0" smtClean="0"/>
              <a:t>rapport des résultats</a:t>
            </a:r>
            <a:r>
              <a:rPr lang="fr-FR" dirty="0" smtClean="0"/>
              <a:t>, </a:t>
            </a:r>
            <a:r>
              <a:rPr lang="fr-FR" sz="4600" b="1" dirty="0" smtClean="0"/>
              <a:t>puis</a:t>
            </a:r>
            <a:r>
              <a:rPr lang="fr-FR" dirty="0" smtClean="0"/>
              <a:t> par la connaissance </a:t>
            </a:r>
            <a:r>
              <a:rPr lang="fr-FR" b="1" u="sng" dirty="0" smtClean="0"/>
              <a:t>des capteurs </a:t>
            </a:r>
            <a:r>
              <a:rPr lang="fr-FR" dirty="0" smtClean="0"/>
              <a:t>et leur mise en œuvre dans le but </a:t>
            </a:r>
            <a:r>
              <a:rPr lang="fr-FR" b="1" dirty="0" smtClean="0"/>
              <a:t>de l’acquisition d’un </a:t>
            </a:r>
            <a:r>
              <a:rPr lang="fr-FR" dirty="0" smtClean="0"/>
              <a:t>signal et son </a:t>
            </a:r>
            <a:r>
              <a:rPr lang="fr-FR" u="sng" dirty="0" smtClean="0"/>
              <a:t>traitement relatif à la </a:t>
            </a:r>
            <a:r>
              <a:rPr lang="fr-FR" dirty="0" smtClean="0"/>
              <a:t>mesure d’une grandeur donnée. Pour chaque type de capteur</a:t>
            </a:r>
            <a:r>
              <a:rPr lang="fr-FR" b="1" dirty="0" smtClean="0">
                <a:solidFill>
                  <a:srgbClr val="00B050"/>
                </a:solidFill>
              </a:rPr>
              <a:t>, il sera traité les différentes solutions existantes, leurs caractéristiques spécifiques et leur mise en œuvre pratique</a:t>
            </a:r>
            <a:r>
              <a:rPr lang="fr-FR" dirty="0" smtClean="0"/>
              <a:t>. Des exemples d’étude de cas peuvent être abordés en séance de démonstration.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1913" y="1138238"/>
            <a:ext cx="9020175"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33350" y="900113"/>
            <a:ext cx="887730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50"/>
                </a:solidFill>
              </a:rPr>
              <a:t>Corps d’épreuve</a:t>
            </a:r>
            <a:endParaRPr lang="fr-FR" dirty="0"/>
          </a:p>
        </p:txBody>
      </p:sp>
      <p:pic>
        <p:nvPicPr>
          <p:cNvPr id="15362" name="Picture 2"/>
          <p:cNvPicPr>
            <a:picLocks noChangeAspect="1" noChangeArrowheads="1"/>
          </p:cNvPicPr>
          <p:nvPr/>
        </p:nvPicPr>
        <p:blipFill>
          <a:blip r:embed="rId2" cstate="print"/>
          <a:srcRect/>
          <a:stretch>
            <a:fillRect/>
          </a:stretch>
        </p:blipFill>
        <p:spPr bwMode="auto">
          <a:xfrm>
            <a:off x="1423988" y="1196752"/>
            <a:ext cx="6296025" cy="51802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0242" name="Picture 2"/>
          <p:cNvPicPr>
            <a:picLocks noChangeAspect="1" noChangeArrowheads="1"/>
          </p:cNvPicPr>
          <p:nvPr/>
        </p:nvPicPr>
        <p:blipFill>
          <a:blip r:embed="rId2" cstate="print"/>
          <a:srcRect/>
          <a:stretch>
            <a:fillRect/>
          </a:stretch>
        </p:blipFill>
        <p:spPr bwMode="auto">
          <a:xfrm>
            <a:off x="180975" y="138113"/>
            <a:ext cx="8782050" cy="658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6386" name="Picture 2"/>
          <p:cNvPicPr>
            <a:picLocks noChangeAspect="1" noChangeArrowheads="1"/>
          </p:cNvPicPr>
          <p:nvPr/>
        </p:nvPicPr>
        <p:blipFill>
          <a:blip r:embed="rId2" cstate="print"/>
          <a:srcRect/>
          <a:stretch>
            <a:fillRect/>
          </a:stretch>
        </p:blipFill>
        <p:spPr bwMode="auto">
          <a:xfrm>
            <a:off x="1690688" y="138534"/>
            <a:ext cx="6193680" cy="6719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234482"/>
          </a:xfrm>
        </p:spPr>
        <p:txBody>
          <a:bodyPr>
            <a:noAutofit/>
          </a:bodyPr>
          <a:lstStyle/>
          <a:p>
            <a:r>
              <a:rPr lang="fr-FR" sz="4000" b="1" dirty="0" smtClean="0"/>
              <a:t>3- Conditionneurs de capteurs passifs </a:t>
            </a:r>
            <a:br>
              <a:rPr lang="fr-FR" sz="4000" b="1" dirty="0" smtClean="0"/>
            </a:br>
            <a:r>
              <a:rPr lang="fr-FR" sz="4000" dirty="0" smtClean="0"/>
              <a:t>3.1 Caractéristiques générales</a:t>
            </a:r>
            <a:br>
              <a:rPr lang="fr-FR" sz="4000" dirty="0" smtClean="0"/>
            </a:br>
            <a:r>
              <a:rPr lang="fr-FR" sz="4000" dirty="0" smtClean="0"/>
              <a:t>3.2 Les montages </a:t>
            </a:r>
            <a:r>
              <a:rPr lang="fr-FR" sz="4000" dirty="0" err="1" smtClean="0"/>
              <a:t>potentiométriques</a:t>
            </a:r>
            <a:r>
              <a:rPr lang="fr-FR" sz="4000" dirty="0" smtClean="0"/>
              <a:t/>
            </a:r>
            <a:br>
              <a:rPr lang="fr-FR" sz="4000" dirty="0" smtClean="0"/>
            </a:br>
            <a:r>
              <a:rPr lang="fr-FR" sz="4000" dirty="0" smtClean="0"/>
              <a:t>3.3 Les ponts</a:t>
            </a:r>
            <a:br>
              <a:rPr lang="fr-FR" sz="4000" dirty="0" smtClean="0"/>
            </a:br>
            <a:r>
              <a:rPr lang="fr-FR" sz="4000" dirty="0" smtClean="0"/>
              <a:t>3.4 Les oscillateurs</a:t>
            </a:r>
            <a:br>
              <a:rPr lang="fr-FR" sz="4000" dirty="0" smtClean="0"/>
            </a:br>
            <a:r>
              <a:rPr lang="fr-FR" sz="4000" dirty="0" smtClean="0"/>
              <a:t>3.5 Spectre de fréquence du signal de sortie</a:t>
            </a:r>
            <a:endParaRPr lang="fr-FR"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hlinkClick r:id="rId2" action="ppaction://hlinkfile"/>
              </a:rPr>
              <a:t>Les différents  capteurs </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738538"/>
          </a:xfrm>
        </p:spPr>
        <p:txBody>
          <a:bodyPr>
            <a:normAutofit fontScale="90000"/>
          </a:bodyPr>
          <a:lstStyle/>
          <a:p>
            <a:r>
              <a:rPr lang="fr-FR" dirty="0" smtClean="0"/>
              <a:t>5-Etudes </a:t>
            </a:r>
            <a:br>
              <a:rPr lang="fr-FR" dirty="0" smtClean="0"/>
            </a:br>
            <a:r>
              <a:rPr lang="fr-FR" dirty="0" smtClean="0"/>
              <a:t>Exemple </a:t>
            </a:r>
            <a:r>
              <a:rPr lang="fr-FR" dirty="0" smtClean="0"/>
              <a:t>d’application.</a:t>
            </a:r>
            <a:br>
              <a:rPr lang="fr-FR" dirty="0" smtClean="0"/>
            </a:br>
            <a:r>
              <a:rPr lang="fr-FR" b="1" dirty="0" smtClean="0">
                <a:solidFill>
                  <a:srgbClr val="FF0000"/>
                </a:solidFill>
              </a:rPr>
              <a:t>Réalisation d’un Diagramme PV</a:t>
            </a:r>
            <a:r>
              <a:rPr lang="fr-FR" b="1" dirty="0" smtClean="0">
                <a:solidFill>
                  <a:srgbClr val="FF0000"/>
                </a:solidFill>
              </a:rPr>
              <a:t>?</a:t>
            </a:r>
            <a:br>
              <a:rPr lang="fr-FR" b="1" dirty="0" smtClean="0">
                <a:solidFill>
                  <a:srgbClr val="FF0000"/>
                </a:solidFill>
              </a:rPr>
            </a:br>
            <a:r>
              <a:rPr lang="fr-FR" b="1" dirty="0" smtClean="0">
                <a:solidFill>
                  <a:srgbClr val="FF0000"/>
                </a:solidFill>
              </a:rPr>
              <a:t>(section Energétique)</a:t>
            </a:r>
            <a:br>
              <a:rPr lang="fr-FR" b="1" dirty="0" smtClean="0">
                <a:solidFill>
                  <a:srgbClr val="FF0000"/>
                </a:solidFill>
              </a:rPr>
            </a:br>
            <a:r>
              <a:rPr lang="fr-FR" b="1" dirty="0" smtClean="0">
                <a:solidFill>
                  <a:srgbClr val="FF0000"/>
                </a:solidFill>
              </a:rPr>
              <a:t>Mesure de la température de coupe (section Productique)</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78498"/>
          </a:xfrm>
        </p:spPr>
        <p:txBody>
          <a:bodyPr/>
          <a:lstStyle/>
          <a:p>
            <a:r>
              <a:rPr lang="fr-FR" dirty="0" smtClean="0">
                <a:solidFill>
                  <a:srgbClr val="FF0000"/>
                </a:solidFill>
              </a:rPr>
              <a:t>Problème.</a:t>
            </a:r>
            <a:br>
              <a:rPr lang="fr-FR" dirty="0" smtClean="0">
                <a:solidFill>
                  <a:srgbClr val="FF0000"/>
                </a:solidFill>
              </a:rPr>
            </a:br>
            <a:r>
              <a:rPr lang="fr-FR" dirty="0" smtClean="0">
                <a:solidFill>
                  <a:srgbClr val="FF0000"/>
                </a:solidFill>
              </a:rPr>
              <a:t>Soit a concevoir un système de mesure par acquisition de données à haute </a:t>
            </a:r>
            <a:r>
              <a:rPr lang="fr-FR" dirty="0" smtClean="0">
                <a:solidFill>
                  <a:srgbClr val="FF0000"/>
                </a:solidFill>
              </a:rPr>
              <a:t>vitesse</a:t>
            </a:r>
            <a:br>
              <a:rPr lang="fr-FR" dirty="0" smtClean="0">
                <a:solidFill>
                  <a:srgbClr val="FF0000"/>
                </a:solidFill>
              </a:rPr>
            </a:br>
            <a:r>
              <a:rPr lang="fr-FR" dirty="0" smtClean="0">
                <a:solidFill>
                  <a:srgbClr val="FF0000"/>
                </a:solidFill>
              </a:rPr>
              <a:t>pour un diagramme </a:t>
            </a:r>
            <a:r>
              <a:rPr lang="fr-FR" dirty="0" err="1" smtClean="0">
                <a:solidFill>
                  <a:srgbClr val="FF0000"/>
                </a:solidFill>
              </a:rPr>
              <a:t>Pv</a:t>
            </a:r>
            <a:r>
              <a:rPr lang="fr-FR" dirty="0" smtClean="0">
                <a:solidFill>
                  <a:srgbClr val="FF0000"/>
                </a:solidFill>
              </a:rPr>
              <a:t>. </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50706"/>
          </a:xfrm>
        </p:spPr>
        <p:txBody>
          <a:bodyPr>
            <a:normAutofit fontScale="90000"/>
          </a:bodyPr>
          <a:lstStyle/>
          <a:p>
            <a:pPr>
              <a:buFont typeface="Arial" pitchFamily="34" charset="0"/>
              <a:buChar char="•"/>
            </a:pPr>
            <a:r>
              <a:rPr lang="fr-FR" sz="3100" dirty="0" smtClean="0">
                <a:solidFill>
                  <a:srgbClr val="FF0000"/>
                </a:solidFill>
              </a:rPr>
              <a:t>Chaine de mesure ???</a:t>
            </a:r>
            <a:br>
              <a:rPr lang="fr-FR" sz="3100" dirty="0" smtClean="0">
                <a:solidFill>
                  <a:srgbClr val="FF0000"/>
                </a:solidFill>
              </a:rPr>
            </a:br>
            <a:r>
              <a:rPr lang="fr-FR" sz="3100" dirty="0" smtClean="0">
                <a:solidFill>
                  <a:srgbClr val="FF0000"/>
                </a:solidFill>
              </a:rPr>
              <a:t>1-capteurs</a:t>
            </a:r>
            <a:br>
              <a:rPr lang="fr-FR" sz="3100" dirty="0" smtClean="0">
                <a:solidFill>
                  <a:srgbClr val="FF0000"/>
                </a:solidFill>
              </a:rPr>
            </a:br>
            <a:r>
              <a:rPr lang="fr-FR" sz="3100" dirty="0" smtClean="0">
                <a:solidFill>
                  <a:srgbClr val="FF0000"/>
                </a:solidFill>
              </a:rPr>
              <a:t>2-</a:t>
            </a:r>
            <a:r>
              <a:rPr lang="fr-FR" sz="3100" dirty="0" err="1" smtClean="0">
                <a:solidFill>
                  <a:srgbClr val="FF0000"/>
                </a:solidFill>
              </a:rPr>
              <a:t>wires</a:t>
            </a:r>
            <a:r>
              <a:rPr lang="fr-FR" sz="3100" dirty="0" smtClean="0">
                <a:solidFill>
                  <a:srgbClr val="FF0000"/>
                </a:solidFill>
              </a:rPr>
              <a:t/>
            </a:r>
            <a:br>
              <a:rPr lang="fr-FR" sz="3100" dirty="0" smtClean="0">
                <a:solidFill>
                  <a:srgbClr val="FF0000"/>
                </a:solidFill>
              </a:rPr>
            </a:br>
            <a:r>
              <a:rPr lang="fr-FR" sz="3100" dirty="0" smtClean="0">
                <a:solidFill>
                  <a:srgbClr val="FF0000"/>
                </a:solidFill>
              </a:rPr>
              <a:t>3-</a:t>
            </a:r>
            <a:r>
              <a:rPr lang="fr-FR" sz="3100" dirty="0" err="1" smtClean="0">
                <a:solidFill>
                  <a:srgbClr val="FF0000"/>
                </a:solidFill>
              </a:rPr>
              <a:t>channels</a:t>
            </a:r>
            <a:r>
              <a:rPr lang="fr-FR" sz="3100" dirty="0" smtClean="0">
                <a:solidFill>
                  <a:srgbClr val="FF0000"/>
                </a:solidFill>
              </a:rPr>
              <a:t/>
            </a:r>
            <a:br>
              <a:rPr lang="fr-FR" sz="3100" dirty="0" smtClean="0">
                <a:solidFill>
                  <a:srgbClr val="FF0000"/>
                </a:solidFill>
              </a:rPr>
            </a:br>
            <a:r>
              <a:rPr lang="fr-FR" sz="3100" dirty="0" smtClean="0">
                <a:solidFill>
                  <a:srgbClr val="FF0000"/>
                </a:solidFill>
              </a:rPr>
              <a:t>4-input/output?</a:t>
            </a:r>
            <a:br>
              <a:rPr lang="fr-FR" sz="3100" dirty="0" smtClean="0">
                <a:solidFill>
                  <a:srgbClr val="FF0000"/>
                </a:solidFill>
              </a:rPr>
            </a:br>
            <a:r>
              <a:rPr lang="fr-FR" sz="3100" dirty="0" smtClean="0">
                <a:solidFill>
                  <a:srgbClr val="FF0000"/>
                </a:solidFill>
              </a:rPr>
              <a:t>5-Gain </a:t>
            </a:r>
            <a:br>
              <a:rPr lang="fr-FR" sz="3100" dirty="0" smtClean="0">
                <a:solidFill>
                  <a:srgbClr val="FF0000"/>
                </a:solidFill>
              </a:rPr>
            </a:br>
            <a:r>
              <a:rPr lang="fr-FR" sz="3100" dirty="0" smtClean="0">
                <a:solidFill>
                  <a:srgbClr val="FF0000"/>
                </a:solidFill>
              </a:rPr>
              <a:t>6-SHA</a:t>
            </a:r>
            <a:br>
              <a:rPr lang="fr-FR" sz="3100" dirty="0" smtClean="0">
                <a:solidFill>
                  <a:srgbClr val="FF0000"/>
                </a:solidFill>
              </a:rPr>
            </a:br>
            <a:r>
              <a:rPr lang="fr-FR" sz="3100" dirty="0" smtClean="0">
                <a:solidFill>
                  <a:srgbClr val="FF0000"/>
                </a:solidFill>
              </a:rPr>
              <a:t>7-CAN</a:t>
            </a:r>
            <a:br>
              <a:rPr lang="fr-FR" sz="3100" dirty="0" smtClean="0">
                <a:solidFill>
                  <a:srgbClr val="FF0000"/>
                </a:solidFill>
              </a:rPr>
            </a:br>
            <a:r>
              <a:rPr lang="fr-FR" sz="3100" dirty="0" smtClean="0">
                <a:solidFill>
                  <a:srgbClr val="FF0000"/>
                </a:solidFill>
              </a:rPr>
              <a:t>8-DMA</a:t>
            </a:r>
            <a:br>
              <a:rPr lang="fr-FR" sz="3100" dirty="0" smtClean="0">
                <a:solidFill>
                  <a:srgbClr val="FF0000"/>
                </a:solidFill>
              </a:rPr>
            </a:br>
            <a:r>
              <a:rPr lang="fr-FR" sz="3100" dirty="0" smtClean="0">
                <a:solidFill>
                  <a:srgbClr val="FF0000"/>
                </a:solidFill>
              </a:rPr>
              <a:t>9-Display </a:t>
            </a:r>
            <a:br>
              <a:rPr lang="fr-FR" sz="3100" dirty="0" smtClean="0">
                <a:solidFill>
                  <a:srgbClr val="FF0000"/>
                </a:solidFill>
              </a:rPr>
            </a:br>
            <a:r>
              <a:rPr lang="fr-FR" sz="3100" dirty="0" smtClean="0">
                <a:solidFill>
                  <a:srgbClr val="FF0000"/>
                </a:solidFill>
              </a:rPr>
              <a:t>10----</a:t>
            </a:r>
            <a:br>
              <a:rPr lang="fr-FR" sz="3100" dirty="0" smtClean="0">
                <a:solidFill>
                  <a:srgbClr val="FF0000"/>
                </a:solidFill>
              </a:rPr>
            </a:br>
            <a:r>
              <a:rPr lang="fr-FR" dirty="0" smtClean="0">
                <a:solidFill>
                  <a:srgbClr val="FF0000"/>
                </a:solidFill>
              </a:rPr>
              <a:t/>
            </a:r>
            <a:br>
              <a:rPr lang="fr-FR" dirty="0" smtClean="0">
                <a:solidFill>
                  <a:srgbClr val="FF0000"/>
                </a:solidFill>
              </a:rPr>
            </a:br>
            <a:r>
              <a:rPr lang="fr-FR" dirty="0" smtClean="0">
                <a:solidFill>
                  <a:srgbClr val="FF0000"/>
                </a:solidFill>
              </a:rPr>
              <a:t/>
            </a:r>
            <a:br>
              <a:rPr lang="fr-FR" dirty="0" smtClean="0">
                <a:solidFill>
                  <a:srgbClr val="FF0000"/>
                </a:solidFill>
              </a:rPr>
            </a:br>
            <a:endParaRPr lang="fr-FR"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programme </a:t>
            </a:r>
            <a:endParaRPr lang="fr-FR" dirty="0"/>
          </a:p>
        </p:txBody>
      </p:sp>
      <p:sp>
        <p:nvSpPr>
          <p:cNvPr id="3" name="Espace réservé du contenu 2"/>
          <p:cNvSpPr>
            <a:spLocks noGrp="1"/>
          </p:cNvSpPr>
          <p:nvPr>
            <p:ph idx="1"/>
          </p:nvPr>
        </p:nvSpPr>
        <p:spPr>
          <a:xfrm>
            <a:off x="457200" y="1600201"/>
            <a:ext cx="8229600" cy="2260848"/>
          </a:xfrm>
        </p:spPr>
        <p:txBody>
          <a:bodyPr/>
          <a:lstStyle/>
          <a:p>
            <a:r>
              <a:rPr lang="fr-FR" dirty="0" smtClean="0"/>
              <a:t>PARTIE A : les incertitudes de mesures.</a:t>
            </a:r>
          </a:p>
          <a:p>
            <a:pPr>
              <a:buNone/>
            </a:pPr>
            <a:endParaRPr lang="fr-FR" dirty="0" smtClean="0"/>
          </a:p>
          <a:p>
            <a:r>
              <a:rPr lang="fr-FR" dirty="0" smtClean="0"/>
              <a:t>PARTIE B: les capteurs.</a:t>
            </a:r>
          </a:p>
          <a:p>
            <a:endParaRPr lang="fr-FR" dirty="0"/>
          </a:p>
        </p:txBody>
      </p:sp>
      <p:pic>
        <p:nvPicPr>
          <p:cNvPr id="124930" name="Picture 2" descr="Résultat de recherche d'images pour &quot;techniques de mesure&quot;"/>
          <p:cNvPicPr>
            <a:picLocks noChangeAspect="1" noChangeArrowheads="1"/>
          </p:cNvPicPr>
          <p:nvPr/>
        </p:nvPicPr>
        <p:blipFill>
          <a:blip r:embed="rId2" cstate="print"/>
          <a:srcRect/>
          <a:stretch>
            <a:fillRect/>
          </a:stretch>
        </p:blipFill>
        <p:spPr bwMode="auto">
          <a:xfrm>
            <a:off x="6228184" y="3212976"/>
            <a:ext cx="2028825" cy="28575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Moteur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Scanner ?</a:t>
            </a:r>
          </a:p>
          <a:p>
            <a:r>
              <a:rPr lang="fr-FR" dirty="0" smtClean="0"/>
              <a:t>Méthodologie????..</a:t>
            </a:r>
          </a:p>
          <a:p>
            <a:r>
              <a:rPr lang="fr-FR" b="1" dirty="0" smtClean="0">
                <a:solidFill>
                  <a:srgbClr val="92D050"/>
                </a:solidFill>
              </a:rPr>
              <a:t>Données ? Diesel ? 6000 </a:t>
            </a:r>
            <a:r>
              <a:rPr lang="fr-FR" b="1" dirty="0" err="1" smtClean="0">
                <a:solidFill>
                  <a:srgbClr val="92D050"/>
                </a:solidFill>
              </a:rPr>
              <a:t>rpm</a:t>
            </a:r>
            <a:r>
              <a:rPr lang="fr-FR" b="1" dirty="0" smtClean="0">
                <a:solidFill>
                  <a:srgbClr val="92D050"/>
                </a:solidFill>
              </a:rPr>
              <a:t> .</a:t>
            </a:r>
          </a:p>
          <a:p>
            <a:r>
              <a:rPr lang="fr-FR" b="1" dirty="0" smtClean="0">
                <a:solidFill>
                  <a:srgbClr val="92D050"/>
                </a:solidFill>
              </a:rPr>
              <a:t>Diagramme PV ? Combien de points ?</a:t>
            </a:r>
          </a:p>
          <a:p>
            <a:r>
              <a:rPr lang="fr-FR" b="1" dirty="0" smtClean="0">
                <a:solidFill>
                  <a:srgbClr val="92D050"/>
                </a:solidFill>
              </a:rPr>
              <a:t>La pression ?</a:t>
            </a:r>
          </a:p>
          <a:p>
            <a:r>
              <a:rPr lang="fr-FR" b="1" dirty="0" smtClean="0">
                <a:solidFill>
                  <a:srgbClr val="92D050"/>
                </a:solidFill>
              </a:rPr>
              <a:t>La température ? </a:t>
            </a:r>
          </a:p>
          <a:p>
            <a:r>
              <a:rPr lang="fr-FR" b="1" dirty="0" err="1" smtClean="0">
                <a:solidFill>
                  <a:srgbClr val="92D050"/>
                </a:solidFill>
              </a:rPr>
              <a:t>Shaft</a:t>
            </a:r>
            <a:r>
              <a:rPr lang="fr-FR" b="1" dirty="0" smtClean="0">
                <a:solidFill>
                  <a:srgbClr val="92D050"/>
                </a:solidFill>
              </a:rPr>
              <a:t> encoder ?</a:t>
            </a:r>
          </a:p>
          <a:p>
            <a:r>
              <a:rPr lang="fr-FR" b="1" dirty="0" smtClean="0">
                <a:solidFill>
                  <a:srgbClr val="92D050"/>
                </a:solidFill>
              </a:rPr>
              <a:t>Débit ?</a:t>
            </a:r>
          </a:p>
          <a:p>
            <a:endParaRPr lang="fr-FR" b="1" dirty="0">
              <a:solidFill>
                <a:srgbClr val="92D05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DATA acquisition</a:t>
            </a:r>
            <a:r>
              <a:rPr lang="fr-FR" dirty="0" smtClean="0"/>
              <a:t/>
            </a:r>
            <a:br>
              <a:rPr lang="fr-FR" dirty="0" smtClean="0"/>
            </a:br>
            <a:r>
              <a:rPr lang="fr-FR" dirty="0" smtClean="0"/>
              <a:t>discussion </a:t>
            </a:r>
            <a:r>
              <a:rPr lang="fr-FR" dirty="0" smtClean="0"/>
              <a:t/>
            </a:r>
            <a:br>
              <a:rPr lang="fr-FR" dirty="0" smtClean="0"/>
            </a:br>
            <a:r>
              <a:rPr lang="fr-FR" dirty="0" smtClean="0"/>
              <a:t>conception cahier de charges </a:t>
            </a:r>
            <a:br>
              <a:rPr lang="fr-FR" dirty="0" smtClean="0"/>
            </a:br>
            <a:r>
              <a:rPr lang="fr-FR" dirty="0" err="1" smtClean="0"/>
              <a:t>parametres</a:t>
            </a:r>
            <a:r>
              <a:rPr lang="fr-FR" dirty="0" smtClean="0"/>
              <a:t> a mesurer </a:t>
            </a:r>
            <a:br>
              <a:rPr lang="fr-FR" dirty="0" smtClean="0"/>
            </a:br>
            <a:r>
              <a:rPr lang="fr-FR" dirty="0" smtClean="0"/>
              <a:t>capteurs  a utiliser </a:t>
            </a:r>
            <a:br>
              <a:rPr lang="fr-FR" dirty="0" smtClean="0"/>
            </a:br>
            <a:r>
              <a:rPr lang="fr-FR" dirty="0" smtClean="0"/>
              <a:t>design </a:t>
            </a:r>
            <a:br>
              <a:rPr lang="fr-FR" dirty="0" smtClean="0"/>
            </a:br>
            <a:r>
              <a:rPr lang="fr-FR" dirty="0" smtClean="0"/>
              <a:t>discussion</a:t>
            </a:r>
            <a:br>
              <a:rPr lang="fr-FR" dirty="0" smtClean="0"/>
            </a:br>
            <a:r>
              <a:rPr lang="fr-FR" dirty="0" smtClean="0"/>
              <a:t>Travaux pratiques </a:t>
            </a:r>
            <a:br>
              <a:rPr lang="fr-FR" dirty="0" smtClean="0"/>
            </a:b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heavy" dirty="0" smtClean="0">
                <a:solidFill>
                  <a:srgbClr val="FF0000"/>
                </a:solidFill>
              </a:rPr>
              <a:t>Partie A : Les Incertitudes de mesure </a:t>
            </a:r>
            <a:br>
              <a:rPr lang="fr-FR" b="1" u="heavy"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457200" y="1600201"/>
            <a:ext cx="8229600" cy="2980927"/>
          </a:xfrm>
        </p:spPr>
        <p:txBody>
          <a:bodyPr>
            <a:normAutofit fontScale="85000" lnSpcReduction="10000"/>
          </a:bodyPr>
          <a:lstStyle/>
          <a:p>
            <a:r>
              <a:rPr lang="fr-FR" sz="2400" u="sng" dirty="0" smtClean="0"/>
              <a:t>1-Introduction : </a:t>
            </a:r>
            <a:endParaRPr lang="fr-FR" sz="2400" dirty="0" smtClean="0"/>
          </a:p>
          <a:p>
            <a:r>
              <a:rPr lang="fr-FR" sz="2400" dirty="0" smtClean="0"/>
              <a:t>1.1 </a:t>
            </a:r>
            <a:r>
              <a:rPr lang="fr-FR" sz="2400" dirty="0" smtClean="0">
                <a:solidFill>
                  <a:srgbClr val="00B050"/>
                </a:solidFill>
              </a:rPr>
              <a:t>Vocabulaire</a:t>
            </a:r>
            <a:r>
              <a:rPr lang="fr-FR" sz="2400" dirty="0" smtClean="0"/>
              <a:t> technique et définitions (</a:t>
            </a:r>
            <a:r>
              <a:rPr lang="fr-FR" sz="2400" dirty="0" err="1" smtClean="0"/>
              <a:t>mesurande</a:t>
            </a:r>
            <a:r>
              <a:rPr lang="fr-FR" sz="2400" dirty="0" smtClean="0"/>
              <a:t>, mesure, imperfections et incertitudes). </a:t>
            </a:r>
          </a:p>
          <a:p>
            <a:r>
              <a:rPr lang="fr-FR" sz="2400" dirty="0" smtClean="0"/>
              <a:t>1.2 Caractéristiques métrologiques générales (justesse, fidélité, précision) </a:t>
            </a:r>
          </a:p>
          <a:p>
            <a:r>
              <a:rPr lang="fr-FR" sz="2400" dirty="0" smtClean="0"/>
              <a:t>1.3 type de mesure, causes d’erreurs (systématiques, aléatoires) , effets et corrections </a:t>
            </a:r>
          </a:p>
          <a:p>
            <a:r>
              <a:rPr lang="fr-FR" sz="2400" dirty="0" smtClean="0"/>
              <a:t>1.4 Conditions d’acceptation d’un produit (plage d’incertitude, tolérance et conformité) </a:t>
            </a:r>
          </a:p>
          <a:p>
            <a:r>
              <a:rPr lang="fr-FR" sz="2400" dirty="0" smtClean="0"/>
              <a:t>1.5 Considérations pratiques et problématique </a:t>
            </a:r>
          </a:p>
        </p:txBody>
      </p:sp>
      <p:pic>
        <p:nvPicPr>
          <p:cNvPr id="123906" name="Picture 2" descr="Résultat de recherche d'images pour &quot;techniques de mesure&quot;"/>
          <p:cNvPicPr>
            <a:picLocks noChangeAspect="1" noChangeArrowheads="1"/>
          </p:cNvPicPr>
          <p:nvPr/>
        </p:nvPicPr>
        <p:blipFill>
          <a:blip r:embed="rId2" cstate="print"/>
          <a:srcRect/>
          <a:stretch>
            <a:fillRect/>
          </a:stretch>
        </p:blipFill>
        <p:spPr bwMode="auto">
          <a:xfrm>
            <a:off x="3419872" y="4437112"/>
            <a:ext cx="5256584" cy="22814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fr-FR" u="sng" dirty="0" smtClean="0"/>
              <a:t>2-Evaluation de l’incertitude-type : </a:t>
            </a:r>
            <a:endParaRPr lang="fr-FR" dirty="0" smtClean="0"/>
          </a:p>
          <a:p>
            <a:r>
              <a:rPr lang="fr-FR" dirty="0" smtClean="0"/>
              <a:t>2.1 Modélisation du mesurage et procédure de détermination </a:t>
            </a:r>
          </a:p>
          <a:p>
            <a:r>
              <a:rPr lang="fr-FR" dirty="0" smtClean="0"/>
              <a:t>2.2 Evaluation de l’incertitude-type de type A </a:t>
            </a:r>
          </a:p>
          <a:p>
            <a:r>
              <a:rPr lang="fr-FR" dirty="0" smtClean="0"/>
              <a:t>2.3 Evaluation de l’incertitude-type de type B </a:t>
            </a:r>
          </a:p>
          <a:p>
            <a:r>
              <a:rPr lang="fr-FR" dirty="0" smtClean="0"/>
              <a:t>2.4 Lois d’usage courant et incertitudes-types </a:t>
            </a:r>
          </a:p>
          <a:p>
            <a:r>
              <a:rPr lang="fr-FR" u="sng" dirty="0" smtClean="0"/>
              <a:t>3-Détermination de l’incertitude-type composée : </a:t>
            </a:r>
            <a:endParaRPr lang="fr-FR" dirty="0" smtClean="0"/>
          </a:p>
          <a:p>
            <a:r>
              <a:rPr lang="fr-FR" dirty="0" smtClean="0"/>
              <a:t>3.1 Propagation des incertitudes et incertitude-type composée </a:t>
            </a:r>
          </a:p>
          <a:p>
            <a:r>
              <a:rPr lang="fr-FR" dirty="0" smtClean="0"/>
              <a:t>3.2 Cas des grandeurs non corrélées </a:t>
            </a:r>
          </a:p>
          <a:p>
            <a:r>
              <a:rPr lang="fr-FR" dirty="0" smtClean="0"/>
              <a:t>3.3 Cas des grandeurs corrélées </a:t>
            </a:r>
          </a:p>
          <a:p>
            <a:r>
              <a:rPr lang="fr-FR" dirty="0" smtClean="0"/>
              <a:t>3.4 Exemples d’application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r>
              <a:rPr lang="fr-FR" u="sng" dirty="0" smtClean="0"/>
              <a:t>4-Détermination de l’incertitude élargie : </a:t>
            </a:r>
            <a:endParaRPr lang="fr-FR" dirty="0" smtClean="0"/>
          </a:p>
          <a:p>
            <a:r>
              <a:rPr lang="fr-FR" dirty="0" smtClean="0"/>
              <a:t>4.1 Notion d’élargissement et incertitude élargie                 </a:t>
            </a:r>
          </a:p>
          <a:p>
            <a:r>
              <a:rPr lang="fr-FR" dirty="0" smtClean="0"/>
              <a:t>4.2 Choix du facteur d’élargissement. </a:t>
            </a:r>
          </a:p>
          <a:p>
            <a:r>
              <a:rPr lang="fr-FR" u="sng" dirty="0" smtClean="0"/>
              <a:t>5-Expression de l’incertitude et présentation du rapport des résultats : </a:t>
            </a:r>
            <a:endParaRPr lang="fr-FR" dirty="0" smtClean="0"/>
          </a:p>
          <a:p>
            <a:r>
              <a:rPr lang="fr-FR" dirty="0" smtClean="0"/>
              <a:t>5.1 Procédure générale             </a:t>
            </a:r>
          </a:p>
          <a:p>
            <a:r>
              <a:rPr lang="fr-FR" dirty="0" smtClean="0"/>
              <a:t>.5.2 Exemples d’application </a:t>
            </a:r>
          </a:p>
          <a:p>
            <a:r>
              <a:rPr lang="fr-FR" dirty="0" smtClean="0"/>
              <a:t> </a:t>
            </a:r>
          </a:p>
          <a:p>
            <a:endParaRPr lang="fr-FR" dirty="0" smtClean="0"/>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smtClean="0">
                <a:solidFill>
                  <a:srgbClr val="FF0000"/>
                </a:solidFill>
              </a:rPr>
              <a:t>Partie B : Les capteurs </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r>
              <a:rPr lang="fr-FR" u="sng" dirty="0" smtClean="0"/>
              <a:t>1-Généralités : </a:t>
            </a:r>
            <a:endParaRPr lang="fr-FR" dirty="0" smtClean="0"/>
          </a:p>
          <a:p>
            <a:r>
              <a:rPr lang="fr-FR" dirty="0" smtClean="0"/>
              <a:t>1.1 Définition et caractéristiques                           1.2 Capteurs passifs et capteurs actifs </a:t>
            </a:r>
          </a:p>
          <a:p>
            <a:r>
              <a:rPr lang="fr-FR" dirty="0" smtClean="0"/>
              <a:t>1.3 Corps d’épreuve                                                  1.4 Grandeurs d’influence </a:t>
            </a:r>
          </a:p>
          <a:p>
            <a:r>
              <a:rPr lang="fr-FR" dirty="0" smtClean="0"/>
              <a:t>1.5 Chaine de mesure </a:t>
            </a:r>
          </a:p>
          <a:p>
            <a:r>
              <a:rPr lang="fr-FR" u="sng" dirty="0" smtClean="0"/>
              <a:t>2-Caractéristiques métrologiques : </a:t>
            </a:r>
            <a:endParaRPr lang="fr-FR" dirty="0" smtClean="0"/>
          </a:p>
          <a:p>
            <a:r>
              <a:rPr lang="fr-FR" dirty="0" smtClean="0"/>
              <a:t>2.1 Etalonnage du capteur                         2.2 Sensibilité, finesse et rapidité (temps de réponse) </a:t>
            </a:r>
          </a:p>
          <a:p>
            <a:r>
              <a:rPr lang="fr-FR" dirty="0" smtClean="0"/>
              <a:t>2.3 Limites d’utilisation d’un capteur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fr-FR" b="1" u="sng" dirty="0" smtClean="0"/>
              <a:t>3-Conditionneurs de capteurs passifs : </a:t>
            </a:r>
            <a:endParaRPr lang="fr-FR" dirty="0" smtClean="0"/>
          </a:p>
          <a:p>
            <a:r>
              <a:rPr lang="fr-FR" dirty="0" smtClean="0"/>
              <a:t>3.1 Caractéristiques générales                 </a:t>
            </a:r>
          </a:p>
          <a:p>
            <a:r>
              <a:rPr lang="fr-FR" dirty="0" smtClean="0"/>
              <a:t>       3.2 Les montages </a:t>
            </a:r>
            <a:r>
              <a:rPr lang="fr-FR" dirty="0" err="1" smtClean="0"/>
              <a:t>potentiométriques</a:t>
            </a:r>
            <a:r>
              <a:rPr lang="fr-FR" dirty="0" smtClean="0"/>
              <a:t> </a:t>
            </a:r>
          </a:p>
          <a:p>
            <a:r>
              <a:rPr lang="fr-FR" dirty="0" smtClean="0"/>
              <a:t>3.3 Les ponts                                                     </a:t>
            </a:r>
          </a:p>
          <a:p>
            <a:r>
              <a:rPr lang="fr-FR" dirty="0" smtClean="0"/>
              <a:t>  3.4 Les oscillateurs </a:t>
            </a:r>
          </a:p>
          <a:p>
            <a:r>
              <a:rPr lang="fr-FR" dirty="0" smtClean="0"/>
              <a:t>3.5 Spectre de fréquence du signal de sortie </a:t>
            </a:r>
          </a:p>
          <a:p>
            <a:r>
              <a:rPr lang="fr-FR" u="sng" dirty="0" smtClean="0"/>
              <a:t>4-Conditionneurs du signal : </a:t>
            </a:r>
            <a:endParaRPr lang="fr-FR" dirty="0" smtClean="0"/>
          </a:p>
          <a:p>
            <a:r>
              <a:rPr lang="fr-FR" dirty="0" smtClean="0"/>
              <a:t>4.1 Adaptation de la source du signal </a:t>
            </a:r>
          </a:p>
          <a:p>
            <a:r>
              <a:rPr lang="fr-FR" dirty="0" smtClean="0"/>
              <a:t>4.2 Linéarisation                                             </a:t>
            </a:r>
          </a:p>
          <a:p>
            <a:r>
              <a:rPr lang="fr-FR" dirty="0" smtClean="0"/>
              <a:t> 4.3 Amplification </a:t>
            </a:r>
          </a:p>
          <a:p>
            <a:r>
              <a:rPr lang="fr-FR" dirty="0" smtClean="0"/>
              <a:t>4.4 Détection de l’information </a:t>
            </a:r>
          </a:p>
          <a:p>
            <a:endParaRPr lang="fr-FR" dirty="0" smtClean="0"/>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947</Words>
  <Application>Microsoft Office PowerPoint</Application>
  <PresentationFormat>Affichage à l'écran (4:3)</PresentationFormat>
  <Paragraphs>221</Paragraphs>
  <Slides>41</Slides>
  <Notes>2</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Cours Techniques de mesures </vt:lpstr>
      <vt:lpstr>VHS</vt:lpstr>
      <vt:lpstr>Filière : Génie Mécanique      Spécialité : Productique mécanique  Intitulé de la matière : Techniques de mesure                                                           Semestre : S4      </vt:lpstr>
      <vt:lpstr>Présentation programme </vt:lpstr>
      <vt:lpstr>Partie A : Les Incertitudes de mesure  </vt:lpstr>
      <vt:lpstr>Diapositive 6</vt:lpstr>
      <vt:lpstr>Diapositive 7</vt:lpstr>
      <vt:lpstr>Partie B : Les capteurs  </vt:lpstr>
      <vt:lpstr>Diapositive 9</vt:lpstr>
      <vt:lpstr>5-Etude des différents types de capteurs  </vt:lpstr>
      <vt:lpstr> Bibliographie </vt:lpstr>
      <vt:lpstr>Diapositive 12</vt:lpstr>
      <vt:lpstr>Travaux Pratiques Energétique </vt:lpstr>
      <vt:lpstr>Travaux Pratiques Productique </vt:lpstr>
      <vt:lpstr>Séminaire   PROD  &amp; Energ. Avril 2020 </vt:lpstr>
      <vt:lpstr>PARTIE  B   1- Généralités : 1.1 Définition et caractéristiques 1.2 Capteurs passifs et capteurs actifs 1.3 Corps d’épreuve 1.4 Grandeurs d’influence 1.5 Chaine de mesure 2- Caractéristiques métrologiques : 2.1 Etalonnage du capteur 2.2 Sensibilité, finesse et rapidité (temps de réponse) 2.3 Limites d’utilisation d’un capteur 3- Conditionneurs de capteurs passifs : 3.1 Caractéristiques générales 3.2 Les montages potentiométriques 3.3 Les ponts 3.4 Les oscillateurs 3.5 Spectre de fréquence du signal de sortie 4- Conditionneurs du signal : 4.1 Adaptation de la source du signal 4.2 Linéarisation 4.3 Amplification 4.4 Détection de l’information 5- Etudes</vt:lpstr>
      <vt:lpstr>Diapositive 17</vt:lpstr>
      <vt:lpstr>Diapositive 18</vt:lpstr>
      <vt:lpstr>1- Généralités : 1.1 Définition et caractéristiques   Un capteur est un dispositif transformant l'état d'une grandeur physique observée en une grandeur utilisable, telle qu'une tension électrique, une hauteur de mercure, une intensité ou la déviation d'une aiguille. On fait souvent (à tort) la confusion entre capteur et transducteur : le capteur est au minimum constitué d'un transducteur. Le capteur se distingue de l'instrument de mesure par le fait qu'il ne s'agit que d'une simple interface entre un processus physique et une information manipulable. Par opposition, l'instrument de mesure est un appareil autonome se suffisant à lui-même, disposant d'un affichage ou d'un système de stockage des données. Le capteur, lui, en est dépourvu. Les capteurs sont les éléments de base des systèmes d'acquisition de données. Leur mise en œuvre est du domaine de l'instrumentation.  </vt:lpstr>
      <vt:lpstr>Diapositive 20</vt:lpstr>
      <vt:lpstr>Diapositive 21</vt:lpstr>
      <vt:lpstr>Diapositive 22</vt:lpstr>
      <vt:lpstr>Diapositive 23</vt:lpstr>
      <vt:lpstr>Diapositive 24</vt:lpstr>
      <vt:lpstr>Diapositive 25</vt:lpstr>
      <vt:lpstr>Diapositive 26</vt:lpstr>
      <vt:lpstr>1.2 Capteurs passifs et capteurs                     actifs.  Capteurs passifs Ils ont besoin dans la plupart des cas d'apport d'énergie extérieure pour fonctionner (ex. : thermistance, photorésistance, potentiomètre, jauge d’extensométrie appelée aussi jauge de contrainte). Une variation du phénomène physique étudié (mesuré) engendre une variation de la sortie . Il faut leur appliquer une tension pour obtenir un signal de sortie.  Capteurs actifs (ou capteurs directs)[modifier | modifier le code] On parle de capteur actif lorsque le phénomène physique qui est utilisé pour la détermination du mesurande effectue directement la transformation en grandeur électrique. C'est la loi physique elle-même qui relie mesurande et grandeur électrique de sortie.  Un capteur actif fonctionne assez souvent en électromoteur et dans ce cas, la grandeur de sortie est une différence de potentiel. Le nombre des lois physiques permettant une telle transformation est évidemment limité, on peut donc recenser facilement les capteurs actifs (dont le nombre est fini). Toutefois, les domaines d'application sont eux très étendus. </vt:lpstr>
      <vt:lpstr>Diapositive 28</vt:lpstr>
      <vt:lpstr>Diapositive 29</vt:lpstr>
      <vt:lpstr>Diapositive 30</vt:lpstr>
      <vt:lpstr>Diapositive 31</vt:lpstr>
      <vt:lpstr>Corps d’épreuve</vt:lpstr>
      <vt:lpstr>Diapositive 33</vt:lpstr>
      <vt:lpstr>Diapositive 34</vt:lpstr>
      <vt:lpstr>3- Conditionneurs de capteurs passifs  3.1 Caractéristiques générales 3.2 Les montages potentiométriques 3.3 Les ponts 3.4 Les oscillateurs 3.5 Spectre de fréquence du signal de sortie</vt:lpstr>
      <vt:lpstr>Les différents  capteurs </vt:lpstr>
      <vt:lpstr>5-Etudes  Exemple d’application. Réalisation d’un Diagramme PV? (section Energétique) Mesure de la température de coupe (section Productique) </vt:lpstr>
      <vt:lpstr>Problème. Soit a concevoir un système de mesure par acquisition de données à haute vitesse pour un diagramme Pv. </vt:lpstr>
      <vt:lpstr>Chaine de mesure ??? 1-capteurs 2-wires 3-channels 4-input/output? 5-Gain  6-SHA 7-CAN 8-DMA 9-Display  10----   </vt:lpstr>
      <vt:lpstr>Moteur ?</vt:lpstr>
      <vt:lpstr>DATA acquisition discussion  conception cahier de charges  parametres a mesurer  capteurs  a utiliser  design  discussion Travaux pratiques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tawfik benabdallah</dc:creator>
  <cp:lastModifiedBy>tawfik benabdallah</cp:lastModifiedBy>
  <cp:revision>35</cp:revision>
  <dcterms:created xsi:type="dcterms:W3CDTF">2015-04-16T06:47:37Z</dcterms:created>
  <dcterms:modified xsi:type="dcterms:W3CDTF">2020-04-18T20:54:22Z</dcterms:modified>
</cp:coreProperties>
</file>